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4"/>
  </p:notesMasterIdLst>
  <p:sldIdLst>
    <p:sldId id="379" r:id="rId2"/>
    <p:sldId id="378" r:id="rId3"/>
    <p:sldId id="380" r:id="rId4"/>
    <p:sldId id="381" r:id="rId5"/>
    <p:sldId id="330" r:id="rId6"/>
    <p:sldId id="369" r:id="rId7"/>
    <p:sldId id="370" r:id="rId8"/>
    <p:sldId id="371" r:id="rId9"/>
    <p:sldId id="372" r:id="rId10"/>
    <p:sldId id="373" r:id="rId11"/>
    <p:sldId id="341" r:id="rId12"/>
    <p:sldId id="359" r:id="rId13"/>
    <p:sldId id="327" r:id="rId14"/>
    <p:sldId id="332" r:id="rId15"/>
    <p:sldId id="333" r:id="rId16"/>
    <p:sldId id="331" r:id="rId17"/>
    <p:sldId id="335" r:id="rId18"/>
    <p:sldId id="375" r:id="rId19"/>
    <p:sldId id="343" r:id="rId20"/>
    <p:sldId id="374" r:id="rId21"/>
    <p:sldId id="337" r:id="rId22"/>
    <p:sldId id="377" r:id="rId23"/>
    <p:sldId id="346" r:id="rId24"/>
    <p:sldId id="339" r:id="rId25"/>
    <p:sldId id="362" r:id="rId26"/>
    <p:sldId id="299" r:id="rId27"/>
    <p:sldId id="376" r:id="rId28"/>
    <p:sldId id="361" r:id="rId29"/>
    <p:sldId id="382" r:id="rId30"/>
    <p:sldId id="301" r:id="rId31"/>
    <p:sldId id="350" r:id="rId32"/>
    <p:sldId id="367" r:id="rId33"/>
    <p:sldId id="366" r:id="rId34"/>
    <p:sldId id="368" r:id="rId35"/>
    <p:sldId id="305" r:id="rId36"/>
    <p:sldId id="356" r:id="rId37"/>
    <p:sldId id="318" r:id="rId38"/>
    <p:sldId id="321" r:id="rId39"/>
    <p:sldId id="322" r:id="rId40"/>
    <p:sldId id="323" r:id="rId41"/>
    <p:sldId id="306" r:id="rId42"/>
    <p:sldId id="313" r:id="rId4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FF"/>
    <a:srgbClr val="000000"/>
    <a:srgbClr val="FF0000"/>
    <a:srgbClr val="EBF1DE"/>
    <a:srgbClr val="DBEEF4"/>
    <a:srgbClr val="F2DCDB"/>
    <a:srgbClr val="DCE6F2"/>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565" autoAdjust="0"/>
    <p:restoredTop sz="94660"/>
  </p:normalViewPr>
  <p:slideViewPr>
    <p:cSldViewPr>
      <p:cViewPr varScale="1">
        <p:scale>
          <a:sx n="48" d="100"/>
          <a:sy n="48" d="100"/>
        </p:scale>
        <p:origin x="-473" y="-5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064119E-06F9-43CD-B524-39B693C67796}" type="datetimeFigureOut">
              <a:rPr lang="en-US" smtClean="0"/>
              <a:t>9/26/2016</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9D5912B-B0A8-4BE0-B7F0-4814619DEA01}" type="slidenum">
              <a:rPr lang="en-US" smtClean="0"/>
              <a:t>‹#›</a:t>
            </a:fld>
            <a:endParaRPr lang="en-US"/>
          </a:p>
        </p:txBody>
      </p:sp>
    </p:spTree>
    <p:extLst>
      <p:ext uri="{BB962C8B-B14F-4D97-AF65-F5344CB8AC3E}">
        <p14:creationId xmlns:p14="http://schemas.microsoft.com/office/powerpoint/2010/main" val="19024868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6BCF7D9-3265-47F5-8C06-BBDC72BFDBD5}" type="slidenum">
              <a:rPr lang="en-US" smtClean="0"/>
              <a:t>1</a:t>
            </a:fld>
            <a:endParaRPr lang="en-US"/>
          </a:p>
        </p:txBody>
      </p:sp>
    </p:spTree>
    <p:extLst>
      <p:ext uri="{BB962C8B-B14F-4D97-AF65-F5344CB8AC3E}">
        <p14:creationId xmlns:p14="http://schemas.microsoft.com/office/powerpoint/2010/main" val="38353880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6BCF7D9-3265-47F5-8C06-BBDC72BFDBD5}" type="slidenum">
              <a:rPr lang="en-US" smtClean="0"/>
              <a:t>2</a:t>
            </a:fld>
            <a:endParaRPr lang="en-US"/>
          </a:p>
        </p:txBody>
      </p:sp>
    </p:spTree>
    <p:extLst>
      <p:ext uri="{BB962C8B-B14F-4D97-AF65-F5344CB8AC3E}">
        <p14:creationId xmlns:p14="http://schemas.microsoft.com/office/powerpoint/2010/main" val="23034564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6BCF7D9-3265-47F5-8C06-BBDC72BFDBD5}" type="slidenum">
              <a:rPr lang="en-US" smtClean="0"/>
              <a:t>3</a:t>
            </a:fld>
            <a:endParaRPr lang="en-US"/>
          </a:p>
        </p:txBody>
      </p:sp>
    </p:spTree>
    <p:extLst>
      <p:ext uri="{BB962C8B-B14F-4D97-AF65-F5344CB8AC3E}">
        <p14:creationId xmlns:p14="http://schemas.microsoft.com/office/powerpoint/2010/main" val="19539980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6BCF7D9-3265-47F5-8C06-BBDC72BFDBD5}" type="slidenum">
              <a:rPr lang="en-US" smtClean="0"/>
              <a:t>4</a:t>
            </a:fld>
            <a:endParaRPr lang="en-US"/>
          </a:p>
        </p:txBody>
      </p:sp>
    </p:spTree>
    <p:extLst>
      <p:ext uri="{BB962C8B-B14F-4D97-AF65-F5344CB8AC3E}">
        <p14:creationId xmlns:p14="http://schemas.microsoft.com/office/powerpoint/2010/main" val="39136309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9D5912B-B0A8-4BE0-B7F0-4814619DEA01}" type="slidenum">
              <a:rPr lang="en-US" smtClean="0"/>
              <a:t>17</a:t>
            </a:fld>
            <a:endParaRPr lang="en-US"/>
          </a:p>
        </p:txBody>
      </p:sp>
    </p:spTree>
    <p:extLst>
      <p:ext uri="{BB962C8B-B14F-4D97-AF65-F5344CB8AC3E}">
        <p14:creationId xmlns:p14="http://schemas.microsoft.com/office/powerpoint/2010/main" val="842849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9D5912B-B0A8-4BE0-B7F0-4814619DEA01}" type="slidenum">
              <a:rPr lang="en-US" smtClean="0"/>
              <a:t>24</a:t>
            </a:fld>
            <a:endParaRPr lang="en-US"/>
          </a:p>
        </p:txBody>
      </p:sp>
    </p:spTree>
    <p:extLst>
      <p:ext uri="{BB962C8B-B14F-4D97-AF65-F5344CB8AC3E}">
        <p14:creationId xmlns:p14="http://schemas.microsoft.com/office/powerpoint/2010/main" val="12842181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9D5912B-B0A8-4BE0-B7F0-4814619DEA01}" type="slidenum">
              <a:rPr lang="en-US" smtClean="0"/>
              <a:t>25</a:t>
            </a:fld>
            <a:endParaRPr lang="en-US"/>
          </a:p>
        </p:txBody>
      </p:sp>
    </p:spTree>
    <p:extLst>
      <p:ext uri="{BB962C8B-B14F-4D97-AF65-F5344CB8AC3E}">
        <p14:creationId xmlns:p14="http://schemas.microsoft.com/office/powerpoint/2010/main" val="3611431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9D5912B-B0A8-4BE0-B7F0-4814619DEA01}" type="slidenum">
              <a:rPr lang="en-US" smtClean="0"/>
              <a:t>27</a:t>
            </a:fld>
            <a:endParaRPr lang="en-US"/>
          </a:p>
        </p:txBody>
      </p:sp>
    </p:spTree>
    <p:extLst>
      <p:ext uri="{BB962C8B-B14F-4D97-AF65-F5344CB8AC3E}">
        <p14:creationId xmlns:p14="http://schemas.microsoft.com/office/powerpoint/2010/main" val="9717528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66C2238-61B8-4A7B-BB0A-FA02EE5FBFC7}" type="datetimeFigureOut">
              <a:rPr lang="en-US" smtClean="0"/>
              <a:t>9/26/2016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35473F-B982-4CE0-AA7C-92EB9AA1E43F}" type="slidenum">
              <a:rPr lang="en-US" smtClean="0"/>
              <a:t>‹#›</a:t>
            </a:fld>
            <a:endParaRPr lang="en-US"/>
          </a:p>
        </p:txBody>
      </p:sp>
    </p:spTree>
    <p:extLst>
      <p:ext uri="{BB962C8B-B14F-4D97-AF65-F5344CB8AC3E}">
        <p14:creationId xmlns:p14="http://schemas.microsoft.com/office/powerpoint/2010/main" val="40972660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66C2238-61B8-4A7B-BB0A-FA02EE5FBFC7}" type="datetimeFigureOut">
              <a:rPr lang="en-US" smtClean="0"/>
              <a:t>9/26/2016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35473F-B982-4CE0-AA7C-92EB9AA1E43F}" type="slidenum">
              <a:rPr lang="en-US" smtClean="0"/>
              <a:t>‹#›</a:t>
            </a:fld>
            <a:endParaRPr lang="en-US"/>
          </a:p>
        </p:txBody>
      </p:sp>
    </p:spTree>
    <p:extLst>
      <p:ext uri="{BB962C8B-B14F-4D97-AF65-F5344CB8AC3E}">
        <p14:creationId xmlns:p14="http://schemas.microsoft.com/office/powerpoint/2010/main" val="520267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66C2238-61B8-4A7B-BB0A-FA02EE5FBFC7}" type="datetimeFigureOut">
              <a:rPr lang="en-US" smtClean="0"/>
              <a:t>9/26/2016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35473F-B982-4CE0-AA7C-92EB9AA1E43F}" type="slidenum">
              <a:rPr lang="en-US" smtClean="0"/>
              <a:t>‹#›</a:t>
            </a:fld>
            <a:endParaRPr lang="en-US"/>
          </a:p>
        </p:txBody>
      </p:sp>
    </p:spTree>
    <p:extLst>
      <p:ext uri="{BB962C8B-B14F-4D97-AF65-F5344CB8AC3E}">
        <p14:creationId xmlns:p14="http://schemas.microsoft.com/office/powerpoint/2010/main" val="1615409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66C2238-61B8-4A7B-BB0A-FA02EE5FBFC7}" type="datetimeFigureOut">
              <a:rPr lang="en-US" smtClean="0"/>
              <a:t>9/26/2016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35473F-B982-4CE0-AA7C-92EB9AA1E43F}" type="slidenum">
              <a:rPr lang="en-US" smtClean="0"/>
              <a:t>‹#›</a:t>
            </a:fld>
            <a:endParaRPr lang="en-US"/>
          </a:p>
        </p:txBody>
      </p:sp>
    </p:spTree>
    <p:extLst>
      <p:ext uri="{BB962C8B-B14F-4D97-AF65-F5344CB8AC3E}">
        <p14:creationId xmlns:p14="http://schemas.microsoft.com/office/powerpoint/2010/main" val="20687026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66C2238-61B8-4A7B-BB0A-FA02EE5FBFC7}" type="datetimeFigureOut">
              <a:rPr lang="en-US" smtClean="0"/>
              <a:t>9/26/2016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35473F-B982-4CE0-AA7C-92EB9AA1E43F}" type="slidenum">
              <a:rPr lang="en-US" smtClean="0"/>
              <a:t>‹#›</a:t>
            </a:fld>
            <a:endParaRPr lang="en-US"/>
          </a:p>
        </p:txBody>
      </p:sp>
    </p:spTree>
    <p:extLst>
      <p:ext uri="{BB962C8B-B14F-4D97-AF65-F5344CB8AC3E}">
        <p14:creationId xmlns:p14="http://schemas.microsoft.com/office/powerpoint/2010/main" val="5233762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66C2238-61B8-4A7B-BB0A-FA02EE5FBFC7}" type="datetimeFigureOut">
              <a:rPr lang="en-US" smtClean="0"/>
              <a:t>9/26/2016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35473F-B982-4CE0-AA7C-92EB9AA1E43F}" type="slidenum">
              <a:rPr lang="en-US" smtClean="0"/>
              <a:t>‹#›</a:t>
            </a:fld>
            <a:endParaRPr lang="en-US"/>
          </a:p>
        </p:txBody>
      </p:sp>
    </p:spTree>
    <p:extLst>
      <p:ext uri="{BB962C8B-B14F-4D97-AF65-F5344CB8AC3E}">
        <p14:creationId xmlns:p14="http://schemas.microsoft.com/office/powerpoint/2010/main" val="17131859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66C2238-61B8-4A7B-BB0A-FA02EE5FBFC7}" type="datetimeFigureOut">
              <a:rPr lang="en-US" smtClean="0"/>
              <a:t>9/26/2016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D35473F-B982-4CE0-AA7C-92EB9AA1E43F}" type="slidenum">
              <a:rPr lang="en-US" smtClean="0"/>
              <a:t>‹#›</a:t>
            </a:fld>
            <a:endParaRPr lang="en-US"/>
          </a:p>
        </p:txBody>
      </p:sp>
    </p:spTree>
    <p:extLst>
      <p:ext uri="{BB962C8B-B14F-4D97-AF65-F5344CB8AC3E}">
        <p14:creationId xmlns:p14="http://schemas.microsoft.com/office/powerpoint/2010/main" val="23407140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66C2238-61B8-4A7B-BB0A-FA02EE5FBFC7}" type="datetimeFigureOut">
              <a:rPr lang="en-US" smtClean="0"/>
              <a:t>9/26/2016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35473F-B982-4CE0-AA7C-92EB9AA1E43F}" type="slidenum">
              <a:rPr lang="en-US" smtClean="0"/>
              <a:t>‹#›</a:t>
            </a:fld>
            <a:endParaRPr lang="en-US"/>
          </a:p>
        </p:txBody>
      </p:sp>
    </p:spTree>
    <p:extLst>
      <p:ext uri="{BB962C8B-B14F-4D97-AF65-F5344CB8AC3E}">
        <p14:creationId xmlns:p14="http://schemas.microsoft.com/office/powerpoint/2010/main" val="22830412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66C2238-61B8-4A7B-BB0A-FA02EE5FBFC7}" type="datetimeFigureOut">
              <a:rPr lang="en-US" smtClean="0"/>
              <a:t>9/26/2016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D35473F-B982-4CE0-AA7C-92EB9AA1E43F}" type="slidenum">
              <a:rPr lang="en-US" smtClean="0"/>
              <a:t>‹#›</a:t>
            </a:fld>
            <a:endParaRPr lang="en-US"/>
          </a:p>
        </p:txBody>
      </p:sp>
    </p:spTree>
    <p:extLst>
      <p:ext uri="{BB962C8B-B14F-4D97-AF65-F5344CB8AC3E}">
        <p14:creationId xmlns:p14="http://schemas.microsoft.com/office/powerpoint/2010/main" val="18624998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66C2238-61B8-4A7B-BB0A-FA02EE5FBFC7}" type="datetimeFigureOut">
              <a:rPr lang="en-US" smtClean="0"/>
              <a:t>9/26/2016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35473F-B982-4CE0-AA7C-92EB9AA1E43F}" type="slidenum">
              <a:rPr lang="en-US" smtClean="0"/>
              <a:t>‹#›</a:t>
            </a:fld>
            <a:endParaRPr lang="en-US"/>
          </a:p>
        </p:txBody>
      </p:sp>
    </p:spTree>
    <p:extLst>
      <p:ext uri="{BB962C8B-B14F-4D97-AF65-F5344CB8AC3E}">
        <p14:creationId xmlns:p14="http://schemas.microsoft.com/office/powerpoint/2010/main" val="19325926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66C2238-61B8-4A7B-BB0A-FA02EE5FBFC7}" type="datetimeFigureOut">
              <a:rPr lang="en-US" smtClean="0"/>
              <a:t>9/26/2016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35473F-B982-4CE0-AA7C-92EB9AA1E43F}" type="slidenum">
              <a:rPr lang="en-US" smtClean="0"/>
              <a:t>‹#›</a:t>
            </a:fld>
            <a:endParaRPr lang="en-US"/>
          </a:p>
        </p:txBody>
      </p:sp>
    </p:spTree>
    <p:extLst>
      <p:ext uri="{BB962C8B-B14F-4D97-AF65-F5344CB8AC3E}">
        <p14:creationId xmlns:p14="http://schemas.microsoft.com/office/powerpoint/2010/main" val="42656458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6C2238-61B8-4A7B-BB0A-FA02EE5FBFC7}" type="datetimeFigureOut">
              <a:rPr lang="en-US" smtClean="0"/>
              <a:t>9/26/2016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35473F-B982-4CE0-AA7C-92EB9AA1E43F}" type="slidenum">
              <a:rPr lang="en-US" smtClean="0"/>
              <a:t>‹#›</a:t>
            </a:fld>
            <a:endParaRPr lang="en-US"/>
          </a:p>
        </p:txBody>
      </p:sp>
    </p:spTree>
    <p:extLst>
      <p:ext uri="{BB962C8B-B14F-4D97-AF65-F5344CB8AC3E}">
        <p14:creationId xmlns:p14="http://schemas.microsoft.com/office/powerpoint/2010/main" val="30706903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31.png"/><Relationship Id="rId13" Type="http://schemas.openxmlformats.org/officeDocument/2006/relationships/image" Target="../media/image36.png"/><Relationship Id="rId18" Type="http://schemas.openxmlformats.org/officeDocument/2006/relationships/image" Target="../media/image41.png"/><Relationship Id="rId3" Type="http://schemas.openxmlformats.org/officeDocument/2006/relationships/image" Target="../media/image26.png"/><Relationship Id="rId21" Type="http://schemas.openxmlformats.org/officeDocument/2006/relationships/image" Target="../media/image44.png"/><Relationship Id="rId7" Type="http://schemas.openxmlformats.org/officeDocument/2006/relationships/image" Target="../media/image30.png"/><Relationship Id="rId12" Type="http://schemas.openxmlformats.org/officeDocument/2006/relationships/image" Target="../media/image35.png"/><Relationship Id="rId17" Type="http://schemas.openxmlformats.org/officeDocument/2006/relationships/image" Target="../media/image40.png"/><Relationship Id="rId25" Type="http://schemas.openxmlformats.org/officeDocument/2006/relationships/image" Target="../media/image48.png"/><Relationship Id="rId2" Type="http://schemas.openxmlformats.org/officeDocument/2006/relationships/image" Target="../media/image25.png"/><Relationship Id="rId16" Type="http://schemas.openxmlformats.org/officeDocument/2006/relationships/image" Target="../media/image39.png"/><Relationship Id="rId20" Type="http://schemas.openxmlformats.org/officeDocument/2006/relationships/image" Target="../media/image43.png"/><Relationship Id="rId1" Type="http://schemas.openxmlformats.org/officeDocument/2006/relationships/slideLayout" Target="../slideLayouts/slideLayout1.xml"/><Relationship Id="rId6" Type="http://schemas.openxmlformats.org/officeDocument/2006/relationships/image" Target="../media/image29.png"/><Relationship Id="rId11" Type="http://schemas.openxmlformats.org/officeDocument/2006/relationships/image" Target="../media/image34.png"/><Relationship Id="rId24" Type="http://schemas.openxmlformats.org/officeDocument/2006/relationships/image" Target="../media/image47.png"/><Relationship Id="rId5" Type="http://schemas.openxmlformats.org/officeDocument/2006/relationships/image" Target="../media/image28.png"/><Relationship Id="rId15" Type="http://schemas.openxmlformats.org/officeDocument/2006/relationships/image" Target="../media/image38.png"/><Relationship Id="rId23" Type="http://schemas.openxmlformats.org/officeDocument/2006/relationships/image" Target="../media/image46.png"/><Relationship Id="rId10" Type="http://schemas.openxmlformats.org/officeDocument/2006/relationships/image" Target="../media/image33.png"/><Relationship Id="rId19" Type="http://schemas.openxmlformats.org/officeDocument/2006/relationships/image" Target="../media/image42.png"/><Relationship Id="rId4" Type="http://schemas.openxmlformats.org/officeDocument/2006/relationships/image" Target="../media/image27.png"/><Relationship Id="rId9" Type="http://schemas.openxmlformats.org/officeDocument/2006/relationships/image" Target="../media/image32.png"/><Relationship Id="rId14" Type="http://schemas.openxmlformats.org/officeDocument/2006/relationships/image" Target="../media/image37.png"/><Relationship Id="rId22" Type="http://schemas.openxmlformats.org/officeDocument/2006/relationships/image" Target="../media/image45.png"/></Relationships>
</file>

<file path=ppt/slides/_rels/slide11.xml.rels><?xml version="1.0" encoding="UTF-8" standalone="yes"?>
<Relationships xmlns="http://schemas.openxmlformats.org/package/2006/relationships"><Relationship Id="rId3" Type="http://schemas.openxmlformats.org/officeDocument/2006/relationships/image" Target="../media/image411.png"/><Relationship Id="rId2" Type="http://schemas.openxmlformats.org/officeDocument/2006/relationships/image" Target="../media/image49.png"/><Relationship Id="rId1" Type="http://schemas.openxmlformats.org/officeDocument/2006/relationships/slideLayout" Target="../slideLayouts/slideLayout1.xml"/><Relationship Id="rId5" Type="http://schemas.openxmlformats.org/officeDocument/2006/relationships/image" Target="../media/image611.png"/><Relationship Id="rId4" Type="http://schemas.openxmlformats.org/officeDocument/2006/relationships/image" Target="../media/image511.png"/></Relationships>
</file>

<file path=ppt/slides/_rels/slide12.xml.rels><?xml version="1.0" encoding="UTF-8" standalone="yes"?>
<Relationships xmlns="http://schemas.openxmlformats.org/package/2006/relationships"><Relationship Id="rId8" Type="http://schemas.openxmlformats.org/officeDocument/2006/relationships/image" Target="../media/image1010.png"/><Relationship Id="rId3" Type="http://schemas.openxmlformats.org/officeDocument/2006/relationships/image" Target="../media/image411.png"/><Relationship Id="rId7" Type="http://schemas.openxmlformats.org/officeDocument/2006/relationships/image" Target="../media/image912.png"/><Relationship Id="rId2" Type="http://schemas.openxmlformats.org/officeDocument/2006/relationships/image" Target="../media/image49.png"/><Relationship Id="rId1" Type="http://schemas.openxmlformats.org/officeDocument/2006/relationships/slideLayout" Target="../slideLayouts/slideLayout1.xml"/><Relationship Id="rId6" Type="http://schemas.openxmlformats.org/officeDocument/2006/relationships/image" Target="../media/image511.png"/><Relationship Id="rId5" Type="http://schemas.openxmlformats.org/officeDocument/2006/relationships/image" Target="../media/image813.png"/><Relationship Id="rId4" Type="http://schemas.openxmlformats.org/officeDocument/2006/relationships/image" Target="../media/image713.png"/><Relationship Id="rId9" Type="http://schemas.openxmlformats.org/officeDocument/2006/relationships/image" Target="../media/image11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110.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21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410.png"/><Relationship Id="rId7" Type="http://schemas.openxmlformats.org/officeDocument/2006/relationships/image" Target="../media/image1710.png"/><Relationship Id="rId2" Type="http://schemas.openxmlformats.org/officeDocument/2006/relationships/image" Target="../media/image50.png"/><Relationship Id="rId1" Type="http://schemas.openxmlformats.org/officeDocument/2006/relationships/slideLayout" Target="../slideLayouts/slideLayout1.xml"/><Relationship Id="rId6" Type="http://schemas.openxmlformats.org/officeDocument/2006/relationships/image" Target="../media/image1211.png"/><Relationship Id="rId5" Type="http://schemas.openxmlformats.org/officeDocument/2006/relationships/image" Target="../media/image1611.png"/><Relationship Id="rId4" Type="http://schemas.openxmlformats.org/officeDocument/2006/relationships/image" Target="../media/image1512.png"/></Relationships>
</file>

<file path=ppt/slides/_rels/slide17.xml.rels><?xml version="1.0" encoding="UTF-8" standalone="yes"?>
<Relationships xmlns="http://schemas.openxmlformats.org/package/2006/relationships"><Relationship Id="rId8" Type="http://schemas.openxmlformats.org/officeDocument/2006/relationships/image" Target="../media/image210.png"/><Relationship Id="rId3" Type="http://schemas.openxmlformats.org/officeDocument/2006/relationships/image" Target="../media/image50.png"/><Relationship Id="rId7" Type="http://schemas.openxmlformats.org/officeDocument/2006/relationships/image" Target="../media/image200.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195.png"/><Relationship Id="rId5" Type="http://schemas.openxmlformats.org/officeDocument/2006/relationships/image" Target="../media/image1810.png"/><Relationship Id="rId4" Type="http://schemas.openxmlformats.org/officeDocument/2006/relationships/image" Target="../media/image1211.png"/><Relationship Id="rId9" Type="http://schemas.openxmlformats.org/officeDocument/2006/relationships/image" Target="../media/image220.png"/></Relationships>
</file>

<file path=ppt/slides/_rels/slide18.xml.rels><?xml version="1.0" encoding="UTF-8" standalone="yes"?>
<Relationships xmlns="http://schemas.openxmlformats.org/package/2006/relationships"><Relationship Id="rId8" Type="http://schemas.openxmlformats.org/officeDocument/2006/relationships/image" Target="../media/image270.png"/><Relationship Id="rId3" Type="http://schemas.openxmlformats.org/officeDocument/2006/relationships/image" Target="../media/image421.png"/><Relationship Id="rId7" Type="http://schemas.openxmlformats.org/officeDocument/2006/relationships/image" Target="../media/image260.png"/><Relationship Id="rId2" Type="http://schemas.openxmlformats.org/officeDocument/2006/relationships/image" Target="../media/image50.png"/><Relationship Id="rId1" Type="http://schemas.openxmlformats.org/officeDocument/2006/relationships/slideLayout" Target="../slideLayouts/slideLayout1.xml"/><Relationship Id="rId6" Type="http://schemas.openxmlformats.org/officeDocument/2006/relationships/image" Target="../media/image190.png"/><Relationship Id="rId5" Type="http://schemas.openxmlformats.org/officeDocument/2006/relationships/image" Target="../media/image441.png"/><Relationship Id="rId4" Type="http://schemas.openxmlformats.org/officeDocument/2006/relationships/image" Target="../media/image431.png"/></Relationships>
</file>

<file path=ppt/slides/_rels/slide19.xml.rels><?xml version="1.0" encoding="UTF-8" standalone="yes"?>
<Relationships xmlns="http://schemas.openxmlformats.org/package/2006/relationships"><Relationship Id="rId8" Type="http://schemas.openxmlformats.org/officeDocument/2006/relationships/image" Target="../media/image52.png"/><Relationship Id="rId3" Type="http://schemas.openxmlformats.org/officeDocument/2006/relationships/image" Target="../media/image291.png"/><Relationship Id="rId7" Type="http://schemas.openxmlformats.org/officeDocument/2006/relationships/image" Target="../media/image51.png"/><Relationship Id="rId2" Type="http://schemas.openxmlformats.org/officeDocument/2006/relationships/image" Target="../media/image281.png"/><Relationship Id="rId1" Type="http://schemas.openxmlformats.org/officeDocument/2006/relationships/slideLayout" Target="../slideLayouts/slideLayout1.xml"/><Relationship Id="rId6" Type="http://schemas.openxmlformats.org/officeDocument/2006/relationships/image" Target="../media/image321.png"/><Relationship Id="rId5" Type="http://schemas.openxmlformats.org/officeDocument/2006/relationships/image" Target="../media/image311.png"/><Relationship Id="rId10" Type="http://schemas.openxmlformats.org/officeDocument/2006/relationships/image" Target="../media/image360.png"/><Relationship Id="rId4" Type="http://schemas.openxmlformats.org/officeDocument/2006/relationships/image" Target="../media/image301.png"/><Relationship Id="rId9" Type="http://schemas.openxmlformats.org/officeDocument/2006/relationships/image" Target="../media/image350.png"/></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s/_rels/slide20.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 Id="rId4" Type="http://schemas.openxmlformats.org/officeDocument/2006/relationships/image" Target="../media/image480.png"/></Relationships>
</file>

<file path=ppt/slides/_rels/slide21.xml.rels><?xml version="1.0" encoding="UTF-8" standalone="yes"?>
<Relationships xmlns="http://schemas.openxmlformats.org/package/2006/relationships"><Relationship Id="rId8" Type="http://schemas.openxmlformats.org/officeDocument/2006/relationships/image" Target="../media/image430.png"/><Relationship Id="rId13" Type="http://schemas.openxmlformats.org/officeDocument/2006/relationships/image" Target="../media/image530.png"/><Relationship Id="rId3" Type="http://schemas.openxmlformats.org/officeDocument/2006/relationships/image" Target="../media/image521.png"/><Relationship Id="rId7" Type="http://schemas.openxmlformats.org/officeDocument/2006/relationships/image" Target="../media/image420.png"/><Relationship Id="rId12" Type="http://schemas.openxmlformats.org/officeDocument/2006/relationships/image" Target="../media/image470.png"/><Relationship Id="rId2" Type="http://schemas.openxmlformats.org/officeDocument/2006/relationships/image" Target="../media/image370.png"/><Relationship Id="rId16" Type="http://schemas.openxmlformats.org/officeDocument/2006/relationships/image" Target="../media/image510.png"/><Relationship Id="rId1" Type="http://schemas.openxmlformats.org/officeDocument/2006/relationships/slideLayout" Target="../slideLayouts/slideLayout1.xml"/><Relationship Id="rId6" Type="http://schemas.openxmlformats.org/officeDocument/2006/relationships/image" Target="../media/image412.png"/><Relationship Id="rId11" Type="http://schemas.openxmlformats.org/officeDocument/2006/relationships/image" Target="../media/image460.png"/><Relationship Id="rId5" Type="http://schemas.openxmlformats.org/officeDocument/2006/relationships/image" Target="../media/image400.png"/><Relationship Id="rId15" Type="http://schemas.openxmlformats.org/officeDocument/2006/relationships/image" Target="../media/image500.png"/><Relationship Id="rId10" Type="http://schemas.openxmlformats.org/officeDocument/2006/relationships/image" Target="../media/image450.png"/><Relationship Id="rId4" Type="http://schemas.openxmlformats.org/officeDocument/2006/relationships/image" Target="../media/image390.png"/><Relationship Id="rId9" Type="http://schemas.openxmlformats.org/officeDocument/2006/relationships/image" Target="../media/image440.png"/><Relationship Id="rId14" Type="http://schemas.openxmlformats.org/officeDocument/2006/relationships/image" Target="../media/image490.png"/></Relationships>
</file>

<file path=ppt/slides/_rels/slide22.xml.rels><?xml version="1.0" encoding="UTF-8" standalone="yes"?>
<Relationships xmlns="http://schemas.openxmlformats.org/package/2006/relationships"><Relationship Id="rId8" Type="http://schemas.openxmlformats.org/officeDocument/2006/relationships/image" Target="../media/image60.png"/><Relationship Id="rId13" Type="http://schemas.openxmlformats.org/officeDocument/2006/relationships/image" Target="../media/image530.png"/><Relationship Id="rId3" Type="http://schemas.openxmlformats.org/officeDocument/2006/relationships/image" Target="../media/image55.png"/><Relationship Id="rId7" Type="http://schemas.openxmlformats.org/officeDocument/2006/relationships/image" Target="../media/image59.png"/><Relationship Id="rId12" Type="http://schemas.openxmlformats.org/officeDocument/2006/relationships/image" Target="../media/image64.png"/><Relationship Id="rId2" Type="http://schemas.openxmlformats.org/officeDocument/2006/relationships/image" Target="../media/image540.png"/><Relationship Id="rId1" Type="http://schemas.openxmlformats.org/officeDocument/2006/relationships/slideLayout" Target="../slideLayouts/slideLayout1.xml"/><Relationship Id="rId6" Type="http://schemas.openxmlformats.org/officeDocument/2006/relationships/image" Target="../media/image58.png"/><Relationship Id="rId11" Type="http://schemas.openxmlformats.org/officeDocument/2006/relationships/image" Target="../media/image63.png"/><Relationship Id="rId5" Type="http://schemas.openxmlformats.org/officeDocument/2006/relationships/image" Target="../media/image57.png"/><Relationship Id="rId10" Type="http://schemas.openxmlformats.org/officeDocument/2006/relationships/image" Target="../media/image62.png"/><Relationship Id="rId4" Type="http://schemas.openxmlformats.org/officeDocument/2006/relationships/image" Target="../media/image56.png"/><Relationship Id="rId9" Type="http://schemas.openxmlformats.org/officeDocument/2006/relationships/image" Target="../media/image61.png"/></Relationships>
</file>

<file path=ppt/slides/_rels/slide23.xml.rels><?xml version="1.0" encoding="UTF-8" standalone="yes"?>
<Relationships xmlns="http://schemas.openxmlformats.org/package/2006/relationships"><Relationship Id="rId3" Type="http://schemas.openxmlformats.org/officeDocument/2006/relationships/image" Target="../media/image630.png"/><Relationship Id="rId7" Type="http://schemas.openxmlformats.org/officeDocument/2006/relationships/image" Target="../media/image66.png"/><Relationship Id="rId2" Type="http://schemas.openxmlformats.org/officeDocument/2006/relationships/image" Target="../media/image520.png"/><Relationship Id="rId1" Type="http://schemas.openxmlformats.org/officeDocument/2006/relationships/slideLayout" Target="../slideLayouts/slideLayout1.xml"/><Relationship Id="rId6" Type="http://schemas.openxmlformats.org/officeDocument/2006/relationships/image" Target="../media/image560.png"/><Relationship Id="rId5" Type="http://schemas.openxmlformats.org/officeDocument/2006/relationships/image" Target="../media/image65.png"/><Relationship Id="rId4" Type="http://schemas.openxmlformats.org/officeDocument/2006/relationships/image" Target="../media/image640.png"/></Relationships>
</file>

<file path=ppt/slides/_rels/slide24.xml.rels><?xml version="1.0" encoding="UTF-8" standalone="yes"?>
<Relationships xmlns="http://schemas.openxmlformats.org/package/2006/relationships"><Relationship Id="rId8" Type="http://schemas.openxmlformats.org/officeDocument/2006/relationships/image" Target="../media/image69.png"/><Relationship Id="rId3" Type="http://schemas.openxmlformats.org/officeDocument/2006/relationships/image" Target="../media/image580.png"/><Relationship Id="rId7" Type="http://schemas.openxmlformats.org/officeDocument/2006/relationships/image" Target="../media/image610.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68.png"/><Relationship Id="rId5" Type="http://schemas.openxmlformats.org/officeDocument/2006/relationships/image" Target="../media/image67.png"/><Relationship Id="rId4" Type="http://schemas.openxmlformats.org/officeDocument/2006/relationships/image" Target="../media/image590.png"/></Relationships>
</file>

<file path=ppt/slides/_rels/slide25.xml.rels><?xml version="1.0" encoding="UTF-8" standalone="yes"?>
<Relationships xmlns="http://schemas.openxmlformats.org/package/2006/relationships"><Relationship Id="rId8" Type="http://schemas.openxmlformats.org/officeDocument/2006/relationships/image" Target="../media/image74.png"/><Relationship Id="rId3" Type="http://schemas.openxmlformats.org/officeDocument/2006/relationships/image" Target="../media/image50.png"/><Relationship Id="rId7" Type="http://schemas.openxmlformats.org/officeDocument/2006/relationships/image" Target="../media/image73.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72.png"/><Relationship Id="rId11" Type="http://schemas.openxmlformats.org/officeDocument/2006/relationships/image" Target="../media/image77.png"/><Relationship Id="rId5" Type="http://schemas.openxmlformats.org/officeDocument/2006/relationships/image" Target="../media/image71.png"/><Relationship Id="rId10" Type="http://schemas.openxmlformats.org/officeDocument/2006/relationships/image" Target="../media/image76.png"/><Relationship Id="rId4" Type="http://schemas.openxmlformats.org/officeDocument/2006/relationships/image" Target="../media/image70.png"/><Relationship Id="rId9" Type="http://schemas.openxmlformats.org/officeDocument/2006/relationships/image" Target="../media/image75.png"/></Relationships>
</file>

<file path=ppt/slides/_rels/slide26.xml.rels><?xml version="1.0" encoding="UTF-8" standalone="yes"?>
<Relationships xmlns="http://schemas.openxmlformats.org/package/2006/relationships"><Relationship Id="rId8" Type="http://schemas.openxmlformats.org/officeDocument/2006/relationships/image" Target="../media/image740.png"/><Relationship Id="rId3" Type="http://schemas.openxmlformats.org/officeDocument/2006/relationships/image" Target="../media/image690.png"/><Relationship Id="rId7" Type="http://schemas.openxmlformats.org/officeDocument/2006/relationships/image" Target="../media/image730.png"/><Relationship Id="rId2" Type="http://schemas.openxmlformats.org/officeDocument/2006/relationships/image" Target="../media/image680.png"/><Relationship Id="rId1" Type="http://schemas.openxmlformats.org/officeDocument/2006/relationships/slideLayout" Target="../slideLayouts/slideLayout1.xml"/><Relationship Id="rId6" Type="http://schemas.openxmlformats.org/officeDocument/2006/relationships/image" Target="../media/image720.png"/><Relationship Id="rId5" Type="http://schemas.openxmlformats.org/officeDocument/2006/relationships/image" Target="../media/image78.png"/><Relationship Id="rId4" Type="http://schemas.openxmlformats.org/officeDocument/2006/relationships/image" Target="../media/image700.png"/><Relationship Id="rId9" Type="http://schemas.openxmlformats.org/officeDocument/2006/relationships/image" Target="../media/image750.png"/></Relationships>
</file>

<file path=ppt/slides/_rels/slide27.xml.rels><?xml version="1.0" encoding="UTF-8" standalone="yes"?>
<Relationships xmlns="http://schemas.openxmlformats.org/package/2006/relationships"><Relationship Id="rId8" Type="http://schemas.openxmlformats.org/officeDocument/2006/relationships/image" Target="../media/image740.png"/><Relationship Id="rId13" Type="http://schemas.openxmlformats.org/officeDocument/2006/relationships/image" Target="../media/image85.png"/><Relationship Id="rId3" Type="http://schemas.openxmlformats.org/officeDocument/2006/relationships/image" Target="../media/image79.png"/><Relationship Id="rId7" Type="http://schemas.openxmlformats.org/officeDocument/2006/relationships/image" Target="../media/image730.png"/><Relationship Id="rId12" Type="http://schemas.openxmlformats.org/officeDocument/2006/relationships/image" Target="../media/image84.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720.png"/><Relationship Id="rId11" Type="http://schemas.openxmlformats.org/officeDocument/2006/relationships/image" Target="../media/image83.png"/><Relationship Id="rId10" Type="http://schemas.openxmlformats.org/officeDocument/2006/relationships/image" Target="../media/image82.png"/><Relationship Id="rId4" Type="http://schemas.openxmlformats.org/officeDocument/2006/relationships/image" Target="../media/image80.png"/><Relationship Id="rId9" Type="http://schemas.openxmlformats.org/officeDocument/2006/relationships/image" Target="../media/image81.png"/><Relationship Id="rId14" Type="http://schemas.openxmlformats.org/officeDocument/2006/relationships/image" Target="../media/image8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8" Type="http://schemas.openxmlformats.org/officeDocument/2006/relationships/image" Target="../media/image53.jpeg"/><Relationship Id="rId3" Type="http://schemas.openxmlformats.org/officeDocument/2006/relationships/image" Target="../media/image88.png"/><Relationship Id="rId7" Type="http://schemas.openxmlformats.org/officeDocument/2006/relationships/image" Target="../media/image92.png"/><Relationship Id="rId2" Type="http://schemas.openxmlformats.org/officeDocument/2006/relationships/image" Target="../media/image87.png"/><Relationship Id="rId1" Type="http://schemas.openxmlformats.org/officeDocument/2006/relationships/slideLayout" Target="../slideLayouts/slideLayout2.xml"/><Relationship Id="rId6" Type="http://schemas.openxmlformats.org/officeDocument/2006/relationships/image" Target="../media/image91.png"/><Relationship Id="rId5" Type="http://schemas.openxmlformats.org/officeDocument/2006/relationships/image" Target="../media/image90.png"/><Relationship Id="rId4" Type="http://schemas.openxmlformats.org/officeDocument/2006/relationships/image" Target="../media/image89.png"/></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hyperlink" Target="https://www.youtube.com/watch?v=yhewYFqGjFA&amp;index=6&amp;list=PLFHD4aOUZFp0Xhzd5j1nWnExD54xJfnJX" TargetMode="External"/></Relationships>
</file>

<file path=ppt/slides/_rels/slide30.xml.rels><?xml version="1.0" encoding="UTF-8" standalone="yes"?>
<Relationships xmlns="http://schemas.openxmlformats.org/package/2006/relationships"><Relationship Id="rId8" Type="http://schemas.openxmlformats.org/officeDocument/2006/relationships/image" Target="../media/image99.png"/><Relationship Id="rId13" Type="http://schemas.openxmlformats.org/officeDocument/2006/relationships/image" Target="../media/image104.png"/><Relationship Id="rId18" Type="http://schemas.openxmlformats.org/officeDocument/2006/relationships/image" Target="../media/image109.png"/><Relationship Id="rId26" Type="http://schemas.openxmlformats.org/officeDocument/2006/relationships/image" Target="../media/image117.png"/><Relationship Id="rId3" Type="http://schemas.openxmlformats.org/officeDocument/2006/relationships/image" Target="../media/image94.png"/><Relationship Id="rId21" Type="http://schemas.openxmlformats.org/officeDocument/2006/relationships/image" Target="../media/image112.png"/><Relationship Id="rId7" Type="http://schemas.openxmlformats.org/officeDocument/2006/relationships/image" Target="../media/image98.png"/><Relationship Id="rId12" Type="http://schemas.openxmlformats.org/officeDocument/2006/relationships/image" Target="../media/image103.png"/><Relationship Id="rId17" Type="http://schemas.openxmlformats.org/officeDocument/2006/relationships/image" Target="../media/image108.png"/><Relationship Id="rId25" Type="http://schemas.openxmlformats.org/officeDocument/2006/relationships/image" Target="../media/image116.png"/><Relationship Id="rId2" Type="http://schemas.openxmlformats.org/officeDocument/2006/relationships/image" Target="../media/image93.png"/><Relationship Id="rId16" Type="http://schemas.openxmlformats.org/officeDocument/2006/relationships/image" Target="../media/image107.png"/><Relationship Id="rId20" Type="http://schemas.openxmlformats.org/officeDocument/2006/relationships/image" Target="../media/image111.png"/><Relationship Id="rId29" Type="http://schemas.openxmlformats.org/officeDocument/2006/relationships/image" Target="../media/image120.png"/><Relationship Id="rId1" Type="http://schemas.openxmlformats.org/officeDocument/2006/relationships/slideLayout" Target="../slideLayouts/slideLayout1.xml"/><Relationship Id="rId6" Type="http://schemas.openxmlformats.org/officeDocument/2006/relationships/image" Target="../media/image97.png"/><Relationship Id="rId11" Type="http://schemas.openxmlformats.org/officeDocument/2006/relationships/image" Target="../media/image102.png"/><Relationship Id="rId24" Type="http://schemas.openxmlformats.org/officeDocument/2006/relationships/image" Target="../media/image115.png"/><Relationship Id="rId32" Type="http://schemas.openxmlformats.org/officeDocument/2006/relationships/image" Target="../media/image123.png"/><Relationship Id="rId5" Type="http://schemas.openxmlformats.org/officeDocument/2006/relationships/image" Target="../media/image96.png"/><Relationship Id="rId15" Type="http://schemas.openxmlformats.org/officeDocument/2006/relationships/image" Target="../media/image106.png"/><Relationship Id="rId23" Type="http://schemas.openxmlformats.org/officeDocument/2006/relationships/image" Target="../media/image114.png"/><Relationship Id="rId28" Type="http://schemas.openxmlformats.org/officeDocument/2006/relationships/image" Target="../media/image119.png"/><Relationship Id="rId10" Type="http://schemas.openxmlformats.org/officeDocument/2006/relationships/image" Target="../media/image101.png"/><Relationship Id="rId19" Type="http://schemas.openxmlformats.org/officeDocument/2006/relationships/image" Target="../media/image110.png"/><Relationship Id="rId31" Type="http://schemas.openxmlformats.org/officeDocument/2006/relationships/image" Target="../media/image122.png"/><Relationship Id="rId4" Type="http://schemas.openxmlformats.org/officeDocument/2006/relationships/image" Target="../media/image95.png"/><Relationship Id="rId9" Type="http://schemas.openxmlformats.org/officeDocument/2006/relationships/image" Target="../media/image100.png"/><Relationship Id="rId14" Type="http://schemas.openxmlformats.org/officeDocument/2006/relationships/image" Target="../media/image105.png"/><Relationship Id="rId22" Type="http://schemas.openxmlformats.org/officeDocument/2006/relationships/image" Target="../media/image113.png"/><Relationship Id="rId27" Type="http://schemas.openxmlformats.org/officeDocument/2006/relationships/image" Target="../media/image118.png"/><Relationship Id="rId30" Type="http://schemas.openxmlformats.org/officeDocument/2006/relationships/image" Target="../media/image121.png"/></Relationships>
</file>

<file path=ppt/slides/_rels/slide31.xml.rels><?xml version="1.0" encoding="UTF-8" standalone="yes"?>
<Relationships xmlns="http://schemas.openxmlformats.org/package/2006/relationships"><Relationship Id="rId8" Type="http://schemas.openxmlformats.org/officeDocument/2006/relationships/image" Target="../media/image1050.png"/><Relationship Id="rId13" Type="http://schemas.openxmlformats.org/officeDocument/2006/relationships/image" Target="../media/image1100.png"/><Relationship Id="rId3" Type="http://schemas.openxmlformats.org/officeDocument/2006/relationships/image" Target="../media/image1000.png"/><Relationship Id="rId7" Type="http://schemas.openxmlformats.org/officeDocument/2006/relationships/image" Target="../media/image1040.png"/><Relationship Id="rId12" Type="http://schemas.openxmlformats.org/officeDocument/2006/relationships/image" Target="../media/image1090.png"/><Relationship Id="rId2" Type="http://schemas.openxmlformats.org/officeDocument/2006/relationships/image" Target="../media/image990.png"/><Relationship Id="rId16" Type="http://schemas.openxmlformats.org/officeDocument/2006/relationships/image" Target="../media/image1130.png"/><Relationship Id="rId1" Type="http://schemas.openxmlformats.org/officeDocument/2006/relationships/slideLayout" Target="../slideLayouts/slideLayout1.xml"/><Relationship Id="rId6" Type="http://schemas.openxmlformats.org/officeDocument/2006/relationships/image" Target="../media/image1030.png"/><Relationship Id="rId11" Type="http://schemas.openxmlformats.org/officeDocument/2006/relationships/image" Target="../media/image1080.png"/><Relationship Id="rId5" Type="http://schemas.openxmlformats.org/officeDocument/2006/relationships/image" Target="../media/image1020.png"/><Relationship Id="rId15" Type="http://schemas.openxmlformats.org/officeDocument/2006/relationships/image" Target="../media/image1120.png"/><Relationship Id="rId10" Type="http://schemas.openxmlformats.org/officeDocument/2006/relationships/image" Target="../media/image1070.png"/><Relationship Id="rId4" Type="http://schemas.openxmlformats.org/officeDocument/2006/relationships/image" Target="../media/image1012.png"/><Relationship Id="rId9" Type="http://schemas.openxmlformats.org/officeDocument/2006/relationships/image" Target="../media/image1060.png"/><Relationship Id="rId14" Type="http://schemas.openxmlformats.org/officeDocument/2006/relationships/image" Target="../media/image1112.png"/></Relationships>
</file>

<file path=ppt/slides/_rels/slide32.xml.rels><?xml version="1.0" encoding="UTF-8" standalone="yes"?>
<Relationships xmlns="http://schemas.openxmlformats.org/package/2006/relationships"><Relationship Id="rId3" Type="http://schemas.openxmlformats.org/officeDocument/2006/relationships/image" Target="../media/image1150.png"/><Relationship Id="rId2" Type="http://schemas.openxmlformats.org/officeDocument/2006/relationships/image" Target="../media/image1140.png"/><Relationship Id="rId1" Type="http://schemas.openxmlformats.org/officeDocument/2006/relationships/slideLayout" Target="../slideLayouts/slideLayout2.xml"/><Relationship Id="rId4" Type="http://schemas.openxmlformats.org/officeDocument/2006/relationships/image" Target="../media/image1160.png"/></Relationships>
</file>

<file path=ppt/slides/_rels/slide33.xml.rels><?xml version="1.0" encoding="UTF-8" standalone="yes"?>
<Relationships xmlns="http://schemas.openxmlformats.org/package/2006/relationships"><Relationship Id="rId8" Type="http://schemas.openxmlformats.org/officeDocument/2006/relationships/image" Target="../media/image1230.png"/><Relationship Id="rId3" Type="http://schemas.openxmlformats.org/officeDocument/2006/relationships/image" Target="../media/image1180.png"/><Relationship Id="rId7" Type="http://schemas.openxmlformats.org/officeDocument/2006/relationships/image" Target="../media/image1220.png"/><Relationship Id="rId12" Type="http://schemas.openxmlformats.org/officeDocument/2006/relationships/image" Target="../media/image127.png"/><Relationship Id="rId2" Type="http://schemas.openxmlformats.org/officeDocument/2006/relationships/image" Target="../media/image1170.png"/><Relationship Id="rId1" Type="http://schemas.openxmlformats.org/officeDocument/2006/relationships/slideLayout" Target="../slideLayouts/slideLayout1.xml"/><Relationship Id="rId6" Type="http://schemas.openxmlformats.org/officeDocument/2006/relationships/image" Target="../media/image1210.png"/><Relationship Id="rId11" Type="http://schemas.openxmlformats.org/officeDocument/2006/relationships/image" Target="../media/image126.png"/><Relationship Id="rId5" Type="http://schemas.openxmlformats.org/officeDocument/2006/relationships/image" Target="../media/image1200.png"/><Relationship Id="rId10" Type="http://schemas.openxmlformats.org/officeDocument/2006/relationships/image" Target="../media/image125.png"/><Relationship Id="rId4" Type="http://schemas.openxmlformats.org/officeDocument/2006/relationships/image" Target="../media/image1190.png"/><Relationship Id="rId9" Type="http://schemas.openxmlformats.org/officeDocument/2006/relationships/image" Target="../media/image124.png"/></Relationships>
</file>

<file path=ppt/slides/_rels/slide34.xml.rels><?xml version="1.0" encoding="UTF-8" standalone="yes"?>
<Relationships xmlns="http://schemas.openxmlformats.org/package/2006/relationships"><Relationship Id="rId8" Type="http://schemas.openxmlformats.org/officeDocument/2006/relationships/image" Target="../media/image133.png"/><Relationship Id="rId13" Type="http://schemas.openxmlformats.org/officeDocument/2006/relationships/image" Target="../media/image138.png"/><Relationship Id="rId3" Type="http://schemas.openxmlformats.org/officeDocument/2006/relationships/image" Target="../media/image128.png"/><Relationship Id="rId7" Type="http://schemas.openxmlformats.org/officeDocument/2006/relationships/image" Target="../media/image132.png"/><Relationship Id="rId12" Type="http://schemas.openxmlformats.org/officeDocument/2006/relationships/image" Target="../media/image137.png"/><Relationship Id="rId2" Type="http://schemas.openxmlformats.org/officeDocument/2006/relationships/image" Target="../media/image1270.png"/><Relationship Id="rId1" Type="http://schemas.openxmlformats.org/officeDocument/2006/relationships/slideLayout" Target="../slideLayouts/slideLayout1.xml"/><Relationship Id="rId6" Type="http://schemas.openxmlformats.org/officeDocument/2006/relationships/image" Target="../media/image131.png"/><Relationship Id="rId11" Type="http://schemas.openxmlformats.org/officeDocument/2006/relationships/image" Target="../media/image136.png"/><Relationship Id="rId5" Type="http://schemas.openxmlformats.org/officeDocument/2006/relationships/image" Target="../media/image130.png"/><Relationship Id="rId10" Type="http://schemas.openxmlformats.org/officeDocument/2006/relationships/image" Target="../media/image135.png"/><Relationship Id="rId4" Type="http://schemas.openxmlformats.org/officeDocument/2006/relationships/image" Target="../media/image129.png"/><Relationship Id="rId9" Type="http://schemas.openxmlformats.org/officeDocument/2006/relationships/image" Target="../media/image134.png"/><Relationship Id="rId14" Type="http://schemas.openxmlformats.org/officeDocument/2006/relationships/image" Target="../media/image139.png"/></Relationships>
</file>

<file path=ppt/slides/_rels/slide35.xml.rels><?xml version="1.0" encoding="UTF-8" standalone="yes"?>
<Relationships xmlns="http://schemas.openxmlformats.org/package/2006/relationships"><Relationship Id="rId8" Type="http://schemas.openxmlformats.org/officeDocument/2006/relationships/image" Target="../media/image146.png"/><Relationship Id="rId3" Type="http://schemas.openxmlformats.org/officeDocument/2006/relationships/image" Target="../media/image141.png"/><Relationship Id="rId7" Type="http://schemas.openxmlformats.org/officeDocument/2006/relationships/image" Target="../media/image145.png"/><Relationship Id="rId2" Type="http://schemas.openxmlformats.org/officeDocument/2006/relationships/image" Target="../media/image140.png"/><Relationship Id="rId1" Type="http://schemas.openxmlformats.org/officeDocument/2006/relationships/slideLayout" Target="../slideLayouts/slideLayout2.xml"/><Relationship Id="rId6" Type="http://schemas.openxmlformats.org/officeDocument/2006/relationships/image" Target="../media/image144.png"/><Relationship Id="rId5" Type="http://schemas.openxmlformats.org/officeDocument/2006/relationships/image" Target="../media/image143.png"/><Relationship Id="rId10" Type="http://schemas.openxmlformats.org/officeDocument/2006/relationships/image" Target="../media/image148.png"/><Relationship Id="rId4" Type="http://schemas.openxmlformats.org/officeDocument/2006/relationships/image" Target="../media/image142.png"/><Relationship Id="rId9" Type="http://schemas.openxmlformats.org/officeDocument/2006/relationships/image" Target="../media/image147.png"/></Relationships>
</file>

<file path=ppt/slides/_rels/slide36.xml.rels><?xml version="1.0" encoding="UTF-8" standalone="yes"?>
<Relationships xmlns="http://schemas.openxmlformats.org/package/2006/relationships"><Relationship Id="rId8" Type="http://schemas.openxmlformats.org/officeDocument/2006/relationships/image" Target="../media/image155.png"/><Relationship Id="rId13" Type="http://schemas.openxmlformats.org/officeDocument/2006/relationships/image" Target="../media/image159.png"/><Relationship Id="rId3" Type="http://schemas.openxmlformats.org/officeDocument/2006/relationships/image" Target="../media/image150.png"/><Relationship Id="rId7" Type="http://schemas.openxmlformats.org/officeDocument/2006/relationships/image" Target="../media/image154.png"/><Relationship Id="rId12" Type="http://schemas.openxmlformats.org/officeDocument/2006/relationships/image" Target="../media/image1580.png"/><Relationship Id="rId17" Type="http://schemas.openxmlformats.org/officeDocument/2006/relationships/image" Target="../media/image163.png"/><Relationship Id="rId2" Type="http://schemas.openxmlformats.org/officeDocument/2006/relationships/image" Target="../media/image149.png"/><Relationship Id="rId16" Type="http://schemas.openxmlformats.org/officeDocument/2006/relationships/image" Target="../media/image162.png"/><Relationship Id="rId1" Type="http://schemas.openxmlformats.org/officeDocument/2006/relationships/slideLayout" Target="../slideLayouts/slideLayout2.xml"/><Relationship Id="rId6" Type="http://schemas.openxmlformats.org/officeDocument/2006/relationships/image" Target="../media/image153.png"/><Relationship Id="rId11" Type="http://schemas.openxmlformats.org/officeDocument/2006/relationships/image" Target="../media/image158.png"/><Relationship Id="rId5" Type="http://schemas.openxmlformats.org/officeDocument/2006/relationships/image" Target="../media/image152.png"/><Relationship Id="rId15" Type="http://schemas.openxmlformats.org/officeDocument/2006/relationships/image" Target="../media/image161.png"/><Relationship Id="rId10" Type="http://schemas.openxmlformats.org/officeDocument/2006/relationships/image" Target="../media/image157.png"/><Relationship Id="rId4" Type="http://schemas.openxmlformats.org/officeDocument/2006/relationships/image" Target="../media/image151.png"/><Relationship Id="rId9" Type="http://schemas.openxmlformats.org/officeDocument/2006/relationships/image" Target="../media/image156.png"/><Relationship Id="rId14" Type="http://schemas.openxmlformats.org/officeDocument/2006/relationships/image" Target="../media/image160.png"/></Relationships>
</file>

<file path=ppt/slides/_rels/slide37.xml.rels><?xml version="1.0" encoding="UTF-8" standalone="yes"?>
<Relationships xmlns="http://schemas.openxmlformats.org/package/2006/relationships"><Relationship Id="rId3" Type="http://schemas.openxmlformats.org/officeDocument/2006/relationships/image" Target="../media/image1161.png"/><Relationship Id="rId2" Type="http://schemas.openxmlformats.org/officeDocument/2006/relationships/image" Target="../media/image164.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8" Type="http://schemas.openxmlformats.org/officeDocument/2006/relationships/image" Target="../media/image1440.png"/><Relationship Id="rId13" Type="http://schemas.openxmlformats.org/officeDocument/2006/relationships/image" Target="../media/image1221.png"/><Relationship Id="rId3" Type="http://schemas.openxmlformats.org/officeDocument/2006/relationships/image" Target="../media/image1390.png"/><Relationship Id="rId7" Type="http://schemas.openxmlformats.org/officeDocument/2006/relationships/image" Target="../media/image1430.png"/><Relationship Id="rId12" Type="http://schemas.openxmlformats.org/officeDocument/2006/relationships/image" Target="../media/image164.png"/><Relationship Id="rId2" Type="http://schemas.openxmlformats.org/officeDocument/2006/relationships/image" Target="../media/image1380.png"/><Relationship Id="rId1" Type="http://schemas.openxmlformats.org/officeDocument/2006/relationships/slideLayout" Target="../slideLayouts/slideLayout1.xml"/><Relationship Id="rId6" Type="http://schemas.openxmlformats.org/officeDocument/2006/relationships/image" Target="../media/image1420.png"/><Relationship Id="rId11" Type="http://schemas.openxmlformats.org/officeDocument/2006/relationships/image" Target="../media/image1470.png"/><Relationship Id="rId5" Type="http://schemas.openxmlformats.org/officeDocument/2006/relationships/image" Target="../media/image1410.png"/><Relationship Id="rId15" Type="http://schemas.openxmlformats.org/officeDocument/2006/relationships/image" Target="../media/image166.png"/><Relationship Id="rId10" Type="http://schemas.openxmlformats.org/officeDocument/2006/relationships/image" Target="../media/image1460.png"/><Relationship Id="rId4" Type="http://schemas.openxmlformats.org/officeDocument/2006/relationships/image" Target="../media/image1400.png"/><Relationship Id="rId9" Type="http://schemas.openxmlformats.org/officeDocument/2006/relationships/image" Target="../media/image1450.png"/><Relationship Id="rId14" Type="http://schemas.openxmlformats.org/officeDocument/2006/relationships/image" Target="../media/image165.jpeg"/></Relationships>
</file>

<file path=ppt/slides/_rels/slide39.xml.rels><?xml version="1.0" encoding="UTF-8" standalone="yes"?>
<Relationships xmlns="http://schemas.openxmlformats.org/package/2006/relationships"><Relationship Id="rId8" Type="http://schemas.openxmlformats.org/officeDocument/2006/relationships/image" Target="../media/image1460.png"/><Relationship Id="rId13" Type="http://schemas.openxmlformats.org/officeDocument/2006/relationships/image" Target="../media/image1540.png"/><Relationship Id="rId3" Type="http://schemas.openxmlformats.org/officeDocument/2006/relationships/image" Target="../media/image167.png"/><Relationship Id="rId7" Type="http://schemas.openxmlformats.org/officeDocument/2006/relationships/image" Target="../media/image1450.png"/><Relationship Id="rId12" Type="http://schemas.openxmlformats.org/officeDocument/2006/relationships/image" Target="../media/image1530.png"/><Relationship Id="rId2" Type="http://schemas.openxmlformats.org/officeDocument/2006/relationships/image" Target="../media/image1490.png"/><Relationship Id="rId16" Type="http://schemas.openxmlformats.org/officeDocument/2006/relationships/image" Target="../media/image170.png"/><Relationship Id="rId1" Type="http://schemas.openxmlformats.org/officeDocument/2006/relationships/slideLayout" Target="../slideLayouts/slideLayout1.xml"/><Relationship Id="rId6" Type="http://schemas.openxmlformats.org/officeDocument/2006/relationships/image" Target="../media/image1440.png"/><Relationship Id="rId11" Type="http://schemas.openxmlformats.org/officeDocument/2006/relationships/image" Target="../media/image1520.png"/><Relationship Id="rId15" Type="http://schemas.openxmlformats.org/officeDocument/2006/relationships/image" Target="../media/image169.png"/><Relationship Id="rId10" Type="http://schemas.openxmlformats.org/officeDocument/2006/relationships/image" Target="../media/image164.png"/><Relationship Id="rId9" Type="http://schemas.openxmlformats.org/officeDocument/2006/relationships/image" Target="../media/image1470.png"/><Relationship Id="rId14" Type="http://schemas.openxmlformats.org/officeDocument/2006/relationships/image" Target="../media/image168.pn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8" Type="http://schemas.openxmlformats.org/officeDocument/2006/relationships/image" Target="../media/image177.png"/><Relationship Id="rId13" Type="http://schemas.openxmlformats.org/officeDocument/2006/relationships/image" Target="../media/image182.png"/><Relationship Id="rId3" Type="http://schemas.openxmlformats.org/officeDocument/2006/relationships/image" Target="../media/image172.png"/><Relationship Id="rId7" Type="http://schemas.openxmlformats.org/officeDocument/2006/relationships/image" Target="../media/image176.png"/><Relationship Id="rId12" Type="http://schemas.openxmlformats.org/officeDocument/2006/relationships/image" Target="../media/image181.png"/><Relationship Id="rId2" Type="http://schemas.openxmlformats.org/officeDocument/2006/relationships/image" Target="../media/image171.png"/><Relationship Id="rId1" Type="http://schemas.openxmlformats.org/officeDocument/2006/relationships/slideLayout" Target="../slideLayouts/slideLayout1.xml"/><Relationship Id="rId6" Type="http://schemas.openxmlformats.org/officeDocument/2006/relationships/image" Target="../media/image175.png"/><Relationship Id="rId11" Type="http://schemas.openxmlformats.org/officeDocument/2006/relationships/image" Target="../media/image180.png"/><Relationship Id="rId5" Type="http://schemas.openxmlformats.org/officeDocument/2006/relationships/image" Target="../media/image174.png"/><Relationship Id="rId15" Type="http://schemas.openxmlformats.org/officeDocument/2006/relationships/image" Target="../media/image184.png"/><Relationship Id="rId10" Type="http://schemas.openxmlformats.org/officeDocument/2006/relationships/image" Target="../media/image179.png"/><Relationship Id="rId4" Type="http://schemas.openxmlformats.org/officeDocument/2006/relationships/image" Target="../media/image173.png"/><Relationship Id="rId9" Type="http://schemas.openxmlformats.org/officeDocument/2006/relationships/image" Target="../media/image178.png"/><Relationship Id="rId14" Type="http://schemas.openxmlformats.org/officeDocument/2006/relationships/image" Target="../media/image183.png"/></Relationships>
</file>

<file path=ppt/slides/_rels/slide41.xml.rels><?xml version="1.0" encoding="UTF-8" standalone="yes"?>
<Relationships xmlns="http://schemas.openxmlformats.org/package/2006/relationships"><Relationship Id="rId8" Type="http://schemas.openxmlformats.org/officeDocument/2006/relationships/image" Target="../media/image1640.png"/><Relationship Id="rId3" Type="http://schemas.openxmlformats.org/officeDocument/2006/relationships/image" Target="../media/image186.png"/><Relationship Id="rId7" Type="http://schemas.openxmlformats.org/officeDocument/2006/relationships/image" Target="../media/image189.png"/><Relationship Id="rId2" Type="http://schemas.openxmlformats.org/officeDocument/2006/relationships/image" Target="../media/image185.png"/><Relationship Id="rId1" Type="http://schemas.openxmlformats.org/officeDocument/2006/relationships/slideLayout" Target="../slideLayouts/slideLayout2.xml"/><Relationship Id="rId6" Type="http://schemas.openxmlformats.org/officeDocument/2006/relationships/image" Target="../media/image188.png"/><Relationship Id="rId11" Type="http://schemas.openxmlformats.org/officeDocument/2006/relationships/image" Target="../media/image1670.png"/><Relationship Id="rId5" Type="http://schemas.openxmlformats.org/officeDocument/2006/relationships/image" Target="../media/image1610.png"/><Relationship Id="rId10" Type="http://schemas.openxmlformats.org/officeDocument/2006/relationships/image" Target="../media/image1660.png"/><Relationship Id="rId4" Type="http://schemas.openxmlformats.org/officeDocument/2006/relationships/image" Target="../media/image187.png"/><Relationship Id="rId9" Type="http://schemas.openxmlformats.org/officeDocument/2006/relationships/image" Target="../media/image165.png"/></Relationships>
</file>

<file path=ppt/slides/_rels/slide42.xml.rels><?xml version="1.0" encoding="UTF-8" standalone="yes"?>
<Relationships xmlns="http://schemas.openxmlformats.org/package/2006/relationships"><Relationship Id="rId3" Type="http://schemas.openxmlformats.org/officeDocument/2006/relationships/image" Target="../media/image192.png"/><Relationship Id="rId2" Type="http://schemas.openxmlformats.org/officeDocument/2006/relationships/image" Target="../media/image191.png"/><Relationship Id="rId1" Type="http://schemas.openxmlformats.org/officeDocument/2006/relationships/slideLayout" Target="../slideLayouts/slideLayout2.xml"/><Relationship Id="rId5" Type="http://schemas.openxmlformats.org/officeDocument/2006/relationships/image" Target="../media/image193.png"/><Relationship Id="rId4" Type="http://schemas.openxmlformats.org/officeDocument/2006/relationships/image" Target="../media/image1920.png"/></Relationships>
</file>

<file path=ppt/slides/_rels/slide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8" Type="http://schemas.openxmlformats.org/officeDocument/2006/relationships/image" Target="../media/image910.png"/><Relationship Id="rId13" Type="http://schemas.openxmlformats.org/officeDocument/2006/relationships/image" Target="../media/image14.png"/><Relationship Id="rId3" Type="http://schemas.openxmlformats.org/officeDocument/2006/relationships/image" Target="../media/image413.png"/><Relationship Id="rId7" Type="http://schemas.openxmlformats.org/officeDocument/2006/relationships/image" Target="../media/image811.png"/><Relationship Id="rId12" Type="http://schemas.openxmlformats.org/officeDocument/2006/relationships/image" Target="../media/image13.png"/><Relationship Id="rId17" Type="http://schemas.openxmlformats.org/officeDocument/2006/relationships/image" Target="../media/image18.png"/><Relationship Id="rId2" Type="http://schemas.openxmlformats.org/officeDocument/2006/relationships/image" Target="../media/image310.png"/><Relationship Id="rId16" Type="http://schemas.openxmlformats.org/officeDocument/2006/relationships/image" Target="../media/image17.png"/><Relationship Id="rId1" Type="http://schemas.openxmlformats.org/officeDocument/2006/relationships/slideLayout" Target="../slideLayouts/slideLayout1.xml"/><Relationship Id="rId6" Type="http://schemas.openxmlformats.org/officeDocument/2006/relationships/image" Target="../media/image710.png"/><Relationship Id="rId11" Type="http://schemas.openxmlformats.org/officeDocument/2006/relationships/image" Target="../media/image12.png"/><Relationship Id="rId5" Type="http://schemas.openxmlformats.org/officeDocument/2006/relationships/image" Target="../media/image612.png"/><Relationship Id="rId15" Type="http://schemas.openxmlformats.org/officeDocument/2006/relationships/image" Target="../media/image16.png"/><Relationship Id="rId10" Type="http://schemas.openxmlformats.org/officeDocument/2006/relationships/image" Target="../media/image11.png"/><Relationship Id="rId4" Type="http://schemas.openxmlformats.org/officeDocument/2006/relationships/image" Target="../media/image512.png"/><Relationship Id="rId9" Type="http://schemas.openxmlformats.org/officeDocument/2006/relationships/image" Target="../media/image1011.png"/><Relationship Id="rId1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413.png"/><Relationship Id="rId2" Type="http://schemas.openxmlformats.org/officeDocument/2006/relationships/image" Target="../media/image310.png"/><Relationship Id="rId1" Type="http://schemas.openxmlformats.org/officeDocument/2006/relationships/slideLayout" Target="../slideLayouts/slideLayout1.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xml"/><Relationship Id="rId4"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514600" y="1371600"/>
            <a:ext cx="4267200" cy="369332"/>
          </a:xfrm>
          <a:prstGeom prst="rect">
            <a:avLst/>
          </a:prstGeom>
          <a:noFill/>
        </p:spPr>
        <p:txBody>
          <a:bodyPr wrap="square" rtlCol="0">
            <a:spAutoFit/>
          </a:bodyPr>
          <a:lstStyle/>
          <a:p>
            <a:pPr algn="ctr"/>
            <a:r>
              <a:rPr lang="en-US" b="1" dirty="0" smtClean="0"/>
              <a:t>Questions from the previous lecture</a:t>
            </a:r>
            <a:endParaRPr lang="en-US" b="1" dirty="0"/>
          </a:p>
        </p:txBody>
      </p:sp>
      <mc:AlternateContent xmlns:mc="http://schemas.openxmlformats.org/markup-compatibility/2006" xmlns:a14="http://schemas.microsoft.com/office/drawing/2010/main">
        <mc:Choice Requires="a14">
          <p:sp>
            <p:nvSpPr>
              <p:cNvPr id="4" name="TextBox 3"/>
              <p:cNvSpPr txBox="1"/>
              <p:nvPr/>
            </p:nvSpPr>
            <p:spPr>
              <a:xfrm>
                <a:off x="609600" y="2286000"/>
                <a:ext cx="7620000" cy="2232791"/>
              </a:xfrm>
              <a:prstGeom prst="rect">
                <a:avLst/>
              </a:prstGeom>
              <a:noFill/>
            </p:spPr>
            <p:txBody>
              <a:bodyPr wrap="square" rtlCol="0">
                <a:spAutoFit/>
              </a:bodyPr>
              <a:lstStyle/>
              <a:p>
                <a:pPr marL="342900" indent="-342900">
                  <a:lnSpc>
                    <a:spcPct val="200000"/>
                  </a:lnSpc>
                  <a:buAutoNum type="arabicPeriod"/>
                </a:pPr>
                <a:r>
                  <a:rPr lang="en-US" dirty="0" smtClean="0"/>
                  <a:t>Why </a:t>
                </a:r>
                <a14:m>
                  <m:oMath xmlns:m="http://schemas.openxmlformats.org/officeDocument/2006/math">
                    <m:r>
                      <a:rPr lang="en-US" i="1" smtClean="0">
                        <a:latin typeface="Cambria Math" panose="02040503050406030204" pitchFamily="18" charset="0"/>
                      </a:rPr>
                      <m:t>𝑝</m:t>
                    </m:r>
                    <m:d>
                      <m:dPr>
                        <m:ctrlPr>
                          <a:rPr lang="en-US" b="0" i="1" smtClean="0">
                            <a:latin typeface="Cambria Math"/>
                          </a:rPr>
                        </m:ctrlPr>
                      </m:dPr>
                      <m:e>
                        <m:r>
                          <a:rPr lang="en-US" b="0" i="1" smtClean="0">
                            <a:latin typeface="Cambria Math" panose="02040503050406030204" pitchFamily="18" charset="0"/>
                          </a:rPr>
                          <m:t>𝑦</m:t>
                        </m:r>
                      </m:e>
                      <m:e>
                        <m:r>
                          <a:rPr lang="en-US" b="0" i="1" smtClean="0">
                            <a:latin typeface="Cambria Math" panose="02040503050406030204" pitchFamily="18" charset="0"/>
                          </a:rPr>
                          <m:t>𝜃</m:t>
                        </m:r>
                      </m:e>
                    </m:d>
                    <m:r>
                      <a:rPr lang="en-US" b="0" i="1" smtClean="0">
                        <a:latin typeface="Cambria Math" panose="02040503050406030204" pitchFamily="18" charset="0"/>
                      </a:rPr>
                      <m:t>=</m:t>
                    </m:r>
                    <m:nary>
                      <m:naryPr>
                        <m:chr m:val="∏"/>
                        <m:ctrlPr>
                          <a:rPr lang="en-US" b="0" i="1" smtClean="0">
                            <a:latin typeface="Cambria Math"/>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𝑛</m:t>
                        </m:r>
                      </m:sup>
                      <m:e>
                        <m:r>
                          <a:rPr lang="en-US" b="0" i="1" smtClean="0">
                            <a:latin typeface="Cambria Math" panose="02040503050406030204" pitchFamily="18" charset="0"/>
                          </a:rPr>
                          <m:t>𝑝</m:t>
                        </m:r>
                        <m:r>
                          <a:rPr lang="en-US" b="0" i="1" smtClean="0">
                            <a:latin typeface="Cambria Math" panose="02040503050406030204" pitchFamily="18" charset="0"/>
                          </a:rPr>
                          <m:t>(</m:t>
                        </m:r>
                        <m:sSub>
                          <m:sSubPr>
                            <m:ctrlPr>
                              <a:rPr lang="en-US" b="0" i="1" smtClean="0">
                                <a:latin typeface="Cambria Math"/>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sub>
                        </m:sSub>
                        <m:r>
                          <a:rPr lang="en-US" b="0" i="1" smtClean="0">
                            <a:latin typeface="Cambria Math" panose="02040503050406030204" pitchFamily="18" charset="0"/>
                          </a:rPr>
                          <m:t>|</m:t>
                        </m:r>
                        <m:r>
                          <a:rPr lang="en-US" b="0" i="1" smtClean="0">
                            <a:latin typeface="Cambria Math" panose="02040503050406030204" pitchFamily="18" charset="0"/>
                          </a:rPr>
                          <m:t>𝜃</m:t>
                        </m:r>
                        <m:r>
                          <a:rPr lang="en-US" b="0" i="1" smtClean="0">
                            <a:latin typeface="Cambria Math" panose="02040503050406030204" pitchFamily="18" charset="0"/>
                          </a:rPr>
                          <m:t>)</m:t>
                        </m:r>
                      </m:e>
                    </m:nary>
                  </m:oMath>
                </a14:m>
                <a:r>
                  <a:rPr lang="en-US" dirty="0" smtClean="0"/>
                  <a:t>. Do we need permutation? </a:t>
                </a:r>
              </a:p>
              <a:p>
                <a:pPr marL="342900" indent="-342900">
                  <a:lnSpc>
                    <a:spcPct val="200000"/>
                  </a:lnSpc>
                  <a:buAutoNum type="arabicPeriod"/>
                </a:pPr>
                <a:r>
                  <a:rPr lang="en-US" dirty="0"/>
                  <a:t>Relationships between Exchangeability and Conditional </a:t>
                </a:r>
                <a:r>
                  <a:rPr lang="en-US" dirty="0" smtClean="0"/>
                  <a:t>independency</a:t>
                </a:r>
              </a:p>
              <a:p>
                <a:pPr marL="342900" indent="-342900">
                  <a:lnSpc>
                    <a:spcPct val="200000"/>
                  </a:lnSpc>
                  <a:buAutoNum type="arabicPeriod"/>
                </a:pPr>
                <a:r>
                  <a:rPr lang="en-US" dirty="0" smtClean="0"/>
                  <a:t>A conjugate prior is too restrictive?</a:t>
                </a:r>
              </a:p>
              <a:p>
                <a:pPr marL="342900" indent="-342900">
                  <a:lnSpc>
                    <a:spcPct val="200000"/>
                  </a:lnSpc>
                  <a:buAutoNum type="arabicPeriod"/>
                </a:pPr>
                <a:r>
                  <a:rPr lang="en-US" dirty="0" smtClean="0"/>
                  <a:t>Can we use any prior?</a:t>
                </a:r>
              </a:p>
            </p:txBody>
          </p:sp>
        </mc:Choice>
        <mc:Fallback xmlns="">
          <p:sp>
            <p:nvSpPr>
              <p:cNvPr id="4" name="TextBox 3"/>
              <p:cNvSpPr txBox="1">
                <a:spLocks noRot="1" noChangeAspect="1" noMove="1" noResize="1" noEditPoints="1" noAdjustHandles="1" noChangeArrowheads="1" noChangeShapeType="1" noTextEdit="1"/>
              </p:cNvSpPr>
              <p:nvPr/>
            </p:nvSpPr>
            <p:spPr>
              <a:xfrm>
                <a:off x="609600" y="2286000"/>
                <a:ext cx="7620000" cy="2232791"/>
              </a:xfrm>
              <a:prstGeom prst="rect">
                <a:avLst/>
              </a:prstGeom>
              <a:blipFill>
                <a:blip r:embed="rId3"/>
                <a:stretch>
                  <a:fillRect l="-640" t="-10929" b="-3552"/>
                </a:stretch>
              </a:blipFill>
            </p:spPr>
            <p:txBody>
              <a:bodyPr/>
              <a:lstStyle/>
              <a:p>
                <a:r>
                  <a:rPr lang="en-US">
                    <a:noFill/>
                  </a:rPr>
                  <a:t> </a:t>
                </a:r>
              </a:p>
            </p:txBody>
          </p:sp>
        </mc:Fallback>
      </mc:AlternateContent>
    </p:spTree>
    <p:extLst>
      <p:ext uri="{BB962C8B-B14F-4D97-AF65-F5344CB8AC3E}">
        <p14:creationId xmlns:p14="http://schemas.microsoft.com/office/powerpoint/2010/main" val="199896089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228600"/>
            <a:ext cx="9144000" cy="369332"/>
          </a:xfrm>
          <a:prstGeom prst="rect">
            <a:avLst/>
          </a:prstGeom>
          <a:solidFill>
            <a:schemeClr val="accent1">
              <a:lumMod val="20000"/>
              <a:lumOff val="80000"/>
            </a:schemeClr>
          </a:solidFill>
        </p:spPr>
        <p:txBody>
          <a:bodyPr wrap="square" rtlCol="0">
            <a:spAutoFit/>
          </a:bodyPr>
          <a:lstStyle/>
          <a:p>
            <a:r>
              <a:rPr lang="en-US" b="1" dirty="0">
                <a:solidFill>
                  <a:srgbClr val="3333FF"/>
                </a:solidFill>
              </a:rPr>
              <a:t> </a:t>
            </a:r>
            <a:r>
              <a:rPr lang="en-US" b="1" dirty="0" smtClean="0">
                <a:solidFill>
                  <a:srgbClr val="3333FF"/>
                </a:solidFill>
              </a:rPr>
              <a:t>    Why Hierarchical models?</a:t>
            </a:r>
            <a:endParaRPr lang="en-US" b="1" dirty="0">
              <a:solidFill>
                <a:srgbClr val="3333FF"/>
              </a:solidFill>
            </a:endParaRPr>
          </a:p>
        </p:txBody>
      </p:sp>
      <mc:AlternateContent xmlns:mc="http://schemas.openxmlformats.org/markup-compatibility/2006" xmlns:a14="http://schemas.microsoft.com/office/drawing/2010/main">
        <mc:Choice Requires="a14">
          <p:sp>
            <p:nvSpPr>
              <p:cNvPr id="7" name="TextBox 6"/>
              <p:cNvSpPr txBox="1"/>
              <p:nvPr/>
            </p:nvSpPr>
            <p:spPr>
              <a:xfrm>
                <a:off x="298938" y="693606"/>
                <a:ext cx="8616462" cy="1453283"/>
              </a:xfrm>
              <a:prstGeom prst="rect">
                <a:avLst/>
              </a:prstGeom>
              <a:noFill/>
              <a:ln w="12700">
                <a:solidFill>
                  <a:schemeClr val="accent3">
                    <a:lumMod val="60000"/>
                    <a:lumOff val="40000"/>
                  </a:schemeClr>
                </a:solidFill>
              </a:ln>
            </p:spPr>
            <p:txBody>
              <a:bodyPr wrap="square" rtlCol="0">
                <a:spAutoFit/>
              </a:bodyPr>
              <a:lstStyle/>
              <a:p>
                <a:r>
                  <a:rPr lang="en-US" dirty="0" smtClean="0">
                    <a:solidFill>
                      <a:srgbClr val="00B050"/>
                    </a:solidFill>
                  </a:rPr>
                  <a:t>Likelihood :</a:t>
                </a:r>
                <a:r>
                  <a:rPr lang="en-US" dirty="0" smtClean="0"/>
                  <a:t> </a:t>
                </a:r>
                <a:endParaRPr lang="en-US" b="0" dirty="0" smtClean="0">
                  <a:solidFill>
                    <a:srgbClr val="00B050"/>
                  </a:solidFill>
                </a:endParaRPr>
              </a:p>
              <a:p>
                <a:pPr/>
                <a14:m>
                  <m:oMathPara xmlns:m="http://schemas.openxmlformats.org/officeDocument/2006/math">
                    <m:oMathParaPr>
                      <m:jc m:val="left"/>
                    </m:oMathParaPr>
                    <m:oMath xmlns:m="http://schemas.openxmlformats.org/officeDocument/2006/math">
                      <m:sSub>
                        <m:sSubPr>
                          <m:ctrlPr>
                            <a:rPr lang="en-US" sz="1600" b="0" i="1" dirty="0" smtClean="0">
                              <a:solidFill>
                                <a:schemeClr val="tx1"/>
                              </a:solidFill>
                              <a:latin typeface="Cambria Math"/>
                            </a:rPr>
                          </m:ctrlPr>
                        </m:sSubPr>
                        <m:e>
                          <m:r>
                            <a:rPr lang="en-US" sz="1600" i="1" dirty="0">
                              <a:solidFill>
                                <a:schemeClr val="tx1"/>
                              </a:solidFill>
                              <a:latin typeface="Cambria Math" panose="02040503050406030204" pitchFamily="18" charset="0"/>
                            </a:rPr>
                            <m:t>𝑌</m:t>
                          </m:r>
                        </m:e>
                        <m:sub>
                          <m:r>
                            <a:rPr lang="en-US" sz="1600" b="0" i="1" dirty="0" smtClean="0">
                              <a:solidFill>
                                <a:schemeClr val="tx1"/>
                              </a:solidFill>
                              <a:latin typeface="Cambria Math" panose="02040503050406030204" pitchFamily="18" charset="0"/>
                            </a:rPr>
                            <m:t>𝑖</m:t>
                          </m:r>
                        </m:sub>
                      </m:sSub>
                      <m:r>
                        <a:rPr lang="en-US" sz="1600" i="1" dirty="0">
                          <a:solidFill>
                            <a:schemeClr val="tx1"/>
                          </a:solidFill>
                          <a:latin typeface="Cambria Math" panose="02040503050406030204" pitchFamily="18" charset="0"/>
                        </a:rPr>
                        <m:t>~</m:t>
                      </m:r>
                      <m:r>
                        <m:rPr>
                          <m:sty m:val="p"/>
                        </m:rPr>
                        <a:rPr lang="en-US" sz="1600">
                          <a:solidFill>
                            <a:schemeClr val="tx1"/>
                          </a:solidFill>
                          <a:latin typeface="Cambria Math"/>
                          <a:ea typeface="Cambria Math"/>
                        </a:rPr>
                        <m:t>Bin</m:t>
                      </m:r>
                      <m:d>
                        <m:dPr>
                          <m:ctrlPr>
                            <a:rPr lang="en-US" sz="1600" i="1">
                              <a:solidFill>
                                <a:schemeClr val="tx1"/>
                              </a:solidFill>
                              <a:latin typeface="Cambria Math"/>
                            </a:rPr>
                          </m:ctrlPr>
                        </m:dPr>
                        <m:e>
                          <m:sSub>
                            <m:sSubPr>
                              <m:ctrlPr>
                                <a:rPr lang="en-US" sz="1600" b="0" i="1" smtClean="0">
                                  <a:solidFill>
                                    <a:schemeClr val="tx1"/>
                                  </a:solidFill>
                                  <a:latin typeface="Cambria Math"/>
                                </a:rPr>
                              </m:ctrlPr>
                            </m:sSubPr>
                            <m:e>
                              <m:r>
                                <a:rPr lang="en-US" sz="1600" i="1">
                                  <a:solidFill>
                                    <a:schemeClr val="tx1"/>
                                  </a:solidFill>
                                  <a:latin typeface="Cambria Math" panose="02040503050406030204" pitchFamily="18" charset="0"/>
                                </a:rPr>
                                <m:t>𝑛</m:t>
                              </m:r>
                            </m:e>
                            <m:sub>
                              <m:r>
                                <a:rPr lang="en-US" sz="1600" b="0" i="1" smtClean="0">
                                  <a:solidFill>
                                    <a:schemeClr val="tx1"/>
                                  </a:solidFill>
                                  <a:latin typeface="Cambria Math" panose="02040503050406030204" pitchFamily="18" charset="0"/>
                                </a:rPr>
                                <m:t>𝑖</m:t>
                              </m:r>
                            </m:sub>
                          </m:sSub>
                          <m:r>
                            <a:rPr lang="en-US" sz="1600" i="1">
                              <a:solidFill>
                                <a:schemeClr val="tx1"/>
                              </a:solidFill>
                              <a:latin typeface="Cambria Math"/>
                            </a:rPr>
                            <m:t>,</m:t>
                          </m:r>
                          <m:sSub>
                            <m:sSubPr>
                              <m:ctrlPr>
                                <a:rPr lang="en-US" sz="1600" b="0" i="1" smtClean="0">
                                  <a:solidFill>
                                    <a:schemeClr val="tx1"/>
                                  </a:solidFill>
                                  <a:latin typeface="Cambria Math"/>
                                  <a:ea typeface="Cambria Math"/>
                                </a:rPr>
                              </m:ctrlPr>
                            </m:sSubPr>
                            <m:e>
                              <m:r>
                                <a:rPr lang="en-US" sz="1600" i="1">
                                  <a:solidFill>
                                    <a:schemeClr val="tx1"/>
                                  </a:solidFill>
                                  <a:latin typeface="Cambria Math"/>
                                  <a:ea typeface="Cambria Math"/>
                                </a:rPr>
                                <m:t>𝜃</m:t>
                              </m:r>
                            </m:e>
                            <m:sub>
                              <m:r>
                                <a:rPr lang="en-US" sz="1600" b="0" i="1" smtClean="0">
                                  <a:solidFill>
                                    <a:schemeClr val="tx1"/>
                                  </a:solidFill>
                                  <a:latin typeface="Cambria Math" panose="02040503050406030204" pitchFamily="18" charset="0"/>
                                  <a:ea typeface="Cambria Math"/>
                                </a:rPr>
                                <m:t>𝑖</m:t>
                              </m:r>
                            </m:sub>
                          </m:sSub>
                        </m:e>
                      </m:d>
                      <m:r>
                        <a:rPr lang="en-US" sz="1600" b="0" i="0" smtClean="0">
                          <a:solidFill>
                            <a:schemeClr val="tx1"/>
                          </a:solidFill>
                          <a:latin typeface="Cambria Math" panose="02040503050406030204" pitchFamily="18" charset="0"/>
                          <a:ea typeface="Cambria Math"/>
                        </a:rPr>
                        <m:t>→</m:t>
                      </m:r>
                      <m:r>
                        <a:rPr lang="en-US" sz="1600" i="1" dirty="0" smtClean="0">
                          <a:solidFill>
                            <a:schemeClr val="tx1"/>
                          </a:solidFill>
                          <a:latin typeface="Cambria Math" panose="02040503050406030204" pitchFamily="18" charset="0"/>
                        </a:rPr>
                        <m:t>𝑝</m:t>
                      </m:r>
                      <m:d>
                        <m:dPr>
                          <m:ctrlPr>
                            <a:rPr lang="en-US" sz="1600" i="1">
                              <a:solidFill>
                                <a:schemeClr val="tx1"/>
                              </a:solidFill>
                              <a:latin typeface="Cambria Math"/>
                            </a:rPr>
                          </m:ctrlPr>
                        </m:dPr>
                        <m:e>
                          <m:sSub>
                            <m:sSubPr>
                              <m:ctrlPr>
                                <a:rPr lang="en-US" sz="1600" b="0" i="1" smtClean="0">
                                  <a:solidFill>
                                    <a:schemeClr val="tx1"/>
                                  </a:solidFill>
                                  <a:latin typeface="Cambria Math"/>
                                </a:rPr>
                              </m:ctrlPr>
                            </m:sSubPr>
                            <m:e>
                              <m:r>
                                <a:rPr lang="en-US" sz="1600" i="1">
                                  <a:solidFill>
                                    <a:schemeClr val="tx1"/>
                                  </a:solidFill>
                                  <a:latin typeface="Cambria Math" panose="02040503050406030204" pitchFamily="18" charset="0"/>
                                </a:rPr>
                                <m:t>𝑦</m:t>
                              </m:r>
                            </m:e>
                            <m:sub>
                              <m:r>
                                <a:rPr lang="en-US" sz="1600" b="0" i="1" smtClean="0">
                                  <a:solidFill>
                                    <a:schemeClr val="tx1"/>
                                  </a:solidFill>
                                  <a:latin typeface="Cambria Math" panose="02040503050406030204" pitchFamily="18" charset="0"/>
                                </a:rPr>
                                <m:t>𝑖</m:t>
                              </m:r>
                            </m:sub>
                          </m:sSub>
                        </m:e>
                        <m:e>
                          <m:sSub>
                            <m:sSubPr>
                              <m:ctrlPr>
                                <a:rPr lang="en-US" sz="1600" b="0" i="1" smtClean="0">
                                  <a:solidFill>
                                    <a:schemeClr val="tx1"/>
                                  </a:solidFill>
                                  <a:latin typeface="Cambria Math"/>
                                  <a:ea typeface="Cambria Math"/>
                                </a:rPr>
                              </m:ctrlPr>
                            </m:sSubPr>
                            <m:e>
                              <m:r>
                                <a:rPr lang="en-US" sz="1600" i="1">
                                  <a:solidFill>
                                    <a:schemeClr val="tx1"/>
                                  </a:solidFill>
                                  <a:latin typeface="Cambria Math"/>
                                  <a:ea typeface="Cambria Math"/>
                                </a:rPr>
                                <m:t>𝜃</m:t>
                              </m:r>
                            </m:e>
                            <m:sub>
                              <m:r>
                                <a:rPr lang="en-US" sz="1600" b="0" i="1" smtClean="0">
                                  <a:solidFill>
                                    <a:schemeClr val="tx1"/>
                                  </a:solidFill>
                                  <a:latin typeface="Cambria Math" panose="02040503050406030204" pitchFamily="18" charset="0"/>
                                  <a:ea typeface="Cambria Math"/>
                                </a:rPr>
                                <m:t>𝑖</m:t>
                              </m:r>
                            </m:sub>
                          </m:sSub>
                        </m:e>
                      </m:d>
                      <m:r>
                        <a:rPr lang="en-US" sz="1600">
                          <a:solidFill>
                            <a:schemeClr val="tx1"/>
                          </a:solidFill>
                          <a:latin typeface="Cambria Math" panose="02040503050406030204" pitchFamily="18" charset="0"/>
                          <a:ea typeface="Cambria Math"/>
                        </a:rPr>
                        <m:t>=</m:t>
                      </m:r>
                      <m:d>
                        <m:dPr>
                          <m:ctrlPr>
                            <a:rPr lang="en-US" sz="1600" i="1">
                              <a:solidFill>
                                <a:schemeClr val="tx1"/>
                              </a:solidFill>
                              <a:latin typeface="Cambria Math"/>
                              <a:ea typeface="Cambria Math"/>
                            </a:rPr>
                          </m:ctrlPr>
                        </m:dPr>
                        <m:e>
                          <m:eqArr>
                            <m:eqArrPr>
                              <m:ctrlPr>
                                <a:rPr lang="en-US" sz="1600" i="1">
                                  <a:solidFill>
                                    <a:schemeClr val="tx1"/>
                                  </a:solidFill>
                                  <a:latin typeface="Cambria Math"/>
                                  <a:ea typeface="Cambria Math"/>
                                </a:rPr>
                              </m:ctrlPr>
                            </m:eqArrPr>
                            <m:e>
                              <m:sSub>
                                <m:sSubPr>
                                  <m:ctrlPr>
                                    <a:rPr lang="en-US" sz="1600" b="0" i="1" smtClean="0">
                                      <a:solidFill>
                                        <a:schemeClr val="tx1"/>
                                      </a:solidFill>
                                      <a:latin typeface="Cambria Math"/>
                                      <a:ea typeface="Cambria Math"/>
                                    </a:rPr>
                                  </m:ctrlPr>
                                </m:sSubPr>
                                <m:e>
                                  <m:r>
                                    <a:rPr lang="en-US" sz="1600" i="1">
                                      <a:solidFill>
                                        <a:schemeClr val="tx1"/>
                                      </a:solidFill>
                                      <a:latin typeface="Cambria Math" panose="02040503050406030204" pitchFamily="18" charset="0"/>
                                      <a:ea typeface="Cambria Math"/>
                                    </a:rPr>
                                    <m:t>𝑛</m:t>
                                  </m:r>
                                </m:e>
                                <m:sub>
                                  <m:r>
                                    <a:rPr lang="en-US" sz="1600" b="0" i="1" smtClean="0">
                                      <a:solidFill>
                                        <a:schemeClr val="tx1"/>
                                      </a:solidFill>
                                      <a:latin typeface="Cambria Math" panose="02040503050406030204" pitchFamily="18" charset="0"/>
                                      <a:ea typeface="Cambria Math"/>
                                    </a:rPr>
                                    <m:t>𝑖</m:t>
                                  </m:r>
                                </m:sub>
                              </m:sSub>
                            </m:e>
                            <m:e>
                              <m:sSub>
                                <m:sSubPr>
                                  <m:ctrlPr>
                                    <a:rPr lang="en-US" sz="1600" b="0" i="1" smtClean="0">
                                      <a:solidFill>
                                        <a:schemeClr val="tx1"/>
                                      </a:solidFill>
                                      <a:latin typeface="Cambria Math"/>
                                    </a:rPr>
                                  </m:ctrlPr>
                                </m:sSubPr>
                                <m:e>
                                  <m:r>
                                    <a:rPr lang="en-US" sz="1600" i="1">
                                      <a:solidFill>
                                        <a:schemeClr val="tx1"/>
                                      </a:solidFill>
                                      <a:latin typeface="Cambria Math" panose="02040503050406030204" pitchFamily="18" charset="0"/>
                                    </a:rPr>
                                    <m:t>𝑦</m:t>
                                  </m:r>
                                </m:e>
                                <m:sub>
                                  <m:r>
                                    <a:rPr lang="en-US" sz="1600" b="0" i="1" smtClean="0">
                                      <a:solidFill>
                                        <a:schemeClr val="tx1"/>
                                      </a:solidFill>
                                      <a:latin typeface="Cambria Math" panose="02040503050406030204" pitchFamily="18" charset="0"/>
                                    </a:rPr>
                                    <m:t>𝑖</m:t>
                                  </m:r>
                                </m:sub>
                              </m:sSub>
                            </m:e>
                          </m:eqArr>
                        </m:e>
                      </m:d>
                      <m:sSubSup>
                        <m:sSubSupPr>
                          <m:ctrlPr>
                            <a:rPr lang="en-US" sz="1600" b="0" i="1" smtClean="0">
                              <a:solidFill>
                                <a:schemeClr val="tx1"/>
                              </a:solidFill>
                              <a:latin typeface="Cambria Math"/>
                              <a:ea typeface="Cambria Math"/>
                            </a:rPr>
                          </m:ctrlPr>
                        </m:sSubSupPr>
                        <m:e>
                          <m:r>
                            <a:rPr lang="en-US" sz="1600" i="1">
                              <a:solidFill>
                                <a:schemeClr val="tx1"/>
                              </a:solidFill>
                              <a:latin typeface="Cambria Math" panose="02040503050406030204" pitchFamily="18" charset="0"/>
                              <a:ea typeface="Cambria Math"/>
                            </a:rPr>
                            <m:t>𝜃</m:t>
                          </m:r>
                        </m:e>
                        <m:sub>
                          <m:r>
                            <a:rPr lang="en-US" sz="1600" b="0" i="1" smtClean="0">
                              <a:solidFill>
                                <a:schemeClr val="tx1"/>
                              </a:solidFill>
                              <a:latin typeface="Cambria Math" panose="02040503050406030204" pitchFamily="18" charset="0"/>
                              <a:ea typeface="Cambria Math"/>
                            </a:rPr>
                            <m:t>𝑖</m:t>
                          </m:r>
                        </m:sub>
                        <m:sup>
                          <m:sSub>
                            <m:sSubPr>
                              <m:ctrlPr>
                                <a:rPr lang="en-US" sz="1600" b="0" i="1" smtClean="0">
                                  <a:solidFill>
                                    <a:schemeClr val="tx1"/>
                                  </a:solidFill>
                                  <a:latin typeface="Cambria Math"/>
                                  <a:ea typeface="Cambria Math"/>
                                </a:rPr>
                              </m:ctrlPr>
                            </m:sSubPr>
                            <m:e>
                              <m:r>
                                <a:rPr lang="en-US" sz="1600" i="1">
                                  <a:solidFill>
                                    <a:schemeClr val="tx1"/>
                                  </a:solidFill>
                                  <a:latin typeface="Cambria Math" panose="02040503050406030204" pitchFamily="18" charset="0"/>
                                  <a:ea typeface="Cambria Math"/>
                                </a:rPr>
                                <m:t>𝑦</m:t>
                              </m:r>
                            </m:e>
                            <m:sub>
                              <m:r>
                                <a:rPr lang="en-US" sz="1600" b="0" i="1" smtClean="0">
                                  <a:solidFill>
                                    <a:schemeClr val="tx1"/>
                                  </a:solidFill>
                                  <a:latin typeface="Cambria Math" panose="02040503050406030204" pitchFamily="18" charset="0"/>
                                  <a:ea typeface="Cambria Math"/>
                                </a:rPr>
                                <m:t>𝑖</m:t>
                              </m:r>
                            </m:sub>
                          </m:sSub>
                        </m:sup>
                      </m:sSubSup>
                      <m:sSup>
                        <m:sSupPr>
                          <m:ctrlPr>
                            <a:rPr lang="en-US" sz="1600" i="1">
                              <a:solidFill>
                                <a:schemeClr val="tx1"/>
                              </a:solidFill>
                              <a:latin typeface="Cambria Math"/>
                              <a:ea typeface="Cambria Math"/>
                            </a:rPr>
                          </m:ctrlPr>
                        </m:sSupPr>
                        <m:e>
                          <m:d>
                            <m:dPr>
                              <m:ctrlPr>
                                <a:rPr lang="en-US" sz="1600" i="1">
                                  <a:solidFill>
                                    <a:schemeClr val="tx1"/>
                                  </a:solidFill>
                                  <a:latin typeface="Cambria Math"/>
                                  <a:ea typeface="Cambria Math"/>
                                </a:rPr>
                              </m:ctrlPr>
                            </m:dPr>
                            <m:e>
                              <m:r>
                                <a:rPr lang="en-US" sz="1600" i="1">
                                  <a:solidFill>
                                    <a:schemeClr val="tx1"/>
                                  </a:solidFill>
                                  <a:latin typeface="Cambria Math" panose="02040503050406030204" pitchFamily="18" charset="0"/>
                                  <a:ea typeface="Cambria Math"/>
                                </a:rPr>
                                <m:t>1−</m:t>
                              </m:r>
                              <m:sSub>
                                <m:sSubPr>
                                  <m:ctrlPr>
                                    <a:rPr lang="en-US" sz="1600" b="0" i="1" smtClean="0">
                                      <a:solidFill>
                                        <a:schemeClr val="tx1"/>
                                      </a:solidFill>
                                      <a:latin typeface="Cambria Math"/>
                                      <a:ea typeface="Cambria Math"/>
                                    </a:rPr>
                                  </m:ctrlPr>
                                </m:sSubPr>
                                <m:e>
                                  <m:r>
                                    <a:rPr lang="en-US" sz="1600" i="1">
                                      <a:solidFill>
                                        <a:schemeClr val="tx1"/>
                                      </a:solidFill>
                                      <a:latin typeface="Cambria Math" panose="02040503050406030204" pitchFamily="18" charset="0"/>
                                      <a:ea typeface="Cambria Math"/>
                                    </a:rPr>
                                    <m:t>𝜃</m:t>
                                  </m:r>
                                </m:e>
                                <m:sub>
                                  <m:r>
                                    <a:rPr lang="en-US" sz="1600" b="0" i="1" smtClean="0">
                                      <a:solidFill>
                                        <a:schemeClr val="tx1"/>
                                      </a:solidFill>
                                      <a:latin typeface="Cambria Math" panose="02040503050406030204" pitchFamily="18" charset="0"/>
                                      <a:ea typeface="Cambria Math"/>
                                    </a:rPr>
                                    <m:t>𝑖</m:t>
                                  </m:r>
                                </m:sub>
                              </m:sSub>
                            </m:e>
                          </m:d>
                        </m:e>
                        <m:sup>
                          <m:sSub>
                            <m:sSubPr>
                              <m:ctrlPr>
                                <a:rPr lang="en-US" sz="1600" b="0" i="1" smtClean="0">
                                  <a:solidFill>
                                    <a:schemeClr val="tx1"/>
                                  </a:solidFill>
                                  <a:latin typeface="Cambria Math"/>
                                  <a:ea typeface="Cambria Math"/>
                                </a:rPr>
                              </m:ctrlPr>
                            </m:sSubPr>
                            <m:e>
                              <m:r>
                                <a:rPr lang="en-US" sz="1600" i="1">
                                  <a:solidFill>
                                    <a:schemeClr val="tx1"/>
                                  </a:solidFill>
                                  <a:latin typeface="Cambria Math" panose="02040503050406030204" pitchFamily="18" charset="0"/>
                                  <a:ea typeface="Cambria Math"/>
                                </a:rPr>
                                <m:t>𝑛</m:t>
                              </m:r>
                            </m:e>
                            <m:sub>
                              <m:r>
                                <a:rPr lang="en-US" sz="1600" b="0" i="1" smtClean="0">
                                  <a:solidFill>
                                    <a:schemeClr val="tx1"/>
                                  </a:solidFill>
                                  <a:latin typeface="Cambria Math" panose="02040503050406030204" pitchFamily="18" charset="0"/>
                                  <a:ea typeface="Cambria Math"/>
                                </a:rPr>
                                <m:t>𝑖</m:t>
                              </m:r>
                            </m:sub>
                          </m:sSub>
                          <m:r>
                            <a:rPr lang="en-US" sz="1600" i="1">
                              <a:solidFill>
                                <a:schemeClr val="tx1"/>
                              </a:solidFill>
                              <a:latin typeface="Cambria Math" panose="02040503050406030204" pitchFamily="18" charset="0"/>
                              <a:ea typeface="Cambria Math"/>
                            </a:rPr>
                            <m:t>−</m:t>
                          </m:r>
                          <m:sSub>
                            <m:sSubPr>
                              <m:ctrlPr>
                                <a:rPr lang="en-US" sz="1600" b="0" i="1" smtClean="0">
                                  <a:solidFill>
                                    <a:schemeClr val="tx1"/>
                                  </a:solidFill>
                                  <a:latin typeface="Cambria Math"/>
                                  <a:ea typeface="Cambria Math"/>
                                </a:rPr>
                              </m:ctrlPr>
                            </m:sSubPr>
                            <m:e>
                              <m:r>
                                <a:rPr lang="en-US" sz="1600" i="1">
                                  <a:solidFill>
                                    <a:schemeClr val="tx1"/>
                                  </a:solidFill>
                                  <a:latin typeface="Cambria Math" panose="02040503050406030204" pitchFamily="18" charset="0"/>
                                  <a:ea typeface="Cambria Math"/>
                                </a:rPr>
                                <m:t>𝑦</m:t>
                              </m:r>
                            </m:e>
                            <m:sub>
                              <m:r>
                                <a:rPr lang="en-US" sz="1600" b="0" i="1" smtClean="0">
                                  <a:solidFill>
                                    <a:schemeClr val="tx1"/>
                                  </a:solidFill>
                                  <a:latin typeface="Cambria Math" panose="02040503050406030204" pitchFamily="18" charset="0"/>
                                  <a:ea typeface="Cambria Math"/>
                                </a:rPr>
                                <m:t>𝑖</m:t>
                              </m:r>
                            </m:sub>
                          </m:sSub>
                        </m:sup>
                      </m:sSup>
                    </m:oMath>
                  </m:oMathPara>
                </a14:m>
                <a:endParaRPr lang="en-US" sz="1600" dirty="0" smtClean="0">
                  <a:solidFill>
                    <a:schemeClr val="tx1"/>
                  </a:solidFill>
                  <a:ea typeface="Cambria Math"/>
                </a:endParaRPr>
              </a:p>
              <a:p>
                <a:pPr/>
                <a14:m>
                  <m:oMathPara xmlns:m="http://schemas.openxmlformats.org/officeDocument/2006/math">
                    <m:oMathParaPr>
                      <m:jc m:val="left"/>
                    </m:oMathParaPr>
                    <m:oMath xmlns:m="http://schemas.openxmlformats.org/officeDocument/2006/math">
                      <m:r>
                        <a:rPr lang="en-US" sz="1600" i="1" dirty="0">
                          <a:solidFill>
                            <a:schemeClr val="tx1"/>
                          </a:solidFill>
                          <a:latin typeface="Cambria Math" panose="02040503050406030204" pitchFamily="18" charset="0"/>
                        </a:rPr>
                        <m:t>𝑝</m:t>
                      </m:r>
                      <m:d>
                        <m:dPr>
                          <m:ctrlPr>
                            <a:rPr lang="en-US" sz="1600" i="1">
                              <a:solidFill>
                                <a:schemeClr val="tx1"/>
                              </a:solidFill>
                              <a:latin typeface="Cambria Math"/>
                            </a:rPr>
                          </m:ctrlPr>
                        </m:dPr>
                        <m:e>
                          <m:r>
                            <a:rPr lang="en-US" sz="1600" b="0" i="1" smtClean="0">
                              <a:solidFill>
                                <a:schemeClr val="tx1"/>
                              </a:solidFill>
                              <a:latin typeface="Cambria Math" panose="02040503050406030204" pitchFamily="18" charset="0"/>
                            </a:rPr>
                            <m:t>𝑦</m:t>
                          </m:r>
                        </m:e>
                        <m:e>
                          <m:r>
                            <a:rPr lang="en-US" sz="1600" b="0" i="1" smtClean="0">
                              <a:solidFill>
                                <a:schemeClr val="tx1"/>
                              </a:solidFill>
                              <a:latin typeface="Cambria Math" panose="02040503050406030204" pitchFamily="18" charset="0"/>
                              <a:ea typeface="Cambria Math"/>
                            </a:rPr>
                            <m:t>𝜃</m:t>
                          </m:r>
                        </m:e>
                      </m:d>
                      <m:r>
                        <a:rPr lang="en-US" sz="1600">
                          <a:solidFill>
                            <a:schemeClr val="tx1"/>
                          </a:solidFill>
                          <a:latin typeface="Cambria Math" panose="02040503050406030204" pitchFamily="18" charset="0"/>
                          <a:ea typeface="Cambria Math"/>
                        </a:rPr>
                        <m:t>=</m:t>
                      </m:r>
                      <m:nary>
                        <m:naryPr>
                          <m:chr m:val="∏"/>
                          <m:ctrlPr>
                            <a:rPr lang="en-US" sz="1600" i="1" smtClean="0">
                              <a:solidFill>
                                <a:schemeClr val="tx1"/>
                              </a:solidFill>
                              <a:latin typeface="Cambria Math"/>
                              <a:ea typeface="Cambria Math"/>
                            </a:rPr>
                          </m:ctrlPr>
                        </m:naryPr>
                        <m:sub>
                          <m:r>
                            <m:rPr>
                              <m:brk m:alnAt="23"/>
                            </m:rPr>
                            <a:rPr lang="en-US" sz="1600" b="0" i="1" smtClean="0">
                              <a:solidFill>
                                <a:schemeClr val="tx1"/>
                              </a:solidFill>
                              <a:latin typeface="Cambria Math" panose="02040503050406030204" pitchFamily="18" charset="0"/>
                              <a:ea typeface="Cambria Math"/>
                            </a:rPr>
                            <m:t>𝑖</m:t>
                          </m:r>
                          <m:r>
                            <a:rPr lang="en-US" sz="1600" b="0" i="1" smtClean="0">
                              <a:solidFill>
                                <a:schemeClr val="tx1"/>
                              </a:solidFill>
                              <a:latin typeface="Cambria Math" panose="02040503050406030204" pitchFamily="18" charset="0"/>
                              <a:ea typeface="Cambria Math"/>
                            </a:rPr>
                            <m:t>=1</m:t>
                          </m:r>
                        </m:sub>
                        <m:sup>
                          <m:r>
                            <a:rPr lang="en-US" sz="1600" b="0" i="1" smtClean="0">
                              <a:solidFill>
                                <a:schemeClr val="tx1"/>
                              </a:solidFill>
                              <a:latin typeface="Cambria Math" panose="02040503050406030204" pitchFamily="18" charset="0"/>
                              <a:ea typeface="Cambria Math"/>
                            </a:rPr>
                            <m:t>𝑚</m:t>
                          </m:r>
                        </m:sup>
                        <m:e>
                          <m:r>
                            <a:rPr lang="en-US" sz="1600" i="1" dirty="0">
                              <a:solidFill>
                                <a:schemeClr val="tx1"/>
                              </a:solidFill>
                              <a:latin typeface="Cambria Math" panose="02040503050406030204" pitchFamily="18" charset="0"/>
                            </a:rPr>
                            <m:t>𝑝</m:t>
                          </m:r>
                          <m:d>
                            <m:dPr>
                              <m:ctrlPr>
                                <a:rPr lang="en-US" sz="1600" i="1">
                                  <a:solidFill>
                                    <a:schemeClr val="tx1"/>
                                  </a:solidFill>
                                  <a:latin typeface="Cambria Math"/>
                                </a:rPr>
                              </m:ctrlPr>
                            </m:dPr>
                            <m:e>
                              <m:sSub>
                                <m:sSubPr>
                                  <m:ctrlPr>
                                    <a:rPr lang="en-US" sz="1600" i="1">
                                      <a:solidFill>
                                        <a:schemeClr val="tx1"/>
                                      </a:solidFill>
                                      <a:latin typeface="Cambria Math"/>
                                    </a:rPr>
                                  </m:ctrlPr>
                                </m:sSubPr>
                                <m:e>
                                  <m:r>
                                    <a:rPr lang="en-US" sz="1600" i="1">
                                      <a:solidFill>
                                        <a:schemeClr val="tx1"/>
                                      </a:solidFill>
                                      <a:latin typeface="Cambria Math" panose="02040503050406030204" pitchFamily="18" charset="0"/>
                                    </a:rPr>
                                    <m:t>𝑦</m:t>
                                  </m:r>
                                </m:e>
                                <m:sub>
                                  <m:r>
                                    <a:rPr lang="en-US" sz="1600" i="1">
                                      <a:solidFill>
                                        <a:schemeClr val="tx1"/>
                                      </a:solidFill>
                                      <a:latin typeface="Cambria Math" panose="02040503050406030204" pitchFamily="18" charset="0"/>
                                    </a:rPr>
                                    <m:t>𝑖</m:t>
                                  </m:r>
                                </m:sub>
                              </m:sSub>
                            </m:e>
                            <m:e>
                              <m:sSub>
                                <m:sSubPr>
                                  <m:ctrlPr>
                                    <a:rPr lang="en-US" sz="1600" i="1">
                                      <a:solidFill>
                                        <a:schemeClr val="tx1"/>
                                      </a:solidFill>
                                      <a:latin typeface="Cambria Math"/>
                                      <a:ea typeface="Cambria Math"/>
                                    </a:rPr>
                                  </m:ctrlPr>
                                </m:sSubPr>
                                <m:e>
                                  <m:r>
                                    <a:rPr lang="en-US" sz="1600" i="1">
                                      <a:solidFill>
                                        <a:schemeClr val="tx1"/>
                                      </a:solidFill>
                                      <a:latin typeface="Cambria Math"/>
                                      <a:ea typeface="Cambria Math"/>
                                    </a:rPr>
                                    <m:t>𝜃</m:t>
                                  </m:r>
                                </m:e>
                                <m:sub>
                                  <m:r>
                                    <a:rPr lang="en-US" sz="1600" i="1">
                                      <a:solidFill>
                                        <a:schemeClr val="tx1"/>
                                      </a:solidFill>
                                      <a:latin typeface="Cambria Math" panose="02040503050406030204" pitchFamily="18" charset="0"/>
                                      <a:ea typeface="Cambria Math"/>
                                    </a:rPr>
                                    <m:t>𝑖</m:t>
                                  </m:r>
                                </m:sub>
                              </m:sSub>
                            </m:e>
                          </m:d>
                          <m:r>
                            <a:rPr lang="en-US" sz="1600" b="0" i="1" smtClean="0">
                              <a:solidFill>
                                <a:schemeClr val="tx1"/>
                              </a:solidFill>
                              <a:latin typeface="Cambria Math" panose="02040503050406030204" pitchFamily="18" charset="0"/>
                              <a:ea typeface="Cambria Math"/>
                            </a:rPr>
                            <m:t>=</m:t>
                          </m:r>
                        </m:e>
                      </m:nary>
                      <m:nary>
                        <m:naryPr>
                          <m:chr m:val="∏"/>
                          <m:ctrlPr>
                            <a:rPr lang="en-US" sz="1600" i="1">
                              <a:solidFill>
                                <a:schemeClr val="tx1"/>
                              </a:solidFill>
                              <a:latin typeface="Cambria Math"/>
                              <a:ea typeface="Cambria Math"/>
                            </a:rPr>
                          </m:ctrlPr>
                        </m:naryPr>
                        <m:sub>
                          <m:r>
                            <m:rPr>
                              <m:brk m:alnAt="23"/>
                            </m:rPr>
                            <a:rPr lang="en-US" sz="1600" i="1">
                              <a:solidFill>
                                <a:schemeClr val="tx1"/>
                              </a:solidFill>
                              <a:latin typeface="Cambria Math" panose="02040503050406030204" pitchFamily="18" charset="0"/>
                              <a:ea typeface="Cambria Math"/>
                            </a:rPr>
                            <m:t>𝑖</m:t>
                          </m:r>
                          <m:r>
                            <a:rPr lang="en-US" sz="1600" i="1">
                              <a:solidFill>
                                <a:schemeClr val="tx1"/>
                              </a:solidFill>
                              <a:latin typeface="Cambria Math" panose="02040503050406030204" pitchFamily="18" charset="0"/>
                              <a:ea typeface="Cambria Math"/>
                            </a:rPr>
                            <m:t>=1</m:t>
                          </m:r>
                        </m:sub>
                        <m:sup>
                          <m:r>
                            <a:rPr lang="en-US" sz="1600" i="1">
                              <a:solidFill>
                                <a:schemeClr val="tx1"/>
                              </a:solidFill>
                              <a:latin typeface="Cambria Math" panose="02040503050406030204" pitchFamily="18" charset="0"/>
                              <a:ea typeface="Cambria Math"/>
                            </a:rPr>
                            <m:t>𝑚</m:t>
                          </m:r>
                        </m:sup>
                        <m:e>
                          <m:d>
                            <m:dPr>
                              <m:ctrlPr>
                                <a:rPr lang="en-US" sz="1600" i="1">
                                  <a:solidFill>
                                    <a:schemeClr val="tx1"/>
                                  </a:solidFill>
                                  <a:latin typeface="Cambria Math"/>
                                  <a:ea typeface="Cambria Math"/>
                                </a:rPr>
                              </m:ctrlPr>
                            </m:dPr>
                            <m:e>
                              <m:eqArr>
                                <m:eqArrPr>
                                  <m:ctrlPr>
                                    <a:rPr lang="en-US" sz="1600" i="1">
                                      <a:solidFill>
                                        <a:schemeClr val="tx1"/>
                                      </a:solidFill>
                                      <a:latin typeface="Cambria Math"/>
                                      <a:ea typeface="Cambria Math"/>
                                    </a:rPr>
                                  </m:ctrlPr>
                                </m:eqArrPr>
                                <m:e>
                                  <m:sSub>
                                    <m:sSubPr>
                                      <m:ctrlPr>
                                        <a:rPr lang="en-US" sz="1600" i="1">
                                          <a:solidFill>
                                            <a:schemeClr val="tx1"/>
                                          </a:solidFill>
                                          <a:latin typeface="Cambria Math"/>
                                          <a:ea typeface="Cambria Math"/>
                                        </a:rPr>
                                      </m:ctrlPr>
                                    </m:sSubPr>
                                    <m:e>
                                      <m:r>
                                        <a:rPr lang="en-US" sz="1600" i="1">
                                          <a:solidFill>
                                            <a:schemeClr val="tx1"/>
                                          </a:solidFill>
                                          <a:latin typeface="Cambria Math" panose="02040503050406030204" pitchFamily="18" charset="0"/>
                                          <a:ea typeface="Cambria Math"/>
                                        </a:rPr>
                                        <m:t>𝑛</m:t>
                                      </m:r>
                                    </m:e>
                                    <m:sub>
                                      <m:r>
                                        <a:rPr lang="en-US" sz="1600" i="1">
                                          <a:solidFill>
                                            <a:schemeClr val="tx1"/>
                                          </a:solidFill>
                                          <a:latin typeface="Cambria Math" panose="02040503050406030204" pitchFamily="18" charset="0"/>
                                          <a:ea typeface="Cambria Math"/>
                                        </a:rPr>
                                        <m:t>𝑖</m:t>
                                      </m:r>
                                    </m:sub>
                                  </m:sSub>
                                </m:e>
                                <m:e>
                                  <m:sSub>
                                    <m:sSubPr>
                                      <m:ctrlPr>
                                        <a:rPr lang="en-US" sz="1600" i="1">
                                          <a:solidFill>
                                            <a:schemeClr val="tx1"/>
                                          </a:solidFill>
                                          <a:latin typeface="Cambria Math"/>
                                        </a:rPr>
                                      </m:ctrlPr>
                                    </m:sSubPr>
                                    <m:e>
                                      <m:r>
                                        <a:rPr lang="en-US" sz="1600" i="1">
                                          <a:solidFill>
                                            <a:schemeClr val="tx1"/>
                                          </a:solidFill>
                                          <a:latin typeface="Cambria Math" panose="02040503050406030204" pitchFamily="18" charset="0"/>
                                        </a:rPr>
                                        <m:t>𝑦</m:t>
                                      </m:r>
                                    </m:e>
                                    <m:sub>
                                      <m:r>
                                        <a:rPr lang="en-US" sz="1600" i="1">
                                          <a:solidFill>
                                            <a:schemeClr val="tx1"/>
                                          </a:solidFill>
                                          <a:latin typeface="Cambria Math" panose="02040503050406030204" pitchFamily="18" charset="0"/>
                                        </a:rPr>
                                        <m:t>𝑖</m:t>
                                      </m:r>
                                    </m:sub>
                                  </m:sSub>
                                </m:e>
                              </m:eqArr>
                            </m:e>
                          </m:d>
                          <m:sSubSup>
                            <m:sSubSupPr>
                              <m:ctrlPr>
                                <a:rPr lang="en-US" sz="1600" i="1">
                                  <a:solidFill>
                                    <a:schemeClr val="tx1"/>
                                  </a:solidFill>
                                  <a:latin typeface="Cambria Math"/>
                                  <a:ea typeface="Cambria Math"/>
                                </a:rPr>
                              </m:ctrlPr>
                            </m:sSubSupPr>
                            <m:e>
                              <m:r>
                                <a:rPr lang="en-US" sz="1600" i="1">
                                  <a:solidFill>
                                    <a:schemeClr val="tx1"/>
                                  </a:solidFill>
                                  <a:latin typeface="Cambria Math" panose="02040503050406030204" pitchFamily="18" charset="0"/>
                                  <a:ea typeface="Cambria Math"/>
                                </a:rPr>
                                <m:t>𝜃</m:t>
                              </m:r>
                            </m:e>
                            <m:sub>
                              <m:r>
                                <a:rPr lang="en-US" sz="1600" i="1">
                                  <a:solidFill>
                                    <a:schemeClr val="tx1"/>
                                  </a:solidFill>
                                  <a:latin typeface="Cambria Math" panose="02040503050406030204" pitchFamily="18" charset="0"/>
                                  <a:ea typeface="Cambria Math"/>
                                </a:rPr>
                                <m:t>𝑖</m:t>
                              </m:r>
                            </m:sub>
                            <m:sup>
                              <m:sSub>
                                <m:sSubPr>
                                  <m:ctrlPr>
                                    <a:rPr lang="en-US" sz="1600" i="1">
                                      <a:solidFill>
                                        <a:schemeClr val="tx1"/>
                                      </a:solidFill>
                                      <a:latin typeface="Cambria Math"/>
                                      <a:ea typeface="Cambria Math"/>
                                    </a:rPr>
                                  </m:ctrlPr>
                                </m:sSubPr>
                                <m:e>
                                  <m:r>
                                    <a:rPr lang="en-US" sz="1600" i="1">
                                      <a:solidFill>
                                        <a:schemeClr val="tx1"/>
                                      </a:solidFill>
                                      <a:latin typeface="Cambria Math" panose="02040503050406030204" pitchFamily="18" charset="0"/>
                                      <a:ea typeface="Cambria Math"/>
                                    </a:rPr>
                                    <m:t>𝑦</m:t>
                                  </m:r>
                                </m:e>
                                <m:sub>
                                  <m:r>
                                    <a:rPr lang="en-US" sz="1600" i="1">
                                      <a:solidFill>
                                        <a:schemeClr val="tx1"/>
                                      </a:solidFill>
                                      <a:latin typeface="Cambria Math" panose="02040503050406030204" pitchFamily="18" charset="0"/>
                                      <a:ea typeface="Cambria Math"/>
                                    </a:rPr>
                                    <m:t>𝑖</m:t>
                                  </m:r>
                                </m:sub>
                              </m:sSub>
                            </m:sup>
                          </m:sSubSup>
                          <m:sSup>
                            <m:sSupPr>
                              <m:ctrlPr>
                                <a:rPr lang="en-US" sz="1600" i="1">
                                  <a:solidFill>
                                    <a:schemeClr val="tx1"/>
                                  </a:solidFill>
                                  <a:latin typeface="Cambria Math"/>
                                  <a:ea typeface="Cambria Math"/>
                                </a:rPr>
                              </m:ctrlPr>
                            </m:sSupPr>
                            <m:e>
                              <m:d>
                                <m:dPr>
                                  <m:ctrlPr>
                                    <a:rPr lang="en-US" sz="1600" i="1">
                                      <a:solidFill>
                                        <a:schemeClr val="tx1"/>
                                      </a:solidFill>
                                      <a:latin typeface="Cambria Math"/>
                                      <a:ea typeface="Cambria Math"/>
                                    </a:rPr>
                                  </m:ctrlPr>
                                </m:dPr>
                                <m:e>
                                  <m:r>
                                    <a:rPr lang="en-US" sz="1600" i="1">
                                      <a:solidFill>
                                        <a:schemeClr val="tx1"/>
                                      </a:solidFill>
                                      <a:latin typeface="Cambria Math" panose="02040503050406030204" pitchFamily="18" charset="0"/>
                                      <a:ea typeface="Cambria Math"/>
                                    </a:rPr>
                                    <m:t>1−</m:t>
                                  </m:r>
                                  <m:sSub>
                                    <m:sSubPr>
                                      <m:ctrlPr>
                                        <a:rPr lang="en-US" sz="1600" i="1">
                                          <a:solidFill>
                                            <a:schemeClr val="tx1"/>
                                          </a:solidFill>
                                          <a:latin typeface="Cambria Math"/>
                                          <a:ea typeface="Cambria Math"/>
                                        </a:rPr>
                                      </m:ctrlPr>
                                    </m:sSubPr>
                                    <m:e>
                                      <m:r>
                                        <a:rPr lang="en-US" sz="1600" i="1">
                                          <a:solidFill>
                                            <a:schemeClr val="tx1"/>
                                          </a:solidFill>
                                          <a:latin typeface="Cambria Math" panose="02040503050406030204" pitchFamily="18" charset="0"/>
                                          <a:ea typeface="Cambria Math"/>
                                        </a:rPr>
                                        <m:t>𝜃</m:t>
                                      </m:r>
                                    </m:e>
                                    <m:sub>
                                      <m:r>
                                        <a:rPr lang="en-US" sz="1600" i="1">
                                          <a:solidFill>
                                            <a:schemeClr val="tx1"/>
                                          </a:solidFill>
                                          <a:latin typeface="Cambria Math" panose="02040503050406030204" pitchFamily="18" charset="0"/>
                                          <a:ea typeface="Cambria Math"/>
                                        </a:rPr>
                                        <m:t>𝑖</m:t>
                                      </m:r>
                                    </m:sub>
                                  </m:sSub>
                                </m:e>
                              </m:d>
                            </m:e>
                            <m:sup>
                              <m:sSub>
                                <m:sSubPr>
                                  <m:ctrlPr>
                                    <a:rPr lang="en-US" sz="1600" i="1">
                                      <a:solidFill>
                                        <a:schemeClr val="tx1"/>
                                      </a:solidFill>
                                      <a:latin typeface="Cambria Math"/>
                                      <a:ea typeface="Cambria Math"/>
                                    </a:rPr>
                                  </m:ctrlPr>
                                </m:sSubPr>
                                <m:e>
                                  <m:r>
                                    <a:rPr lang="en-US" sz="1600" i="1">
                                      <a:solidFill>
                                        <a:schemeClr val="tx1"/>
                                      </a:solidFill>
                                      <a:latin typeface="Cambria Math" panose="02040503050406030204" pitchFamily="18" charset="0"/>
                                      <a:ea typeface="Cambria Math"/>
                                    </a:rPr>
                                    <m:t>𝑛</m:t>
                                  </m:r>
                                </m:e>
                                <m:sub>
                                  <m:r>
                                    <a:rPr lang="en-US" sz="1600" i="1">
                                      <a:solidFill>
                                        <a:schemeClr val="tx1"/>
                                      </a:solidFill>
                                      <a:latin typeface="Cambria Math" panose="02040503050406030204" pitchFamily="18" charset="0"/>
                                      <a:ea typeface="Cambria Math"/>
                                    </a:rPr>
                                    <m:t>𝑖</m:t>
                                  </m:r>
                                </m:sub>
                              </m:sSub>
                              <m:r>
                                <a:rPr lang="en-US" sz="1600" i="1">
                                  <a:solidFill>
                                    <a:schemeClr val="tx1"/>
                                  </a:solidFill>
                                  <a:latin typeface="Cambria Math" panose="02040503050406030204" pitchFamily="18" charset="0"/>
                                  <a:ea typeface="Cambria Math"/>
                                </a:rPr>
                                <m:t>−</m:t>
                              </m:r>
                              <m:sSub>
                                <m:sSubPr>
                                  <m:ctrlPr>
                                    <a:rPr lang="en-US" sz="1600" i="1">
                                      <a:solidFill>
                                        <a:schemeClr val="tx1"/>
                                      </a:solidFill>
                                      <a:latin typeface="Cambria Math"/>
                                      <a:ea typeface="Cambria Math"/>
                                    </a:rPr>
                                  </m:ctrlPr>
                                </m:sSubPr>
                                <m:e>
                                  <m:r>
                                    <a:rPr lang="en-US" sz="1600" i="1">
                                      <a:solidFill>
                                        <a:schemeClr val="tx1"/>
                                      </a:solidFill>
                                      <a:latin typeface="Cambria Math" panose="02040503050406030204" pitchFamily="18" charset="0"/>
                                      <a:ea typeface="Cambria Math"/>
                                    </a:rPr>
                                    <m:t>𝑦</m:t>
                                  </m:r>
                                </m:e>
                                <m:sub>
                                  <m:r>
                                    <a:rPr lang="en-US" sz="1600" i="1">
                                      <a:solidFill>
                                        <a:schemeClr val="tx1"/>
                                      </a:solidFill>
                                      <a:latin typeface="Cambria Math" panose="02040503050406030204" pitchFamily="18" charset="0"/>
                                      <a:ea typeface="Cambria Math"/>
                                    </a:rPr>
                                    <m:t>𝑖</m:t>
                                  </m:r>
                                </m:sub>
                              </m:sSub>
                            </m:sup>
                          </m:sSup>
                        </m:e>
                      </m:nary>
                    </m:oMath>
                  </m:oMathPara>
                </a14:m>
                <a:endParaRPr lang="en-US" sz="1600" dirty="0"/>
              </a:p>
            </p:txBody>
          </p:sp>
        </mc:Choice>
        <mc:Fallback xmlns="">
          <p:sp>
            <p:nvSpPr>
              <p:cNvPr id="7" name="TextBox 6"/>
              <p:cNvSpPr txBox="1">
                <a:spLocks noRot="1" noChangeAspect="1" noMove="1" noResize="1" noEditPoints="1" noAdjustHandles="1" noChangeArrowheads="1" noChangeShapeType="1" noTextEdit="1"/>
              </p:cNvSpPr>
              <p:nvPr/>
            </p:nvSpPr>
            <p:spPr>
              <a:xfrm>
                <a:off x="298938" y="693606"/>
                <a:ext cx="8616462" cy="1453283"/>
              </a:xfrm>
              <a:prstGeom prst="rect">
                <a:avLst/>
              </a:prstGeom>
              <a:blipFill>
                <a:blip r:embed="rId2"/>
                <a:stretch>
                  <a:fillRect l="-494" t="-2083"/>
                </a:stretch>
              </a:blipFill>
              <a:ln w="12700">
                <a:solidFill>
                  <a:schemeClr val="accent3">
                    <a:lumMod val="60000"/>
                    <a:lumOff val="40000"/>
                  </a:schemeClr>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Rectangle 9"/>
              <p:cNvSpPr/>
              <p:nvPr/>
            </p:nvSpPr>
            <p:spPr>
              <a:xfrm>
                <a:off x="301938" y="2186226"/>
                <a:ext cx="8613462" cy="861774"/>
              </a:xfrm>
              <a:prstGeom prst="rect">
                <a:avLst/>
              </a:prstGeom>
              <a:ln w="12700">
                <a:solidFill>
                  <a:schemeClr val="accent1">
                    <a:lumMod val="40000"/>
                    <a:lumOff val="60000"/>
                  </a:schemeClr>
                </a:solidFill>
              </a:ln>
            </p:spPr>
            <p:txBody>
              <a:bodyPr wrap="square">
                <a:spAutoFit/>
              </a:bodyPr>
              <a:lstStyle/>
              <a:p>
                <a:r>
                  <a:rPr lang="en-US" dirty="0" smtClean="0">
                    <a:solidFill>
                      <a:srgbClr val="3333FF"/>
                    </a:solidFill>
                  </a:rPr>
                  <a:t>Prior:</a:t>
                </a:r>
              </a:p>
              <a:p>
                <a:pPr/>
                <a14:m>
                  <m:oMathPara xmlns:m="http://schemas.openxmlformats.org/officeDocument/2006/math">
                    <m:oMathParaPr>
                      <m:jc m:val="left"/>
                    </m:oMathParaPr>
                    <m:oMath xmlns:m="http://schemas.openxmlformats.org/officeDocument/2006/math">
                      <m:sSub>
                        <m:sSubPr>
                          <m:ctrlPr>
                            <a:rPr lang="en-US" sz="1600" i="1" dirty="0">
                              <a:latin typeface="Cambria Math"/>
                            </a:rPr>
                          </m:ctrlPr>
                        </m:sSubPr>
                        <m:e>
                          <m:r>
                            <a:rPr lang="en-US" sz="1600" b="0" i="1" dirty="0" smtClean="0">
                              <a:latin typeface="Cambria Math" panose="02040503050406030204" pitchFamily="18" charset="0"/>
                            </a:rPr>
                            <m:t>𝜃</m:t>
                          </m:r>
                        </m:e>
                        <m:sub>
                          <m:r>
                            <a:rPr lang="en-US" sz="1600" i="1" dirty="0">
                              <a:latin typeface="Cambria Math" panose="02040503050406030204" pitchFamily="18" charset="0"/>
                            </a:rPr>
                            <m:t>𝑖</m:t>
                          </m:r>
                        </m:sub>
                      </m:sSub>
                      <m:r>
                        <a:rPr lang="en-US" sz="1600" i="1" dirty="0">
                          <a:latin typeface="Cambria Math" panose="02040503050406030204" pitchFamily="18" charset="0"/>
                        </a:rPr>
                        <m:t>~</m:t>
                      </m:r>
                      <m:r>
                        <a:rPr lang="en-US" sz="1600" b="0" i="1" dirty="0" smtClean="0">
                          <a:latin typeface="Cambria Math" panose="02040503050406030204" pitchFamily="18" charset="0"/>
                        </a:rPr>
                        <m:t>𝑝</m:t>
                      </m:r>
                      <m:d>
                        <m:dPr>
                          <m:ctrlPr>
                            <a:rPr lang="en-US" sz="1600" i="1">
                              <a:latin typeface="Cambria Math"/>
                            </a:rPr>
                          </m:ctrlPr>
                        </m:dPr>
                        <m:e>
                          <m:r>
                            <a:rPr lang="en-US" sz="1600" b="0" i="1" smtClean="0">
                              <a:latin typeface="Cambria Math" panose="02040503050406030204" pitchFamily="18" charset="0"/>
                            </a:rPr>
                            <m:t>𝜃</m:t>
                          </m:r>
                          <m:r>
                            <a:rPr lang="en-US" sz="1600" b="0" i="1" smtClean="0">
                              <a:latin typeface="Cambria Math" panose="02040503050406030204" pitchFamily="18" charset="0"/>
                            </a:rPr>
                            <m:t>|</m:t>
                          </m:r>
                          <m:r>
                            <a:rPr lang="en-US" sz="1600" i="1">
                              <a:latin typeface="Cambria Math" panose="02040503050406030204" pitchFamily="18" charset="0"/>
                              <a:ea typeface="Cambria Math"/>
                            </a:rPr>
                            <m:t>𝛼</m:t>
                          </m:r>
                          <m:r>
                            <a:rPr lang="en-US" sz="1600" i="1">
                              <a:latin typeface="Cambria Math" panose="02040503050406030204" pitchFamily="18" charset="0"/>
                              <a:ea typeface="Cambria Math"/>
                            </a:rPr>
                            <m:t>, </m:t>
                          </m:r>
                          <m:r>
                            <a:rPr lang="en-US" sz="1600" i="1">
                              <a:latin typeface="Cambria Math" panose="02040503050406030204" pitchFamily="18" charset="0"/>
                              <a:ea typeface="Cambria Math"/>
                            </a:rPr>
                            <m:t>𝛽</m:t>
                          </m:r>
                        </m:e>
                      </m:d>
                    </m:oMath>
                  </m:oMathPara>
                </a14:m>
                <a:endParaRPr lang="en-US" sz="1600" i="1" dirty="0" smtClean="0">
                  <a:solidFill>
                    <a:srgbClr val="3333FF"/>
                  </a:solidFill>
                </a:endParaRPr>
              </a:p>
              <a:p>
                <a:pPr/>
                <a14:m>
                  <m:oMathPara xmlns:m="http://schemas.openxmlformats.org/officeDocument/2006/math">
                    <m:oMathParaPr>
                      <m:jc m:val="left"/>
                    </m:oMathParaPr>
                    <m:oMath xmlns:m="http://schemas.openxmlformats.org/officeDocument/2006/math">
                      <m:r>
                        <a:rPr lang="en-US" sz="1600" b="0" i="1" smtClean="0">
                          <a:solidFill>
                            <a:schemeClr val="tx1"/>
                          </a:solidFill>
                          <a:latin typeface="Cambria Math" panose="02040503050406030204" pitchFamily="18" charset="0"/>
                          <a:ea typeface="Cambria Math"/>
                        </a:rPr>
                        <m:t>𝑝</m:t>
                      </m:r>
                      <m:d>
                        <m:dPr>
                          <m:ctrlPr>
                            <a:rPr lang="en-US" sz="1600" b="0" i="1" smtClean="0">
                              <a:solidFill>
                                <a:schemeClr val="tx1"/>
                              </a:solidFill>
                              <a:latin typeface="Cambria Math"/>
                              <a:ea typeface="Cambria Math"/>
                            </a:rPr>
                          </m:ctrlPr>
                        </m:dPr>
                        <m:e>
                          <m:sSub>
                            <m:sSubPr>
                              <m:ctrlPr>
                                <a:rPr lang="en-US" sz="1600" i="1" dirty="0">
                                  <a:latin typeface="Cambria Math"/>
                                </a:rPr>
                              </m:ctrlPr>
                            </m:sSubPr>
                            <m:e>
                              <m:r>
                                <a:rPr lang="en-US" sz="1600" i="1" dirty="0">
                                  <a:latin typeface="Cambria Math" panose="02040503050406030204" pitchFamily="18" charset="0"/>
                                </a:rPr>
                                <m:t>𝜃</m:t>
                              </m:r>
                            </m:e>
                            <m:sub>
                              <m:r>
                                <a:rPr lang="en-US" sz="1600" i="1" dirty="0">
                                  <a:latin typeface="Cambria Math" panose="02040503050406030204" pitchFamily="18" charset="0"/>
                                </a:rPr>
                                <m:t>𝑖</m:t>
                              </m:r>
                            </m:sub>
                          </m:sSub>
                          <m:r>
                            <a:rPr lang="en-US" sz="1600" b="0" i="1" smtClean="0">
                              <a:latin typeface="Cambria Math" panose="02040503050406030204" pitchFamily="18" charset="0"/>
                              <a:ea typeface="Cambria Math"/>
                            </a:rPr>
                            <m:t>|</m:t>
                          </m:r>
                          <m:r>
                            <a:rPr lang="en-US" sz="1600" i="1">
                              <a:latin typeface="Cambria Math" panose="02040503050406030204" pitchFamily="18" charset="0"/>
                              <a:ea typeface="Cambria Math"/>
                            </a:rPr>
                            <m:t>𝛼</m:t>
                          </m:r>
                          <m:r>
                            <a:rPr lang="en-US" sz="1600" i="1">
                              <a:latin typeface="Cambria Math" panose="02040503050406030204" pitchFamily="18" charset="0"/>
                              <a:ea typeface="Cambria Math"/>
                            </a:rPr>
                            <m:t>, </m:t>
                          </m:r>
                          <m:r>
                            <a:rPr lang="en-US" sz="1600" i="1">
                              <a:latin typeface="Cambria Math" panose="02040503050406030204" pitchFamily="18" charset="0"/>
                              <a:ea typeface="Cambria Math"/>
                            </a:rPr>
                            <m:t>𝛽</m:t>
                          </m:r>
                        </m:e>
                      </m:d>
                      <m:r>
                        <a:rPr lang="en-US" sz="1600" b="0" i="0" smtClean="0">
                          <a:solidFill>
                            <a:schemeClr val="tx1"/>
                          </a:solidFill>
                          <a:latin typeface="Cambria Math" panose="02040503050406030204" pitchFamily="18" charset="0"/>
                          <a:ea typeface="Cambria Math"/>
                        </a:rPr>
                        <m:t>=</m:t>
                      </m:r>
                      <m:r>
                        <m:rPr>
                          <m:sty m:val="p"/>
                        </m:rPr>
                        <a:rPr lang="en-US" sz="1600" b="0" i="0" smtClean="0">
                          <a:solidFill>
                            <a:schemeClr val="tx1"/>
                          </a:solidFill>
                          <a:latin typeface="Cambria Math" panose="02040503050406030204" pitchFamily="18" charset="0"/>
                          <a:ea typeface="Cambria Math"/>
                        </a:rPr>
                        <m:t>Beta</m:t>
                      </m:r>
                      <m:d>
                        <m:dPr>
                          <m:ctrlPr>
                            <a:rPr lang="en-US" sz="1600" i="1">
                              <a:latin typeface="Cambria Math"/>
                              <a:ea typeface="Cambria Math"/>
                            </a:rPr>
                          </m:ctrlPr>
                        </m:dPr>
                        <m:e>
                          <m:sSub>
                            <m:sSubPr>
                              <m:ctrlPr>
                                <a:rPr lang="en-US" sz="1600" i="1" dirty="0">
                                  <a:latin typeface="Cambria Math"/>
                                </a:rPr>
                              </m:ctrlPr>
                            </m:sSubPr>
                            <m:e>
                              <m:r>
                                <a:rPr lang="en-US" sz="1600" i="1" dirty="0">
                                  <a:latin typeface="Cambria Math" panose="02040503050406030204" pitchFamily="18" charset="0"/>
                                </a:rPr>
                                <m:t>𝜃</m:t>
                              </m:r>
                            </m:e>
                            <m:sub>
                              <m:r>
                                <a:rPr lang="en-US" sz="1600" i="1" dirty="0">
                                  <a:latin typeface="Cambria Math" panose="02040503050406030204" pitchFamily="18" charset="0"/>
                                </a:rPr>
                                <m:t>𝑖</m:t>
                              </m:r>
                            </m:sub>
                          </m:sSub>
                          <m:r>
                            <a:rPr lang="en-US" sz="1600" i="1">
                              <a:latin typeface="Cambria Math" panose="02040503050406030204" pitchFamily="18" charset="0"/>
                              <a:ea typeface="Cambria Math"/>
                            </a:rPr>
                            <m:t>|</m:t>
                          </m:r>
                          <m:r>
                            <a:rPr lang="en-US" sz="1600" b="0" i="1" smtClean="0">
                              <a:latin typeface="Cambria Math" panose="02040503050406030204" pitchFamily="18" charset="0"/>
                              <a:ea typeface="Cambria Math"/>
                            </a:rPr>
                            <m:t>𝛼</m:t>
                          </m:r>
                          <m:r>
                            <a:rPr lang="en-US" sz="1600" b="0" i="1" smtClean="0">
                              <a:latin typeface="Cambria Math" panose="02040503050406030204" pitchFamily="18" charset="0"/>
                              <a:ea typeface="Cambria Math"/>
                            </a:rPr>
                            <m:t>,</m:t>
                          </m:r>
                          <m:r>
                            <a:rPr lang="en-US" sz="1600" b="0" i="1" smtClean="0">
                              <a:latin typeface="Cambria Math" panose="02040503050406030204" pitchFamily="18" charset="0"/>
                              <a:ea typeface="Cambria Math"/>
                            </a:rPr>
                            <m:t>𝛽</m:t>
                          </m:r>
                        </m:e>
                      </m:d>
                    </m:oMath>
                  </m:oMathPara>
                </a14:m>
                <a:endParaRPr lang="en-US" sz="1600" dirty="0"/>
              </a:p>
            </p:txBody>
          </p:sp>
        </mc:Choice>
        <mc:Fallback xmlns="">
          <p:sp>
            <p:nvSpPr>
              <p:cNvPr id="10" name="Rectangle 9"/>
              <p:cNvSpPr>
                <a:spLocks noRot="1" noChangeAspect="1" noMove="1" noResize="1" noEditPoints="1" noAdjustHandles="1" noChangeArrowheads="1" noChangeShapeType="1" noTextEdit="1"/>
              </p:cNvSpPr>
              <p:nvPr/>
            </p:nvSpPr>
            <p:spPr>
              <a:xfrm>
                <a:off x="301938" y="2186226"/>
                <a:ext cx="8613462" cy="861774"/>
              </a:xfrm>
              <a:prstGeom prst="rect">
                <a:avLst/>
              </a:prstGeom>
              <a:blipFill>
                <a:blip r:embed="rId3"/>
                <a:stretch>
                  <a:fillRect l="-565" t="-3497" b="-2797"/>
                </a:stretch>
              </a:blipFill>
              <a:ln w="12700">
                <a:solidFill>
                  <a:schemeClr val="accent1">
                    <a:lumMod val="40000"/>
                    <a:lumOff val="60000"/>
                  </a:schemeClr>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Oval 12"/>
              <p:cNvSpPr/>
              <p:nvPr/>
            </p:nvSpPr>
            <p:spPr>
              <a:xfrm>
                <a:off x="519507" y="6143697"/>
                <a:ext cx="533400" cy="533400"/>
              </a:xfrm>
              <a:prstGeom prst="ellipse">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1600" b="0" i="1" smtClean="0">
                          <a:solidFill>
                            <a:schemeClr val="tx1"/>
                          </a:solidFill>
                          <a:latin typeface="Cambria Math" panose="02040503050406030204" pitchFamily="18" charset="0"/>
                        </a:rPr>
                        <m:t> </m:t>
                      </m:r>
                      <m:sSub>
                        <m:sSubPr>
                          <m:ctrlPr>
                            <a:rPr lang="en-US" sz="1600" b="0" i="1" smtClean="0">
                              <a:solidFill>
                                <a:schemeClr val="tx1"/>
                              </a:solidFill>
                              <a:latin typeface="Cambria Math"/>
                            </a:rPr>
                          </m:ctrlPr>
                        </m:sSubPr>
                        <m:e>
                          <m:r>
                            <a:rPr lang="en-US" sz="1600" b="0" i="1" smtClean="0">
                              <a:solidFill>
                                <a:schemeClr val="tx1"/>
                              </a:solidFill>
                              <a:latin typeface="Cambria Math" panose="02040503050406030204" pitchFamily="18" charset="0"/>
                            </a:rPr>
                            <m:t> </m:t>
                          </m:r>
                          <m:r>
                            <a:rPr lang="en-US" sz="1600" b="0" i="1" smtClean="0">
                              <a:solidFill>
                                <a:schemeClr val="tx1"/>
                              </a:solidFill>
                              <a:latin typeface="Cambria Math" panose="02040503050406030204" pitchFamily="18" charset="0"/>
                            </a:rPr>
                            <m:t>𝑦</m:t>
                          </m:r>
                        </m:e>
                        <m:sub>
                          <m:r>
                            <a:rPr lang="en-US" sz="1600" b="0" i="1" smtClean="0">
                              <a:solidFill>
                                <a:schemeClr val="tx1"/>
                              </a:solidFill>
                              <a:latin typeface="Cambria Math" panose="02040503050406030204" pitchFamily="18" charset="0"/>
                            </a:rPr>
                            <m:t>1</m:t>
                          </m:r>
                        </m:sub>
                      </m:sSub>
                    </m:oMath>
                  </m:oMathPara>
                </a14:m>
                <a:endParaRPr lang="en-US" sz="1600" dirty="0">
                  <a:solidFill>
                    <a:schemeClr val="tx1"/>
                  </a:solidFill>
                </a:endParaRPr>
              </a:p>
            </p:txBody>
          </p:sp>
        </mc:Choice>
        <mc:Fallback xmlns="">
          <p:sp>
            <p:nvSpPr>
              <p:cNvPr id="13" name="Oval 12"/>
              <p:cNvSpPr>
                <a:spLocks noRot="1" noChangeAspect="1" noMove="1" noResize="1" noEditPoints="1" noAdjustHandles="1" noChangeArrowheads="1" noChangeShapeType="1" noTextEdit="1"/>
              </p:cNvSpPr>
              <p:nvPr/>
            </p:nvSpPr>
            <p:spPr>
              <a:xfrm>
                <a:off x="519507" y="6143697"/>
                <a:ext cx="533400" cy="533400"/>
              </a:xfrm>
              <a:prstGeom prst="ellipse">
                <a:avLst/>
              </a:prstGeom>
              <a:blipFill>
                <a:blip r:embed="rId4"/>
                <a:stretch>
                  <a:fillRect/>
                </a:stretch>
              </a:blipFill>
              <a:ln w="9525">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Oval 13"/>
              <p:cNvSpPr/>
              <p:nvPr/>
            </p:nvSpPr>
            <p:spPr>
              <a:xfrm>
                <a:off x="1205307" y="6143697"/>
                <a:ext cx="533400" cy="533400"/>
              </a:xfrm>
              <a:prstGeom prst="ellipse">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1600" b="0" i="1" smtClean="0">
                          <a:solidFill>
                            <a:schemeClr val="tx1"/>
                          </a:solidFill>
                          <a:latin typeface="Cambria Math" panose="02040503050406030204" pitchFamily="18" charset="0"/>
                        </a:rPr>
                        <m:t> </m:t>
                      </m:r>
                      <m:sSub>
                        <m:sSubPr>
                          <m:ctrlPr>
                            <a:rPr lang="en-US" sz="1600" b="0" i="1" smtClean="0">
                              <a:solidFill>
                                <a:schemeClr val="tx1"/>
                              </a:solidFill>
                              <a:latin typeface="Cambria Math"/>
                            </a:rPr>
                          </m:ctrlPr>
                        </m:sSubPr>
                        <m:e>
                          <m:r>
                            <a:rPr lang="en-US" sz="1600" b="0" i="1" smtClean="0">
                              <a:solidFill>
                                <a:schemeClr val="tx1"/>
                              </a:solidFill>
                              <a:latin typeface="Cambria Math" panose="02040503050406030204" pitchFamily="18" charset="0"/>
                            </a:rPr>
                            <m:t> </m:t>
                          </m:r>
                          <m:r>
                            <a:rPr lang="en-US" sz="1600" b="0" i="1" smtClean="0">
                              <a:solidFill>
                                <a:schemeClr val="tx1"/>
                              </a:solidFill>
                              <a:latin typeface="Cambria Math" panose="02040503050406030204" pitchFamily="18" charset="0"/>
                            </a:rPr>
                            <m:t>𝑦</m:t>
                          </m:r>
                        </m:e>
                        <m:sub>
                          <m:r>
                            <a:rPr lang="en-US" sz="1600" b="0" i="1" smtClean="0">
                              <a:solidFill>
                                <a:schemeClr val="tx1"/>
                              </a:solidFill>
                              <a:latin typeface="Cambria Math" panose="02040503050406030204" pitchFamily="18" charset="0"/>
                            </a:rPr>
                            <m:t>2</m:t>
                          </m:r>
                        </m:sub>
                      </m:sSub>
                    </m:oMath>
                  </m:oMathPara>
                </a14:m>
                <a:endParaRPr lang="en-US" sz="1600" dirty="0">
                  <a:solidFill>
                    <a:schemeClr val="tx1"/>
                  </a:solidFill>
                </a:endParaRPr>
              </a:p>
            </p:txBody>
          </p:sp>
        </mc:Choice>
        <mc:Fallback xmlns="">
          <p:sp>
            <p:nvSpPr>
              <p:cNvPr id="14" name="Oval 13"/>
              <p:cNvSpPr>
                <a:spLocks noRot="1" noChangeAspect="1" noMove="1" noResize="1" noEditPoints="1" noAdjustHandles="1" noChangeArrowheads="1" noChangeShapeType="1" noTextEdit="1"/>
              </p:cNvSpPr>
              <p:nvPr/>
            </p:nvSpPr>
            <p:spPr>
              <a:xfrm>
                <a:off x="1205307" y="6143697"/>
                <a:ext cx="533400" cy="533400"/>
              </a:xfrm>
              <a:prstGeom prst="ellipse">
                <a:avLst/>
              </a:prstGeom>
              <a:blipFill>
                <a:blip r:embed="rId5"/>
                <a:stretch>
                  <a:fillRect/>
                </a:stretch>
              </a:blipFill>
              <a:ln w="9525">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Oval 15"/>
              <p:cNvSpPr/>
              <p:nvPr/>
            </p:nvSpPr>
            <p:spPr>
              <a:xfrm>
                <a:off x="2618839" y="6143697"/>
                <a:ext cx="533400" cy="533400"/>
              </a:xfrm>
              <a:prstGeom prst="ellipse">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1600" b="0" i="1" smtClean="0">
                          <a:solidFill>
                            <a:schemeClr val="tx1"/>
                          </a:solidFill>
                          <a:latin typeface="Cambria Math" panose="02040503050406030204" pitchFamily="18" charset="0"/>
                        </a:rPr>
                        <m:t> </m:t>
                      </m:r>
                      <m:sSub>
                        <m:sSubPr>
                          <m:ctrlPr>
                            <a:rPr lang="en-US" sz="1600" b="0" i="1" smtClean="0">
                              <a:solidFill>
                                <a:schemeClr val="tx1"/>
                              </a:solidFill>
                              <a:latin typeface="Cambria Math"/>
                            </a:rPr>
                          </m:ctrlPr>
                        </m:sSubPr>
                        <m:e>
                          <m:r>
                            <a:rPr lang="en-US" sz="1600" b="0" i="1" smtClean="0">
                              <a:solidFill>
                                <a:schemeClr val="tx1"/>
                              </a:solidFill>
                              <a:latin typeface="Cambria Math" panose="02040503050406030204" pitchFamily="18" charset="0"/>
                            </a:rPr>
                            <m:t> </m:t>
                          </m:r>
                          <m:r>
                            <a:rPr lang="en-US" sz="1600" b="0" i="1" smtClean="0">
                              <a:solidFill>
                                <a:schemeClr val="tx1"/>
                              </a:solidFill>
                              <a:latin typeface="Cambria Math" panose="02040503050406030204" pitchFamily="18" charset="0"/>
                            </a:rPr>
                            <m:t>𝑦</m:t>
                          </m:r>
                        </m:e>
                        <m:sub>
                          <m:r>
                            <a:rPr lang="en-US" sz="1600" b="0" i="1" smtClean="0">
                              <a:solidFill>
                                <a:schemeClr val="tx1"/>
                              </a:solidFill>
                              <a:latin typeface="Cambria Math" panose="02040503050406030204" pitchFamily="18" charset="0"/>
                            </a:rPr>
                            <m:t>𝑚</m:t>
                          </m:r>
                        </m:sub>
                      </m:sSub>
                    </m:oMath>
                  </m:oMathPara>
                </a14:m>
                <a:endParaRPr lang="en-US" sz="1600" dirty="0">
                  <a:solidFill>
                    <a:schemeClr val="tx1"/>
                  </a:solidFill>
                </a:endParaRPr>
              </a:p>
            </p:txBody>
          </p:sp>
        </mc:Choice>
        <mc:Fallback xmlns="">
          <p:sp>
            <p:nvSpPr>
              <p:cNvPr id="16" name="Oval 15"/>
              <p:cNvSpPr>
                <a:spLocks noRot="1" noChangeAspect="1" noMove="1" noResize="1" noEditPoints="1" noAdjustHandles="1" noChangeArrowheads="1" noChangeShapeType="1" noTextEdit="1"/>
              </p:cNvSpPr>
              <p:nvPr/>
            </p:nvSpPr>
            <p:spPr>
              <a:xfrm>
                <a:off x="2618839" y="6143697"/>
                <a:ext cx="533400" cy="533400"/>
              </a:xfrm>
              <a:prstGeom prst="ellipse">
                <a:avLst/>
              </a:prstGeom>
              <a:blipFill>
                <a:blip r:embed="rId6"/>
                <a:stretch>
                  <a:fillRect/>
                </a:stretch>
              </a:blipFill>
              <a:ln w="9525">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Oval 16"/>
              <p:cNvSpPr/>
              <p:nvPr/>
            </p:nvSpPr>
            <p:spPr>
              <a:xfrm>
                <a:off x="1913030" y="6143697"/>
                <a:ext cx="533400" cy="533400"/>
              </a:xfrm>
              <a:prstGeom prst="ellipse">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500" b="0" i="1" smtClean="0">
                          <a:solidFill>
                            <a:schemeClr val="tx1"/>
                          </a:solidFill>
                          <a:latin typeface="Cambria Math" panose="02040503050406030204" pitchFamily="18" charset="0"/>
                        </a:rPr>
                        <m:t> </m:t>
                      </m:r>
                      <m:r>
                        <a:rPr lang="en-US" sz="2500" b="0" i="1" smtClean="0">
                          <a:solidFill>
                            <a:schemeClr val="tx1"/>
                          </a:solidFill>
                          <a:latin typeface="Cambria Math" panose="02040503050406030204" pitchFamily="18" charset="0"/>
                          <a:ea typeface="Cambria Math" panose="02040503050406030204" pitchFamily="18" charset="0"/>
                        </a:rPr>
                        <m:t>⋯</m:t>
                      </m:r>
                    </m:oMath>
                  </m:oMathPara>
                </a14:m>
                <a:endParaRPr lang="en-US" sz="2500" dirty="0">
                  <a:solidFill>
                    <a:schemeClr val="tx1"/>
                  </a:solidFill>
                </a:endParaRPr>
              </a:p>
            </p:txBody>
          </p:sp>
        </mc:Choice>
        <mc:Fallback xmlns="">
          <p:sp>
            <p:nvSpPr>
              <p:cNvPr id="17" name="Oval 16"/>
              <p:cNvSpPr>
                <a:spLocks noRot="1" noChangeAspect="1" noMove="1" noResize="1" noEditPoints="1" noAdjustHandles="1" noChangeArrowheads="1" noChangeShapeType="1" noTextEdit="1"/>
              </p:cNvSpPr>
              <p:nvPr/>
            </p:nvSpPr>
            <p:spPr>
              <a:xfrm>
                <a:off x="1913030" y="6143697"/>
                <a:ext cx="533400" cy="533400"/>
              </a:xfrm>
              <a:prstGeom prst="ellipse">
                <a:avLst/>
              </a:prstGeom>
              <a:blipFill>
                <a:blip r:embed="rId7"/>
                <a:stretch>
                  <a:fillRect/>
                </a:stretch>
              </a:blipFill>
              <a:ln w="9525">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Oval 17"/>
              <p:cNvSpPr/>
              <p:nvPr/>
            </p:nvSpPr>
            <p:spPr>
              <a:xfrm>
                <a:off x="519507" y="5213852"/>
                <a:ext cx="533400" cy="5334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1600" b="0" i="1" smtClean="0">
                          <a:solidFill>
                            <a:schemeClr val="tx1"/>
                          </a:solidFill>
                          <a:latin typeface="Cambria Math" panose="02040503050406030204" pitchFamily="18" charset="0"/>
                        </a:rPr>
                        <m:t> </m:t>
                      </m:r>
                      <m:sSub>
                        <m:sSubPr>
                          <m:ctrlPr>
                            <a:rPr lang="en-US" sz="1600" b="0" i="1" smtClean="0">
                              <a:solidFill>
                                <a:schemeClr val="tx1"/>
                              </a:solidFill>
                              <a:latin typeface="Cambria Math"/>
                            </a:rPr>
                          </m:ctrlPr>
                        </m:sSubPr>
                        <m:e>
                          <m:r>
                            <a:rPr lang="en-US" sz="1600" b="0" i="1" smtClean="0">
                              <a:solidFill>
                                <a:schemeClr val="tx1"/>
                              </a:solidFill>
                              <a:latin typeface="Cambria Math" panose="02040503050406030204" pitchFamily="18" charset="0"/>
                            </a:rPr>
                            <m:t> </m:t>
                          </m:r>
                          <m:r>
                            <a:rPr lang="en-US" sz="1600" b="0" i="1" smtClean="0">
                              <a:solidFill>
                                <a:schemeClr val="tx1"/>
                              </a:solidFill>
                              <a:latin typeface="Cambria Math" panose="02040503050406030204" pitchFamily="18" charset="0"/>
                            </a:rPr>
                            <m:t>𝜃</m:t>
                          </m:r>
                        </m:e>
                        <m:sub>
                          <m:r>
                            <a:rPr lang="en-US" sz="1600" b="0" i="1" smtClean="0">
                              <a:solidFill>
                                <a:schemeClr val="tx1"/>
                              </a:solidFill>
                              <a:latin typeface="Cambria Math" panose="02040503050406030204" pitchFamily="18" charset="0"/>
                            </a:rPr>
                            <m:t>1</m:t>
                          </m:r>
                        </m:sub>
                      </m:sSub>
                    </m:oMath>
                  </m:oMathPara>
                </a14:m>
                <a:endParaRPr lang="en-US" sz="1600" dirty="0">
                  <a:solidFill>
                    <a:schemeClr val="tx1"/>
                  </a:solidFill>
                </a:endParaRPr>
              </a:p>
            </p:txBody>
          </p:sp>
        </mc:Choice>
        <mc:Fallback xmlns="">
          <p:sp>
            <p:nvSpPr>
              <p:cNvPr id="18" name="Oval 17"/>
              <p:cNvSpPr>
                <a:spLocks noRot="1" noChangeAspect="1" noMove="1" noResize="1" noEditPoints="1" noAdjustHandles="1" noChangeArrowheads="1" noChangeShapeType="1" noTextEdit="1"/>
              </p:cNvSpPr>
              <p:nvPr/>
            </p:nvSpPr>
            <p:spPr>
              <a:xfrm>
                <a:off x="519507" y="5213852"/>
                <a:ext cx="533400" cy="533400"/>
              </a:xfrm>
              <a:prstGeom prst="ellipse">
                <a:avLst/>
              </a:prstGeom>
              <a:blipFill>
                <a:blip r:embed="rId8"/>
                <a:stretch>
                  <a:fillRect/>
                </a:stretch>
              </a:blipFill>
              <a:ln w="9525">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Oval 18"/>
              <p:cNvSpPr/>
              <p:nvPr/>
            </p:nvSpPr>
            <p:spPr>
              <a:xfrm>
                <a:off x="1205307" y="5213852"/>
                <a:ext cx="533400" cy="5334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1600" b="0" i="1" smtClean="0">
                          <a:solidFill>
                            <a:schemeClr val="tx1"/>
                          </a:solidFill>
                          <a:latin typeface="Cambria Math" panose="02040503050406030204" pitchFamily="18" charset="0"/>
                        </a:rPr>
                        <m:t> </m:t>
                      </m:r>
                      <m:sSub>
                        <m:sSubPr>
                          <m:ctrlPr>
                            <a:rPr lang="en-US" sz="1600" b="0" i="1" smtClean="0">
                              <a:solidFill>
                                <a:schemeClr val="tx1"/>
                              </a:solidFill>
                              <a:latin typeface="Cambria Math"/>
                            </a:rPr>
                          </m:ctrlPr>
                        </m:sSubPr>
                        <m:e>
                          <m:r>
                            <a:rPr lang="en-US" sz="1600" i="1">
                              <a:solidFill>
                                <a:schemeClr val="tx1"/>
                              </a:solidFill>
                              <a:latin typeface="Cambria Math" panose="02040503050406030204" pitchFamily="18" charset="0"/>
                            </a:rPr>
                            <m:t>𝜃</m:t>
                          </m:r>
                        </m:e>
                        <m:sub>
                          <m:r>
                            <a:rPr lang="en-US" sz="1600" b="0" i="1" smtClean="0">
                              <a:solidFill>
                                <a:schemeClr val="tx1"/>
                              </a:solidFill>
                              <a:latin typeface="Cambria Math" panose="02040503050406030204" pitchFamily="18" charset="0"/>
                            </a:rPr>
                            <m:t>2</m:t>
                          </m:r>
                        </m:sub>
                      </m:sSub>
                    </m:oMath>
                  </m:oMathPara>
                </a14:m>
                <a:endParaRPr lang="en-US" sz="1600" dirty="0">
                  <a:solidFill>
                    <a:schemeClr val="tx1"/>
                  </a:solidFill>
                </a:endParaRPr>
              </a:p>
            </p:txBody>
          </p:sp>
        </mc:Choice>
        <mc:Fallback xmlns="">
          <p:sp>
            <p:nvSpPr>
              <p:cNvPr id="19" name="Oval 18"/>
              <p:cNvSpPr>
                <a:spLocks noRot="1" noChangeAspect="1" noMove="1" noResize="1" noEditPoints="1" noAdjustHandles="1" noChangeArrowheads="1" noChangeShapeType="1" noTextEdit="1"/>
              </p:cNvSpPr>
              <p:nvPr/>
            </p:nvSpPr>
            <p:spPr>
              <a:xfrm>
                <a:off x="1205307" y="5213852"/>
                <a:ext cx="533400" cy="533400"/>
              </a:xfrm>
              <a:prstGeom prst="ellipse">
                <a:avLst/>
              </a:prstGeom>
              <a:blipFill>
                <a:blip r:embed="rId9"/>
                <a:stretch>
                  <a:fillRect/>
                </a:stretch>
              </a:blipFill>
              <a:ln w="9525">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Oval 19"/>
              <p:cNvSpPr/>
              <p:nvPr/>
            </p:nvSpPr>
            <p:spPr>
              <a:xfrm>
                <a:off x="2618839" y="5213852"/>
                <a:ext cx="533400" cy="5334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1600" b="0" i="1" smtClean="0">
                          <a:solidFill>
                            <a:schemeClr val="tx1"/>
                          </a:solidFill>
                          <a:latin typeface="Cambria Math" panose="02040503050406030204" pitchFamily="18" charset="0"/>
                        </a:rPr>
                        <m:t> </m:t>
                      </m:r>
                      <m:sSub>
                        <m:sSubPr>
                          <m:ctrlPr>
                            <a:rPr lang="en-US" sz="1600" b="0" i="1" smtClean="0">
                              <a:solidFill>
                                <a:schemeClr val="tx1"/>
                              </a:solidFill>
                              <a:latin typeface="Cambria Math"/>
                            </a:rPr>
                          </m:ctrlPr>
                        </m:sSubPr>
                        <m:e>
                          <m:r>
                            <a:rPr lang="en-US" sz="1600" i="1">
                              <a:solidFill>
                                <a:schemeClr val="tx1"/>
                              </a:solidFill>
                              <a:latin typeface="Cambria Math" panose="02040503050406030204" pitchFamily="18" charset="0"/>
                            </a:rPr>
                            <m:t>𝜃</m:t>
                          </m:r>
                        </m:e>
                        <m:sub>
                          <m:r>
                            <a:rPr lang="en-US" sz="1600" b="0" i="1" smtClean="0">
                              <a:solidFill>
                                <a:schemeClr val="tx1"/>
                              </a:solidFill>
                              <a:latin typeface="Cambria Math" panose="02040503050406030204" pitchFamily="18" charset="0"/>
                            </a:rPr>
                            <m:t>𝑚</m:t>
                          </m:r>
                        </m:sub>
                      </m:sSub>
                    </m:oMath>
                  </m:oMathPara>
                </a14:m>
                <a:endParaRPr lang="en-US" sz="1600" dirty="0">
                  <a:solidFill>
                    <a:schemeClr val="tx1"/>
                  </a:solidFill>
                </a:endParaRPr>
              </a:p>
            </p:txBody>
          </p:sp>
        </mc:Choice>
        <mc:Fallback xmlns="">
          <p:sp>
            <p:nvSpPr>
              <p:cNvPr id="20" name="Oval 19"/>
              <p:cNvSpPr>
                <a:spLocks noRot="1" noChangeAspect="1" noMove="1" noResize="1" noEditPoints="1" noAdjustHandles="1" noChangeArrowheads="1" noChangeShapeType="1" noTextEdit="1"/>
              </p:cNvSpPr>
              <p:nvPr/>
            </p:nvSpPr>
            <p:spPr>
              <a:xfrm>
                <a:off x="2618839" y="5213852"/>
                <a:ext cx="533400" cy="533400"/>
              </a:xfrm>
              <a:prstGeom prst="ellipse">
                <a:avLst/>
              </a:prstGeom>
              <a:blipFill>
                <a:blip r:embed="rId10"/>
                <a:stretch>
                  <a:fillRect/>
                </a:stretch>
              </a:blipFill>
              <a:ln w="9525">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Oval 20"/>
              <p:cNvSpPr/>
              <p:nvPr/>
            </p:nvSpPr>
            <p:spPr>
              <a:xfrm>
                <a:off x="1913030" y="5213852"/>
                <a:ext cx="533400" cy="5334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500" b="0" i="1" smtClean="0">
                          <a:solidFill>
                            <a:schemeClr val="tx1"/>
                          </a:solidFill>
                          <a:latin typeface="Cambria Math" panose="02040503050406030204" pitchFamily="18" charset="0"/>
                        </a:rPr>
                        <m:t> </m:t>
                      </m:r>
                      <m:r>
                        <a:rPr lang="en-US" sz="2500" b="0" i="1" smtClean="0">
                          <a:solidFill>
                            <a:schemeClr val="tx1"/>
                          </a:solidFill>
                          <a:latin typeface="Cambria Math" panose="02040503050406030204" pitchFamily="18" charset="0"/>
                          <a:ea typeface="Cambria Math" panose="02040503050406030204" pitchFamily="18" charset="0"/>
                        </a:rPr>
                        <m:t>⋯</m:t>
                      </m:r>
                    </m:oMath>
                  </m:oMathPara>
                </a14:m>
                <a:endParaRPr lang="en-US" sz="2500" dirty="0">
                  <a:solidFill>
                    <a:schemeClr val="tx1"/>
                  </a:solidFill>
                </a:endParaRPr>
              </a:p>
            </p:txBody>
          </p:sp>
        </mc:Choice>
        <mc:Fallback xmlns="">
          <p:sp>
            <p:nvSpPr>
              <p:cNvPr id="21" name="Oval 20"/>
              <p:cNvSpPr>
                <a:spLocks noRot="1" noChangeAspect="1" noMove="1" noResize="1" noEditPoints="1" noAdjustHandles="1" noChangeArrowheads="1" noChangeShapeType="1" noTextEdit="1"/>
              </p:cNvSpPr>
              <p:nvPr/>
            </p:nvSpPr>
            <p:spPr>
              <a:xfrm>
                <a:off x="1913030" y="5213852"/>
                <a:ext cx="533400" cy="533400"/>
              </a:xfrm>
              <a:prstGeom prst="ellipse">
                <a:avLst/>
              </a:prstGeom>
              <a:blipFill>
                <a:blip r:embed="rId11"/>
                <a:stretch>
                  <a:fillRect/>
                </a:stretch>
              </a:blipFill>
              <a:ln w="9525">
                <a:solidFill>
                  <a:schemeClr val="tx1"/>
                </a:solidFill>
              </a:ln>
            </p:spPr>
            <p:txBody>
              <a:bodyPr/>
              <a:lstStyle/>
              <a:p>
                <a:r>
                  <a:rPr lang="en-US">
                    <a:noFill/>
                  </a:rPr>
                  <a:t> </a:t>
                </a:r>
              </a:p>
            </p:txBody>
          </p:sp>
        </mc:Fallback>
      </mc:AlternateContent>
      <p:cxnSp>
        <p:nvCxnSpPr>
          <p:cNvPr id="22" name="Straight Arrow Connector 21"/>
          <p:cNvCxnSpPr>
            <a:stCxn id="18" idx="4"/>
            <a:endCxn id="13" idx="0"/>
          </p:cNvCxnSpPr>
          <p:nvPr/>
        </p:nvCxnSpPr>
        <p:spPr>
          <a:xfrm>
            <a:off x="786207" y="5747252"/>
            <a:ext cx="0" cy="39644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1477869" y="5747252"/>
            <a:ext cx="0" cy="39644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2181254" y="5747252"/>
            <a:ext cx="0" cy="39644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2881707" y="5747252"/>
            <a:ext cx="0" cy="39644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6" name="Rectangle 25"/>
              <p:cNvSpPr/>
              <p:nvPr/>
            </p:nvSpPr>
            <p:spPr>
              <a:xfrm>
                <a:off x="3499459" y="5279195"/>
                <a:ext cx="183454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smtClean="0">
                          <a:latin typeface="Cambria Math"/>
                          <a:ea typeface="Cambria Math"/>
                        </a:rPr>
                        <m:t>𝜃</m:t>
                      </m:r>
                      <m:r>
                        <a:rPr lang="en-US" b="0" i="1" smtClean="0">
                          <a:latin typeface="Cambria Math" panose="02040503050406030204" pitchFamily="18" charset="0"/>
                          <a:ea typeface="Cambria Math"/>
                        </a:rPr>
                        <m:t>=</m:t>
                      </m:r>
                      <m:d>
                        <m:dPr>
                          <m:ctrlPr>
                            <a:rPr lang="en-US" b="0" i="1" smtClean="0">
                              <a:latin typeface="Cambria Math"/>
                              <a:ea typeface="Cambria Math"/>
                            </a:rPr>
                          </m:ctrlPr>
                        </m:dPr>
                        <m:e>
                          <m:sSub>
                            <m:sSubPr>
                              <m:ctrlPr>
                                <a:rPr lang="en-US" i="1">
                                  <a:latin typeface="Cambria Math"/>
                                </a:rPr>
                              </m:ctrlPr>
                            </m:sSubPr>
                            <m:e>
                              <m:r>
                                <a:rPr lang="en-US" i="1">
                                  <a:latin typeface="Cambria Math" panose="02040503050406030204" pitchFamily="18" charset="0"/>
                                </a:rPr>
                                <m:t> </m:t>
                              </m:r>
                              <m:r>
                                <a:rPr lang="en-US" i="1">
                                  <a:latin typeface="Cambria Math" panose="02040503050406030204" pitchFamily="18" charset="0"/>
                                </a:rPr>
                                <m:t>𝜃</m:t>
                              </m:r>
                            </m:e>
                            <m:sub>
                              <m:r>
                                <a:rPr lang="en-US" i="1">
                                  <a:latin typeface="Cambria Math" panose="02040503050406030204" pitchFamily="18" charset="0"/>
                                </a:rPr>
                                <m:t>1</m:t>
                              </m:r>
                            </m:sub>
                          </m:sSub>
                          <m:r>
                            <a:rPr lang="en-US" b="0" i="1" smtClean="0">
                              <a:latin typeface="Cambria Math" panose="02040503050406030204" pitchFamily="18" charset="0"/>
                            </a:rPr>
                            <m:t>,…,</m:t>
                          </m:r>
                          <m:sSub>
                            <m:sSubPr>
                              <m:ctrlPr>
                                <a:rPr lang="en-US" i="1">
                                  <a:latin typeface="Cambria Math"/>
                                </a:rPr>
                              </m:ctrlPr>
                            </m:sSubPr>
                            <m:e>
                              <m:r>
                                <a:rPr lang="en-US" i="1">
                                  <a:latin typeface="Cambria Math" panose="02040503050406030204" pitchFamily="18" charset="0"/>
                                </a:rPr>
                                <m:t> </m:t>
                              </m:r>
                              <m:r>
                                <a:rPr lang="en-US" i="1">
                                  <a:latin typeface="Cambria Math" panose="02040503050406030204" pitchFamily="18" charset="0"/>
                                </a:rPr>
                                <m:t>𝜃</m:t>
                              </m:r>
                            </m:e>
                            <m:sub>
                              <m:r>
                                <a:rPr lang="en-US" b="0" i="1" smtClean="0">
                                  <a:latin typeface="Cambria Math" panose="02040503050406030204" pitchFamily="18" charset="0"/>
                                </a:rPr>
                                <m:t>𝑚</m:t>
                              </m:r>
                            </m:sub>
                          </m:sSub>
                        </m:e>
                      </m:d>
                    </m:oMath>
                  </m:oMathPara>
                </a14:m>
                <a:endParaRPr lang="en-US" dirty="0"/>
              </a:p>
            </p:txBody>
          </p:sp>
        </mc:Choice>
        <mc:Fallback xmlns="">
          <p:sp>
            <p:nvSpPr>
              <p:cNvPr id="26" name="Rectangle 25"/>
              <p:cNvSpPr>
                <a:spLocks noRot="1" noChangeAspect="1" noMove="1" noResize="1" noEditPoints="1" noAdjustHandles="1" noChangeArrowheads="1" noChangeShapeType="1" noTextEdit="1"/>
              </p:cNvSpPr>
              <p:nvPr/>
            </p:nvSpPr>
            <p:spPr>
              <a:xfrm>
                <a:off x="3499459" y="5279195"/>
                <a:ext cx="1834541" cy="369332"/>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Rectangle 26"/>
              <p:cNvSpPr/>
              <p:nvPr/>
            </p:nvSpPr>
            <p:spPr>
              <a:xfrm>
                <a:off x="3499458" y="6207253"/>
                <a:ext cx="183454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Cambria Math"/>
                        </a:rPr>
                        <m:t>𝑦</m:t>
                      </m:r>
                      <m:r>
                        <a:rPr lang="en-US" b="0" i="1" smtClean="0">
                          <a:latin typeface="Cambria Math" panose="02040503050406030204" pitchFamily="18" charset="0"/>
                          <a:ea typeface="Cambria Math"/>
                        </a:rPr>
                        <m:t>=</m:t>
                      </m:r>
                      <m:d>
                        <m:dPr>
                          <m:ctrlPr>
                            <a:rPr lang="en-US" b="0" i="1" smtClean="0">
                              <a:latin typeface="Cambria Math"/>
                              <a:ea typeface="Cambria Math"/>
                            </a:rPr>
                          </m:ctrlPr>
                        </m:dPr>
                        <m:e>
                          <m:sSub>
                            <m:sSubPr>
                              <m:ctrlPr>
                                <a:rPr lang="en-US" i="1">
                                  <a:latin typeface="Cambria Math"/>
                                </a:rPr>
                              </m:ctrlPr>
                            </m:sSubPr>
                            <m:e>
                              <m:r>
                                <a:rPr lang="en-US" i="1">
                                  <a:latin typeface="Cambria Math" panose="02040503050406030204" pitchFamily="18" charset="0"/>
                                </a:rPr>
                                <m:t> </m:t>
                              </m:r>
                              <m:r>
                                <a:rPr lang="en-US" b="0" i="1" smtClean="0">
                                  <a:latin typeface="Cambria Math" panose="02040503050406030204" pitchFamily="18" charset="0"/>
                                </a:rPr>
                                <m:t>𝑦</m:t>
                              </m:r>
                            </m:e>
                            <m:sub>
                              <m:r>
                                <a:rPr lang="en-US" i="1">
                                  <a:latin typeface="Cambria Math" panose="02040503050406030204" pitchFamily="18" charset="0"/>
                                </a:rPr>
                                <m:t>1</m:t>
                              </m:r>
                            </m:sub>
                          </m:sSub>
                          <m:r>
                            <a:rPr lang="en-US" b="0" i="1" smtClean="0">
                              <a:latin typeface="Cambria Math" panose="02040503050406030204" pitchFamily="18" charset="0"/>
                            </a:rPr>
                            <m:t>,…,</m:t>
                          </m:r>
                          <m:sSub>
                            <m:sSubPr>
                              <m:ctrlPr>
                                <a:rPr lang="en-US" i="1">
                                  <a:latin typeface="Cambria Math"/>
                                </a:rPr>
                              </m:ctrlPr>
                            </m:sSubPr>
                            <m:e>
                              <m:r>
                                <a:rPr lang="en-US" i="1">
                                  <a:latin typeface="Cambria Math" panose="02040503050406030204" pitchFamily="18" charset="0"/>
                                </a:rPr>
                                <m:t> </m:t>
                              </m:r>
                              <m:r>
                                <a:rPr lang="en-US" b="0" i="1" smtClean="0">
                                  <a:latin typeface="Cambria Math" panose="02040503050406030204" pitchFamily="18" charset="0"/>
                                </a:rPr>
                                <m:t>𝑦</m:t>
                              </m:r>
                            </m:e>
                            <m:sub>
                              <m:r>
                                <a:rPr lang="en-US" b="0" i="1" smtClean="0">
                                  <a:latin typeface="Cambria Math" panose="02040503050406030204" pitchFamily="18" charset="0"/>
                                </a:rPr>
                                <m:t>𝑚</m:t>
                              </m:r>
                            </m:sub>
                          </m:sSub>
                        </m:e>
                      </m:d>
                    </m:oMath>
                  </m:oMathPara>
                </a14:m>
                <a:endParaRPr lang="en-US" dirty="0"/>
              </a:p>
            </p:txBody>
          </p:sp>
        </mc:Choice>
        <mc:Fallback xmlns="">
          <p:sp>
            <p:nvSpPr>
              <p:cNvPr id="27" name="Rectangle 26"/>
              <p:cNvSpPr>
                <a:spLocks noRot="1" noChangeAspect="1" noMove="1" noResize="1" noEditPoints="1" noAdjustHandles="1" noChangeArrowheads="1" noChangeShapeType="1" noTextEdit="1"/>
              </p:cNvSpPr>
              <p:nvPr/>
            </p:nvSpPr>
            <p:spPr>
              <a:xfrm>
                <a:off x="3499458" y="6207253"/>
                <a:ext cx="1834541" cy="369332"/>
              </a:xfrm>
              <a:prstGeom prst="rect">
                <a:avLst/>
              </a:prstGeom>
              <a:blipFill>
                <a:blip r:embed="rId13"/>
                <a:stretch>
                  <a:fillRect b="-6557"/>
                </a:stretch>
              </a:blipFill>
            </p:spPr>
            <p:txBody>
              <a:bodyPr/>
              <a:lstStyle/>
              <a:p>
                <a:r>
                  <a:rPr lang="en-US">
                    <a:noFill/>
                  </a:rPr>
                  <a:t> </a:t>
                </a:r>
              </a:p>
            </p:txBody>
          </p:sp>
        </mc:Fallback>
      </mc:AlternateContent>
      <p:cxnSp>
        <p:nvCxnSpPr>
          <p:cNvPr id="28" name="Straight Arrow Connector 27"/>
          <p:cNvCxnSpPr>
            <a:stCxn id="29" idx="4"/>
            <a:endCxn id="18" idx="0"/>
          </p:cNvCxnSpPr>
          <p:nvPr/>
        </p:nvCxnSpPr>
        <p:spPr>
          <a:xfrm flipH="1">
            <a:off x="786207" y="4648200"/>
            <a:ext cx="1042593" cy="56565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9" name="Oval 28"/>
              <p:cNvSpPr/>
              <p:nvPr/>
            </p:nvSpPr>
            <p:spPr>
              <a:xfrm>
                <a:off x="1562100" y="4114800"/>
                <a:ext cx="533400" cy="533400"/>
              </a:xfrm>
              <a:prstGeom prst="ellipse">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1600" b="0" i="1" smtClean="0">
                          <a:solidFill>
                            <a:schemeClr val="tx1"/>
                          </a:solidFill>
                          <a:latin typeface="Cambria Math" panose="02040503050406030204" pitchFamily="18" charset="0"/>
                          <a:ea typeface="Cambria Math"/>
                        </a:rPr>
                        <m:t> </m:t>
                      </m:r>
                      <m:r>
                        <a:rPr lang="en-US" sz="1600" i="1" smtClean="0">
                          <a:solidFill>
                            <a:schemeClr val="tx1"/>
                          </a:solidFill>
                          <a:latin typeface="Cambria Math" panose="02040503050406030204" pitchFamily="18" charset="0"/>
                          <a:ea typeface="Cambria Math"/>
                        </a:rPr>
                        <m:t>𝛼</m:t>
                      </m:r>
                      <m:r>
                        <a:rPr lang="en-US" sz="1600" i="1" smtClean="0">
                          <a:solidFill>
                            <a:schemeClr val="tx1"/>
                          </a:solidFill>
                          <a:latin typeface="Cambria Math" panose="02040503050406030204" pitchFamily="18" charset="0"/>
                          <a:ea typeface="Cambria Math"/>
                        </a:rPr>
                        <m:t>, </m:t>
                      </m:r>
                      <m:r>
                        <a:rPr lang="en-US" sz="1600" i="1" smtClean="0">
                          <a:solidFill>
                            <a:schemeClr val="tx1"/>
                          </a:solidFill>
                          <a:latin typeface="Cambria Math" panose="02040503050406030204" pitchFamily="18" charset="0"/>
                          <a:ea typeface="Cambria Math"/>
                        </a:rPr>
                        <m:t>𝛽</m:t>
                      </m:r>
                    </m:oMath>
                  </m:oMathPara>
                </a14:m>
                <a:endParaRPr lang="en-US" sz="1600" dirty="0">
                  <a:solidFill>
                    <a:schemeClr val="tx1"/>
                  </a:solidFill>
                </a:endParaRPr>
              </a:p>
            </p:txBody>
          </p:sp>
        </mc:Choice>
        <mc:Fallback xmlns="">
          <p:sp>
            <p:nvSpPr>
              <p:cNvPr id="29" name="Oval 28"/>
              <p:cNvSpPr>
                <a:spLocks noRot="1" noChangeAspect="1" noMove="1" noResize="1" noEditPoints="1" noAdjustHandles="1" noChangeArrowheads="1" noChangeShapeType="1" noTextEdit="1"/>
              </p:cNvSpPr>
              <p:nvPr/>
            </p:nvSpPr>
            <p:spPr>
              <a:xfrm>
                <a:off x="1562100" y="4114800"/>
                <a:ext cx="533400" cy="533400"/>
              </a:xfrm>
              <a:prstGeom prst="ellipse">
                <a:avLst/>
              </a:prstGeom>
              <a:blipFill>
                <a:blip r:embed="rId14"/>
                <a:stretch>
                  <a:fillRect/>
                </a:stretch>
              </a:blipFill>
              <a:ln w="9525">
                <a:solidFill>
                  <a:schemeClr val="tx1"/>
                </a:solidFill>
              </a:ln>
            </p:spPr>
            <p:txBody>
              <a:bodyPr/>
              <a:lstStyle/>
              <a:p>
                <a:r>
                  <a:rPr lang="en-US">
                    <a:noFill/>
                  </a:rPr>
                  <a:t> </a:t>
                </a:r>
              </a:p>
            </p:txBody>
          </p:sp>
        </mc:Fallback>
      </mc:AlternateContent>
      <p:cxnSp>
        <p:nvCxnSpPr>
          <p:cNvPr id="30" name="Straight Arrow Connector 29"/>
          <p:cNvCxnSpPr>
            <a:stCxn id="29" idx="4"/>
            <a:endCxn id="19" idx="0"/>
          </p:cNvCxnSpPr>
          <p:nvPr/>
        </p:nvCxnSpPr>
        <p:spPr>
          <a:xfrm flipH="1">
            <a:off x="1472007" y="4648200"/>
            <a:ext cx="356793" cy="56565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29" idx="4"/>
            <a:endCxn id="21" idx="0"/>
          </p:cNvCxnSpPr>
          <p:nvPr/>
        </p:nvCxnSpPr>
        <p:spPr>
          <a:xfrm>
            <a:off x="1828800" y="4648200"/>
            <a:ext cx="350930" cy="56565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29" idx="4"/>
            <a:endCxn id="20" idx="0"/>
          </p:cNvCxnSpPr>
          <p:nvPr/>
        </p:nvCxnSpPr>
        <p:spPr>
          <a:xfrm>
            <a:off x="1828800" y="4648200"/>
            <a:ext cx="1056739" cy="56565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4" name="Rectangle 33"/>
              <p:cNvSpPr/>
              <p:nvPr/>
            </p:nvSpPr>
            <p:spPr>
              <a:xfrm>
                <a:off x="6021208" y="3378382"/>
                <a:ext cx="1905000" cy="646331"/>
              </a:xfrm>
              <a:prstGeom prst="rect">
                <a:avLst/>
              </a:prstGeom>
              <a:ln w="12700">
                <a:solidFill>
                  <a:schemeClr val="accent6">
                    <a:lumMod val="75000"/>
                  </a:schemeClr>
                </a:solidFill>
              </a:ln>
            </p:spPr>
            <p:txBody>
              <a:bodyPr wrap="square">
                <a:spAutoFit/>
              </a:bodyPr>
              <a:lstStyle/>
              <a:p>
                <a:pPr algn="ctr"/>
                <a:r>
                  <a:rPr lang="en-US" dirty="0" smtClean="0">
                    <a:solidFill>
                      <a:schemeClr val="accent6">
                        <a:lumMod val="75000"/>
                      </a:schemeClr>
                    </a:solidFill>
                  </a:rPr>
                  <a:t>Hyper prior:</a:t>
                </a:r>
              </a:p>
              <a:p>
                <a:pPr algn="ctr"/>
                <a14:m>
                  <m:oMathPara xmlns:m="http://schemas.openxmlformats.org/officeDocument/2006/math">
                    <m:oMathParaPr>
                      <m:jc m:val="center"/>
                    </m:oMathParaPr>
                    <m:oMath xmlns:m="http://schemas.openxmlformats.org/officeDocument/2006/math">
                      <m:d>
                        <m:dPr>
                          <m:ctrlPr>
                            <a:rPr lang="en-US" i="1">
                              <a:latin typeface="Cambria Math"/>
                              <a:ea typeface="Cambria Math"/>
                            </a:rPr>
                          </m:ctrlPr>
                        </m:dPr>
                        <m:e>
                          <m:r>
                            <a:rPr lang="en-US" i="1">
                              <a:latin typeface="Cambria Math" panose="02040503050406030204" pitchFamily="18" charset="0"/>
                              <a:ea typeface="Cambria Math"/>
                            </a:rPr>
                            <m:t>𝛼</m:t>
                          </m:r>
                          <m:r>
                            <a:rPr lang="en-US" i="1">
                              <a:latin typeface="Cambria Math" panose="02040503050406030204" pitchFamily="18" charset="0"/>
                              <a:ea typeface="Cambria Math"/>
                            </a:rPr>
                            <m:t>, </m:t>
                          </m:r>
                          <m:r>
                            <a:rPr lang="en-US" i="1">
                              <a:latin typeface="Cambria Math" panose="02040503050406030204" pitchFamily="18" charset="0"/>
                              <a:ea typeface="Cambria Math"/>
                            </a:rPr>
                            <m:t>𝛽</m:t>
                          </m:r>
                        </m:e>
                      </m:d>
                      <m:r>
                        <a:rPr lang="en-US" i="1" dirty="0">
                          <a:latin typeface="Cambria Math" panose="02040503050406030204" pitchFamily="18" charset="0"/>
                        </a:rPr>
                        <m:t>~</m:t>
                      </m:r>
                      <m:r>
                        <a:rPr lang="en-US" b="0" i="1" dirty="0" smtClean="0">
                          <a:latin typeface="Cambria Math" panose="02040503050406030204" pitchFamily="18" charset="0"/>
                        </a:rPr>
                        <m:t>𝑝</m:t>
                      </m:r>
                      <m:d>
                        <m:dPr>
                          <m:ctrlPr>
                            <a:rPr lang="en-US" i="1">
                              <a:latin typeface="Cambria Math"/>
                            </a:rPr>
                          </m:ctrlPr>
                        </m:dPr>
                        <m:e>
                          <m:r>
                            <a:rPr lang="en-US" i="1">
                              <a:latin typeface="Cambria Math" panose="02040503050406030204" pitchFamily="18" charset="0"/>
                              <a:ea typeface="Cambria Math"/>
                            </a:rPr>
                            <m:t>𝛼</m:t>
                          </m:r>
                          <m:r>
                            <a:rPr lang="en-US" i="1">
                              <a:latin typeface="Cambria Math" panose="02040503050406030204" pitchFamily="18" charset="0"/>
                              <a:ea typeface="Cambria Math"/>
                            </a:rPr>
                            <m:t>, </m:t>
                          </m:r>
                          <m:r>
                            <a:rPr lang="en-US" i="1">
                              <a:latin typeface="Cambria Math" panose="02040503050406030204" pitchFamily="18" charset="0"/>
                              <a:ea typeface="Cambria Math"/>
                            </a:rPr>
                            <m:t>𝛽</m:t>
                          </m:r>
                        </m:e>
                      </m:d>
                    </m:oMath>
                  </m:oMathPara>
                </a14:m>
                <a:endParaRPr lang="en-US" sz="1000" i="1" dirty="0">
                  <a:solidFill>
                    <a:srgbClr val="3333FF"/>
                  </a:solidFill>
                </a:endParaRPr>
              </a:p>
            </p:txBody>
          </p:sp>
        </mc:Choice>
        <mc:Fallback xmlns="">
          <p:sp>
            <p:nvSpPr>
              <p:cNvPr id="34" name="Rectangle 33"/>
              <p:cNvSpPr>
                <a:spLocks noRot="1" noChangeAspect="1" noMove="1" noResize="1" noEditPoints="1" noAdjustHandles="1" noChangeArrowheads="1" noChangeShapeType="1" noTextEdit="1"/>
              </p:cNvSpPr>
              <p:nvPr/>
            </p:nvSpPr>
            <p:spPr>
              <a:xfrm>
                <a:off x="6021208" y="3378382"/>
                <a:ext cx="1905000" cy="646331"/>
              </a:xfrm>
              <a:prstGeom prst="rect">
                <a:avLst/>
              </a:prstGeom>
              <a:blipFill>
                <a:blip r:embed="rId15"/>
                <a:stretch>
                  <a:fillRect t="-3704" b="-6481"/>
                </a:stretch>
              </a:blipFill>
              <a:ln w="12700">
                <a:solidFill>
                  <a:schemeClr val="accent6">
                    <a:lumMod val="75000"/>
                  </a:schemeClr>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Oval 32"/>
              <p:cNvSpPr/>
              <p:nvPr/>
            </p:nvSpPr>
            <p:spPr>
              <a:xfrm>
                <a:off x="5664415" y="6143697"/>
                <a:ext cx="533400" cy="533400"/>
              </a:xfrm>
              <a:prstGeom prst="ellipse">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1600" b="0" i="1" smtClean="0">
                          <a:solidFill>
                            <a:schemeClr val="tx1"/>
                          </a:solidFill>
                          <a:latin typeface="Cambria Math" panose="02040503050406030204" pitchFamily="18" charset="0"/>
                        </a:rPr>
                        <m:t> </m:t>
                      </m:r>
                      <m:sSub>
                        <m:sSubPr>
                          <m:ctrlPr>
                            <a:rPr lang="en-US" sz="1600" b="0" i="1" smtClean="0">
                              <a:solidFill>
                                <a:schemeClr val="tx1"/>
                              </a:solidFill>
                              <a:latin typeface="Cambria Math"/>
                            </a:rPr>
                          </m:ctrlPr>
                        </m:sSubPr>
                        <m:e>
                          <m:r>
                            <a:rPr lang="en-US" sz="1600" b="0" i="1" smtClean="0">
                              <a:solidFill>
                                <a:schemeClr val="tx1"/>
                              </a:solidFill>
                              <a:latin typeface="Cambria Math" panose="02040503050406030204" pitchFamily="18" charset="0"/>
                            </a:rPr>
                            <m:t> </m:t>
                          </m:r>
                          <m:r>
                            <a:rPr lang="en-US" sz="1600" b="0" i="1" smtClean="0">
                              <a:solidFill>
                                <a:schemeClr val="tx1"/>
                              </a:solidFill>
                              <a:latin typeface="Cambria Math" panose="02040503050406030204" pitchFamily="18" charset="0"/>
                            </a:rPr>
                            <m:t>𝑦</m:t>
                          </m:r>
                        </m:e>
                        <m:sub>
                          <m:r>
                            <a:rPr lang="en-US" sz="1600" b="0" i="1" smtClean="0">
                              <a:solidFill>
                                <a:schemeClr val="tx1"/>
                              </a:solidFill>
                              <a:latin typeface="Cambria Math" panose="02040503050406030204" pitchFamily="18" charset="0"/>
                            </a:rPr>
                            <m:t>1</m:t>
                          </m:r>
                        </m:sub>
                      </m:sSub>
                    </m:oMath>
                  </m:oMathPara>
                </a14:m>
                <a:endParaRPr lang="en-US" sz="1600" dirty="0">
                  <a:solidFill>
                    <a:schemeClr val="tx1"/>
                  </a:solidFill>
                </a:endParaRPr>
              </a:p>
            </p:txBody>
          </p:sp>
        </mc:Choice>
        <mc:Fallback xmlns="">
          <p:sp>
            <p:nvSpPr>
              <p:cNvPr id="33" name="Oval 32"/>
              <p:cNvSpPr>
                <a:spLocks noRot="1" noChangeAspect="1" noMove="1" noResize="1" noEditPoints="1" noAdjustHandles="1" noChangeArrowheads="1" noChangeShapeType="1" noTextEdit="1"/>
              </p:cNvSpPr>
              <p:nvPr/>
            </p:nvSpPr>
            <p:spPr>
              <a:xfrm>
                <a:off x="5664415" y="6143697"/>
                <a:ext cx="533400" cy="533400"/>
              </a:xfrm>
              <a:prstGeom prst="ellipse">
                <a:avLst/>
              </a:prstGeom>
              <a:blipFill>
                <a:blip r:embed="rId16"/>
                <a:stretch>
                  <a:fillRect/>
                </a:stretch>
              </a:blipFill>
              <a:ln w="9525">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Oval 34"/>
              <p:cNvSpPr/>
              <p:nvPr/>
            </p:nvSpPr>
            <p:spPr>
              <a:xfrm>
                <a:off x="6350215" y="6143697"/>
                <a:ext cx="533400" cy="533400"/>
              </a:xfrm>
              <a:prstGeom prst="ellipse">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1600" b="0" i="1" smtClean="0">
                          <a:solidFill>
                            <a:schemeClr val="tx1"/>
                          </a:solidFill>
                          <a:latin typeface="Cambria Math" panose="02040503050406030204" pitchFamily="18" charset="0"/>
                        </a:rPr>
                        <m:t> </m:t>
                      </m:r>
                      <m:sSub>
                        <m:sSubPr>
                          <m:ctrlPr>
                            <a:rPr lang="en-US" sz="1600" b="0" i="1" smtClean="0">
                              <a:solidFill>
                                <a:schemeClr val="tx1"/>
                              </a:solidFill>
                              <a:latin typeface="Cambria Math"/>
                            </a:rPr>
                          </m:ctrlPr>
                        </m:sSubPr>
                        <m:e>
                          <m:r>
                            <a:rPr lang="en-US" sz="1600" b="0" i="1" smtClean="0">
                              <a:solidFill>
                                <a:schemeClr val="tx1"/>
                              </a:solidFill>
                              <a:latin typeface="Cambria Math" panose="02040503050406030204" pitchFamily="18" charset="0"/>
                            </a:rPr>
                            <m:t> </m:t>
                          </m:r>
                          <m:r>
                            <a:rPr lang="en-US" sz="1600" b="0" i="1" smtClean="0">
                              <a:solidFill>
                                <a:schemeClr val="tx1"/>
                              </a:solidFill>
                              <a:latin typeface="Cambria Math" panose="02040503050406030204" pitchFamily="18" charset="0"/>
                            </a:rPr>
                            <m:t>𝑦</m:t>
                          </m:r>
                        </m:e>
                        <m:sub>
                          <m:r>
                            <a:rPr lang="en-US" sz="1600" b="0" i="1" smtClean="0">
                              <a:solidFill>
                                <a:schemeClr val="tx1"/>
                              </a:solidFill>
                              <a:latin typeface="Cambria Math" panose="02040503050406030204" pitchFamily="18" charset="0"/>
                            </a:rPr>
                            <m:t>2</m:t>
                          </m:r>
                        </m:sub>
                      </m:sSub>
                    </m:oMath>
                  </m:oMathPara>
                </a14:m>
                <a:endParaRPr lang="en-US" sz="1600" dirty="0">
                  <a:solidFill>
                    <a:schemeClr val="tx1"/>
                  </a:solidFill>
                </a:endParaRPr>
              </a:p>
            </p:txBody>
          </p:sp>
        </mc:Choice>
        <mc:Fallback xmlns="">
          <p:sp>
            <p:nvSpPr>
              <p:cNvPr id="35" name="Oval 34"/>
              <p:cNvSpPr>
                <a:spLocks noRot="1" noChangeAspect="1" noMove="1" noResize="1" noEditPoints="1" noAdjustHandles="1" noChangeArrowheads="1" noChangeShapeType="1" noTextEdit="1"/>
              </p:cNvSpPr>
              <p:nvPr/>
            </p:nvSpPr>
            <p:spPr>
              <a:xfrm>
                <a:off x="6350215" y="6143697"/>
                <a:ext cx="533400" cy="533400"/>
              </a:xfrm>
              <a:prstGeom prst="ellipse">
                <a:avLst/>
              </a:prstGeom>
              <a:blipFill>
                <a:blip r:embed="rId17"/>
                <a:stretch>
                  <a:fillRect/>
                </a:stretch>
              </a:blipFill>
              <a:ln w="9525">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Oval 35"/>
              <p:cNvSpPr/>
              <p:nvPr/>
            </p:nvSpPr>
            <p:spPr>
              <a:xfrm>
                <a:off x="7763747" y="6143697"/>
                <a:ext cx="533400" cy="533400"/>
              </a:xfrm>
              <a:prstGeom prst="ellipse">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1600" b="0" i="1" smtClean="0">
                          <a:solidFill>
                            <a:schemeClr val="tx1"/>
                          </a:solidFill>
                          <a:latin typeface="Cambria Math" panose="02040503050406030204" pitchFamily="18" charset="0"/>
                        </a:rPr>
                        <m:t> </m:t>
                      </m:r>
                      <m:sSub>
                        <m:sSubPr>
                          <m:ctrlPr>
                            <a:rPr lang="en-US" sz="1600" b="0" i="1" smtClean="0">
                              <a:solidFill>
                                <a:schemeClr val="tx1"/>
                              </a:solidFill>
                              <a:latin typeface="Cambria Math"/>
                            </a:rPr>
                          </m:ctrlPr>
                        </m:sSubPr>
                        <m:e>
                          <m:r>
                            <a:rPr lang="en-US" sz="1600" b="0" i="1" smtClean="0">
                              <a:solidFill>
                                <a:schemeClr val="tx1"/>
                              </a:solidFill>
                              <a:latin typeface="Cambria Math" panose="02040503050406030204" pitchFamily="18" charset="0"/>
                            </a:rPr>
                            <m:t> </m:t>
                          </m:r>
                          <m:r>
                            <a:rPr lang="en-US" sz="1600" b="0" i="1" smtClean="0">
                              <a:solidFill>
                                <a:schemeClr val="tx1"/>
                              </a:solidFill>
                              <a:latin typeface="Cambria Math" panose="02040503050406030204" pitchFamily="18" charset="0"/>
                            </a:rPr>
                            <m:t>𝑦</m:t>
                          </m:r>
                        </m:e>
                        <m:sub>
                          <m:r>
                            <a:rPr lang="en-US" sz="1600" b="0" i="1" smtClean="0">
                              <a:solidFill>
                                <a:schemeClr val="tx1"/>
                              </a:solidFill>
                              <a:latin typeface="Cambria Math" panose="02040503050406030204" pitchFamily="18" charset="0"/>
                            </a:rPr>
                            <m:t>𝑚</m:t>
                          </m:r>
                        </m:sub>
                      </m:sSub>
                    </m:oMath>
                  </m:oMathPara>
                </a14:m>
                <a:endParaRPr lang="en-US" sz="1600" dirty="0">
                  <a:solidFill>
                    <a:schemeClr val="tx1"/>
                  </a:solidFill>
                </a:endParaRPr>
              </a:p>
            </p:txBody>
          </p:sp>
        </mc:Choice>
        <mc:Fallback xmlns="">
          <p:sp>
            <p:nvSpPr>
              <p:cNvPr id="36" name="Oval 35"/>
              <p:cNvSpPr>
                <a:spLocks noRot="1" noChangeAspect="1" noMove="1" noResize="1" noEditPoints="1" noAdjustHandles="1" noChangeArrowheads="1" noChangeShapeType="1" noTextEdit="1"/>
              </p:cNvSpPr>
              <p:nvPr/>
            </p:nvSpPr>
            <p:spPr>
              <a:xfrm>
                <a:off x="7763747" y="6143697"/>
                <a:ext cx="533400" cy="533400"/>
              </a:xfrm>
              <a:prstGeom prst="ellipse">
                <a:avLst/>
              </a:prstGeom>
              <a:blipFill>
                <a:blip r:embed="rId18"/>
                <a:stretch>
                  <a:fillRect/>
                </a:stretch>
              </a:blipFill>
              <a:ln w="9525">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Oval 36"/>
              <p:cNvSpPr/>
              <p:nvPr/>
            </p:nvSpPr>
            <p:spPr>
              <a:xfrm>
                <a:off x="7057938" y="6143697"/>
                <a:ext cx="533400" cy="533400"/>
              </a:xfrm>
              <a:prstGeom prst="ellipse">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500" b="0" i="1" smtClean="0">
                          <a:solidFill>
                            <a:schemeClr val="tx1"/>
                          </a:solidFill>
                          <a:latin typeface="Cambria Math" panose="02040503050406030204" pitchFamily="18" charset="0"/>
                        </a:rPr>
                        <m:t> </m:t>
                      </m:r>
                      <m:r>
                        <a:rPr lang="en-US" sz="2500" b="0" i="1" smtClean="0">
                          <a:solidFill>
                            <a:schemeClr val="tx1"/>
                          </a:solidFill>
                          <a:latin typeface="Cambria Math" panose="02040503050406030204" pitchFamily="18" charset="0"/>
                          <a:ea typeface="Cambria Math" panose="02040503050406030204" pitchFamily="18" charset="0"/>
                        </a:rPr>
                        <m:t>⋯</m:t>
                      </m:r>
                    </m:oMath>
                  </m:oMathPara>
                </a14:m>
                <a:endParaRPr lang="en-US" sz="2500" dirty="0">
                  <a:solidFill>
                    <a:schemeClr val="tx1"/>
                  </a:solidFill>
                </a:endParaRPr>
              </a:p>
            </p:txBody>
          </p:sp>
        </mc:Choice>
        <mc:Fallback xmlns="">
          <p:sp>
            <p:nvSpPr>
              <p:cNvPr id="37" name="Oval 36"/>
              <p:cNvSpPr>
                <a:spLocks noRot="1" noChangeAspect="1" noMove="1" noResize="1" noEditPoints="1" noAdjustHandles="1" noChangeArrowheads="1" noChangeShapeType="1" noTextEdit="1"/>
              </p:cNvSpPr>
              <p:nvPr/>
            </p:nvSpPr>
            <p:spPr>
              <a:xfrm>
                <a:off x="7057938" y="6143697"/>
                <a:ext cx="533400" cy="533400"/>
              </a:xfrm>
              <a:prstGeom prst="ellipse">
                <a:avLst/>
              </a:prstGeom>
              <a:blipFill>
                <a:blip r:embed="rId19"/>
                <a:stretch>
                  <a:fillRect/>
                </a:stretch>
              </a:blipFill>
              <a:ln w="9525">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8" name="Oval 37"/>
              <p:cNvSpPr/>
              <p:nvPr/>
            </p:nvSpPr>
            <p:spPr>
              <a:xfrm>
                <a:off x="5664415" y="5213852"/>
                <a:ext cx="533400" cy="5334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1600" b="0" i="1" smtClean="0">
                          <a:solidFill>
                            <a:schemeClr val="tx1"/>
                          </a:solidFill>
                          <a:latin typeface="Cambria Math" panose="02040503050406030204" pitchFamily="18" charset="0"/>
                        </a:rPr>
                        <m:t> </m:t>
                      </m:r>
                      <m:sSub>
                        <m:sSubPr>
                          <m:ctrlPr>
                            <a:rPr lang="en-US" sz="1600" b="0" i="1" smtClean="0">
                              <a:solidFill>
                                <a:schemeClr val="tx1"/>
                              </a:solidFill>
                              <a:latin typeface="Cambria Math"/>
                            </a:rPr>
                          </m:ctrlPr>
                        </m:sSubPr>
                        <m:e>
                          <m:r>
                            <a:rPr lang="en-US" sz="1600" b="0" i="1" smtClean="0">
                              <a:solidFill>
                                <a:schemeClr val="tx1"/>
                              </a:solidFill>
                              <a:latin typeface="Cambria Math" panose="02040503050406030204" pitchFamily="18" charset="0"/>
                            </a:rPr>
                            <m:t> </m:t>
                          </m:r>
                          <m:r>
                            <a:rPr lang="en-US" sz="1600" b="0" i="1" smtClean="0">
                              <a:solidFill>
                                <a:schemeClr val="tx1"/>
                              </a:solidFill>
                              <a:latin typeface="Cambria Math" panose="02040503050406030204" pitchFamily="18" charset="0"/>
                            </a:rPr>
                            <m:t>𝜃</m:t>
                          </m:r>
                        </m:e>
                        <m:sub>
                          <m:r>
                            <a:rPr lang="en-US" sz="1600" b="0" i="1" smtClean="0">
                              <a:solidFill>
                                <a:schemeClr val="tx1"/>
                              </a:solidFill>
                              <a:latin typeface="Cambria Math" panose="02040503050406030204" pitchFamily="18" charset="0"/>
                            </a:rPr>
                            <m:t>1</m:t>
                          </m:r>
                        </m:sub>
                      </m:sSub>
                    </m:oMath>
                  </m:oMathPara>
                </a14:m>
                <a:endParaRPr lang="en-US" sz="1600" dirty="0">
                  <a:solidFill>
                    <a:schemeClr val="tx1"/>
                  </a:solidFill>
                </a:endParaRPr>
              </a:p>
            </p:txBody>
          </p:sp>
        </mc:Choice>
        <mc:Fallback xmlns="">
          <p:sp>
            <p:nvSpPr>
              <p:cNvPr id="38" name="Oval 37"/>
              <p:cNvSpPr>
                <a:spLocks noRot="1" noChangeAspect="1" noMove="1" noResize="1" noEditPoints="1" noAdjustHandles="1" noChangeArrowheads="1" noChangeShapeType="1" noTextEdit="1"/>
              </p:cNvSpPr>
              <p:nvPr/>
            </p:nvSpPr>
            <p:spPr>
              <a:xfrm>
                <a:off x="5664415" y="5213852"/>
                <a:ext cx="533400" cy="533400"/>
              </a:xfrm>
              <a:prstGeom prst="ellipse">
                <a:avLst/>
              </a:prstGeom>
              <a:blipFill>
                <a:blip r:embed="rId20"/>
                <a:stretch>
                  <a:fillRect/>
                </a:stretch>
              </a:blipFill>
              <a:ln w="9525">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Oval 38"/>
              <p:cNvSpPr/>
              <p:nvPr/>
            </p:nvSpPr>
            <p:spPr>
              <a:xfrm>
                <a:off x="6350215" y="5213852"/>
                <a:ext cx="533400" cy="5334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1600" b="0" i="1" smtClean="0">
                          <a:solidFill>
                            <a:schemeClr val="tx1"/>
                          </a:solidFill>
                          <a:latin typeface="Cambria Math" panose="02040503050406030204" pitchFamily="18" charset="0"/>
                        </a:rPr>
                        <m:t> </m:t>
                      </m:r>
                      <m:sSub>
                        <m:sSubPr>
                          <m:ctrlPr>
                            <a:rPr lang="en-US" sz="1600" b="0" i="1" smtClean="0">
                              <a:solidFill>
                                <a:schemeClr val="tx1"/>
                              </a:solidFill>
                              <a:latin typeface="Cambria Math"/>
                            </a:rPr>
                          </m:ctrlPr>
                        </m:sSubPr>
                        <m:e>
                          <m:r>
                            <a:rPr lang="en-US" sz="1600" i="1">
                              <a:solidFill>
                                <a:schemeClr val="tx1"/>
                              </a:solidFill>
                              <a:latin typeface="Cambria Math" panose="02040503050406030204" pitchFamily="18" charset="0"/>
                            </a:rPr>
                            <m:t>𝜃</m:t>
                          </m:r>
                        </m:e>
                        <m:sub>
                          <m:r>
                            <a:rPr lang="en-US" sz="1600" b="0" i="1" smtClean="0">
                              <a:solidFill>
                                <a:schemeClr val="tx1"/>
                              </a:solidFill>
                              <a:latin typeface="Cambria Math" panose="02040503050406030204" pitchFamily="18" charset="0"/>
                            </a:rPr>
                            <m:t>2</m:t>
                          </m:r>
                        </m:sub>
                      </m:sSub>
                    </m:oMath>
                  </m:oMathPara>
                </a14:m>
                <a:endParaRPr lang="en-US" sz="1600" dirty="0">
                  <a:solidFill>
                    <a:schemeClr val="tx1"/>
                  </a:solidFill>
                </a:endParaRPr>
              </a:p>
            </p:txBody>
          </p:sp>
        </mc:Choice>
        <mc:Fallback xmlns="">
          <p:sp>
            <p:nvSpPr>
              <p:cNvPr id="39" name="Oval 38"/>
              <p:cNvSpPr>
                <a:spLocks noRot="1" noChangeAspect="1" noMove="1" noResize="1" noEditPoints="1" noAdjustHandles="1" noChangeArrowheads="1" noChangeShapeType="1" noTextEdit="1"/>
              </p:cNvSpPr>
              <p:nvPr/>
            </p:nvSpPr>
            <p:spPr>
              <a:xfrm>
                <a:off x="6350215" y="5213852"/>
                <a:ext cx="533400" cy="533400"/>
              </a:xfrm>
              <a:prstGeom prst="ellipse">
                <a:avLst/>
              </a:prstGeom>
              <a:blipFill>
                <a:blip r:embed="rId21"/>
                <a:stretch>
                  <a:fillRect/>
                </a:stretch>
              </a:blipFill>
              <a:ln w="9525">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Oval 39"/>
              <p:cNvSpPr/>
              <p:nvPr/>
            </p:nvSpPr>
            <p:spPr>
              <a:xfrm>
                <a:off x="7763747" y="5213852"/>
                <a:ext cx="533400" cy="5334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1600" b="0" i="1" smtClean="0">
                          <a:solidFill>
                            <a:schemeClr val="tx1"/>
                          </a:solidFill>
                          <a:latin typeface="Cambria Math" panose="02040503050406030204" pitchFamily="18" charset="0"/>
                        </a:rPr>
                        <m:t> </m:t>
                      </m:r>
                      <m:sSub>
                        <m:sSubPr>
                          <m:ctrlPr>
                            <a:rPr lang="en-US" sz="1600" b="0" i="1" smtClean="0">
                              <a:solidFill>
                                <a:schemeClr val="tx1"/>
                              </a:solidFill>
                              <a:latin typeface="Cambria Math"/>
                            </a:rPr>
                          </m:ctrlPr>
                        </m:sSubPr>
                        <m:e>
                          <m:r>
                            <a:rPr lang="en-US" sz="1600" i="1">
                              <a:solidFill>
                                <a:schemeClr val="tx1"/>
                              </a:solidFill>
                              <a:latin typeface="Cambria Math" panose="02040503050406030204" pitchFamily="18" charset="0"/>
                            </a:rPr>
                            <m:t>𝜃</m:t>
                          </m:r>
                        </m:e>
                        <m:sub>
                          <m:r>
                            <a:rPr lang="en-US" sz="1600" b="0" i="1" smtClean="0">
                              <a:solidFill>
                                <a:schemeClr val="tx1"/>
                              </a:solidFill>
                              <a:latin typeface="Cambria Math" panose="02040503050406030204" pitchFamily="18" charset="0"/>
                            </a:rPr>
                            <m:t>𝑚</m:t>
                          </m:r>
                        </m:sub>
                      </m:sSub>
                    </m:oMath>
                  </m:oMathPara>
                </a14:m>
                <a:endParaRPr lang="en-US" sz="1600" dirty="0">
                  <a:solidFill>
                    <a:schemeClr val="tx1"/>
                  </a:solidFill>
                </a:endParaRPr>
              </a:p>
            </p:txBody>
          </p:sp>
        </mc:Choice>
        <mc:Fallback xmlns="">
          <p:sp>
            <p:nvSpPr>
              <p:cNvPr id="40" name="Oval 39"/>
              <p:cNvSpPr>
                <a:spLocks noRot="1" noChangeAspect="1" noMove="1" noResize="1" noEditPoints="1" noAdjustHandles="1" noChangeArrowheads="1" noChangeShapeType="1" noTextEdit="1"/>
              </p:cNvSpPr>
              <p:nvPr/>
            </p:nvSpPr>
            <p:spPr>
              <a:xfrm>
                <a:off x="7763747" y="5213852"/>
                <a:ext cx="533400" cy="533400"/>
              </a:xfrm>
              <a:prstGeom prst="ellipse">
                <a:avLst/>
              </a:prstGeom>
              <a:blipFill>
                <a:blip r:embed="rId22"/>
                <a:stretch>
                  <a:fillRect/>
                </a:stretch>
              </a:blipFill>
              <a:ln w="9525">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Oval 40"/>
              <p:cNvSpPr/>
              <p:nvPr/>
            </p:nvSpPr>
            <p:spPr>
              <a:xfrm>
                <a:off x="7057938" y="5213852"/>
                <a:ext cx="533400" cy="5334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500" b="0" i="1" smtClean="0">
                          <a:solidFill>
                            <a:schemeClr val="tx1"/>
                          </a:solidFill>
                          <a:latin typeface="Cambria Math" panose="02040503050406030204" pitchFamily="18" charset="0"/>
                        </a:rPr>
                        <m:t> </m:t>
                      </m:r>
                      <m:r>
                        <a:rPr lang="en-US" sz="2500" b="0" i="1" smtClean="0">
                          <a:solidFill>
                            <a:schemeClr val="tx1"/>
                          </a:solidFill>
                          <a:latin typeface="Cambria Math" panose="02040503050406030204" pitchFamily="18" charset="0"/>
                          <a:ea typeface="Cambria Math" panose="02040503050406030204" pitchFamily="18" charset="0"/>
                        </a:rPr>
                        <m:t>⋯</m:t>
                      </m:r>
                    </m:oMath>
                  </m:oMathPara>
                </a14:m>
                <a:endParaRPr lang="en-US" sz="2500" dirty="0">
                  <a:solidFill>
                    <a:schemeClr val="tx1"/>
                  </a:solidFill>
                </a:endParaRPr>
              </a:p>
            </p:txBody>
          </p:sp>
        </mc:Choice>
        <mc:Fallback xmlns="">
          <p:sp>
            <p:nvSpPr>
              <p:cNvPr id="41" name="Oval 40"/>
              <p:cNvSpPr>
                <a:spLocks noRot="1" noChangeAspect="1" noMove="1" noResize="1" noEditPoints="1" noAdjustHandles="1" noChangeArrowheads="1" noChangeShapeType="1" noTextEdit="1"/>
              </p:cNvSpPr>
              <p:nvPr/>
            </p:nvSpPr>
            <p:spPr>
              <a:xfrm>
                <a:off x="7057938" y="5213852"/>
                <a:ext cx="533400" cy="533400"/>
              </a:xfrm>
              <a:prstGeom prst="ellipse">
                <a:avLst/>
              </a:prstGeom>
              <a:blipFill>
                <a:blip r:embed="rId23"/>
                <a:stretch>
                  <a:fillRect/>
                </a:stretch>
              </a:blipFill>
              <a:ln w="9525">
                <a:solidFill>
                  <a:schemeClr val="tx1"/>
                </a:solidFill>
              </a:ln>
            </p:spPr>
            <p:txBody>
              <a:bodyPr/>
              <a:lstStyle/>
              <a:p>
                <a:r>
                  <a:rPr lang="en-US">
                    <a:noFill/>
                  </a:rPr>
                  <a:t> </a:t>
                </a:r>
              </a:p>
            </p:txBody>
          </p:sp>
        </mc:Fallback>
      </mc:AlternateContent>
      <p:cxnSp>
        <p:nvCxnSpPr>
          <p:cNvPr id="42" name="Straight Arrow Connector 41"/>
          <p:cNvCxnSpPr>
            <a:stCxn id="38" idx="4"/>
            <a:endCxn id="33" idx="0"/>
          </p:cNvCxnSpPr>
          <p:nvPr/>
        </p:nvCxnSpPr>
        <p:spPr>
          <a:xfrm>
            <a:off x="5931115" y="5747252"/>
            <a:ext cx="0" cy="39644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a:off x="6622777" y="5747252"/>
            <a:ext cx="0" cy="39644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a:off x="7326162" y="5747252"/>
            <a:ext cx="0" cy="39644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a:off x="8026615" y="5747252"/>
            <a:ext cx="0" cy="39644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49" idx="4"/>
            <a:endCxn id="38" idx="0"/>
          </p:cNvCxnSpPr>
          <p:nvPr/>
        </p:nvCxnSpPr>
        <p:spPr>
          <a:xfrm flipH="1">
            <a:off x="5931115" y="4648200"/>
            <a:ext cx="1042593" cy="56565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9" name="Oval 48"/>
              <p:cNvSpPr/>
              <p:nvPr/>
            </p:nvSpPr>
            <p:spPr>
              <a:xfrm>
                <a:off x="6707008" y="4114800"/>
                <a:ext cx="533400" cy="5334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1600" b="0" i="1" smtClean="0">
                          <a:solidFill>
                            <a:schemeClr val="tx1"/>
                          </a:solidFill>
                          <a:latin typeface="Cambria Math" panose="02040503050406030204" pitchFamily="18" charset="0"/>
                          <a:ea typeface="Cambria Math"/>
                        </a:rPr>
                        <m:t> </m:t>
                      </m:r>
                      <m:r>
                        <a:rPr lang="en-US" sz="1600" i="1" smtClean="0">
                          <a:solidFill>
                            <a:schemeClr val="tx1"/>
                          </a:solidFill>
                          <a:latin typeface="Cambria Math" panose="02040503050406030204" pitchFamily="18" charset="0"/>
                          <a:ea typeface="Cambria Math"/>
                        </a:rPr>
                        <m:t>𝛼</m:t>
                      </m:r>
                      <m:r>
                        <a:rPr lang="en-US" sz="1600" i="1" smtClean="0">
                          <a:solidFill>
                            <a:schemeClr val="tx1"/>
                          </a:solidFill>
                          <a:latin typeface="Cambria Math" panose="02040503050406030204" pitchFamily="18" charset="0"/>
                          <a:ea typeface="Cambria Math"/>
                        </a:rPr>
                        <m:t>, </m:t>
                      </m:r>
                      <m:r>
                        <a:rPr lang="en-US" sz="1600" i="1" smtClean="0">
                          <a:solidFill>
                            <a:schemeClr val="tx1"/>
                          </a:solidFill>
                          <a:latin typeface="Cambria Math" panose="02040503050406030204" pitchFamily="18" charset="0"/>
                          <a:ea typeface="Cambria Math"/>
                        </a:rPr>
                        <m:t>𝛽</m:t>
                      </m:r>
                    </m:oMath>
                  </m:oMathPara>
                </a14:m>
                <a:endParaRPr lang="en-US" sz="1600" dirty="0">
                  <a:solidFill>
                    <a:schemeClr val="tx1"/>
                  </a:solidFill>
                </a:endParaRPr>
              </a:p>
            </p:txBody>
          </p:sp>
        </mc:Choice>
        <mc:Fallback xmlns="">
          <p:sp>
            <p:nvSpPr>
              <p:cNvPr id="49" name="Oval 48"/>
              <p:cNvSpPr>
                <a:spLocks noRot="1" noChangeAspect="1" noMove="1" noResize="1" noEditPoints="1" noAdjustHandles="1" noChangeArrowheads="1" noChangeShapeType="1" noTextEdit="1"/>
              </p:cNvSpPr>
              <p:nvPr/>
            </p:nvSpPr>
            <p:spPr>
              <a:xfrm>
                <a:off x="6707008" y="4114800"/>
                <a:ext cx="533400" cy="533400"/>
              </a:xfrm>
              <a:prstGeom prst="ellipse">
                <a:avLst/>
              </a:prstGeom>
              <a:blipFill>
                <a:blip r:embed="rId24"/>
                <a:stretch>
                  <a:fillRect/>
                </a:stretch>
              </a:blipFill>
              <a:ln w="9525">
                <a:solidFill>
                  <a:schemeClr val="tx1"/>
                </a:solidFill>
              </a:ln>
            </p:spPr>
            <p:txBody>
              <a:bodyPr/>
              <a:lstStyle/>
              <a:p>
                <a:r>
                  <a:rPr lang="en-US">
                    <a:noFill/>
                  </a:rPr>
                  <a:t> </a:t>
                </a:r>
              </a:p>
            </p:txBody>
          </p:sp>
        </mc:Fallback>
      </mc:AlternateContent>
      <p:cxnSp>
        <p:nvCxnSpPr>
          <p:cNvPr id="50" name="Straight Arrow Connector 49"/>
          <p:cNvCxnSpPr>
            <a:stCxn id="49" idx="4"/>
            <a:endCxn id="39" idx="0"/>
          </p:cNvCxnSpPr>
          <p:nvPr/>
        </p:nvCxnSpPr>
        <p:spPr>
          <a:xfrm flipH="1">
            <a:off x="6616915" y="4648200"/>
            <a:ext cx="356793" cy="56565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49" idx="4"/>
            <a:endCxn id="41" idx="0"/>
          </p:cNvCxnSpPr>
          <p:nvPr/>
        </p:nvCxnSpPr>
        <p:spPr>
          <a:xfrm>
            <a:off x="6973708" y="4648200"/>
            <a:ext cx="350930" cy="56565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stCxn id="49" idx="4"/>
            <a:endCxn id="40" idx="0"/>
          </p:cNvCxnSpPr>
          <p:nvPr/>
        </p:nvCxnSpPr>
        <p:spPr>
          <a:xfrm>
            <a:off x="6973708" y="4648200"/>
            <a:ext cx="1056739" cy="56565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Rectangle 8"/>
              <p:cNvSpPr/>
              <p:nvPr/>
            </p:nvSpPr>
            <p:spPr>
              <a:xfrm>
                <a:off x="1276469" y="3578334"/>
                <a:ext cx="1104661" cy="369332"/>
              </a:xfrm>
              <a:prstGeom prst="rect">
                <a:avLst/>
              </a:prstGeom>
              <a:ln>
                <a:solidFill>
                  <a:srgbClr val="FF0000"/>
                </a:solidFill>
              </a:ln>
            </p:spPr>
            <p:txBody>
              <a:bodyPr wrap="none">
                <a:spAutoFit/>
              </a:bodyPr>
              <a:lstStyle/>
              <a:p>
                <a:r>
                  <a:rPr lang="en-US" dirty="0" smtClean="0">
                    <a:ea typeface="Cambria Math"/>
                  </a:rPr>
                  <a:t>Fixed </a:t>
                </a:r>
                <a14:m>
                  <m:oMath xmlns:m="http://schemas.openxmlformats.org/officeDocument/2006/math">
                    <m:r>
                      <a:rPr lang="en-US" i="1">
                        <a:latin typeface="Cambria Math" panose="02040503050406030204" pitchFamily="18" charset="0"/>
                        <a:ea typeface="Cambria Math"/>
                      </a:rPr>
                      <m:t>𝛼</m:t>
                    </m:r>
                    <m:r>
                      <a:rPr lang="en-US" i="1">
                        <a:latin typeface="Cambria Math" panose="02040503050406030204" pitchFamily="18" charset="0"/>
                        <a:ea typeface="Cambria Math"/>
                      </a:rPr>
                      <m:t>, </m:t>
                    </m:r>
                    <m:r>
                      <a:rPr lang="en-US" i="1">
                        <a:latin typeface="Cambria Math" panose="02040503050406030204" pitchFamily="18" charset="0"/>
                        <a:ea typeface="Cambria Math"/>
                      </a:rPr>
                      <m:t>𝛽</m:t>
                    </m:r>
                  </m:oMath>
                </a14:m>
                <a:endParaRPr lang="en-US" dirty="0"/>
              </a:p>
            </p:txBody>
          </p:sp>
        </mc:Choice>
        <mc:Fallback xmlns="">
          <p:sp>
            <p:nvSpPr>
              <p:cNvPr id="9" name="Rectangle 8"/>
              <p:cNvSpPr>
                <a:spLocks noRot="1" noChangeAspect="1" noMove="1" noResize="1" noEditPoints="1" noAdjustHandles="1" noChangeArrowheads="1" noChangeShapeType="1" noTextEdit="1"/>
              </p:cNvSpPr>
              <p:nvPr/>
            </p:nvSpPr>
            <p:spPr>
              <a:xfrm>
                <a:off x="1276469" y="3578334"/>
                <a:ext cx="1104661" cy="369332"/>
              </a:xfrm>
              <a:prstGeom prst="rect">
                <a:avLst/>
              </a:prstGeom>
              <a:blipFill>
                <a:blip r:embed="rId25"/>
                <a:stretch>
                  <a:fillRect l="-3804" t="-7937" b="-22222"/>
                </a:stretch>
              </a:blipFill>
              <a:ln>
                <a:solidFill>
                  <a:srgbClr val="FF0000"/>
                </a:solidFill>
              </a:ln>
            </p:spPr>
            <p:txBody>
              <a:bodyPr/>
              <a:lstStyle/>
              <a:p>
                <a:r>
                  <a:rPr lang="en-US">
                    <a:noFill/>
                  </a:rPr>
                  <a:t> </a:t>
                </a:r>
              </a:p>
            </p:txBody>
          </p:sp>
        </mc:Fallback>
      </mc:AlternateContent>
      <p:cxnSp>
        <p:nvCxnSpPr>
          <p:cNvPr id="12" name="Straight Arrow Connector 11"/>
          <p:cNvCxnSpPr/>
          <p:nvPr/>
        </p:nvCxnSpPr>
        <p:spPr>
          <a:xfrm>
            <a:off x="3200400" y="3763000"/>
            <a:ext cx="1981200"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499458" y="3794265"/>
            <a:ext cx="1524000" cy="369332"/>
          </a:xfrm>
          <a:prstGeom prst="rect">
            <a:avLst/>
          </a:prstGeom>
          <a:noFill/>
        </p:spPr>
        <p:txBody>
          <a:bodyPr wrap="square" rtlCol="0">
            <a:spAutoFit/>
          </a:bodyPr>
          <a:lstStyle/>
          <a:p>
            <a:r>
              <a:rPr lang="en-US" dirty="0" smtClean="0">
                <a:solidFill>
                  <a:srgbClr val="FF0000"/>
                </a:solidFill>
              </a:rPr>
              <a:t>Fully Bayesian</a:t>
            </a:r>
            <a:endParaRPr lang="en-US" dirty="0">
              <a:solidFill>
                <a:srgbClr val="FF0000"/>
              </a:solidFill>
            </a:endParaRPr>
          </a:p>
        </p:txBody>
      </p:sp>
    </p:spTree>
    <p:extLst>
      <p:ext uri="{BB962C8B-B14F-4D97-AF65-F5344CB8AC3E}">
        <p14:creationId xmlns:p14="http://schemas.microsoft.com/office/powerpoint/2010/main" val="303901016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228600"/>
            <a:ext cx="9144000" cy="369332"/>
          </a:xfrm>
          <a:prstGeom prst="rect">
            <a:avLst/>
          </a:prstGeom>
          <a:solidFill>
            <a:schemeClr val="accent1">
              <a:lumMod val="20000"/>
              <a:lumOff val="80000"/>
            </a:schemeClr>
          </a:solidFill>
        </p:spPr>
        <p:txBody>
          <a:bodyPr wrap="square" rtlCol="0">
            <a:spAutoFit/>
          </a:bodyPr>
          <a:lstStyle/>
          <a:p>
            <a:r>
              <a:rPr lang="en-US" b="1" dirty="0">
                <a:solidFill>
                  <a:srgbClr val="3333FF"/>
                </a:solidFill>
              </a:rPr>
              <a:t> </a:t>
            </a:r>
            <a:r>
              <a:rPr lang="en-US" b="1" dirty="0" smtClean="0">
                <a:solidFill>
                  <a:srgbClr val="3333FF"/>
                </a:solidFill>
              </a:rPr>
              <a:t>    Why Hierarchical models?</a:t>
            </a:r>
            <a:endParaRPr lang="en-US" b="1" dirty="0">
              <a:solidFill>
                <a:srgbClr val="3333FF"/>
              </a:solidFill>
            </a:endParaRPr>
          </a:p>
        </p:txBody>
      </p:sp>
      <p:pic>
        <p:nvPicPr>
          <p:cNvPr id="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84764" y="2275354"/>
            <a:ext cx="1066800" cy="7823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xmlns:a14="http://schemas.microsoft.com/office/drawing/2010/main">
        <mc:Choice Requires="a14">
          <p:sp>
            <p:nvSpPr>
              <p:cNvPr id="2" name="TextBox 1"/>
              <p:cNvSpPr txBox="1"/>
              <p:nvPr/>
            </p:nvSpPr>
            <p:spPr>
              <a:xfrm>
                <a:off x="1987524" y="3057674"/>
                <a:ext cx="46128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a:rPr>
                          </m:ctrlPr>
                        </m:sSubPr>
                        <m:e>
                          <m:r>
                            <a:rPr lang="en-US" i="1" smtClean="0">
                              <a:latin typeface="Cambria Math"/>
                              <a:ea typeface="Cambria Math"/>
                            </a:rPr>
                            <m:t>𝜃</m:t>
                          </m:r>
                        </m:e>
                        <m:sub>
                          <m:r>
                            <a:rPr lang="en-US" b="0" i="1" smtClean="0">
                              <a:latin typeface="Cambria Math"/>
                            </a:rPr>
                            <m:t>1</m:t>
                          </m:r>
                        </m:sub>
                      </m:sSub>
                    </m:oMath>
                  </m:oMathPara>
                </a14:m>
                <a:endParaRPr lang="en-US" dirty="0"/>
              </a:p>
            </p:txBody>
          </p:sp>
        </mc:Choice>
        <mc:Fallback xmlns="">
          <p:sp>
            <p:nvSpPr>
              <p:cNvPr id="2" name="TextBox 1"/>
              <p:cNvSpPr txBox="1">
                <a:spLocks noRot="1" noChangeAspect="1" noMove="1" noResize="1" noEditPoints="1" noAdjustHandles="1" noChangeArrowheads="1" noChangeShapeType="1" noTextEdit="1"/>
              </p:cNvSpPr>
              <p:nvPr/>
            </p:nvSpPr>
            <p:spPr>
              <a:xfrm>
                <a:off x="1987524" y="3057674"/>
                <a:ext cx="461280" cy="369332"/>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6"/>
              <p:cNvSpPr/>
              <p:nvPr/>
            </p:nvSpPr>
            <p:spPr>
              <a:xfrm>
                <a:off x="1424132" y="3799354"/>
                <a:ext cx="1588063" cy="369332"/>
              </a:xfrm>
              <a:prstGeom prst="rect">
                <a:avLst/>
              </a:prstGeom>
            </p:spPr>
            <p:txBody>
              <a:bodyPr wrap="none">
                <a:spAutoFit/>
              </a:bodyPr>
              <a:lstStyle/>
              <a:p>
                <a14:m>
                  <m:oMath xmlns:m="http://schemas.openxmlformats.org/officeDocument/2006/math">
                    <m:sSub>
                      <m:sSubPr>
                        <m:ctrlPr>
                          <a:rPr lang="en-US" i="1" smtClean="0">
                            <a:latin typeface="Cambria Math"/>
                          </a:rPr>
                        </m:ctrlPr>
                      </m:sSubPr>
                      <m:e>
                        <m:r>
                          <a:rPr lang="en-US" b="0" i="1" smtClean="0">
                            <a:latin typeface="Cambria Math"/>
                            <a:ea typeface="Cambria Math"/>
                          </a:rPr>
                          <m:t>𝑦</m:t>
                        </m:r>
                      </m:e>
                      <m:sub>
                        <m:r>
                          <a:rPr lang="en-US" i="1">
                            <a:latin typeface="Cambria Math"/>
                          </a:rPr>
                          <m:t>1</m:t>
                        </m:r>
                        <m:r>
                          <a:rPr lang="en-US" b="0" i="1" smtClean="0">
                            <a:latin typeface="Cambria Math"/>
                          </a:rPr>
                          <m:t>1</m:t>
                        </m:r>
                      </m:sub>
                    </m:sSub>
                    <m:r>
                      <a:rPr lang="en-US" b="0" i="1" smtClean="0">
                        <a:latin typeface="Cambria Math"/>
                      </a:rPr>
                      <m:t>,</m:t>
                    </m:r>
                    <m:sSub>
                      <m:sSubPr>
                        <m:ctrlPr>
                          <a:rPr lang="en-US" i="1">
                            <a:latin typeface="Cambria Math"/>
                          </a:rPr>
                        </m:ctrlPr>
                      </m:sSubPr>
                      <m:e>
                        <m:r>
                          <a:rPr lang="en-US" i="1">
                            <a:latin typeface="Cambria Math"/>
                            <a:ea typeface="Cambria Math"/>
                          </a:rPr>
                          <m:t>𝑦</m:t>
                        </m:r>
                      </m:e>
                      <m:sub>
                        <m:r>
                          <a:rPr lang="en-US" b="0" i="1" smtClean="0">
                            <a:latin typeface="Cambria Math"/>
                            <a:ea typeface="Cambria Math"/>
                          </a:rPr>
                          <m:t>2</m:t>
                        </m:r>
                        <m:r>
                          <a:rPr lang="en-US" i="1">
                            <a:latin typeface="Cambria Math"/>
                          </a:rPr>
                          <m:t>1</m:t>
                        </m:r>
                      </m:sub>
                    </m:sSub>
                  </m:oMath>
                </a14:m>
                <a:r>
                  <a:rPr lang="en-US" dirty="0" smtClean="0"/>
                  <a:t>,…,</a:t>
                </a:r>
                <a:r>
                  <a:rPr lang="en-US" dirty="0"/>
                  <a:t> </a:t>
                </a:r>
                <a14:m>
                  <m:oMath xmlns:m="http://schemas.openxmlformats.org/officeDocument/2006/math">
                    <m:sSub>
                      <m:sSubPr>
                        <m:ctrlPr>
                          <a:rPr lang="en-US" i="1">
                            <a:latin typeface="Cambria Math"/>
                          </a:rPr>
                        </m:ctrlPr>
                      </m:sSubPr>
                      <m:e>
                        <m:r>
                          <a:rPr lang="en-US" i="1">
                            <a:latin typeface="Cambria Math"/>
                            <a:ea typeface="Cambria Math"/>
                          </a:rPr>
                          <m:t>𝑦</m:t>
                        </m:r>
                      </m:e>
                      <m:sub>
                        <m:r>
                          <a:rPr lang="en-US" b="0" i="1" smtClean="0">
                            <a:latin typeface="Cambria Math"/>
                            <a:ea typeface="Cambria Math"/>
                          </a:rPr>
                          <m:t>𝑛</m:t>
                        </m:r>
                        <m:r>
                          <a:rPr lang="en-US" i="1">
                            <a:latin typeface="Cambria Math"/>
                          </a:rPr>
                          <m:t>1</m:t>
                        </m:r>
                      </m:sub>
                    </m:sSub>
                  </m:oMath>
                </a14:m>
                <a:endParaRPr lang="en-US" dirty="0"/>
              </a:p>
            </p:txBody>
          </p:sp>
        </mc:Choice>
        <mc:Fallback xmlns="">
          <p:sp>
            <p:nvSpPr>
              <p:cNvPr id="7" name="Rectangle 6"/>
              <p:cNvSpPr>
                <a:spLocks noRot="1" noChangeAspect="1" noMove="1" noResize="1" noEditPoints="1" noAdjustHandles="1" noChangeArrowheads="1" noChangeShapeType="1" noTextEdit="1"/>
              </p:cNvSpPr>
              <p:nvPr/>
            </p:nvSpPr>
            <p:spPr>
              <a:xfrm>
                <a:off x="1424132" y="3799354"/>
                <a:ext cx="1588063" cy="369332"/>
              </a:xfrm>
              <a:prstGeom prst="rect">
                <a:avLst/>
              </a:prstGeom>
              <a:blipFill>
                <a:blip r:embed="rId4"/>
                <a:stretch>
                  <a:fillRect t="-8197" b="-24590"/>
                </a:stretch>
              </a:blipFill>
            </p:spPr>
            <p:txBody>
              <a:bodyPr/>
              <a:lstStyle/>
              <a:p>
                <a:r>
                  <a:rPr lang="en-US">
                    <a:noFill/>
                  </a:rPr>
                  <a:t> </a:t>
                </a:r>
              </a:p>
            </p:txBody>
          </p:sp>
        </mc:Fallback>
      </mc:AlternateContent>
      <p:cxnSp>
        <p:nvCxnSpPr>
          <p:cNvPr id="25" name="Straight Arrow Connector 24"/>
          <p:cNvCxnSpPr/>
          <p:nvPr/>
        </p:nvCxnSpPr>
        <p:spPr>
          <a:xfrm flipH="1">
            <a:off x="1640936" y="3361720"/>
            <a:ext cx="543210" cy="4782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H="1">
            <a:off x="2147287" y="3361720"/>
            <a:ext cx="36860" cy="517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2183126" y="3361720"/>
            <a:ext cx="568438" cy="4376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3" name="TextBox 42"/>
              <p:cNvSpPr txBox="1"/>
              <p:nvPr/>
            </p:nvSpPr>
            <p:spPr>
              <a:xfrm>
                <a:off x="134814" y="932353"/>
                <a:ext cx="4437185" cy="369332"/>
              </a:xfrm>
              <a:prstGeom prst="rect">
                <a:avLst/>
              </a:prstGeom>
              <a:noFill/>
            </p:spPr>
            <p:txBody>
              <a:bodyPr wrap="square" rtlCol="0">
                <a:spAutoFit/>
              </a:bodyPr>
              <a:lstStyle/>
              <a:p>
                <a:r>
                  <a:rPr lang="en-US" dirty="0" smtClean="0"/>
                  <a:t>Survival probability of cardiac patients </a:t>
                </a:r>
                <a14:m>
                  <m:oMath xmlns:m="http://schemas.openxmlformats.org/officeDocument/2006/math">
                    <m:sSub>
                      <m:sSubPr>
                        <m:ctrlPr>
                          <a:rPr lang="en-US" i="1">
                            <a:latin typeface="Cambria Math"/>
                          </a:rPr>
                        </m:ctrlPr>
                      </m:sSubPr>
                      <m:e>
                        <m:r>
                          <a:rPr lang="en-US" i="1">
                            <a:latin typeface="Cambria Math"/>
                            <a:ea typeface="Cambria Math"/>
                          </a:rPr>
                          <m:t>𝜃</m:t>
                        </m:r>
                      </m:e>
                      <m:sub>
                        <m:r>
                          <a:rPr lang="en-US" i="1">
                            <a:latin typeface="Cambria Math"/>
                          </a:rPr>
                          <m:t>1</m:t>
                        </m:r>
                      </m:sub>
                    </m:sSub>
                  </m:oMath>
                </a14:m>
                <a:endParaRPr lang="en-US" dirty="0"/>
              </a:p>
            </p:txBody>
          </p:sp>
        </mc:Choice>
        <mc:Fallback xmlns="">
          <p:sp>
            <p:nvSpPr>
              <p:cNvPr id="43" name="TextBox 42"/>
              <p:cNvSpPr txBox="1">
                <a:spLocks noRot="1" noChangeAspect="1" noMove="1" noResize="1" noEditPoints="1" noAdjustHandles="1" noChangeArrowheads="1" noChangeShapeType="1" noTextEdit="1"/>
              </p:cNvSpPr>
              <p:nvPr/>
            </p:nvSpPr>
            <p:spPr>
              <a:xfrm>
                <a:off x="134814" y="932353"/>
                <a:ext cx="4437185" cy="369332"/>
              </a:xfrm>
              <a:prstGeom prst="rect">
                <a:avLst/>
              </a:prstGeom>
              <a:blipFill>
                <a:blip r:embed="rId5"/>
                <a:stretch>
                  <a:fillRect l="-1099" t="-9836" b="-24590"/>
                </a:stretch>
              </a:blipFill>
            </p:spPr>
            <p:txBody>
              <a:bodyPr/>
              <a:lstStyle/>
              <a:p>
                <a:r>
                  <a:rPr lang="en-US">
                    <a:noFill/>
                  </a:rPr>
                  <a:t> </a:t>
                </a:r>
              </a:p>
            </p:txBody>
          </p:sp>
        </mc:Fallback>
      </mc:AlternateContent>
    </p:spTree>
    <p:extLst>
      <p:ext uri="{BB962C8B-B14F-4D97-AF65-F5344CB8AC3E}">
        <p14:creationId xmlns:p14="http://schemas.microsoft.com/office/powerpoint/2010/main" val="247876228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228600"/>
            <a:ext cx="9144000" cy="369332"/>
          </a:xfrm>
          <a:prstGeom prst="rect">
            <a:avLst/>
          </a:prstGeom>
          <a:solidFill>
            <a:schemeClr val="accent1">
              <a:lumMod val="20000"/>
              <a:lumOff val="80000"/>
            </a:schemeClr>
          </a:solidFill>
        </p:spPr>
        <p:txBody>
          <a:bodyPr wrap="square" rtlCol="0">
            <a:spAutoFit/>
          </a:bodyPr>
          <a:lstStyle/>
          <a:p>
            <a:r>
              <a:rPr lang="en-US" b="1" dirty="0">
                <a:solidFill>
                  <a:srgbClr val="3333FF"/>
                </a:solidFill>
              </a:rPr>
              <a:t> </a:t>
            </a:r>
            <a:r>
              <a:rPr lang="en-US" b="1" dirty="0" smtClean="0">
                <a:solidFill>
                  <a:srgbClr val="3333FF"/>
                </a:solidFill>
              </a:rPr>
              <a:t>    Why Hierarchical models?</a:t>
            </a:r>
            <a:endParaRPr lang="en-US" b="1" dirty="0">
              <a:solidFill>
                <a:srgbClr val="3333FF"/>
              </a:solidFill>
            </a:endParaRPr>
          </a:p>
        </p:txBody>
      </p:sp>
      <p:pic>
        <p:nvPicPr>
          <p:cNvPr id="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84764" y="2275354"/>
            <a:ext cx="1066800" cy="7823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04364" y="2288600"/>
            <a:ext cx="1066800" cy="7823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xmlns:a14="http://schemas.microsoft.com/office/drawing/2010/main">
        <mc:Choice Requires="a14">
          <p:sp>
            <p:nvSpPr>
              <p:cNvPr id="2" name="TextBox 1"/>
              <p:cNvSpPr txBox="1"/>
              <p:nvPr/>
            </p:nvSpPr>
            <p:spPr>
              <a:xfrm>
                <a:off x="1987524" y="3057674"/>
                <a:ext cx="46128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a:rPr>
                          </m:ctrlPr>
                        </m:sSubPr>
                        <m:e>
                          <m:r>
                            <a:rPr lang="en-US" i="1" smtClean="0">
                              <a:latin typeface="Cambria Math"/>
                              <a:ea typeface="Cambria Math"/>
                            </a:rPr>
                            <m:t>𝜃</m:t>
                          </m:r>
                        </m:e>
                        <m:sub>
                          <m:r>
                            <a:rPr lang="en-US" b="0" i="1" smtClean="0">
                              <a:latin typeface="Cambria Math"/>
                            </a:rPr>
                            <m:t>1</m:t>
                          </m:r>
                        </m:sub>
                      </m:sSub>
                    </m:oMath>
                  </m:oMathPara>
                </a14:m>
                <a:endParaRPr lang="en-US" dirty="0"/>
              </a:p>
            </p:txBody>
          </p:sp>
        </mc:Choice>
        <mc:Fallback xmlns="">
          <p:sp>
            <p:nvSpPr>
              <p:cNvPr id="2" name="TextBox 1"/>
              <p:cNvSpPr txBox="1">
                <a:spLocks noRot="1" noChangeAspect="1" noMove="1" noResize="1" noEditPoints="1" noAdjustHandles="1" noChangeArrowheads="1" noChangeShapeType="1" noTextEdit="1"/>
              </p:cNvSpPr>
              <p:nvPr/>
            </p:nvSpPr>
            <p:spPr>
              <a:xfrm>
                <a:off x="1987524" y="3057674"/>
                <a:ext cx="461280" cy="369332"/>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6407124" y="3035360"/>
                <a:ext cx="432618" cy="39164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a:rPr>
                          </m:ctrlPr>
                        </m:sSubPr>
                        <m:e>
                          <m:r>
                            <a:rPr lang="en-US" i="1" smtClean="0">
                              <a:latin typeface="Cambria Math"/>
                              <a:ea typeface="Cambria Math"/>
                            </a:rPr>
                            <m:t>𝜃</m:t>
                          </m:r>
                        </m:e>
                        <m:sub>
                          <m:r>
                            <a:rPr lang="en-US" b="0" i="1" smtClean="0">
                              <a:latin typeface="Cambria Math"/>
                            </a:rPr>
                            <m:t>𝑗</m:t>
                          </m:r>
                        </m:sub>
                      </m:sSub>
                    </m:oMath>
                  </m:oMathPara>
                </a14:m>
                <a:endParaRPr lang="en-US" dirty="0"/>
              </a:p>
            </p:txBody>
          </p:sp>
        </mc:Choice>
        <mc:Fallback xmlns="">
          <p:sp>
            <p:nvSpPr>
              <p:cNvPr id="8" name="TextBox 7"/>
              <p:cNvSpPr txBox="1">
                <a:spLocks noRot="1" noChangeAspect="1" noMove="1" noResize="1" noEditPoints="1" noAdjustHandles="1" noChangeArrowheads="1" noChangeShapeType="1" noTextEdit="1"/>
              </p:cNvSpPr>
              <p:nvPr/>
            </p:nvSpPr>
            <p:spPr>
              <a:xfrm>
                <a:off x="6407124" y="3035360"/>
                <a:ext cx="432618" cy="391646"/>
              </a:xfrm>
              <a:prstGeom prst="rect">
                <a:avLst/>
              </a:prstGeom>
              <a:blipFill>
                <a:blip r:embed="rId4"/>
                <a:stretch>
                  <a:fillRect b="-7813"/>
                </a:stretch>
              </a:blipFill>
            </p:spPr>
            <p:txBody>
              <a:bodyPr/>
              <a:lstStyle/>
              <a:p>
                <a:r>
                  <a:rPr lang="en-US">
                    <a:noFill/>
                  </a:rPr>
                  <a:t> </a:t>
                </a:r>
              </a:p>
            </p:txBody>
          </p:sp>
        </mc:Fallback>
      </mc:AlternateContent>
      <p:pic>
        <p:nvPicPr>
          <p:cNvPr id="9"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589764" y="2275354"/>
            <a:ext cx="1066800" cy="7823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xmlns:a14="http://schemas.microsoft.com/office/drawing/2010/main">
        <mc:Choice Requires="a14">
          <p:sp>
            <p:nvSpPr>
              <p:cNvPr id="10" name="TextBox 9"/>
              <p:cNvSpPr txBox="1"/>
              <p:nvPr/>
            </p:nvSpPr>
            <p:spPr>
              <a:xfrm>
                <a:off x="3892524" y="3057674"/>
                <a:ext cx="46660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a:rPr>
                          </m:ctrlPr>
                        </m:sSubPr>
                        <m:e>
                          <m:r>
                            <a:rPr lang="en-US" i="1" smtClean="0">
                              <a:latin typeface="Cambria Math"/>
                              <a:ea typeface="Cambria Math"/>
                            </a:rPr>
                            <m:t>𝜃</m:t>
                          </m:r>
                        </m:e>
                        <m:sub>
                          <m:r>
                            <a:rPr lang="en-US" b="0" i="1" smtClean="0">
                              <a:latin typeface="Cambria Math"/>
                            </a:rPr>
                            <m:t>2</m:t>
                          </m:r>
                        </m:sub>
                      </m:sSub>
                    </m:oMath>
                  </m:oMathPara>
                </a14:m>
                <a:endParaRPr lang="en-US" dirty="0"/>
              </a:p>
            </p:txBody>
          </p:sp>
        </mc:Choice>
        <mc:Fallback xmlns="">
          <p:sp>
            <p:nvSpPr>
              <p:cNvPr id="10" name="TextBox 9"/>
              <p:cNvSpPr txBox="1">
                <a:spLocks noRot="1" noChangeAspect="1" noMove="1" noResize="1" noEditPoints="1" noAdjustHandles="1" noChangeArrowheads="1" noChangeShapeType="1" noTextEdit="1"/>
              </p:cNvSpPr>
              <p:nvPr/>
            </p:nvSpPr>
            <p:spPr>
              <a:xfrm>
                <a:off x="3892524" y="3057674"/>
                <a:ext cx="466603" cy="36933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6"/>
              <p:cNvSpPr/>
              <p:nvPr/>
            </p:nvSpPr>
            <p:spPr>
              <a:xfrm>
                <a:off x="1424132" y="3799354"/>
                <a:ext cx="1588063" cy="369332"/>
              </a:xfrm>
              <a:prstGeom prst="rect">
                <a:avLst/>
              </a:prstGeom>
            </p:spPr>
            <p:txBody>
              <a:bodyPr wrap="none">
                <a:spAutoFit/>
              </a:bodyPr>
              <a:lstStyle/>
              <a:p>
                <a14:m>
                  <m:oMath xmlns:m="http://schemas.openxmlformats.org/officeDocument/2006/math">
                    <m:sSub>
                      <m:sSubPr>
                        <m:ctrlPr>
                          <a:rPr lang="en-US" i="1" smtClean="0">
                            <a:latin typeface="Cambria Math"/>
                          </a:rPr>
                        </m:ctrlPr>
                      </m:sSubPr>
                      <m:e>
                        <m:r>
                          <a:rPr lang="en-US" b="0" i="1" smtClean="0">
                            <a:latin typeface="Cambria Math"/>
                            <a:ea typeface="Cambria Math"/>
                          </a:rPr>
                          <m:t>𝑦</m:t>
                        </m:r>
                      </m:e>
                      <m:sub>
                        <m:r>
                          <a:rPr lang="en-US" i="1">
                            <a:latin typeface="Cambria Math"/>
                          </a:rPr>
                          <m:t>1</m:t>
                        </m:r>
                        <m:r>
                          <a:rPr lang="en-US" b="0" i="1" smtClean="0">
                            <a:latin typeface="Cambria Math"/>
                          </a:rPr>
                          <m:t>1</m:t>
                        </m:r>
                      </m:sub>
                    </m:sSub>
                    <m:r>
                      <a:rPr lang="en-US" b="0" i="1" smtClean="0">
                        <a:latin typeface="Cambria Math"/>
                      </a:rPr>
                      <m:t>,</m:t>
                    </m:r>
                    <m:sSub>
                      <m:sSubPr>
                        <m:ctrlPr>
                          <a:rPr lang="en-US" i="1">
                            <a:latin typeface="Cambria Math"/>
                          </a:rPr>
                        </m:ctrlPr>
                      </m:sSubPr>
                      <m:e>
                        <m:r>
                          <a:rPr lang="en-US" i="1">
                            <a:latin typeface="Cambria Math"/>
                            <a:ea typeface="Cambria Math"/>
                          </a:rPr>
                          <m:t>𝑦</m:t>
                        </m:r>
                      </m:e>
                      <m:sub>
                        <m:r>
                          <a:rPr lang="en-US" b="0" i="1" smtClean="0">
                            <a:latin typeface="Cambria Math"/>
                            <a:ea typeface="Cambria Math"/>
                          </a:rPr>
                          <m:t>2</m:t>
                        </m:r>
                        <m:r>
                          <a:rPr lang="en-US" i="1">
                            <a:latin typeface="Cambria Math"/>
                          </a:rPr>
                          <m:t>1</m:t>
                        </m:r>
                      </m:sub>
                    </m:sSub>
                  </m:oMath>
                </a14:m>
                <a:r>
                  <a:rPr lang="en-US" dirty="0" smtClean="0"/>
                  <a:t>,…,</a:t>
                </a:r>
                <a:r>
                  <a:rPr lang="en-US" dirty="0"/>
                  <a:t> </a:t>
                </a:r>
                <a14:m>
                  <m:oMath xmlns:m="http://schemas.openxmlformats.org/officeDocument/2006/math">
                    <m:sSub>
                      <m:sSubPr>
                        <m:ctrlPr>
                          <a:rPr lang="en-US" i="1">
                            <a:latin typeface="Cambria Math"/>
                          </a:rPr>
                        </m:ctrlPr>
                      </m:sSubPr>
                      <m:e>
                        <m:r>
                          <a:rPr lang="en-US" i="1">
                            <a:latin typeface="Cambria Math"/>
                            <a:ea typeface="Cambria Math"/>
                          </a:rPr>
                          <m:t>𝑦</m:t>
                        </m:r>
                      </m:e>
                      <m:sub>
                        <m:r>
                          <a:rPr lang="en-US" b="0" i="1" smtClean="0">
                            <a:latin typeface="Cambria Math"/>
                            <a:ea typeface="Cambria Math"/>
                          </a:rPr>
                          <m:t>𝑛</m:t>
                        </m:r>
                        <m:r>
                          <a:rPr lang="en-US" i="1">
                            <a:latin typeface="Cambria Math"/>
                          </a:rPr>
                          <m:t>1</m:t>
                        </m:r>
                      </m:sub>
                    </m:sSub>
                  </m:oMath>
                </a14:m>
                <a:endParaRPr lang="en-US" dirty="0"/>
              </a:p>
            </p:txBody>
          </p:sp>
        </mc:Choice>
        <mc:Fallback xmlns="">
          <p:sp>
            <p:nvSpPr>
              <p:cNvPr id="7" name="Rectangle 6"/>
              <p:cNvSpPr>
                <a:spLocks noRot="1" noChangeAspect="1" noMove="1" noResize="1" noEditPoints="1" noAdjustHandles="1" noChangeArrowheads="1" noChangeShapeType="1" noTextEdit="1"/>
              </p:cNvSpPr>
              <p:nvPr/>
            </p:nvSpPr>
            <p:spPr>
              <a:xfrm>
                <a:off x="1424132" y="3799354"/>
                <a:ext cx="1588063" cy="369332"/>
              </a:xfrm>
              <a:prstGeom prst="rect">
                <a:avLst/>
              </a:prstGeom>
              <a:blipFill>
                <a:blip r:embed="rId6"/>
                <a:stretch>
                  <a:fillRect t="-819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Rectangle 11"/>
              <p:cNvSpPr/>
              <p:nvPr/>
            </p:nvSpPr>
            <p:spPr>
              <a:xfrm>
                <a:off x="3329132" y="3799354"/>
                <a:ext cx="1588063" cy="369332"/>
              </a:xfrm>
              <a:prstGeom prst="rect">
                <a:avLst/>
              </a:prstGeom>
            </p:spPr>
            <p:txBody>
              <a:bodyPr wrap="none">
                <a:spAutoFit/>
              </a:bodyPr>
              <a:lstStyle/>
              <a:p>
                <a14:m>
                  <m:oMath xmlns:m="http://schemas.openxmlformats.org/officeDocument/2006/math">
                    <m:sSub>
                      <m:sSubPr>
                        <m:ctrlPr>
                          <a:rPr lang="en-US" i="1" smtClean="0">
                            <a:latin typeface="Cambria Math"/>
                          </a:rPr>
                        </m:ctrlPr>
                      </m:sSubPr>
                      <m:e>
                        <m:r>
                          <a:rPr lang="en-US" b="0" i="1" smtClean="0">
                            <a:latin typeface="Cambria Math"/>
                            <a:ea typeface="Cambria Math"/>
                          </a:rPr>
                          <m:t>𝑦</m:t>
                        </m:r>
                      </m:e>
                      <m:sub>
                        <m:r>
                          <a:rPr lang="en-US" i="1">
                            <a:latin typeface="Cambria Math"/>
                          </a:rPr>
                          <m:t>1</m:t>
                        </m:r>
                        <m:r>
                          <a:rPr lang="en-US" b="0" i="1" smtClean="0">
                            <a:latin typeface="Cambria Math"/>
                          </a:rPr>
                          <m:t>2</m:t>
                        </m:r>
                      </m:sub>
                    </m:sSub>
                    <m:r>
                      <a:rPr lang="en-US" b="0" i="1" smtClean="0">
                        <a:latin typeface="Cambria Math"/>
                      </a:rPr>
                      <m:t>,</m:t>
                    </m:r>
                    <m:sSub>
                      <m:sSubPr>
                        <m:ctrlPr>
                          <a:rPr lang="en-US" i="1" smtClean="0">
                            <a:latin typeface="Cambria Math"/>
                          </a:rPr>
                        </m:ctrlPr>
                      </m:sSubPr>
                      <m:e>
                        <m:r>
                          <a:rPr lang="en-US" i="1">
                            <a:latin typeface="Cambria Math"/>
                            <a:ea typeface="Cambria Math"/>
                          </a:rPr>
                          <m:t>𝑦</m:t>
                        </m:r>
                      </m:e>
                      <m:sub>
                        <m:r>
                          <a:rPr lang="en-US" b="0" i="1" smtClean="0">
                            <a:latin typeface="Cambria Math"/>
                            <a:ea typeface="Cambria Math"/>
                          </a:rPr>
                          <m:t>22</m:t>
                        </m:r>
                      </m:sub>
                    </m:sSub>
                  </m:oMath>
                </a14:m>
                <a:r>
                  <a:rPr lang="en-US" dirty="0" smtClean="0"/>
                  <a:t>,…,</a:t>
                </a:r>
                <a:r>
                  <a:rPr lang="en-US" dirty="0"/>
                  <a:t> </a:t>
                </a:r>
                <a14:m>
                  <m:oMath xmlns:m="http://schemas.openxmlformats.org/officeDocument/2006/math">
                    <m:sSub>
                      <m:sSubPr>
                        <m:ctrlPr>
                          <a:rPr lang="en-US" i="1">
                            <a:latin typeface="Cambria Math"/>
                          </a:rPr>
                        </m:ctrlPr>
                      </m:sSubPr>
                      <m:e>
                        <m:r>
                          <a:rPr lang="en-US" i="1">
                            <a:latin typeface="Cambria Math"/>
                            <a:ea typeface="Cambria Math"/>
                          </a:rPr>
                          <m:t>𝑦</m:t>
                        </m:r>
                      </m:e>
                      <m:sub>
                        <m:r>
                          <a:rPr lang="en-US" b="0" i="1" smtClean="0">
                            <a:latin typeface="Cambria Math"/>
                            <a:ea typeface="Cambria Math"/>
                          </a:rPr>
                          <m:t>𝑛</m:t>
                        </m:r>
                        <m:r>
                          <a:rPr lang="en-US" b="0" i="1" smtClean="0">
                            <a:latin typeface="Cambria Math"/>
                            <a:ea typeface="Cambria Math"/>
                          </a:rPr>
                          <m:t>2</m:t>
                        </m:r>
                      </m:sub>
                    </m:sSub>
                  </m:oMath>
                </a14:m>
                <a:endParaRPr lang="en-US" dirty="0"/>
              </a:p>
            </p:txBody>
          </p:sp>
        </mc:Choice>
        <mc:Fallback xmlns="">
          <p:sp>
            <p:nvSpPr>
              <p:cNvPr id="12" name="Rectangle 11"/>
              <p:cNvSpPr>
                <a:spLocks noRot="1" noChangeAspect="1" noMove="1" noResize="1" noEditPoints="1" noAdjustHandles="1" noChangeArrowheads="1" noChangeShapeType="1" noTextEdit="1"/>
              </p:cNvSpPr>
              <p:nvPr/>
            </p:nvSpPr>
            <p:spPr>
              <a:xfrm>
                <a:off x="3329132" y="3799354"/>
                <a:ext cx="1588063" cy="369332"/>
              </a:xfrm>
              <a:prstGeom prst="rect">
                <a:avLst/>
              </a:prstGeom>
              <a:blipFill>
                <a:blip r:embed="rId7"/>
                <a:stretch>
                  <a:fillRect t="-819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Rectangle 12"/>
              <p:cNvSpPr/>
              <p:nvPr/>
            </p:nvSpPr>
            <p:spPr>
              <a:xfrm>
                <a:off x="5843732" y="3799354"/>
                <a:ext cx="1547668" cy="391646"/>
              </a:xfrm>
              <a:prstGeom prst="rect">
                <a:avLst/>
              </a:prstGeom>
            </p:spPr>
            <p:txBody>
              <a:bodyPr wrap="none">
                <a:spAutoFit/>
              </a:bodyPr>
              <a:lstStyle/>
              <a:p>
                <a14:m>
                  <m:oMath xmlns:m="http://schemas.openxmlformats.org/officeDocument/2006/math">
                    <m:sSub>
                      <m:sSubPr>
                        <m:ctrlPr>
                          <a:rPr lang="en-US" i="1" smtClean="0">
                            <a:latin typeface="Cambria Math"/>
                          </a:rPr>
                        </m:ctrlPr>
                      </m:sSubPr>
                      <m:e>
                        <m:r>
                          <a:rPr lang="en-US" b="0" i="1" smtClean="0">
                            <a:latin typeface="Cambria Math"/>
                            <a:ea typeface="Cambria Math"/>
                          </a:rPr>
                          <m:t>𝑦</m:t>
                        </m:r>
                      </m:e>
                      <m:sub>
                        <m:r>
                          <a:rPr lang="en-US" i="1">
                            <a:latin typeface="Cambria Math"/>
                          </a:rPr>
                          <m:t>1</m:t>
                        </m:r>
                        <m:r>
                          <a:rPr lang="en-US" b="0" i="1" smtClean="0">
                            <a:latin typeface="Cambria Math"/>
                          </a:rPr>
                          <m:t>𝑗</m:t>
                        </m:r>
                      </m:sub>
                    </m:sSub>
                    <m:r>
                      <a:rPr lang="en-US" b="0" i="1" smtClean="0">
                        <a:latin typeface="Cambria Math"/>
                      </a:rPr>
                      <m:t>,</m:t>
                    </m:r>
                    <m:sSub>
                      <m:sSubPr>
                        <m:ctrlPr>
                          <a:rPr lang="en-US" i="1" smtClean="0">
                            <a:latin typeface="Cambria Math"/>
                          </a:rPr>
                        </m:ctrlPr>
                      </m:sSubPr>
                      <m:e>
                        <m:r>
                          <a:rPr lang="en-US" i="1">
                            <a:latin typeface="Cambria Math"/>
                            <a:ea typeface="Cambria Math"/>
                          </a:rPr>
                          <m:t>𝑦</m:t>
                        </m:r>
                      </m:e>
                      <m:sub>
                        <m:r>
                          <a:rPr lang="en-US" b="0" i="1" smtClean="0">
                            <a:latin typeface="Cambria Math"/>
                            <a:ea typeface="Cambria Math"/>
                          </a:rPr>
                          <m:t>2</m:t>
                        </m:r>
                        <m:r>
                          <a:rPr lang="en-US" b="0" i="1" smtClean="0">
                            <a:latin typeface="Cambria Math"/>
                            <a:ea typeface="Cambria Math"/>
                          </a:rPr>
                          <m:t>𝑗</m:t>
                        </m:r>
                      </m:sub>
                    </m:sSub>
                  </m:oMath>
                </a14:m>
                <a:r>
                  <a:rPr lang="en-US" dirty="0" smtClean="0"/>
                  <a:t>,…,</a:t>
                </a:r>
                <a:r>
                  <a:rPr lang="en-US" dirty="0"/>
                  <a:t> </a:t>
                </a:r>
                <a14:m>
                  <m:oMath xmlns:m="http://schemas.openxmlformats.org/officeDocument/2006/math">
                    <m:sSub>
                      <m:sSubPr>
                        <m:ctrlPr>
                          <a:rPr lang="en-US" i="1">
                            <a:latin typeface="Cambria Math"/>
                          </a:rPr>
                        </m:ctrlPr>
                      </m:sSubPr>
                      <m:e>
                        <m:r>
                          <a:rPr lang="en-US" i="1">
                            <a:latin typeface="Cambria Math"/>
                            <a:ea typeface="Cambria Math"/>
                          </a:rPr>
                          <m:t>𝑦</m:t>
                        </m:r>
                      </m:e>
                      <m:sub>
                        <m:r>
                          <a:rPr lang="en-US" b="0" i="1" smtClean="0">
                            <a:latin typeface="Cambria Math"/>
                            <a:ea typeface="Cambria Math"/>
                          </a:rPr>
                          <m:t>𝑛𝑗</m:t>
                        </m:r>
                      </m:sub>
                    </m:sSub>
                  </m:oMath>
                </a14:m>
                <a:endParaRPr lang="en-US" dirty="0"/>
              </a:p>
            </p:txBody>
          </p:sp>
        </mc:Choice>
        <mc:Fallback xmlns="">
          <p:sp>
            <p:nvSpPr>
              <p:cNvPr id="13" name="Rectangle 12"/>
              <p:cNvSpPr>
                <a:spLocks noRot="1" noChangeAspect="1" noMove="1" noResize="1" noEditPoints="1" noAdjustHandles="1" noChangeArrowheads="1" noChangeShapeType="1" noTextEdit="1"/>
              </p:cNvSpPr>
              <p:nvPr/>
            </p:nvSpPr>
            <p:spPr>
              <a:xfrm>
                <a:off x="5843732" y="3799354"/>
                <a:ext cx="1547668" cy="391646"/>
              </a:xfrm>
              <a:prstGeom prst="rect">
                <a:avLst/>
              </a:prstGeom>
              <a:blipFill>
                <a:blip r:embed="rId8"/>
                <a:stretch>
                  <a:fillRect t="-6154" b="-1846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Rectangle 10"/>
              <p:cNvSpPr/>
              <p:nvPr/>
            </p:nvSpPr>
            <p:spPr>
              <a:xfrm>
                <a:off x="3733800" y="934720"/>
                <a:ext cx="2901243" cy="391646"/>
              </a:xfrm>
              <a:prstGeom prst="rect">
                <a:avLst/>
              </a:prstGeom>
            </p:spPr>
            <p:txBody>
              <a:bodyPr wrap="none">
                <a:spAutoFit/>
              </a:bodyPr>
              <a:lstStyle/>
              <a:p>
                <a14:m>
                  <m:oMath xmlns:m="http://schemas.openxmlformats.org/officeDocument/2006/math">
                    <m:sSub>
                      <m:sSubPr>
                        <m:ctrlPr>
                          <a:rPr lang="en-US" i="1" smtClean="0">
                            <a:latin typeface="Cambria Math"/>
                          </a:rPr>
                        </m:ctrlPr>
                      </m:sSubPr>
                      <m:e>
                        <m:r>
                          <a:rPr lang="en-US" i="1">
                            <a:latin typeface="Cambria Math"/>
                            <a:ea typeface="Cambria Math"/>
                          </a:rPr>
                          <m:t>𝜃</m:t>
                        </m:r>
                      </m:e>
                      <m:sub>
                        <m:r>
                          <a:rPr lang="en-US" b="0" i="1" smtClean="0">
                            <a:latin typeface="Cambria Math"/>
                            <a:ea typeface="Cambria Math"/>
                          </a:rPr>
                          <m:t>𝑗</m:t>
                        </m:r>
                      </m:sub>
                    </m:sSub>
                    <m:r>
                      <a:rPr lang="en-US" b="0" i="1" smtClean="0">
                        <a:latin typeface="Cambria Math"/>
                      </a:rPr>
                      <m:t>~</m:t>
                    </m:r>
                  </m:oMath>
                </a14:m>
                <a:r>
                  <a:rPr lang="en-US" dirty="0" smtClean="0"/>
                  <a:t> </a:t>
                </a:r>
                <a14:m>
                  <m:oMath xmlns:m="http://schemas.openxmlformats.org/officeDocument/2006/math">
                    <m:r>
                      <m:rPr>
                        <m:sty m:val="p"/>
                      </m:rPr>
                      <a:rPr lang="en-US" i="0" smtClean="0">
                        <a:solidFill>
                          <a:srgbClr val="FF0000"/>
                        </a:solidFill>
                        <a:latin typeface="Cambria Math"/>
                      </a:rPr>
                      <m:t>population</m:t>
                    </m:r>
                    <m:r>
                      <a:rPr lang="en-US" i="0" smtClean="0">
                        <a:solidFill>
                          <a:srgbClr val="FF0000"/>
                        </a:solidFill>
                        <a:latin typeface="Cambria Math"/>
                      </a:rPr>
                      <m:t> </m:t>
                    </m:r>
                    <m:r>
                      <m:rPr>
                        <m:sty m:val="p"/>
                      </m:rPr>
                      <a:rPr lang="en-US" i="0" smtClean="0">
                        <a:solidFill>
                          <a:srgbClr val="FF0000"/>
                        </a:solidFill>
                        <a:latin typeface="Cambria Math"/>
                      </a:rPr>
                      <m:t>distribution</m:t>
                    </m:r>
                  </m:oMath>
                </a14:m>
                <a:endParaRPr lang="en-US" dirty="0">
                  <a:solidFill>
                    <a:srgbClr val="FF0000"/>
                  </a:solidFill>
                </a:endParaRPr>
              </a:p>
            </p:txBody>
          </p:sp>
        </mc:Choice>
        <mc:Fallback xmlns="">
          <p:sp>
            <p:nvSpPr>
              <p:cNvPr id="11" name="Rectangle 10"/>
              <p:cNvSpPr>
                <a:spLocks noRot="1" noChangeAspect="1" noMove="1" noResize="1" noEditPoints="1" noAdjustHandles="1" noChangeArrowheads="1" noChangeShapeType="1" noTextEdit="1"/>
              </p:cNvSpPr>
              <p:nvPr/>
            </p:nvSpPr>
            <p:spPr>
              <a:xfrm>
                <a:off x="3733800" y="934720"/>
                <a:ext cx="2901243" cy="391646"/>
              </a:xfrm>
              <a:prstGeom prst="rect">
                <a:avLst/>
              </a:prstGeom>
              <a:blipFill>
                <a:blip r:embed="rId9"/>
                <a:stretch>
                  <a:fillRect b="-7692"/>
                </a:stretch>
              </a:blipFill>
            </p:spPr>
            <p:txBody>
              <a:bodyPr/>
              <a:lstStyle/>
              <a:p>
                <a:r>
                  <a:rPr lang="en-US">
                    <a:noFill/>
                  </a:rPr>
                  <a:t> </a:t>
                </a:r>
              </a:p>
            </p:txBody>
          </p:sp>
        </mc:Fallback>
      </mc:AlternateContent>
      <p:sp>
        <p:nvSpPr>
          <p:cNvPr id="6" name="TextBox 5"/>
          <p:cNvSpPr txBox="1"/>
          <p:nvPr/>
        </p:nvSpPr>
        <p:spPr>
          <a:xfrm>
            <a:off x="152400" y="5043607"/>
            <a:ext cx="8839200" cy="1661993"/>
          </a:xfrm>
          <a:prstGeom prst="rect">
            <a:avLst/>
          </a:prstGeom>
          <a:noFill/>
        </p:spPr>
        <p:txBody>
          <a:bodyPr wrap="square" rtlCol="0">
            <a:spAutoFit/>
          </a:bodyPr>
          <a:lstStyle/>
          <a:p>
            <a:pPr marL="285750" indent="-285750">
              <a:buFont typeface="Arial" panose="020B0604020202020204" pitchFamily="34" charset="0"/>
              <a:buChar char="•"/>
            </a:pPr>
            <a:r>
              <a:rPr lang="en-US" dirty="0" smtClean="0"/>
              <a:t>It is natural to model such a problem hierarchically, with observable outcomes modeled conditionally on certain parameters, which themselves are given a probabilistic specification in terms of further parameters, known as hyper-parameters</a:t>
            </a:r>
            <a:endParaRPr lang="en-US" dirty="0"/>
          </a:p>
          <a:p>
            <a:endParaRPr lang="en-US" sz="1200" dirty="0" smtClean="0"/>
          </a:p>
          <a:p>
            <a:pPr marL="285750" indent="-285750">
              <a:buFont typeface="Arial" panose="020B0604020202020204" pitchFamily="34" charset="0"/>
              <a:buChar char="•"/>
            </a:pPr>
            <a:r>
              <a:rPr lang="en-US" dirty="0" smtClean="0"/>
              <a:t>Such hierarchical thinking helps in understanding multi-parameter problems and also plays an important role in developing computational strategies</a:t>
            </a:r>
            <a:endParaRPr lang="en-US" dirty="0"/>
          </a:p>
        </p:txBody>
      </p:sp>
      <p:sp>
        <p:nvSpPr>
          <p:cNvPr id="14" name="TextBox 13"/>
          <p:cNvSpPr txBox="1"/>
          <p:nvPr/>
        </p:nvSpPr>
        <p:spPr>
          <a:xfrm>
            <a:off x="134815" y="932353"/>
            <a:ext cx="3886200" cy="369332"/>
          </a:xfrm>
          <a:prstGeom prst="rect">
            <a:avLst/>
          </a:prstGeom>
          <a:noFill/>
        </p:spPr>
        <p:txBody>
          <a:bodyPr wrap="square" rtlCol="0">
            <a:spAutoFit/>
          </a:bodyPr>
          <a:lstStyle/>
          <a:p>
            <a:r>
              <a:rPr lang="en-US" dirty="0" smtClean="0"/>
              <a:t>Survival probability of cardiac patients</a:t>
            </a:r>
            <a:endParaRPr lang="en-US" dirty="0"/>
          </a:p>
        </p:txBody>
      </p:sp>
      <p:cxnSp>
        <p:nvCxnSpPr>
          <p:cNvPr id="18" name="Straight Arrow Connector 17"/>
          <p:cNvCxnSpPr/>
          <p:nvPr/>
        </p:nvCxnSpPr>
        <p:spPr>
          <a:xfrm flipH="1">
            <a:off x="2448804" y="1453708"/>
            <a:ext cx="2207760" cy="7560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H="1">
            <a:off x="4352784" y="1453708"/>
            <a:ext cx="303780" cy="7337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4655544" y="1453708"/>
            <a:ext cx="1979499" cy="7337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H="1">
            <a:off x="1640936" y="3361720"/>
            <a:ext cx="543210" cy="4782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H="1">
            <a:off x="2147287" y="3361720"/>
            <a:ext cx="36860" cy="517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2183126" y="3361720"/>
            <a:ext cx="568438" cy="4376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flipH="1">
            <a:off x="3579657" y="3380314"/>
            <a:ext cx="543210" cy="4782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flipH="1">
            <a:off x="4086008" y="3380314"/>
            <a:ext cx="36860" cy="517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4121847" y="3380314"/>
            <a:ext cx="568438" cy="4376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flipH="1">
            <a:off x="6043501" y="3415874"/>
            <a:ext cx="543210" cy="4782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flipH="1">
            <a:off x="6549852" y="3415874"/>
            <a:ext cx="36860" cy="517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a:off x="6585691" y="3415874"/>
            <a:ext cx="568438" cy="4376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159744" y="4339998"/>
            <a:ext cx="8831856" cy="646331"/>
          </a:xfrm>
          <a:prstGeom prst="rect">
            <a:avLst/>
          </a:prstGeom>
          <a:noFill/>
        </p:spPr>
        <p:txBody>
          <a:bodyPr wrap="square" rtlCol="0">
            <a:spAutoFit/>
          </a:bodyPr>
          <a:lstStyle/>
          <a:p>
            <a:pPr marL="285750" indent="-285750">
              <a:buFont typeface="Arial" panose="020B0604020202020204" pitchFamily="34" charset="0"/>
              <a:buChar char="•"/>
            </a:pPr>
            <a:r>
              <a:rPr lang="en-US" dirty="0" smtClean="0">
                <a:solidFill>
                  <a:srgbClr val="FF0000"/>
                </a:solidFill>
              </a:rPr>
              <a:t>Population distribution is used to structure some dependence into the parameters, thereby avoiding problems of overfitting </a:t>
            </a:r>
            <a:endParaRPr lang="en-US" dirty="0">
              <a:solidFill>
                <a:srgbClr val="FF0000"/>
              </a:solidFill>
            </a:endParaRPr>
          </a:p>
        </p:txBody>
      </p:sp>
    </p:spTree>
    <p:extLst>
      <p:ext uri="{BB962C8B-B14F-4D97-AF65-F5344CB8AC3E}">
        <p14:creationId xmlns:p14="http://schemas.microsoft.com/office/powerpoint/2010/main" val="428391215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52400" y="1143000"/>
            <a:ext cx="7696200" cy="1846659"/>
          </a:xfrm>
          <a:prstGeom prst="rect">
            <a:avLst/>
          </a:prstGeom>
          <a:noFill/>
        </p:spPr>
        <p:txBody>
          <a:bodyPr wrap="square" rtlCol="0">
            <a:spAutoFit/>
          </a:bodyPr>
          <a:lstStyle/>
          <a:p>
            <a:r>
              <a:rPr lang="en-US" b="1" dirty="0" smtClean="0"/>
              <a:t>Nonhierarchical models</a:t>
            </a:r>
          </a:p>
          <a:p>
            <a:endParaRPr lang="en-US" sz="1200" b="1" dirty="0"/>
          </a:p>
          <a:p>
            <a:pPr marL="285750" indent="-285750">
              <a:buFont typeface="Arial" panose="020B0604020202020204" pitchFamily="34" charset="0"/>
              <a:buChar char="•"/>
            </a:pPr>
            <a:r>
              <a:rPr lang="en-US" dirty="0" smtClean="0"/>
              <a:t>With too small parameters, a model cannot fit large data set</a:t>
            </a:r>
          </a:p>
          <a:p>
            <a:pPr lvl="1"/>
            <a:r>
              <a:rPr lang="en-US" dirty="0" smtClean="0">
                <a:sym typeface="Wingdings" panose="05000000000000000000" pitchFamily="2" charset="2"/>
              </a:rPr>
              <a:t></a:t>
            </a:r>
            <a:r>
              <a:rPr lang="en-US" dirty="0" smtClean="0"/>
              <a:t>Large Bias</a:t>
            </a:r>
          </a:p>
          <a:p>
            <a:pPr lvl="1"/>
            <a:endParaRPr lang="en-US" sz="1200" dirty="0" smtClean="0"/>
          </a:p>
          <a:p>
            <a:pPr marL="285750" indent="-285750">
              <a:buFont typeface="Arial" panose="020B0604020202020204" pitchFamily="34" charset="0"/>
              <a:buChar char="•"/>
            </a:pPr>
            <a:r>
              <a:rPr lang="en-US" dirty="0" smtClean="0"/>
              <a:t>With too many parameters, a model over fit data set</a:t>
            </a:r>
          </a:p>
          <a:p>
            <a:pPr lvl="1"/>
            <a:r>
              <a:rPr lang="en-US" dirty="0" smtClean="0">
                <a:sym typeface="Wingdings" panose="05000000000000000000" pitchFamily="2" charset="2"/>
              </a:rPr>
              <a:t></a:t>
            </a:r>
            <a:r>
              <a:rPr lang="en-US" dirty="0" smtClean="0"/>
              <a:t>Poor generalization</a:t>
            </a:r>
            <a:endParaRPr lang="en-US" dirty="0"/>
          </a:p>
        </p:txBody>
      </p:sp>
      <p:sp>
        <p:nvSpPr>
          <p:cNvPr id="6" name="TextBox 5"/>
          <p:cNvSpPr txBox="1"/>
          <p:nvPr/>
        </p:nvSpPr>
        <p:spPr>
          <a:xfrm>
            <a:off x="152400" y="3276600"/>
            <a:ext cx="8458200" cy="2769989"/>
          </a:xfrm>
          <a:prstGeom prst="rect">
            <a:avLst/>
          </a:prstGeom>
          <a:noFill/>
        </p:spPr>
        <p:txBody>
          <a:bodyPr wrap="square" rtlCol="0">
            <a:spAutoFit/>
          </a:bodyPr>
          <a:lstStyle/>
          <a:p>
            <a:r>
              <a:rPr lang="en-US" b="1" dirty="0" smtClean="0"/>
              <a:t>Hierarchical models</a:t>
            </a:r>
            <a:r>
              <a:rPr lang="en-US" dirty="0" smtClean="0"/>
              <a:t>:</a:t>
            </a:r>
          </a:p>
          <a:p>
            <a:endParaRPr lang="en-US" dirty="0" smtClean="0"/>
          </a:p>
          <a:p>
            <a:pPr marL="285750" indent="-285750">
              <a:buFont typeface="Arial" panose="020B0604020202020204" pitchFamily="34" charset="0"/>
              <a:buChar char="•"/>
            </a:pPr>
            <a:r>
              <a:rPr lang="en-US" dirty="0" smtClean="0"/>
              <a:t>Can have enough parameters to fit the data well</a:t>
            </a:r>
          </a:p>
          <a:p>
            <a:endParaRPr lang="en-US" sz="1200" dirty="0" smtClean="0"/>
          </a:p>
          <a:p>
            <a:pPr marL="285750" indent="-285750">
              <a:buFont typeface="Arial" panose="020B0604020202020204" pitchFamily="34" charset="0"/>
              <a:buChar char="•"/>
            </a:pPr>
            <a:r>
              <a:rPr lang="en-US" dirty="0" smtClean="0"/>
              <a:t>Uses population distribution to structure some dependencies into the parameters</a:t>
            </a:r>
          </a:p>
          <a:p>
            <a:pPr marL="742950" lvl="1" indent="-285750">
              <a:buFont typeface="Wingdings" panose="05000000000000000000" pitchFamily="2" charset="2"/>
              <a:buChar char="ü"/>
            </a:pPr>
            <a:r>
              <a:rPr lang="en-US" dirty="0" smtClean="0"/>
              <a:t>Prior knowledge can be encoded into hierarchical structure</a:t>
            </a:r>
          </a:p>
          <a:p>
            <a:pPr marL="742950" lvl="1" indent="-285750">
              <a:buFont typeface="Wingdings" panose="05000000000000000000" pitchFamily="2" charset="2"/>
              <a:buChar char="ü"/>
            </a:pPr>
            <a:r>
              <a:rPr lang="en-US" dirty="0" smtClean="0"/>
              <a:t>Advantageous when only a small data set is available </a:t>
            </a:r>
          </a:p>
          <a:p>
            <a:pPr lvl="1"/>
            <a:endParaRPr lang="en-US" sz="1200" dirty="0" smtClean="0"/>
          </a:p>
          <a:p>
            <a:pPr marL="285750" indent="-285750">
              <a:buFont typeface="Arial" panose="020B0604020202020204" pitchFamily="34" charset="0"/>
              <a:buChar char="•"/>
            </a:pPr>
            <a:r>
              <a:rPr lang="en-US" dirty="0" smtClean="0"/>
              <a:t>Avoid problems of overfitting</a:t>
            </a:r>
          </a:p>
          <a:p>
            <a:endParaRPr lang="en-US" dirty="0" smtClean="0"/>
          </a:p>
        </p:txBody>
      </p:sp>
      <p:sp>
        <p:nvSpPr>
          <p:cNvPr id="8" name="TextBox 7"/>
          <p:cNvSpPr txBox="1"/>
          <p:nvPr/>
        </p:nvSpPr>
        <p:spPr>
          <a:xfrm>
            <a:off x="0" y="228600"/>
            <a:ext cx="9144000" cy="369332"/>
          </a:xfrm>
          <a:prstGeom prst="rect">
            <a:avLst/>
          </a:prstGeom>
          <a:solidFill>
            <a:schemeClr val="accent1">
              <a:lumMod val="20000"/>
              <a:lumOff val="80000"/>
            </a:schemeClr>
          </a:solidFill>
        </p:spPr>
        <p:txBody>
          <a:bodyPr wrap="square" rtlCol="0">
            <a:spAutoFit/>
          </a:bodyPr>
          <a:lstStyle/>
          <a:p>
            <a:r>
              <a:rPr lang="en-US" b="1" dirty="0">
                <a:solidFill>
                  <a:srgbClr val="3333FF"/>
                </a:solidFill>
              </a:rPr>
              <a:t> </a:t>
            </a:r>
            <a:r>
              <a:rPr lang="en-US" b="1" dirty="0" smtClean="0">
                <a:solidFill>
                  <a:srgbClr val="3333FF"/>
                </a:solidFill>
              </a:rPr>
              <a:t>    Why Hierarchical models?</a:t>
            </a:r>
            <a:endParaRPr lang="en-US" b="1" dirty="0">
              <a:solidFill>
                <a:srgbClr val="3333FF"/>
              </a:solidFill>
            </a:endParaRPr>
          </a:p>
        </p:txBody>
      </p:sp>
    </p:spTree>
    <p:extLst>
      <p:ext uri="{BB962C8B-B14F-4D97-AF65-F5344CB8AC3E}">
        <p14:creationId xmlns:p14="http://schemas.microsoft.com/office/powerpoint/2010/main" val="283981409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228600"/>
            <a:ext cx="9144000" cy="369332"/>
          </a:xfrm>
          <a:prstGeom prst="rect">
            <a:avLst/>
          </a:prstGeom>
          <a:solidFill>
            <a:schemeClr val="accent1">
              <a:lumMod val="20000"/>
              <a:lumOff val="80000"/>
            </a:schemeClr>
          </a:solidFill>
        </p:spPr>
        <p:txBody>
          <a:bodyPr wrap="square" rtlCol="0">
            <a:spAutoFit/>
          </a:bodyPr>
          <a:lstStyle/>
          <a:p>
            <a:r>
              <a:rPr lang="en-US" b="1" dirty="0">
                <a:solidFill>
                  <a:srgbClr val="3333FF"/>
                </a:solidFill>
              </a:rPr>
              <a:t> </a:t>
            </a:r>
            <a:r>
              <a:rPr lang="en-US" b="1" dirty="0" smtClean="0">
                <a:solidFill>
                  <a:srgbClr val="3333FF"/>
                </a:solidFill>
              </a:rPr>
              <a:t>    Motivating example : New drug test </a:t>
            </a:r>
            <a:endParaRPr lang="en-US" b="1" dirty="0">
              <a:solidFill>
                <a:srgbClr val="3333FF"/>
              </a:solidFill>
            </a:endParaRPr>
          </a:p>
        </p:txBody>
      </p:sp>
      <p:sp>
        <p:nvSpPr>
          <p:cNvPr id="63" name="TextBox 62"/>
          <p:cNvSpPr txBox="1"/>
          <p:nvPr/>
        </p:nvSpPr>
        <p:spPr>
          <a:xfrm>
            <a:off x="228600" y="990600"/>
            <a:ext cx="8763000" cy="646331"/>
          </a:xfrm>
          <a:prstGeom prst="rect">
            <a:avLst/>
          </a:prstGeom>
          <a:noFill/>
        </p:spPr>
        <p:txBody>
          <a:bodyPr wrap="square" rtlCol="0">
            <a:spAutoFit/>
          </a:bodyPr>
          <a:lstStyle/>
          <a:p>
            <a:pPr marL="285750" indent="-285750">
              <a:buFont typeface="Arial" panose="020B0604020202020204" pitchFamily="34" charset="0"/>
              <a:buChar char="•"/>
            </a:pPr>
            <a:r>
              <a:rPr lang="en-US" dirty="0" smtClean="0"/>
              <a:t>Current experimental result</a:t>
            </a:r>
          </a:p>
          <a:p>
            <a:pPr algn="ctr"/>
            <a:r>
              <a:rPr lang="en-US" dirty="0" smtClean="0"/>
              <a:t>4 success from 14 tests</a:t>
            </a:r>
            <a:endParaRPr lang="en-US" dirty="0"/>
          </a:p>
        </p:txBody>
      </p:sp>
      <mc:AlternateContent xmlns:mc="http://schemas.openxmlformats.org/markup-compatibility/2006" xmlns:a14="http://schemas.microsoft.com/office/drawing/2010/main">
        <mc:Choice Requires="a14">
          <p:sp>
            <p:nvSpPr>
              <p:cNvPr id="2" name="TextBox 1"/>
              <p:cNvSpPr txBox="1"/>
              <p:nvPr/>
            </p:nvSpPr>
            <p:spPr>
              <a:xfrm>
                <a:off x="228600" y="2286000"/>
                <a:ext cx="8763000" cy="759888"/>
              </a:xfrm>
              <a:prstGeom prst="rect">
                <a:avLst/>
              </a:prstGeom>
              <a:noFill/>
            </p:spPr>
            <p:txBody>
              <a:bodyPr wrap="square" rtlCol="0">
                <a:spAutoFit/>
              </a:bodyPr>
              <a:lstStyle/>
              <a:p>
                <a:pPr marL="285750" indent="-285750">
                  <a:buFont typeface="Arial" panose="020B0604020202020204" pitchFamily="34" charset="0"/>
                  <a:buChar char="•"/>
                </a:pPr>
                <a:r>
                  <a:rPr lang="en-US" dirty="0" smtClean="0">
                    <a:solidFill>
                      <a:schemeClr val="tx1"/>
                    </a:solidFill>
                  </a:rPr>
                  <a:t>What is the probability of success?   </a:t>
                </a:r>
              </a:p>
              <a:p>
                <a:pPr algn="ctr"/>
                <a:r>
                  <a:rPr lang="en-US" dirty="0" smtClean="0">
                    <a:solidFill>
                      <a:schemeClr val="tx1"/>
                    </a:solidFill>
                  </a:rPr>
                  <a:t> </a:t>
                </a:r>
                <a14:m>
                  <m:oMath xmlns:m="http://schemas.openxmlformats.org/officeDocument/2006/math">
                    <m:f>
                      <m:fPr>
                        <m:ctrlPr>
                          <a:rPr lang="en-US" b="0" i="1" smtClean="0">
                            <a:solidFill>
                              <a:schemeClr val="tx1"/>
                            </a:solidFill>
                            <a:latin typeface="Cambria Math"/>
                          </a:rPr>
                        </m:ctrlPr>
                      </m:fPr>
                      <m:num>
                        <m:r>
                          <a:rPr lang="en-US" b="0" i="1" smtClean="0">
                            <a:solidFill>
                              <a:schemeClr val="tx1"/>
                            </a:solidFill>
                            <a:latin typeface="Cambria Math" panose="02040503050406030204" pitchFamily="18" charset="0"/>
                          </a:rPr>
                          <m:t>4</m:t>
                        </m:r>
                      </m:num>
                      <m:den>
                        <m:r>
                          <a:rPr lang="en-US" b="0" i="1" smtClean="0">
                            <a:solidFill>
                              <a:schemeClr val="tx1"/>
                            </a:solidFill>
                            <a:latin typeface="Cambria Math" panose="02040503050406030204" pitchFamily="18" charset="0"/>
                          </a:rPr>
                          <m:t>14</m:t>
                        </m:r>
                      </m:den>
                    </m:f>
                    <m:r>
                      <a:rPr lang="en-US" b="0" i="1" smtClean="0">
                        <a:solidFill>
                          <a:schemeClr val="tx1"/>
                        </a:solidFill>
                        <a:latin typeface="Cambria Math" panose="02040503050406030204" pitchFamily="18" charset="0"/>
                      </a:rPr>
                      <m:t>=28.6%</m:t>
                    </m:r>
                  </m:oMath>
                </a14:m>
                <a:endParaRPr lang="en-US" dirty="0">
                  <a:solidFill>
                    <a:schemeClr val="tx1"/>
                  </a:solidFill>
                </a:endParaRPr>
              </a:p>
            </p:txBody>
          </p:sp>
        </mc:Choice>
        <mc:Fallback xmlns="">
          <p:sp>
            <p:nvSpPr>
              <p:cNvPr id="2" name="TextBox 1"/>
              <p:cNvSpPr txBox="1">
                <a:spLocks noRot="1" noChangeAspect="1" noMove="1" noResize="1" noEditPoints="1" noAdjustHandles="1" noChangeArrowheads="1" noChangeShapeType="1" noTextEdit="1"/>
              </p:cNvSpPr>
              <p:nvPr/>
            </p:nvSpPr>
            <p:spPr>
              <a:xfrm>
                <a:off x="228600" y="2286000"/>
                <a:ext cx="8763000" cy="759888"/>
              </a:xfrm>
              <a:prstGeom prst="rect">
                <a:avLst/>
              </a:prstGeom>
              <a:blipFill>
                <a:blip r:embed="rId2"/>
                <a:stretch>
                  <a:fillRect l="-487" t="-4000" b="-800"/>
                </a:stretch>
              </a:blipFill>
            </p:spPr>
            <p:txBody>
              <a:bodyPr/>
              <a:lstStyle/>
              <a:p>
                <a:r>
                  <a:rPr lang="en-US">
                    <a:noFill/>
                  </a:rPr>
                  <a:t> </a:t>
                </a:r>
              </a:p>
            </p:txBody>
          </p:sp>
        </mc:Fallback>
      </mc:AlternateContent>
      <p:sp>
        <p:nvSpPr>
          <p:cNvPr id="4" name="TextBox 3"/>
          <p:cNvSpPr txBox="1"/>
          <p:nvPr/>
        </p:nvSpPr>
        <p:spPr>
          <a:xfrm>
            <a:off x="228600" y="3363725"/>
            <a:ext cx="8763000" cy="369332"/>
          </a:xfrm>
          <a:prstGeom prst="rect">
            <a:avLst/>
          </a:prstGeom>
          <a:noFill/>
        </p:spPr>
        <p:txBody>
          <a:bodyPr wrap="square" rtlCol="0">
            <a:spAutoFit/>
          </a:bodyPr>
          <a:lstStyle/>
          <a:p>
            <a:pPr marL="285750" indent="-285750">
              <a:buFont typeface="Arial" panose="020B0604020202020204" pitchFamily="34" charset="0"/>
              <a:buChar char="•"/>
            </a:pPr>
            <a:r>
              <a:rPr lang="en-US" dirty="0" smtClean="0"/>
              <a:t>It seems that we only have very small data set</a:t>
            </a:r>
            <a:endParaRPr lang="en-US" dirty="0"/>
          </a:p>
        </p:txBody>
      </p:sp>
    </p:spTree>
    <p:extLst>
      <p:ext uri="{BB962C8B-B14F-4D97-AF65-F5344CB8AC3E}">
        <p14:creationId xmlns:p14="http://schemas.microsoft.com/office/powerpoint/2010/main" val="415455611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228600"/>
            <a:ext cx="9144000" cy="369332"/>
          </a:xfrm>
          <a:prstGeom prst="rect">
            <a:avLst/>
          </a:prstGeom>
          <a:solidFill>
            <a:schemeClr val="accent1">
              <a:lumMod val="20000"/>
              <a:lumOff val="80000"/>
            </a:schemeClr>
          </a:solidFill>
        </p:spPr>
        <p:txBody>
          <a:bodyPr wrap="square" rtlCol="0">
            <a:spAutoFit/>
          </a:bodyPr>
          <a:lstStyle/>
          <a:p>
            <a:r>
              <a:rPr lang="en-US" b="1" dirty="0">
                <a:solidFill>
                  <a:srgbClr val="3333FF"/>
                </a:solidFill>
              </a:rPr>
              <a:t> </a:t>
            </a:r>
            <a:r>
              <a:rPr lang="en-US" b="1" dirty="0" smtClean="0">
                <a:solidFill>
                  <a:srgbClr val="3333FF"/>
                </a:solidFill>
              </a:rPr>
              <a:t>    Motivating example : New drug test </a:t>
            </a:r>
            <a:endParaRPr lang="en-US" b="1" dirty="0">
              <a:solidFill>
                <a:srgbClr val="3333FF"/>
              </a:solidFill>
            </a:endParaRPr>
          </a:p>
        </p:txBody>
      </p:sp>
      <p:sp>
        <p:nvSpPr>
          <p:cNvPr id="63" name="TextBox 62"/>
          <p:cNvSpPr txBox="1"/>
          <p:nvPr/>
        </p:nvSpPr>
        <p:spPr>
          <a:xfrm>
            <a:off x="228600" y="990600"/>
            <a:ext cx="8763000" cy="646331"/>
          </a:xfrm>
          <a:prstGeom prst="rect">
            <a:avLst/>
          </a:prstGeom>
          <a:noFill/>
        </p:spPr>
        <p:txBody>
          <a:bodyPr wrap="square" rtlCol="0">
            <a:spAutoFit/>
          </a:bodyPr>
          <a:lstStyle/>
          <a:p>
            <a:pPr marL="285750" indent="-285750">
              <a:buFont typeface="Arial" panose="020B0604020202020204" pitchFamily="34" charset="0"/>
              <a:buChar char="•"/>
            </a:pPr>
            <a:r>
              <a:rPr lang="en-US" dirty="0" smtClean="0"/>
              <a:t>Current experimental result</a:t>
            </a:r>
          </a:p>
          <a:p>
            <a:pPr algn="ctr"/>
            <a:r>
              <a:rPr lang="en-US" dirty="0" smtClean="0"/>
              <a:t>4 success from 14 tests</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1761773325"/>
              </p:ext>
            </p:extLst>
          </p:nvPr>
        </p:nvGraphicFramePr>
        <p:xfrm>
          <a:off x="1516975" y="2379296"/>
          <a:ext cx="6110050" cy="2307186"/>
        </p:xfrm>
        <a:graphic>
          <a:graphicData uri="http://schemas.openxmlformats.org/drawingml/2006/table">
            <a:tbl>
              <a:tblPr firstRow="1" bandRow="1">
                <a:tableStyleId>{5940675A-B579-460E-94D1-54222C63F5DA}</a:tableStyleId>
              </a:tblPr>
              <a:tblGrid>
                <a:gridCol w="611005">
                  <a:extLst>
                    <a:ext uri="{9D8B030D-6E8A-4147-A177-3AD203B41FA5}">
                      <a16:colId xmlns:a16="http://schemas.microsoft.com/office/drawing/2014/main" xmlns="" val="20000"/>
                    </a:ext>
                  </a:extLst>
                </a:gridCol>
                <a:gridCol w="611005">
                  <a:extLst>
                    <a:ext uri="{9D8B030D-6E8A-4147-A177-3AD203B41FA5}">
                      <a16:colId xmlns:a16="http://schemas.microsoft.com/office/drawing/2014/main" xmlns="" val="20001"/>
                    </a:ext>
                  </a:extLst>
                </a:gridCol>
                <a:gridCol w="611005">
                  <a:extLst>
                    <a:ext uri="{9D8B030D-6E8A-4147-A177-3AD203B41FA5}">
                      <a16:colId xmlns:a16="http://schemas.microsoft.com/office/drawing/2014/main" xmlns="" val="20002"/>
                    </a:ext>
                  </a:extLst>
                </a:gridCol>
                <a:gridCol w="611005">
                  <a:extLst>
                    <a:ext uri="{9D8B030D-6E8A-4147-A177-3AD203B41FA5}">
                      <a16:colId xmlns:a16="http://schemas.microsoft.com/office/drawing/2014/main" xmlns="" val="20003"/>
                    </a:ext>
                  </a:extLst>
                </a:gridCol>
                <a:gridCol w="611005">
                  <a:extLst>
                    <a:ext uri="{9D8B030D-6E8A-4147-A177-3AD203B41FA5}">
                      <a16:colId xmlns:a16="http://schemas.microsoft.com/office/drawing/2014/main" xmlns="" val="20004"/>
                    </a:ext>
                  </a:extLst>
                </a:gridCol>
                <a:gridCol w="611005">
                  <a:extLst>
                    <a:ext uri="{9D8B030D-6E8A-4147-A177-3AD203B41FA5}">
                      <a16:colId xmlns:a16="http://schemas.microsoft.com/office/drawing/2014/main" xmlns="" val="20005"/>
                    </a:ext>
                  </a:extLst>
                </a:gridCol>
                <a:gridCol w="611005">
                  <a:extLst>
                    <a:ext uri="{9D8B030D-6E8A-4147-A177-3AD203B41FA5}">
                      <a16:colId xmlns:a16="http://schemas.microsoft.com/office/drawing/2014/main" xmlns="" val="20006"/>
                    </a:ext>
                  </a:extLst>
                </a:gridCol>
                <a:gridCol w="611005">
                  <a:extLst>
                    <a:ext uri="{9D8B030D-6E8A-4147-A177-3AD203B41FA5}">
                      <a16:colId xmlns:a16="http://schemas.microsoft.com/office/drawing/2014/main" xmlns="" val="20007"/>
                    </a:ext>
                  </a:extLst>
                </a:gridCol>
                <a:gridCol w="611005">
                  <a:extLst>
                    <a:ext uri="{9D8B030D-6E8A-4147-A177-3AD203B41FA5}">
                      <a16:colId xmlns:a16="http://schemas.microsoft.com/office/drawing/2014/main" xmlns="" val="20008"/>
                    </a:ext>
                  </a:extLst>
                </a:gridCol>
                <a:gridCol w="611005">
                  <a:extLst>
                    <a:ext uri="{9D8B030D-6E8A-4147-A177-3AD203B41FA5}">
                      <a16:colId xmlns:a16="http://schemas.microsoft.com/office/drawing/2014/main" xmlns="" val="20009"/>
                    </a:ext>
                  </a:extLst>
                </a:gridCol>
              </a:tblGrid>
              <a:tr h="329598">
                <a:tc>
                  <a:txBody>
                    <a:bodyPr/>
                    <a:lstStyle/>
                    <a:p>
                      <a:pPr algn="ctr"/>
                      <a:r>
                        <a:rPr lang="en-US" sz="1200" dirty="0" smtClean="0">
                          <a:ln>
                            <a:noFill/>
                          </a:ln>
                          <a:solidFill>
                            <a:schemeClr val="tx1"/>
                          </a:solidFill>
                        </a:rPr>
                        <a:t>0/20</a:t>
                      </a:r>
                      <a:endParaRPr lang="en-US" sz="1200" dirty="0">
                        <a:ln>
                          <a:noFill/>
                        </a:ln>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1200" dirty="0" smtClean="0">
                          <a:ln>
                            <a:noFill/>
                          </a:ln>
                          <a:solidFill>
                            <a:schemeClr val="tx1"/>
                          </a:solidFill>
                        </a:rPr>
                        <a:t>0/20</a:t>
                      </a:r>
                      <a:endParaRPr lang="en-US" sz="1200" dirty="0">
                        <a:ln>
                          <a:noFill/>
                        </a:ln>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1200" dirty="0" smtClean="0">
                          <a:ln>
                            <a:noFill/>
                          </a:ln>
                          <a:solidFill>
                            <a:schemeClr val="tx1"/>
                          </a:solidFill>
                        </a:rPr>
                        <a:t>0/20</a:t>
                      </a:r>
                      <a:endParaRPr lang="en-US" sz="1200" dirty="0">
                        <a:ln>
                          <a:noFill/>
                        </a:ln>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1200" dirty="0" smtClean="0">
                          <a:ln>
                            <a:noFill/>
                          </a:ln>
                          <a:solidFill>
                            <a:schemeClr val="tx1"/>
                          </a:solidFill>
                        </a:rPr>
                        <a:t>0/20</a:t>
                      </a:r>
                      <a:endParaRPr lang="en-US" sz="1200" dirty="0">
                        <a:ln>
                          <a:noFill/>
                        </a:ln>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1200" dirty="0" smtClean="0">
                          <a:ln>
                            <a:noFill/>
                          </a:ln>
                          <a:solidFill>
                            <a:schemeClr val="tx1"/>
                          </a:solidFill>
                        </a:rPr>
                        <a:t>0/20</a:t>
                      </a:r>
                      <a:endParaRPr lang="en-US" sz="1200" dirty="0">
                        <a:ln>
                          <a:noFill/>
                        </a:ln>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1200" dirty="0" smtClean="0">
                          <a:ln>
                            <a:noFill/>
                          </a:ln>
                          <a:solidFill>
                            <a:schemeClr val="tx1"/>
                          </a:solidFill>
                        </a:rPr>
                        <a:t>0/20</a:t>
                      </a:r>
                      <a:endParaRPr lang="en-US" sz="1200" dirty="0">
                        <a:ln>
                          <a:noFill/>
                        </a:ln>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1200" dirty="0" smtClean="0">
                          <a:ln>
                            <a:noFill/>
                          </a:ln>
                          <a:solidFill>
                            <a:schemeClr val="tx1"/>
                          </a:solidFill>
                        </a:rPr>
                        <a:t>0/20</a:t>
                      </a:r>
                      <a:endParaRPr lang="en-US" sz="1200" dirty="0">
                        <a:ln>
                          <a:noFill/>
                        </a:ln>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1200" dirty="0" smtClean="0">
                          <a:ln>
                            <a:noFill/>
                          </a:ln>
                          <a:solidFill>
                            <a:schemeClr val="tx1"/>
                          </a:solidFill>
                        </a:rPr>
                        <a:t>0/19</a:t>
                      </a:r>
                      <a:endParaRPr lang="en-US" sz="1200" dirty="0">
                        <a:ln>
                          <a:noFill/>
                        </a:ln>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1200" dirty="0" smtClean="0">
                          <a:ln>
                            <a:noFill/>
                          </a:ln>
                          <a:solidFill>
                            <a:schemeClr val="tx1"/>
                          </a:solidFill>
                        </a:rPr>
                        <a:t>0/19</a:t>
                      </a:r>
                      <a:endParaRPr lang="en-US" sz="1200" dirty="0">
                        <a:ln>
                          <a:noFill/>
                        </a:ln>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1200" dirty="0" smtClean="0">
                          <a:ln>
                            <a:noFill/>
                          </a:ln>
                          <a:solidFill>
                            <a:schemeClr val="tx1"/>
                          </a:solidFill>
                        </a:rPr>
                        <a:t>0/19</a:t>
                      </a:r>
                      <a:endParaRPr lang="en-US" sz="1200" dirty="0">
                        <a:ln>
                          <a:noFill/>
                        </a:ln>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0"/>
                  </a:ext>
                </a:extLst>
              </a:tr>
              <a:tr h="329598">
                <a:tc>
                  <a:txBody>
                    <a:bodyPr/>
                    <a:lstStyle/>
                    <a:p>
                      <a:pPr algn="ctr"/>
                      <a:r>
                        <a:rPr lang="en-US" sz="1200" dirty="0" smtClean="0">
                          <a:ln>
                            <a:noFill/>
                          </a:ln>
                          <a:solidFill>
                            <a:schemeClr val="tx1"/>
                          </a:solidFill>
                        </a:rPr>
                        <a:t>0/19</a:t>
                      </a:r>
                      <a:endParaRPr lang="en-US" sz="1200" dirty="0">
                        <a:ln>
                          <a:noFill/>
                        </a:ln>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1200" dirty="0" smtClean="0">
                          <a:ln>
                            <a:noFill/>
                          </a:ln>
                          <a:solidFill>
                            <a:schemeClr val="tx1"/>
                          </a:solidFill>
                        </a:rPr>
                        <a:t>0/18</a:t>
                      </a:r>
                      <a:endParaRPr lang="en-US" sz="1200" dirty="0">
                        <a:ln>
                          <a:noFill/>
                        </a:ln>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1200" dirty="0" smtClean="0">
                          <a:ln>
                            <a:noFill/>
                          </a:ln>
                          <a:solidFill>
                            <a:schemeClr val="tx1"/>
                          </a:solidFill>
                        </a:rPr>
                        <a:t>0/18</a:t>
                      </a:r>
                      <a:endParaRPr lang="en-US" sz="1200" dirty="0">
                        <a:ln>
                          <a:noFill/>
                        </a:ln>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1200" dirty="0" smtClean="0">
                          <a:ln>
                            <a:noFill/>
                          </a:ln>
                          <a:solidFill>
                            <a:schemeClr val="tx1"/>
                          </a:solidFill>
                        </a:rPr>
                        <a:t>0/17</a:t>
                      </a:r>
                      <a:endParaRPr lang="en-US" sz="1200" dirty="0">
                        <a:ln>
                          <a:noFill/>
                        </a:ln>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1200" dirty="0" smtClean="0">
                          <a:ln>
                            <a:noFill/>
                          </a:ln>
                          <a:solidFill>
                            <a:schemeClr val="tx1"/>
                          </a:solidFill>
                        </a:rPr>
                        <a:t>1/20</a:t>
                      </a:r>
                      <a:endParaRPr lang="en-US" sz="1200" dirty="0">
                        <a:ln>
                          <a:noFill/>
                        </a:ln>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1200" dirty="0" smtClean="0">
                          <a:ln>
                            <a:noFill/>
                          </a:ln>
                          <a:solidFill>
                            <a:schemeClr val="tx1"/>
                          </a:solidFill>
                        </a:rPr>
                        <a:t>1/20</a:t>
                      </a:r>
                      <a:endParaRPr lang="en-US" sz="1200" dirty="0">
                        <a:ln>
                          <a:noFill/>
                        </a:ln>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1200" dirty="0" smtClean="0">
                          <a:ln>
                            <a:noFill/>
                          </a:ln>
                          <a:solidFill>
                            <a:schemeClr val="tx1"/>
                          </a:solidFill>
                        </a:rPr>
                        <a:t>1/20</a:t>
                      </a:r>
                      <a:endParaRPr lang="en-US" sz="1200" dirty="0">
                        <a:ln>
                          <a:noFill/>
                        </a:ln>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1200" dirty="0" smtClean="0">
                          <a:ln>
                            <a:noFill/>
                          </a:ln>
                          <a:solidFill>
                            <a:schemeClr val="tx1"/>
                          </a:solidFill>
                        </a:rPr>
                        <a:t>1/20</a:t>
                      </a:r>
                      <a:endParaRPr lang="en-US" sz="1200" dirty="0">
                        <a:ln>
                          <a:noFill/>
                        </a:ln>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1200" dirty="0" smtClean="0">
                          <a:ln>
                            <a:noFill/>
                          </a:ln>
                          <a:solidFill>
                            <a:schemeClr val="tx1"/>
                          </a:solidFill>
                        </a:rPr>
                        <a:t>1/19</a:t>
                      </a:r>
                      <a:endParaRPr lang="en-US" sz="1200" dirty="0">
                        <a:ln>
                          <a:noFill/>
                        </a:ln>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1200" dirty="0" smtClean="0">
                          <a:ln>
                            <a:noFill/>
                          </a:ln>
                          <a:solidFill>
                            <a:schemeClr val="tx1"/>
                          </a:solidFill>
                        </a:rPr>
                        <a:t>1/19</a:t>
                      </a:r>
                      <a:endParaRPr lang="en-US" sz="1200" dirty="0">
                        <a:ln>
                          <a:noFill/>
                        </a:ln>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1"/>
                  </a:ext>
                </a:extLst>
              </a:tr>
              <a:tr h="329598">
                <a:tc>
                  <a:txBody>
                    <a:bodyPr/>
                    <a:lstStyle/>
                    <a:p>
                      <a:pPr algn="ctr"/>
                      <a:r>
                        <a:rPr lang="en-US" sz="1200" dirty="0" smtClean="0">
                          <a:ln>
                            <a:noFill/>
                          </a:ln>
                          <a:solidFill>
                            <a:schemeClr val="tx1"/>
                          </a:solidFill>
                        </a:rPr>
                        <a:t>1/18</a:t>
                      </a:r>
                      <a:endParaRPr lang="en-US" sz="1200" dirty="0">
                        <a:ln>
                          <a:noFill/>
                        </a:ln>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1200" dirty="0" smtClean="0">
                          <a:ln>
                            <a:noFill/>
                          </a:ln>
                          <a:solidFill>
                            <a:schemeClr val="tx1"/>
                          </a:solidFill>
                        </a:rPr>
                        <a:t>1/18</a:t>
                      </a:r>
                      <a:endParaRPr lang="en-US" sz="1200" dirty="0">
                        <a:ln>
                          <a:noFill/>
                        </a:ln>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1200" dirty="0" smtClean="0">
                          <a:ln>
                            <a:noFill/>
                          </a:ln>
                          <a:solidFill>
                            <a:schemeClr val="tx1"/>
                          </a:solidFill>
                        </a:rPr>
                        <a:t>2/25</a:t>
                      </a:r>
                      <a:endParaRPr lang="en-US" sz="1200" dirty="0">
                        <a:ln>
                          <a:noFill/>
                        </a:ln>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1200" dirty="0" smtClean="0">
                          <a:ln>
                            <a:noFill/>
                          </a:ln>
                          <a:solidFill>
                            <a:schemeClr val="tx1"/>
                          </a:solidFill>
                        </a:rPr>
                        <a:t>2/24</a:t>
                      </a:r>
                      <a:endParaRPr lang="en-US" sz="1200" dirty="0">
                        <a:ln>
                          <a:noFill/>
                        </a:ln>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1200" dirty="0" smtClean="0">
                          <a:ln>
                            <a:noFill/>
                          </a:ln>
                          <a:solidFill>
                            <a:schemeClr val="tx1"/>
                          </a:solidFill>
                        </a:rPr>
                        <a:t>2/23</a:t>
                      </a:r>
                      <a:endParaRPr lang="en-US" sz="1200" dirty="0">
                        <a:ln>
                          <a:noFill/>
                        </a:ln>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1200" dirty="0" smtClean="0">
                          <a:ln>
                            <a:noFill/>
                          </a:ln>
                          <a:solidFill>
                            <a:schemeClr val="tx1"/>
                          </a:solidFill>
                        </a:rPr>
                        <a:t>2/20</a:t>
                      </a:r>
                      <a:endParaRPr lang="en-US" sz="1200" dirty="0">
                        <a:ln>
                          <a:noFill/>
                        </a:ln>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1200" dirty="0" smtClean="0">
                          <a:ln>
                            <a:noFill/>
                          </a:ln>
                          <a:solidFill>
                            <a:schemeClr val="tx1"/>
                          </a:solidFill>
                        </a:rPr>
                        <a:t>2/10</a:t>
                      </a:r>
                      <a:endParaRPr lang="en-US" sz="1200" dirty="0">
                        <a:ln>
                          <a:noFill/>
                        </a:ln>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1200" dirty="0" smtClean="0">
                          <a:ln>
                            <a:noFill/>
                          </a:ln>
                          <a:solidFill>
                            <a:schemeClr val="tx1"/>
                          </a:solidFill>
                        </a:rPr>
                        <a:t>2/20</a:t>
                      </a:r>
                      <a:endParaRPr lang="en-US" sz="1200" dirty="0">
                        <a:ln>
                          <a:noFill/>
                        </a:ln>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1200" dirty="0" smtClean="0">
                          <a:ln>
                            <a:noFill/>
                          </a:ln>
                          <a:solidFill>
                            <a:schemeClr val="tx1"/>
                          </a:solidFill>
                        </a:rPr>
                        <a:t>2/20</a:t>
                      </a:r>
                      <a:endParaRPr lang="en-US" sz="1200" dirty="0">
                        <a:ln>
                          <a:noFill/>
                        </a:ln>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1200" dirty="0" smtClean="0">
                          <a:ln>
                            <a:noFill/>
                          </a:ln>
                          <a:solidFill>
                            <a:schemeClr val="tx1"/>
                          </a:solidFill>
                        </a:rPr>
                        <a:t>2/20</a:t>
                      </a:r>
                      <a:endParaRPr lang="en-US" sz="1200" dirty="0">
                        <a:ln>
                          <a:noFill/>
                        </a:ln>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2"/>
                  </a:ext>
                </a:extLst>
              </a:tr>
              <a:tr h="329598">
                <a:tc>
                  <a:txBody>
                    <a:bodyPr/>
                    <a:lstStyle/>
                    <a:p>
                      <a:pPr algn="ctr"/>
                      <a:r>
                        <a:rPr lang="en-US" sz="1200" dirty="0" smtClean="0">
                          <a:ln>
                            <a:noFill/>
                          </a:ln>
                          <a:solidFill>
                            <a:schemeClr val="tx1"/>
                          </a:solidFill>
                        </a:rPr>
                        <a:t>2/20</a:t>
                      </a:r>
                      <a:endParaRPr lang="en-US" sz="1200" dirty="0">
                        <a:ln>
                          <a:noFill/>
                        </a:ln>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1200" dirty="0" smtClean="0">
                          <a:ln>
                            <a:noFill/>
                          </a:ln>
                          <a:solidFill>
                            <a:schemeClr val="tx1"/>
                          </a:solidFill>
                        </a:rPr>
                        <a:t>1/10</a:t>
                      </a:r>
                      <a:endParaRPr lang="en-US" sz="1200" dirty="0">
                        <a:ln>
                          <a:noFill/>
                        </a:ln>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1200" dirty="0" smtClean="0">
                          <a:ln>
                            <a:noFill/>
                          </a:ln>
                          <a:solidFill>
                            <a:schemeClr val="tx1"/>
                          </a:solidFill>
                        </a:rPr>
                        <a:t>5/49</a:t>
                      </a:r>
                      <a:endParaRPr lang="en-US" sz="1200" dirty="0">
                        <a:ln>
                          <a:noFill/>
                        </a:ln>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1200" dirty="0" smtClean="0">
                          <a:ln>
                            <a:noFill/>
                          </a:ln>
                          <a:solidFill>
                            <a:schemeClr val="tx1"/>
                          </a:solidFill>
                        </a:rPr>
                        <a:t>2/19</a:t>
                      </a:r>
                      <a:endParaRPr lang="en-US" sz="1200" dirty="0">
                        <a:ln>
                          <a:noFill/>
                        </a:ln>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1200" dirty="0" smtClean="0">
                          <a:ln>
                            <a:noFill/>
                          </a:ln>
                          <a:solidFill>
                            <a:schemeClr val="tx1"/>
                          </a:solidFill>
                        </a:rPr>
                        <a:t>5/46</a:t>
                      </a:r>
                      <a:endParaRPr lang="en-US" sz="1200" dirty="0">
                        <a:ln>
                          <a:noFill/>
                        </a:ln>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1200" dirty="0" smtClean="0">
                          <a:ln>
                            <a:noFill/>
                          </a:ln>
                          <a:solidFill>
                            <a:schemeClr val="tx1"/>
                          </a:solidFill>
                        </a:rPr>
                        <a:t>3/27</a:t>
                      </a:r>
                      <a:endParaRPr lang="en-US" sz="1200" dirty="0">
                        <a:ln>
                          <a:noFill/>
                        </a:ln>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1200" dirty="0" smtClean="0">
                          <a:ln>
                            <a:noFill/>
                          </a:ln>
                          <a:solidFill>
                            <a:schemeClr val="tx1"/>
                          </a:solidFill>
                        </a:rPr>
                        <a:t>2/17</a:t>
                      </a:r>
                      <a:endParaRPr lang="en-US" sz="1200" dirty="0">
                        <a:ln>
                          <a:noFill/>
                        </a:ln>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1200" dirty="0" smtClean="0">
                          <a:ln>
                            <a:noFill/>
                          </a:ln>
                          <a:solidFill>
                            <a:schemeClr val="tx1"/>
                          </a:solidFill>
                        </a:rPr>
                        <a:t>7/49</a:t>
                      </a:r>
                      <a:endParaRPr lang="en-US" sz="1200" dirty="0">
                        <a:ln>
                          <a:noFill/>
                        </a:ln>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1200" dirty="0" smtClean="0">
                          <a:ln>
                            <a:noFill/>
                          </a:ln>
                          <a:solidFill>
                            <a:schemeClr val="tx1"/>
                          </a:solidFill>
                        </a:rPr>
                        <a:t>7/47</a:t>
                      </a:r>
                      <a:endParaRPr lang="en-US" sz="1200" dirty="0">
                        <a:ln>
                          <a:noFill/>
                        </a:ln>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1200" dirty="0" smtClean="0">
                          <a:ln>
                            <a:noFill/>
                          </a:ln>
                          <a:solidFill>
                            <a:schemeClr val="tx1"/>
                          </a:solidFill>
                        </a:rPr>
                        <a:t>3/20</a:t>
                      </a:r>
                      <a:endParaRPr lang="en-US" sz="1200" dirty="0">
                        <a:ln>
                          <a:noFill/>
                        </a:ln>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3"/>
                  </a:ext>
                </a:extLst>
              </a:tr>
              <a:tr h="329598">
                <a:tc>
                  <a:txBody>
                    <a:bodyPr/>
                    <a:lstStyle/>
                    <a:p>
                      <a:pPr algn="ctr"/>
                      <a:r>
                        <a:rPr lang="en-US" sz="1200" dirty="0" smtClean="0">
                          <a:ln>
                            <a:noFill/>
                          </a:ln>
                          <a:solidFill>
                            <a:schemeClr val="tx1"/>
                          </a:solidFill>
                        </a:rPr>
                        <a:t>3/20</a:t>
                      </a:r>
                      <a:endParaRPr lang="en-US" sz="1200" dirty="0">
                        <a:ln>
                          <a:noFill/>
                        </a:ln>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1200" dirty="0" smtClean="0">
                          <a:ln>
                            <a:noFill/>
                          </a:ln>
                          <a:solidFill>
                            <a:schemeClr val="tx1"/>
                          </a:solidFill>
                        </a:rPr>
                        <a:t>2/13</a:t>
                      </a:r>
                      <a:endParaRPr lang="en-US" sz="1200" dirty="0">
                        <a:ln>
                          <a:noFill/>
                        </a:ln>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1200" dirty="0" smtClean="0">
                          <a:ln>
                            <a:noFill/>
                          </a:ln>
                          <a:solidFill>
                            <a:schemeClr val="tx1"/>
                          </a:solidFill>
                        </a:rPr>
                        <a:t>9/48</a:t>
                      </a:r>
                      <a:endParaRPr lang="en-US" sz="1200" dirty="0">
                        <a:ln>
                          <a:noFill/>
                        </a:ln>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1200" dirty="0" smtClean="0">
                          <a:ln>
                            <a:noFill/>
                          </a:ln>
                          <a:solidFill>
                            <a:schemeClr val="tx1"/>
                          </a:solidFill>
                        </a:rPr>
                        <a:t>10/50</a:t>
                      </a:r>
                      <a:endParaRPr lang="en-US" sz="1200" dirty="0">
                        <a:ln>
                          <a:noFill/>
                        </a:ln>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1200" dirty="0" smtClean="0">
                          <a:ln>
                            <a:noFill/>
                          </a:ln>
                          <a:solidFill>
                            <a:schemeClr val="tx1"/>
                          </a:solidFill>
                        </a:rPr>
                        <a:t>4/20</a:t>
                      </a:r>
                      <a:endParaRPr lang="en-US" sz="1200" dirty="0">
                        <a:ln>
                          <a:noFill/>
                        </a:ln>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1200" dirty="0" smtClean="0">
                          <a:ln>
                            <a:noFill/>
                          </a:ln>
                          <a:solidFill>
                            <a:schemeClr val="tx1"/>
                          </a:solidFill>
                        </a:rPr>
                        <a:t>4/20</a:t>
                      </a:r>
                      <a:endParaRPr lang="en-US" sz="1200" dirty="0">
                        <a:ln>
                          <a:noFill/>
                        </a:ln>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1200" dirty="0" smtClean="0">
                          <a:ln>
                            <a:noFill/>
                          </a:ln>
                          <a:solidFill>
                            <a:schemeClr val="tx1"/>
                          </a:solidFill>
                        </a:rPr>
                        <a:t>4/20</a:t>
                      </a:r>
                      <a:endParaRPr lang="en-US" sz="1200" dirty="0">
                        <a:ln>
                          <a:noFill/>
                        </a:ln>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1200" dirty="0" smtClean="0">
                          <a:ln>
                            <a:noFill/>
                          </a:ln>
                          <a:solidFill>
                            <a:schemeClr val="tx1"/>
                          </a:solidFill>
                        </a:rPr>
                        <a:t>4/20</a:t>
                      </a:r>
                      <a:endParaRPr lang="en-US" sz="1200" dirty="0">
                        <a:ln>
                          <a:noFill/>
                        </a:ln>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1200" dirty="0" smtClean="0">
                          <a:ln>
                            <a:noFill/>
                          </a:ln>
                          <a:solidFill>
                            <a:schemeClr val="tx1"/>
                          </a:solidFill>
                        </a:rPr>
                        <a:t>4/20</a:t>
                      </a:r>
                      <a:endParaRPr lang="en-US" sz="1200" dirty="0">
                        <a:ln>
                          <a:noFill/>
                        </a:ln>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1200" dirty="0" smtClean="0">
                          <a:ln>
                            <a:noFill/>
                          </a:ln>
                          <a:solidFill>
                            <a:schemeClr val="tx1"/>
                          </a:solidFill>
                        </a:rPr>
                        <a:t>4/20</a:t>
                      </a:r>
                      <a:endParaRPr lang="en-US" sz="1200" dirty="0">
                        <a:ln>
                          <a:noFill/>
                        </a:ln>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4"/>
                  </a:ext>
                </a:extLst>
              </a:tr>
              <a:tr h="329598">
                <a:tc>
                  <a:txBody>
                    <a:bodyPr/>
                    <a:lstStyle/>
                    <a:p>
                      <a:pPr algn="ctr"/>
                      <a:r>
                        <a:rPr lang="en-US" sz="1200" dirty="0" smtClean="0">
                          <a:ln>
                            <a:noFill/>
                          </a:ln>
                          <a:solidFill>
                            <a:schemeClr val="tx1"/>
                          </a:solidFill>
                        </a:rPr>
                        <a:t>4/20</a:t>
                      </a:r>
                      <a:endParaRPr lang="en-US" sz="1200" dirty="0">
                        <a:ln>
                          <a:noFill/>
                        </a:ln>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1200" dirty="0" smtClean="0">
                          <a:ln>
                            <a:noFill/>
                          </a:ln>
                          <a:solidFill>
                            <a:schemeClr val="tx1"/>
                          </a:solidFill>
                        </a:rPr>
                        <a:t>10/48</a:t>
                      </a:r>
                      <a:endParaRPr lang="en-US" sz="1200" dirty="0">
                        <a:ln>
                          <a:noFill/>
                        </a:ln>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1200" dirty="0" smtClean="0">
                          <a:ln>
                            <a:noFill/>
                          </a:ln>
                          <a:solidFill>
                            <a:schemeClr val="tx1"/>
                          </a:solidFill>
                        </a:rPr>
                        <a:t>4/19</a:t>
                      </a:r>
                      <a:endParaRPr lang="en-US" sz="1200" dirty="0">
                        <a:ln>
                          <a:noFill/>
                        </a:ln>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1200" dirty="0" smtClean="0">
                          <a:ln>
                            <a:noFill/>
                          </a:ln>
                          <a:solidFill>
                            <a:schemeClr val="tx1"/>
                          </a:solidFill>
                        </a:rPr>
                        <a:t>4/19</a:t>
                      </a:r>
                      <a:endParaRPr lang="en-US" sz="1200" dirty="0">
                        <a:ln>
                          <a:noFill/>
                        </a:ln>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1200" dirty="0" smtClean="0">
                          <a:ln>
                            <a:noFill/>
                          </a:ln>
                          <a:solidFill>
                            <a:schemeClr val="tx1"/>
                          </a:solidFill>
                        </a:rPr>
                        <a:t>4/19</a:t>
                      </a:r>
                      <a:endParaRPr lang="en-US" sz="1200" dirty="0">
                        <a:ln>
                          <a:noFill/>
                        </a:ln>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1200" dirty="0" smtClean="0">
                          <a:ln>
                            <a:noFill/>
                          </a:ln>
                          <a:solidFill>
                            <a:schemeClr val="tx1"/>
                          </a:solidFill>
                        </a:rPr>
                        <a:t>5/22</a:t>
                      </a:r>
                      <a:endParaRPr lang="en-US" sz="1200" dirty="0">
                        <a:ln>
                          <a:noFill/>
                        </a:ln>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1200" dirty="0" smtClean="0">
                          <a:ln>
                            <a:noFill/>
                          </a:ln>
                          <a:solidFill>
                            <a:schemeClr val="tx1"/>
                          </a:solidFill>
                        </a:rPr>
                        <a:t>11/46</a:t>
                      </a:r>
                      <a:endParaRPr lang="en-US" sz="1200" dirty="0">
                        <a:ln>
                          <a:noFill/>
                        </a:ln>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1200" dirty="0" smtClean="0">
                          <a:ln>
                            <a:noFill/>
                          </a:ln>
                          <a:solidFill>
                            <a:schemeClr val="tx1"/>
                          </a:solidFill>
                        </a:rPr>
                        <a:t>12/49</a:t>
                      </a:r>
                      <a:endParaRPr lang="en-US" sz="1200" dirty="0">
                        <a:ln>
                          <a:noFill/>
                        </a:ln>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1200" dirty="0" smtClean="0">
                          <a:ln>
                            <a:noFill/>
                          </a:ln>
                          <a:solidFill>
                            <a:schemeClr val="tx1"/>
                          </a:solidFill>
                        </a:rPr>
                        <a:t>5/20</a:t>
                      </a:r>
                      <a:endParaRPr lang="en-US" sz="1200" dirty="0">
                        <a:ln>
                          <a:noFill/>
                        </a:ln>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1200" dirty="0" smtClean="0">
                          <a:ln>
                            <a:noFill/>
                          </a:ln>
                          <a:solidFill>
                            <a:schemeClr val="tx1"/>
                          </a:solidFill>
                        </a:rPr>
                        <a:t>5/20</a:t>
                      </a:r>
                      <a:endParaRPr lang="en-US" sz="1200" dirty="0">
                        <a:ln>
                          <a:noFill/>
                        </a:ln>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5"/>
                  </a:ext>
                </a:extLst>
              </a:tr>
              <a:tr h="329598">
                <a:tc>
                  <a:txBody>
                    <a:bodyPr/>
                    <a:lstStyle/>
                    <a:p>
                      <a:pPr algn="ctr"/>
                      <a:r>
                        <a:rPr lang="en-US" sz="1200" dirty="0" smtClean="0">
                          <a:ln>
                            <a:noFill/>
                          </a:ln>
                          <a:solidFill>
                            <a:schemeClr val="tx1"/>
                          </a:solidFill>
                        </a:rPr>
                        <a:t>6/23</a:t>
                      </a:r>
                      <a:endParaRPr lang="en-US" sz="1200" dirty="0">
                        <a:ln>
                          <a:noFill/>
                        </a:ln>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1200" dirty="0" smtClean="0">
                          <a:ln>
                            <a:noFill/>
                          </a:ln>
                          <a:solidFill>
                            <a:schemeClr val="tx1"/>
                          </a:solidFill>
                        </a:rPr>
                        <a:t>5/19</a:t>
                      </a:r>
                      <a:endParaRPr lang="en-US" sz="1200" dirty="0">
                        <a:ln>
                          <a:noFill/>
                        </a:ln>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1200" dirty="0" smtClean="0">
                          <a:ln>
                            <a:noFill/>
                          </a:ln>
                          <a:solidFill>
                            <a:schemeClr val="tx1"/>
                          </a:solidFill>
                        </a:rPr>
                        <a:t>6/22</a:t>
                      </a:r>
                      <a:endParaRPr lang="en-US" sz="1200" dirty="0">
                        <a:ln>
                          <a:noFill/>
                        </a:ln>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1200" dirty="0" smtClean="0">
                          <a:ln>
                            <a:noFill/>
                          </a:ln>
                          <a:solidFill>
                            <a:schemeClr val="tx1"/>
                          </a:solidFill>
                        </a:rPr>
                        <a:t>6/20</a:t>
                      </a:r>
                      <a:endParaRPr lang="en-US" sz="1200" dirty="0">
                        <a:ln>
                          <a:noFill/>
                        </a:ln>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1200" dirty="0" smtClean="0">
                          <a:ln>
                            <a:noFill/>
                          </a:ln>
                          <a:solidFill>
                            <a:schemeClr val="tx1"/>
                          </a:solidFill>
                        </a:rPr>
                        <a:t>6/20</a:t>
                      </a:r>
                      <a:endParaRPr lang="en-US" sz="1200" dirty="0">
                        <a:ln>
                          <a:noFill/>
                        </a:ln>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1200" dirty="0" smtClean="0">
                          <a:ln>
                            <a:noFill/>
                          </a:ln>
                          <a:solidFill>
                            <a:schemeClr val="tx1"/>
                          </a:solidFill>
                        </a:rPr>
                        <a:t>6/20</a:t>
                      </a:r>
                      <a:endParaRPr lang="en-US" sz="1200" dirty="0">
                        <a:ln>
                          <a:noFill/>
                        </a:ln>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1200" dirty="0" smtClean="0">
                          <a:ln>
                            <a:noFill/>
                          </a:ln>
                          <a:solidFill>
                            <a:schemeClr val="tx1"/>
                          </a:solidFill>
                        </a:rPr>
                        <a:t>16/52</a:t>
                      </a:r>
                      <a:endParaRPr lang="en-US" sz="1200" dirty="0">
                        <a:ln>
                          <a:noFill/>
                        </a:ln>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1200" dirty="0" smtClean="0">
                          <a:ln>
                            <a:noFill/>
                          </a:ln>
                          <a:solidFill>
                            <a:schemeClr val="tx1"/>
                          </a:solidFill>
                        </a:rPr>
                        <a:t>15/47</a:t>
                      </a:r>
                      <a:endParaRPr lang="en-US" sz="1200" dirty="0">
                        <a:ln>
                          <a:noFill/>
                        </a:ln>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1200" dirty="0" smtClean="0">
                          <a:ln>
                            <a:noFill/>
                          </a:ln>
                          <a:solidFill>
                            <a:schemeClr val="tx1"/>
                          </a:solidFill>
                        </a:rPr>
                        <a:t>15/46</a:t>
                      </a:r>
                      <a:endParaRPr lang="en-US" sz="1200" dirty="0">
                        <a:ln>
                          <a:noFill/>
                        </a:ln>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1200" dirty="0" smtClean="0">
                          <a:ln>
                            <a:noFill/>
                          </a:ln>
                          <a:solidFill>
                            <a:schemeClr val="tx1"/>
                          </a:solidFill>
                        </a:rPr>
                        <a:t>9/24</a:t>
                      </a:r>
                      <a:endParaRPr lang="en-US" sz="1200" dirty="0">
                        <a:ln>
                          <a:noFill/>
                        </a:ln>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6"/>
                  </a:ext>
                </a:extLst>
              </a:tr>
            </a:tbl>
          </a:graphicData>
        </a:graphic>
      </p:graphicFrame>
      <p:sp>
        <p:nvSpPr>
          <p:cNvPr id="7" name="TextBox 6"/>
          <p:cNvSpPr txBox="1"/>
          <p:nvPr/>
        </p:nvSpPr>
        <p:spPr>
          <a:xfrm>
            <a:off x="228600" y="1858833"/>
            <a:ext cx="5859217" cy="369332"/>
          </a:xfrm>
          <a:prstGeom prst="rect">
            <a:avLst/>
          </a:prstGeom>
          <a:noFill/>
        </p:spPr>
        <p:txBody>
          <a:bodyPr wrap="square" rtlCol="0">
            <a:spAutoFit/>
          </a:bodyPr>
          <a:lstStyle/>
          <a:p>
            <a:pPr marL="285750" indent="-285750">
              <a:buFont typeface="Arial" panose="020B0604020202020204" pitchFamily="34" charset="0"/>
              <a:buChar char="•"/>
            </a:pPr>
            <a:r>
              <a:rPr lang="en-US" dirty="0" smtClean="0"/>
              <a:t>Historical experimental results</a:t>
            </a:r>
            <a:endParaRPr lang="en-US" dirty="0"/>
          </a:p>
        </p:txBody>
      </p:sp>
      <mc:AlternateContent xmlns:mc="http://schemas.openxmlformats.org/markup-compatibility/2006" xmlns:a14="http://schemas.microsoft.com/office/drawing/2010/main">
        <mc:Choice Requires="a14">
          <p:sp>
            <p:nvSpPr>
              <p:cNvPr id="8" name="TextBox 7"/>
              <p:cNvSpPr txBox="1"/>
              <p:nvPr/>
            </p:nvSpPr>
            <p:spPr>
              <a:xfrm>
                <a:off x="1514044" y="4841606"/>
                <a:ext cx="4219503" cy="660309"/>
              </a:xfrm>
              <a:prstGeom prst="rect">
                <a:avLst/>
              </a:prstGeom>
              <a:noFill/>
            </p:spPr>
            <p:txBody>
              <a:bodyPr wrap="square" rtlCol="0">
                <a:spAutoFit/>
              </a:bodyPr>
              <a:lstStyle/>
              <a:p>
                <a:pPr marL="285750" indent="-285750">
                  <a:buFont typeface="Wingdings" panose="05000000000000000000" pitchFamily="2" charset="2"/>
                  <a:buChar char="ü"/>
                </a:pPr>
                <a:r>
                  <a:rPr lang="en-US" sz="1400" dirty="0" smtClean="0">
                    <a:solidFill>
                      <a:srgbClr val="00B050"/>
                    </a:solidFill>
                  </a:rPr>
                  <a:t>The observed sample mean of 70 values </a:t>
                </a:r>
                <a14:m>
                  <m:oMath xmlns:m="http://schemas.openxmlformats.org/officeDocument/2006/math">
                    <m:f>
                      <m:fPr>
                        <m:ctrlPr>
                          <a:rPr lang="en-US" sz="1400" i="1" smtClean="0">
                            <a:solidFill>
                              <a:srgbClr val="00B050"/>
                            </a:solidFill>
                            <a:latin typeface="Cambria Math"/>
                          </a:rPr>
                        </m:ctrlPr>
                      </m:fPr>
                      <m:num>
                        <m:sSub>
                          <m:sSubPr>
                            <m:ctrlPr>
                              <a:rPr lang="en-US" sz="1400" i="1" smtClean="0">
                                <a:solidFill>
                                  <a:srgbClr val="00B050"/>
                                </a:solidFill>
                                <a:latin typeface="Cambria Math"/>
                              </a:rPr>
                            </m:ctrlPr>
                          </m:sSubPr>
                          <m:e>
                            <m:r>
                              <a:rPr lang="en-US" sz="1400" b="0" i="1" smtClean="0">
                                <a:solidFill>
                                  <a:srgbClr val="00B050"/>
                                </a:solidFill>
                                <a:latin typeface="Cambria Math"/>
                              </a:rPr>
                              <m:t>𝑦</m:t>
                            </m:r>
                          </m:e>
                          <m:sub>
                            <m:r>
                              <a:rPr lang="en-US" sz="1400" b="0" i="1" smtClean="0">
                                <a:solidFill>
                                  <a:srgbClr val="00B050"/>
                                </a:solidFill>
                                <a:latin typeface="Cambria Math"/>
                              </a:rPr>
                              <m:t>𝑗</m:t>
                            </m:r>
                          </m:sub>
                        </m:sSub>
                      </m:num>
                      <m:den>
                        <m:sSub>
                          <m:sSubPr>
                            <m:ctrlPr>
                              <a:rPr lang="en-US" sz="1400" i="1">
                                <a:solidFill>
                                  <a:srgbClr val="00B050"/>
                                </a:solidFill>
                                <a:latin typeface="Cambria Math"/>
                              </a:rPr>
                            </m:ctrlPr>
                          </m:sSubPr>
                          <m:e>
                            <m:r>
                              <a:rPr lang="en-US" sz="1400" b="0" i="1" smtClean="0">
                                <a:solidFill>
                                  <a:srgbClr val="00B050"/>
                                </a:solidFill>
                                <a:latin typeface="Cambria Math"/>
                              </a:rPr>
                              <m:t>𝑛</m:t>
                            </m:r>
                          </m:e>
                          <m:sub>
                            <m:r>
                              <a:rPr lang="en-US" sz="1400" i="1">
                                <a:solidFill>
                                  <a:srgbClr val="00B050"/>
                                </a:solidFill>
                                <a:latin typeface="Cambria Math"/>
                              </a:rPr>
                              <m:t>𝑗</m:t>
                            </m:r>
                          </m:sub>
                        </m:sSub>
                      </m:den>
                    </m:f>
                  </m:oMath>
                </a14:m>
                <a:r>
                  <a:rPr lang="en-US" sz="1400" dirty="0" smtClean="0">
                    <a:solidFill>
                      <a:srgbClr val="00B050"/>
                    </a:solidFill>
                  </a:rPr>
                  <a:t> = 0.136</a:t>
                </a:r>
              </a:p>
              <a:p>
                <a:pPr marL="285750" indent="-285750">
                  <a:buFont typeface="Wingdings" panose="05000000000000000000" pitchFamily="2" charset="2"/>
                  <a:buChar char="ü"/>
                </a:pPr>
                <a:r>
                  <a:rPr lang="en-US" sz="1400" dirty="0">
                    <a:solidFill>
                      <a:srgbClr val="00B050"/>
                    </a:solidFill>
                  </a:rPr>
                  <a:t>The observed sample standard deviation : </a:t>
                </a:r>
                <a:r>
                  <a:rPr lang="en-US" sz="1400" dirty="0" smtClean="0">
                    <a:solidFill>
                      <a:srgbClr val="00B050"/>
                    </a:solidFill>
                  </a:rPr>
                  <a:t>0.103</a:t>
                </a:r>
                <a:endParaRPr lang="en-US" sz="1400" dirty="0">
                  <a:solidFill>
                    <a:srgbClr val="00B050"/>
                  </a:solidFill>
                </a:endParaRPr>
              </a:p>
            </p:txBody>
          </p:sp>
        </mc:Choice>
        <mc:Fallback xmlns="">
          <p:sp>
            <p:nvSpPr>
              <p:cNvPr id="8" name="TextBox 7"/>
              <p:cNvSpPr txBox="1">
                <a:spLocks noRot="1" noChangeAspect="1" noMove="1" noResize="1" noEditPoints="1" noAdjustHandles="1" noChangeArrowheads="1" noChangeShapeType="1" noTextEdit="1"/>
              </p:cNvSpPr>
              <p:nvPr/>
            </p:nvSpPr>
            <p:spPr>
              <a:xfrm>
                <a:off x="1514044" y="4841606"/>
                <a:ext cx="4219503" cy="660309"/>
              </a:xfrm>
              <a:prstGeom prst="rect">
                <a:avLst/>
              </a:prstGeom>
              <a:blipFill>
                <a:blip r:embed="rId2"/>
                <a:stretch>
                  <a:fillRect l="-144" b="-9174"/>
                </a:stretch>
              </a:blipFill>
            </p:spPr>
            <p:txBody>
              <a:bodyPr/>
              <a:lstStyle/>
              <a:p>
                <a:r>
                  <a:rPr lang="en-US">
                    <a:noFill/>
                  </a:rPr>
                  <a:t> </a:t>
                </a:r>
              </a:p>
            </p:txBody>
          </p:sp>
        </mc:Fallback>
      </mc:AlternateContent>
    </p:spTree>
    <p:extLst>
      <p:ext uri="{BB962C8B-B14F-4D97-AF65-F5344CB8AC3E}">
        <p14:creationId xmlns:p14="http://schemas.microsoft.com/office/powerpoint/2010/main" val="286082445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ight Arrow 17"/>
          <p:cNvSpPr/>
          <p:nvPr/>
        </p:nvSpPr>
        <p:spPr>
          <a:xfrm>
            <a:off x="3557534" y="4916617"/>
            <a:ext cx="1852665" cy="228600"/>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5410200" y="4313483"/>
            <a:ext cx="2667000" cy="1371600"/>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890535" y="4321730"/>
            <a:ext cx="2902540" cy="1371600"/>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62600" y="762000"/>
            <a:ext cx="2996041" cy="2236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a14="http://schemas.microsoft.com/office/drawing/2010/main">
        <mc:Choice Requires="a14">
          <p:sp>
            <p:nvSpPr>
              <p:cNvPr id="17" name="Rectangle 16"/>
              <p:cNvSpPr/>
              <p:nvPr/>
            </p:nvSpPr>
            <p:spPr>
              <a:xfrm>
                <a:off x="1078870" y="4478932"/>
                <a:ext cx="2714205" cy="1005788"/>
              </a:xfrm>
              <a:prstGeom prst="rect">
                <a:avLst/>
              </a:prstGeom>
              <a:noFill/>
              <a:ln>
                <a:noFill/>
              </a:ln>
            </p:spPr>
            <p:txBody>
              <a:bodyPr wrap="none">
                <a:spAutoFit/>
              </a:bodyPr>
              <a:lstStyle/>
              <a:p>
                <a:pPr/>
                <a14:m>
                  <m:oMathPara xmlns:m="http://schemas.openxmlformats.org/officeDocument/2006/math">
                    <m:oMathParaPr>
                      <m:jc m:val="left"/>
                    </m:oMathParaPr>
                    <m:oMath xmlns:m="http://schemas.openxmlformats.org/officeDocument/2006/math">
                      <m:r>
                        <m:rPr>
                          <m:sty m:val="p"/>
                        </m:rPr>
                        <a:rPr lang="en-US" sz="1500" i="0" smtClean="0">
                          <a:latin typeface="Cambria Math"/>
                          <a:ea typeface="Cambria Math"/>
                        </a:rPr>
                        <m:t>E</m:t>
                      </m:r>
                      <m:d>
                        <m:dPr>
                          <m:ctrlPr>
                            <a:rPr lang="en-US" sz="1500" b="0" i="1" smtClean="0">
                              <a:latin typeface="Cambria Math"/>
                              <a:ea typeface="Cambria Math"/>
                            </a:rPr>
                          </m:ctrlPr>
                        </m:dPr>
                        <m:e>
                          <m:r>
                            <a:rPr lang="en-US" sz="1500" i="1">
                              <a:latin typeface="Cambria Math"/>
                              <a:ea typeface="Cambria Math"/>
                            </a:rPr>
                            <m:t>𝜃</m:t>
                          </m:r>
                        </m:e>
                      </m:d>
                      <m:r>
                        <a:rPr lang="en-US" sz="1500" b="0" i="1" smtClean="0">
                          <a:latin typeface="Cambria Math"/>
                          <a:ea typeface="Cambria Math"/>
                        </a:rPr>
                        <m:t>=</m:t>
                      </m:r>
                      <m:f>
                        <m:fPr>
                          <m:ctrlPr>
                            <a:rPr lang="en-US" sz="1500" b="0" i="1" smtClean="0">
                              <a:latin typeface="Cambria Math"/>
                              <a:ea typeface="Cambria Math"/>
                            </a:rPr>
                          </m:ctrlPr>
                        </m:fPr>
                        <m:num>
                          <m:r>
                            <a:rPr lang="en-US" sz="1500" i="1">
                              <a:latin typeface="Cambria Math"/>
                              <a:ea typeface="Cambria Math"/>
                            </a:rPr>
                            <m:t>𝛼</m:t>
                          </m:r>
                        </m:num>
                        <m:den>
                          <m:r>
                            <a:rPr lang="en-US" sz="1500" i="1">
                              <a:latin typeface="Cambria Math"/>
                              <a:ea typeface="Cambria Math"/>
                            </a:rPr>
                            <m:t>𝛼</m:t>
                          </m:r>
                          <m:r>
                            <a:rPr lang="en-US" sz="1500" i="1">
                              <a:latin typeface="Cambria Math"/>
                              <a:ea typeface="Cambria Math"/>
                            </a:rPr>
                            <m:t>+</m:t>
                          </m:r>
                          <m:r>
                            <a:rPr lang="en-US" sz="1500" i="1">
                              <a:latin typeface="Cambria Math"/>
                              <a:ea typeface="Cambria Math"/>
                            </a:rPr>
                            <m:t>𝛽</m:t>
                          </m:r>
                        </m:den>
                      </m:f>
                    </m:oMath>
                  </m:oMathPara>
                </a14:m>
                <a:endParaRPr lang="en-US" sz="1500" b="0" i="1" dirty="0" smtClean="0">
                  <a:latin typeface="Cambria Math"/>
                  <a:ea typeface="Cambria Math"/>
                </a:endParaRPr>
              </a:p>
              <a:p>
                <a:pPr/>
                <a14:m>
                  <m:oMathPara xmlns:m="http://schemas.openxmlformats.org/officeDocument/2006/math">
                    <m:oMathParaPr>
                      <m:jc m:val="left"/>
                    </m:oMathParaPr>
                    <m:oMath xmlns:m="http://schemas.openxmlformats.org/officeDocument/2006/math">
                      <m:r>
                        <m:rPr>
                          <m:sty m:val="p"/>
                        </m:rPr>
                        <a:rPr lang="en-US" sz="1500" b="0" i="0" smtClean="0">
                          <a:latin typeface="Cambria Math"/>
                          <a:ea typeface="Cambria Math"/>
                        </a:rPr>
                        <m:t>var</m:t>
                      </m:r>
                      <m:d>
                        <m:dPr>
                          <m:ctrlPr>
                            <a:rPr lang="en-US" sz="1500" i="1">
                              <a:latin typeface="Cambria Math"/>
                              <a:ea typeface="Cambria Math"/>
                            </a:rPr>
                          </m:ctrlPr>
                        </m:dPr>
                        <m:e>
                          <m:r>
                            <a:rPr lang="en-US" sz="1500" i="1">
                              <a:latin typeface="Cambria Math"/>
                              <a:ea typeface="Cambria Math"/>
                            </a:rPr>
                            <m:t>𝜃</m:t>
                          </m:r>
                        </m:e>
                      </m:d>
                      <m:r>
                        <a:rPr lang="en-US" sz="1500" i="1">
                          <a:latin typeface="Cambria Math"/>
                          <a:ea typeface="Cambria Math"/>
                        </a:rPr>
                        <m:t>=</m:t>
                      </m:r>
                      <m:f>
                        <m:fPr>
                          <m:ctrlPr>
                            <a:rPr lang="en-US" sz="1500" i="1" smtClean="0">
                              <a:latin typeface="Cambria Math"/>
                              <a:ea typeface="Cambria Math"/>
                            </a:rPr>
                          </m:ctrlPr>
                        </m:fPr>
                        <m:num>
                          <m:r>
                            <a:rPr lang="en-US" sz="1500" i="1">
                              <a:latin typeface="Cambria Math"/>
                              <a:ea typeface="Cambria Math"/>
                            </a:rPr>
                            <m:t>𝛼𝛽</m:t>
                          </m:r>
                        </m:num>
                        <m:den>
                          <m:sSup>
                            <m:sSupPr>
                              <m:ctrlPr>
                                <a:rPr lang="en-US" sz="1500" i="1">
                                  <a:latin typeface="Cambria Math"/>
                                  <a:ea typeface="Cambria Math"/>
                                </a:rPr>
                              </m:ctrlPr>
                            </m:sSupPr>
                            <m:e>
                              <m:d>
                                <m:dPr>
                                  <m:ctrlPr>
                                    <a:rPr lang="en-US" sz="1500" i="1">
                                      <a:latin typeface="Cambria Math"/>
                                      <a:ea typeface="Cambria Math"/>
                                    </a:rPr>
                                  </m:ctrlPr>
                                </m:dPr>
                                <m:e>
                                  <m:r>
                                    <a:rPr lang="en-US" sz="1500" i="1">
                                      <a:latin typeface="Cambria Math"/>
                                      <a:ea typeface="Cambria Math"/>
                                    </a:rPr>
                                    <m:t>𝛼</m:t>
                                  </m:r>
                                  <m:r>
                                    <a:rPr lang="en-US" sz="1500" b="0" i="1" smtClean="0">
                                      <a:latin typeface="Cambria Math"/>
                                      <a:ea typeface="Cambria Math"/>
                                    </a:rPr>
                                    <m:t>+</m:t>
                                  </m:r>
                                  <m:r>
                                    <a:rPr lang="en-US" sz="1500" i="1">
                                      <a:latin typeface="Cambria Math"/>
                                      <a:ea typeface="Cambria Math"/>
                                    </a:rPr>
                                    <m:t>𝛽</m:t>
                                  </m:r>
                                </m:e>
                              </m:d>
                            </m:e>
                            <m:sup>
                              <m:r>
                                <a:rPr lang="en-US" sz="1500" i="1">
                                  <a:latin typeface="Cambria Math"/>
                                  <a:ea typeface="Cambria Math"/>
                                </a:rPr>
                                <m:t>2</m:t>
                              </m:r>
                            </m:sup>
                          </m:sSup>
                          <m:r>
                            <a:rPr lang="en-US" sz="1500" b="0" i="1" smtClean="0">
                              <a:latin typeface="Cambria Math"/>
                              <a:ea typeface="Cambria Math"/>
                            </a:rPr>
                            <m:t>(</m:t>
                          </m:r>
                          <m:r>
                            <a:rPr lang="en-US" sz="1500" i="1">
                              <a:latin typeface="Cambria Math"/>
                              <a:ea typeface="Cambria Math"/>
                            </a:rPr>
                            <m:t>𝛼</m:t>
                          </m:r>
                          <m:r>
                            <a:rPr lang="en-US" sz="1500" i="1">
                              <a:latin typeface="Cambria Math"/>
                              <a:ea typeface="Cambria Math"/>
                            </a:rPr>
                            <m:t>+</m:t>
                          </m:r>
                          <m:r>
                            <a:rPr lang="en-US" sz="1500" i="1">
                              <a:latin typeface="Cambria Math"/>
                              <a:ea typeface="Cambria Math"/>
                            </a:rPr>
                            <m:t>𝛽</m:t>
                          </m:r>
                          <m:r>
                            <a:rPr lang="en-US" sz="1500" b="0" i="1" smtClean="0">
                              <a:latin typeface="Cambria Math" panose="02040503050406030204" pitchFamily="18" charset="0"/>
                              <a:ea typeface="Cambria Math"/>
                            </a:rPr>
                            <m:t>+1</m:t>
                          </m:r>
                          <m:r>
                            <a:rPr lang="en-US" sz="1500" b="0" i="1" smtClean="0">
                              <a:latin typeface="Cambria Math"/>
                              <a:ea typeface="Cambria Math"/>
                            </a:rPr>
                            <m:t>)</m:t>
                          </m:r>
                        </m:den>
                      </m:f>
                    </m:oMath>
                  </m:oMathPara>
                </a14:m>
                <a:endParaRPr lang="en-US" sz="1500" dirty="0">
                  <a:ea typeface="Cambria Math"/>
                </a:endParaRPr>
              </a:p>
            </p:txBody>
          </p:sp>
        </mc:Choice>
        <mc:Fallback xmlns="">
          <p:sp>
            <p:nvSpPr>
              <p:cNvPr id="17" name="Rectangle 16"/>
              <p:cNvSpPr>
                <a:spLocks noRot="1" noChangeAspect="1" noMove="1" noResize="1" noEditPoints="1" noAdjustHandles="1" noChangeArrowheads="1" noChangeShapeType="1" noTextEdit="1"/>
              </p:cNvSpPr>
              <p:nvPr/>
            </p:nvSpPr>
            <p:spPr>
              <a:xfrm>
                <a:off x="1078870" y="4478932"/>
                <a:ext cx="2714205" cy="1005788"/>
              </a:xfrm>
              <a:prstGeom prst="rect">
                <a:avLst/>
              </a:prstGeom>
              <a:blipFill>
                <a:blip r:embed="rId3"/>
                <a:stretch>
                  <a:fillRect b="-3636"/>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Rectangle 18"/>
              <p:cNvSpPr/>
              <p:nvPr/>
            </p:nvSpPr>
            <p:spPr>
              <a:xfrm>
                <a:off x="5653035" y="4753918"/>
                <a:ext cx="1944443" cy="553998"/>
              </a:xfrm>
              <a:prstGeom prst="rect">
                <a:avLst/>
              </a:prstGeom>
            </p:spPr>
            <p:txBody>
              <a:bodyPr wrap="none">
                <a:spAutoFit/>
              </a:bodyPr>
              <a:lstStyle/>
              <a:p>
                <a:r>
                  <a:rPr lang="en-US" sz="1500" dirty="0" smtClean="0">
                    <a:ea typeface="Cambria Math"/>
                  </a:rPr>
                  <a:t>Estimated parameters </a:t>
                </a:r>
              </a:p>
              <a:p>
                <a:pPr/>
                <a14:m>
                  <m:oMathPara xmlns:m="http://schemas.openxmlformats.org/officeDocument/2006/math">
                    <m:oMathParaPr>
                      <m:jc m:val="centerGroup"/>
                    </m:oMathParaPr>
                    <m:oMath xmlns:m="http://schemas.openxmlformats.org/officeDocument/2006/math">
                      <m:d>
                        <m:dPr>
                          <m:ctrlPr>
                            <a:rPr lang="en-US" sz="1500" i="1">
                              <a:latin typeface="Cambria Math"/>
                              <a:ea typeface="Cambria Math"/>
                            </a:rPr>
                          </m:ctrlPr>
                        </m:dPr>
                        <m:e>
                          <m:r>
                            <a:rPr lang="en-US" sz="1500" i="1">
                              <a:latin typeface="Cambria Math"/>
                              <a:ea typeface="Cambria Math"/>
                            </a:rPr>
                            <m:t>𝛼</m:t>
                          </m:r>
                          <m:r>
                            <a:rPr lang="en-US" sz="1500" i="1">
                              <a:latin typeface="Cambria Math"/>
                              <a:ea typeface="Cambria Math"/>
                            </a:rPr>
                            <m:t>,</m:t>
                          </m:r>
                          <m:r>
                            <a:rPr lang="en-US" sz="1500" i="1">
                              <a:latin typeface="Cambria Math"/>
                              <a:ea typeface="Cambria Math"/>
                            </a:rPr>
                            <m:t>𝛽</m:t>
                          </m:r>
                        </m:e>
                      </m:d>
                      <m:r>
                        <a:rPr lang="en-US" sz="1500" i="1">
                          <a:latin typeface="Cambria Math"/>
                          <a:ea typeface="Cambria Math"/>
                        </a:rPr>
                        <m:t>=(1.4, 8.6)</m:t>
                      </m:r>
                    </m:oMath>
                  </m:oMathPara>
                </a14:m>
                <a:endParaRPr lang="en-US" sz="1500" dirty="0"/>
              </a:p>
            </p:txBody>
          </p:sp>
        </mc:Choice>
        <mc:Fallback xmlns="">
          <p:sp>
            <p:nvSpPr>
              <p:cNvPr id="19" name="Rectangle 18"/>
              <p:cNvSpPr>
                <a:spLocks noRot="1" noChangeAspect="1" noMove="1" noResize="1" noEditPoints="1" noAdjustHandles="1" noChangeArrowheads="1" noChangeShapeType="1" noTextEdit="1"/>
              </p:cNvSpPr>
              <p:nvPr/>
            </p:nvSpPr>
            <p:spPr>
              <a:xfrm>
                <a:off x="5653035" y="4753918"/>
                <a:ext cx="1944443" cy="553998"/>
              </a:xfrm>
              <a:prstGeom prst="rect">
                <a:avLst/>
              </a:prstGeom>
              <a:blipFill>
                <a:blip r:embed="rId4"/>
                <a:stretch>
                  <a:fillRect l="-1254" t="-2198" r="-313" b="-5495"/>
                </a:stretch>
              </a:blipFill>
            </p:spPr>
            <p:txBody>
              <a:bodyPr/>
              <a:lstStyle/>
              <a:p>
                <a:r>
                  <a:rPr lang="en-US">
                    <a:noFill/>
                  </a:rPr>
                  <a:t> </a:t>
                </a:r>
              </a:p>
            </p:txBody>
          </p:sp>
        </mc:Fallback>
      </mc:AlternateContent>
      <p:graphicFrame>
        <p:nvGraphicFramePr>
          <p:cNvPr id="20" name="Table 19"/>
          <p:cNvGraphicFramePr>
            <a:graphicFrameLocks noGrp="1"/>
          </p:cNvGraphicFramePr>
          <p:nvPr>
            <p:extLst>
              <p:ext uri="{D42A27DB-BD31-4B8C-83A1-F6EECF244321}">
                <p14:modId xmlns:p14="http://schemas.microsoft.com/office/powerpoint/2010/main" val="3684298077"/>
              </p:ext>
            </p:extLst>
          </p:nvPr>
        </p:nvGraphicFramePr>
        <p:xfrm>
          <a:off x="304800" y="1073865"/>
          <a:ext cx="4724400" cy="1493520"/>
        </p:xfrm>
        <a:graphic>
          <a:graphicData uri="http://schemas.openxmlformats.org/drawingml/2006/table">
            <a:tbl>
              <a:tblPr firstRow="1" bandRow="1">
                <a:tableStyleId>{5940675A-B579-460E-94D1-54222C63F5DA}</a:tableStyleId>
              </a:tblPr>
              <a:tblGrid>
                <a:gridCol w="472440">
                  <a:extLst>
                    <a:ext uri="{9D8B030D-6E8A-4147-A177-3AD203B41FA5}">
                      <a16:colId xmlns:a16="http://schemas.microsoft.com/office/drawing/2014/main" xmlns="" val="20000"/>
                    </a:ext>
                  </a:extLst>
                </a:gridCol>
                <a:gridCol w="472440">
                  <a:extLst>
                    <a:ext uri="{9D8B030D-6E8A-4147-A177-3AD203B41FA5}">
                      <a16:colId xmlns:a16="http://schemas.microsoft.com/office/drawing/2014/main" xmlns="" val="20001"/>
                    </a:ext>
                  </a:extLst>
                </a:gridCol>
                <a:gridCol w="472440">
                  <a:extLst>
                    <a:ext uri="{9D8B030D-6E8A-4147-A177-3AD203B41FA5}">
                      <a16:colId xmlns:a16="http://schemas.microsoft.com/office/drawing/2014/main" xmlns="" val="20002"/>
                    </a:ext>
                  </a:extLst>
                </a:gridCol>
                <a:gridCol w="472440">
                  <a:extLst>
                    <a:ext uri="{9D8B030D-6E8A-4147-A177-3AD203B41FA5}">
                      <a16:colId xmlns:a16="http://schemas.microsoft.com/office/drawing/2014/main" xmlns="" val="20003"/>
                    </a:ext>
                  </a:extLst>
                </a:gridCol>
                <a:gridCol w="472440">
                  <a:extLst>
                    <a:ext uri="{9D8B030D-6E8A-4147-A177-3AD203B41FA5}">
                      <a16:colId xmlns:a16="http://schemas.microsoft.com/office/drawing/2014/main" xmlns="" val="20004"/>
                    </a:ext>
                  </a:extLst>
                </a:gridCol>
                <a:gridCol w="472440">
                  <a:extLst>
                    <a:ext uri="{9D8B030D-6E8A-4147-A177-3AD203B41FA5}">
                      <a16:colId xmlns:a16="http://schemas.microsoft.com/office/drawing/2014/main" xmlns="" val="20005"/>
                    </a:ext>
                  </a:extLst>
                </a:gridCol>
                <a:gridCol w="472440">
                  <a:extLst>
                    <a:ext uri="{9D8B030D-6E8A-4147-A177-3AD203B41FA5}">
                      <a16:colId xmlns:a16="http://schemas.microsoft.com/office/drawing/2014/main" xmlns="" val="20006"/>
                    </a:ext>
                  </a:extLst>
                </a:gridCol>
                <a:gridCol w="472440">
                  <a:extLst>
                    <a:ext uri="{9D8B030D-6E8A-4147-A177-3AD203B41FA5}">
                      <a16:colId xmlns:a16="http://schemas.microsoft.com/office/drawing/2014/main" xmlns="" val="20007"/>
                    </a:ext>
                  </a:extLst>
                </a:gridCol>
                <a:gridCol w="472440">
                  <a:extLst>
                    <a:ext uri="{9D8B030D-6E8A-4147-A177-3AD203B41FA5}">
                      <a16:colId xmlns:a16="http://schemas.microsoft.com/office/drawing/2014/main" xmlns="" val="20008"/>
                    </a:ext>
                  </a:extLst>
                </a:gridCol>
                <a:gridCol w="472440">
                  <a:extLst>
                    <a:ext uri="{9D8B030D-6E8A-4147-A177-3AD203B41FA5}">
                      <a16:colId xmlns:a16="http://schemas.microsoft.com/office/drawing/2014/main" xmlns="" val="20009"/>
                    </a:ext>
                  </a:extLst>
                </a:gridCol>
              </a:tblGrid>
              <a:tr h="137160">
                <a:tc>
                  <a:txBody>
                    <a:bodyPr/>
                    <a:lstStyle/>
                    <a:p>
                      <a:pPr algn="ctr"/>
                      <a:r>
                        <a:rPr lang="en-US" sz="800" dirty="0" smtClean="0">
                          <a:ln>
                            <a:noFill/>
                          </a:ln>
                          <a:solidFill>
                            <a:schemeClr val="tx1"/>
                          </a:solidFill>
                        </a:rPr>
                        <a:t>0/20</a:t>
                      </a:r>
                      <a:endParaRPr lang="en-US" sz="800" dirty="0">
                        <a:ln>
                          <a:noFill/>
                        </a:ln>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800" dirty="0" smtClean="0">
                          <a:ln>
                            <a:noFill/>
                          </a:ln>
                          <a:solidFill>
                            <a:schemeClr val="tx1"/>
                          </a:solidFill>
                        </a:rPr>
                        <a:t>0/20</a:t>
                      </a:r>
                      <a:endParaRPr lang="en-US" sz="800" dirty="0">
                        <a:ln>
                          <a:noFill/>
                        </a:ln>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800" dirty="0" smtClean="0">
                          <a:ln>
                            <a:noFill/>
                          </a:ln>
                          <a:solidFill>
                            <a:schemeClr val="tx1"/>
                          </a:solidFill>
                        </a:rPr>
                        <a:t>0/20</a:t>
                      </a:r>
                      <a:endParaRPr lang="en-US" sz="800" dirty="0">
                        <a:ln>
                          <a:noFill/>
                        </a:ln>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800" dirty="0" smtClean="0">
                          <a:ln>
                            <a:noFill/>
                          </a:ln>
                          <a:solidFill>
                            <a:schemeClr val="tx1"/>
                          </a:solidFill>
                        </a:rPr>
                        <a:t>0/20</a:t>
                      </a:r>
                      <a:endParaRPr lang="en-US" sz="800" dirty="0">
                        <a:ln>
                          <a:noFill/>
                        </a:ln>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800" dirty="0" smtClean="0">
                          <a:ln>
                            <a:noFill/>
                          </a:ln>
                          <a:solidFill>
                            <a:schemeClr val="tx1"/>
                          </a:solidFill>
                        </a:rPr>
                        <a:t>0/20</a:t>
                      </a:r>
                      <a:endParaRPr lang="en-US" sz="800" dirty="0">
                        <a:ln>
                          <a:noFill/>
                        </a:ln>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800" dirty="0" smtClean="0">
                          <a:ln>
                            <a:noFill/>
                          </a:ln>
                          <a:solidFill>
                            <a:schemeClr val="tx1"/>
                          </a:solidFill>
                        </a:rPr>
                        <a:t>0/20</a:t>
                      </a:r>
                      <a:endParaRPr lang="en-US" sz="800" dirty="0">
                        <a:ln>
                          <a:noFill/>
                        </a:ln>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800" dirty="0" smtClean="0">
                          <a:ln>
                            <a:noFill/>
                          </a:ln>
                          <a:solidFill>
                            <a:schemeClr val="tx1"/>
                          </a:solidFill>
                        </a:rPr>
                        <a:t>0/20</a:t>
                      </a:r>
                      <a:endParaRPr lang="en-US" sz="800" dirty="0">
                        <a:ln>
                          <a:noFill/>
                        </a:ln>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800" dirty="0" smtClean="0">
                          <a:ln>
                            <a:noFill/>
                          </a:ln>
                          <a:solidFill>
                            <a:schemeClr val="tx1"/>
                          </a:solidFill>
                        </a:rPr>
                        <a:t>0/19</a:t>
                      </a:r>
                      <a:endParaRPr lang="en-US" sz="800" dirty="0">
                        <a:ln>
                          <a:noFill/>
                        </a:ln>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800" dirty="0" smtClean="0">
                          <a:ln>
                            <a:noFill/>
                          </a:ln>
                          <a:solidFill>
                            <a:schemeClr val="tx1"/>
                          </a:solidFill>
                        </a:rPr>
                        <a:t>0/19</a:t>
                      </a:r>
                      <a:endParaRPr lang="en-US" sz="800" dirty="0">
                        <a:ln>
                          <a:noFill/>
                        </a:ln>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800" dirty="0" smtClean="0">
                          <a:ln>
                            <a:noFill/>
                          </a:ln>
                          <a:solidFill>
                            <a:schemeClr val="tx1"/>
                          </a:solidFill>
                        </a:rPr>
                        <a:t>0/19</a:t>
                      </a:r>
                      <a:endParaRPr lang="en-US" sz="800" dirty="0">
                        <a:ln>
                          <a:noFill/>
                        </a:ln>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0"/>
                  </a:ext>
                </a:extLst>
              </a:tr>
              <a:tr h="169818">
                <a:tc>
                  <a:txBody>
                    <a:bodyPr/>
                    <a:lstStyle/>
                    <a:p>
                      <a:pPr algn="ctr"/>
                      <a:r>
                        <a:rPr lang="en-US" sz="800" dirty="0" smtClean="0">
                          <a:ln>
                            <a:noFill/>
                          </a:ln>
                          <a:solidFill>
                            <a:schemeClr val="tx1"/>
                          </a:solidFill>
                        </a:rPr>
                        <a:t>0/19</a:t>
                      </a:r>
                      <a:endParaRPr lang="en-US" sz="800" dirty="0">
                        <a:ln>
                          <a:noFill/>
                        </a:ln>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800" dirty="0" smtClean="0">
                          <a:ln>
                            <a:noFill/>
                          </a:ln>
                          <a:solidFill>
                            <a:schemeClr val="tx1"/>
                          </a:solidFill>
                        </a:rPr>
                        <a:t>0/18</a:t>
                      </a:r>
                      <a:endParaRPr lang="en-US" sz="800" dirty="0">
                        <a:ln>
                          <a:noFill/>
                        </a:ln>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800" dirty="0" smtClean="0">
                          <a:ln>
                            <a:noFill/>
                          </a:ln>
                          <a:solidFill>
                            <a:schemeClr val="tx1"/>
                          </a:solidFill>
                        </a:rPr>
                        <a:t>0/18</a:t>
                      </a:r>
                      <a:endParaRPr lang="en-US" sz="800" dirty="0">
                        <a:ln>
                          <a:noFill/>
                        </a:ln>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800" dirty="0" smtClean="0">
                          <a:ln>
                            <a:noFill/>
                          </a:ln>
                          <a:solidFill>
                            <a:schemeClr val="tx1"/>
                          </a:solidFill>
                        </a:rPr>
                        <a:t>0/17</a:t>
                      </a:r>
                      <a:endParaRPr lang="en-US" sz="800" dirty="0">
                        <a:ln>
                          <a:noFill/>
                        </a:ln>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800" dirty="0" smtClean="0">
                          <a:ln>
                            <a:noFill/>
                          </a:ln>
                          <a:solidFill>
                            <a:schemeClr val="tx1"/>
                          </a:solidFill>
                        </a:rPr>
                        <a:t>1/20</a:t>
                      </a:r>
                      <a:endParaRPr lang="en-US" sz="800" dirty="0">
                        <a:ln>
                          <a:noFill/>
                        </a:ln>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800" dirty="0" smtClean="0">
                          <a:ln>
                            <a:noFill/>
                          </a:ln>
                          <a:solidFill>
                            <a:schemeClr val="tx1"/>
                          </a:solidFill>
                        </a:rPr>
                        <a:t>1/20</a:t>
                      </a:r>
                      <a:endParaRPr lang="en-US" sz="800" dirty="0">
                        <a:ln>
                          <a:noFill/>
                        </a:ln>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800" dirty="0" smtClean="0">
                          <a:ln>
                            <a:noFill/>
                          </a:ln>
                          <a:solidFill>
                            <a:schemeClr val="tx1"/>
                          </a:solidFill>
                        </a:rPr>
                        <a:t>1/20</a:t>
                      </a:r>
                      <a:endParaRPr lang="en-US" sz="800" dirty="0">
                        <a:ln>
                          <a:noFill/>
                        </a:ln>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800" dirty="0" smtClean="0">
                          <a:ln>
                            <a:noFill/>
                          </a:ln>
                          <a:solidFill>
                            <a:schemeClr val="tx1"/>
                          </a:solidFill>
                        </a:rPr>
                        <a:t>1/20</a:t>
                      </a:r>
                      <a:endParaRPr lang="en-US" sz="800" dirty="0">
                        <a:ln>
                          <a:noFill/>
                        </a:ln>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800" dirty="0" smtClean="0">
                          <a:ln>
                            <a:noFill/>
                          </a:ln>
                          <a:solidFill>
                            <a:schemeClr val="tx1"/>
                          </a:solidFill>
                        </a:rPr>
                        <a:t>1/19</a:t>
                      </a:r>
                      <a:endParaRPr lang="en-US" sz="800" dirty="0">
                        <a:ln>
                          <a:noFill/>
                        </a:ln>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800" dirty="0" smtClean="0">
                          <a:ln>
                            <a:noFill/>
                          </a:ln>
                          <a:solidFill>
                            <a:schemeClr val="tx1"/>
                          </a:solidFill>
                        </a:rPr>
                        <a:t>1/19</a:t>
                      </a:r>
                      <a:endParaRPr lang="en-US" sz="800" dirty="0">
                        <a:ln>
                          <a:noFill/>
                        </a:ln>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1"/>
                  </a:ext>
                </a:extLst>
              </a:tr>
              <a:tr h="169818">
                <a:tc>
                  <a:txBody>
                    <a:bodyPr/>
                    <a:lstStyle/>
                    <a:p>
                      <a:pPr algn="ctr"/>
                      <a:r>
                        <a:rPr lang="en-US" sz="800" dirty="0" smtClean="0">
                          <a:ln>
                            <a:noFill/>
                          </a:ln>
                          <a:solidFill>
                            <a:schemeClr val="tx1"/>
                          </a:solidFill>
                        </a:rPr>
                        <a:t>1/18</a:t>
                      </a:r>
                      <a:endParaRPr lang="en-US" sz="800" dirty="0">
                        <a:ln>
                          <a:noFill/>
                        </a:ln>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800" dirty="0" smtClean="0">
                          <a:ln>
                            <a:noFill/>
                          </a:ln>
                          <a:solidFill>
                            <a:schemeClr val="tx1"/>
                          </a:solidFill>
                        </a:rPr>
                        <a:t>1/18</a:t>
                      </a:r>
                      <a:endParaRPr lang="en-US" sz="800" dirty="0">
                        <a:ln>
                          <a:noFill/>
                        </a:ln>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800" dirty="0" smtClean="0">
                          <a:ln>
                            <a:noFill/>
                          </a:ln>
                          <a:solidFill>
                            <a:schemeClr val="tx1"/>
                          </a:solidFill>
                        </a:rPr>
                        <a:t>2/25</a:t>
                      </a:r>
                      <a:endParaRPr lang="en-US" sz="800" dirty="0">
                        <a:ln>
                          <a:noFill/>
                        </a:ln>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800" dirty="0" smtClean="0">
                          <a:ln>
                            <a:noFill/>
                          </a:ln>
                          <a:solidFill>
                            <a:schemeClr val="tx1"/>
                          </a:solidFill>
                        </a:rPr>
                        <a:t>2/24</a:t>
                      </a:r>
                      <a:endParaRPr lang="en-US" sz="800" dirty="0">
                        <a:ln>
                          <a:noFill/>
                        </a:ln>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800" dirty="0" smtClean="0">
                          <a:ln>
                            <a:noFill/>
                          </a:ln>
                          <a:solidFill>
                            <a:schemeClr val="tx1"/>
                          </a:solidFill>
                        </a:rPr>
                        <a:t>2/23</a:t>
                      </a:r>
                      <a:endParaRPr lang="en-US" sz="800" dirty="0">
                        <a:ln>
                          <a:noFill/>
                        </a:ln>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800" dirty="0" smtClean="0">
                          <a:ln>
                            <a:noFill/>
                          </a:ln>
                          <a:solidFill>
                            <a:schemeClr val="tx1"/>
                          </a:solidFill>
                        </a:rPr>
                        <a:t>2/20</a:t>
                      </a:r>
                      <a:endParaRPr lang="en-US" sz="800" dirty="0">
                        <a:ln>
                          <a:noFill/>
                        </a:ln>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800" dirty="0" smtClean="0">
                          <a:ln>
                            <a:noFill/>
                          </a:ln>
                          <a:solidFill>
                            <a:schemeClr val="tx1"/>
                          </a:solidFill>
                        </a:rPr>
                        <a:t>2/10</a:t>
                      </a:r>
                      <a:endParaRPr lang="en-US" sz="800" dirty="0">
                        <a:ln>
                          <a:noFill/>
                        </a:ln>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800" dirty="0" smtClean="0">
                          <a:ln>
                            <a:noFill/>
                          </a:ln>
                          <a:solidFill>
                            <a:schemeClr val="tx1"/>
                          </a:solidFill>
                        </a:rPr>
                        <a:t>2/20</a:t>
                      </a:r>
                      <a:endParaRPr lang="en-US" sz="800" dirty="0">
                        <a:ln>
                          <a:noFill/>
                        </a:ln>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800" dirty="0" smtClean="0">
                          <a:ln>
                            <a:noFill/>
                          </a:ln>
                          <a:solidFill>
                            <a:schemeClr val="tx1"/>
                          </a:solidFill>
                        </a:rPr>
                        <a:t>2/20</a:t>
                      </a:r>
                      <a:endParaRPr lang="en-US" sz="800" dirty="0">
                        <a:ln>
                          <a:noFill/>
                        </a:ln>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800" dirty="0" smtClean="0">
                          <a:ln>
                            <a:noFill/>
                          </a:ln>
                          <a:solidFill>
                            <a:schemeClr val="tx1"/>
                          </a:solidFill>
                        </a:rPr>
                        <a:t>2/20</a:t>
                      </a:r>
                      <a:endParaRPr lang="en-US" sz="800" dirty="0">
                        <a:ln>
                          <a:noFill/>
                        </a:ln>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2"/>
                  </a:ext>
                </a:extLst>
              </a:tr>
              <a:tr h="169818">
                <a:tc>
                  <a:txBody>
                    <a:bodyPr/>
                    <a:lstStyle/>
                    <a:p>
                      <a:pPr algn="ctr"/>
                      <a:r>
                        <a:rPr lang="en-US" sz="800" dirty="0" smtClean="0">
                          <a:ln>
                            <a:noFill/>
                          </a:ln>
                          <a:solidFill>
                            <a:schemeClr val="tx1"/>
                          </a:solidFill>
                        </a:rPr>
                        <a:t>2/20</a:t>
                      </a:r>
                      <a:endParaRPr lang="en-US" sz="800" dirty="0">
                        <a:ln>
                          <a:noFill/>
                        </a:ln>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800" dirty="0" smtClean="0">
                          <a:ln>
                            <a:noFill/>
                          </a:ln>
                          <a:solidFill>
                            <a:schemeClr val="tx1"/>
                          </a:solidFill>
                        </a:rPr>
                        <a:t>1/10</a:t>
                      </a:r>
                      <a:endParaRPr lang="en-US" sz="800" dirty="0">
                        <a:ln>
                          <a:noFill/>
                        </a:ln>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800" dirty="0" smtClean="0">
                          <a:ln>
                            <a:noFill/>
                          </a:ln>
                          <a:solidFill>
                            <a:schemeClr val="tx1"/>
                          </a:solidFill>
                        </a:rPr>
                        <a:t>5/49</a:t>
                      </a:r>
                      <a:endParaRPr lang="en-US" sz="800" dirty="0">
                        <a:ln>
                          <a:noFill/>
                        </a:ln>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800" dirty="0" smtClean="0">
                          <a:ln>
                            <a:noFill/>
                          </a:ln>
                          <a:solidFill>
                            <a:schemeClr val="tx1"/>
                          </a:solidFill>
                        </a:rPr>
                        <a:t>2/19</a:t>
                      </a:r>
                      <a:endParaRPr lang="en-US" sz="800" dirty="0">
                        <a:ln>
                          <a:noFill/>
                        </a:ln>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800" dirty="0" smtClean="0">
                          <a:ln>
                            <a:noFill/>
                          </a:ln>
                          <a:solidFill>
                            <a:schemeClr val="tx1"/>
                          </a:solidFill>
                        </a:rPr>
                        <a:t>5/46</a:t>
                      </a:r>
                      <a:endParaRPr lang="en-US" sz="800" dirty="0">
                        <a:ln>
                          <a:noFill/>
                        </a:ln>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800" dirty="0" smtClean="0">
                          <a:ln>
                            <a:noFill/>
                          </a:ln>
                          <a:solidFill>
                            <a:schemeClr val="tx1"/>
                          </a:solidFill>
                        </a:rPr>
                        <a:t>3/27</a:t>
                      </a:r>
                      <a:endParaRPr lang="en-US" sz="800" dirty="0">
                        <a:ln>
                          <a:noFill/>
                        </a:ln>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800" dirty="0" smtClean="0">
                          <a:ln>
                            <a:noFill/>
                          </a:ln>
                          <a:solidFill>
                            <a:schemeClr val="tx1"/>
                          </a:solidFill>
                        </a:rPr>
                        <a:t>2/17</a:t>
                      </a:r>
                      <a:endParaRPr lang="en-US" sz="800" dirty="0">
                        <a:ln>
                          <a:noFill/>
                        </a:ln>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800" dirty="0" smtClean="0">
                          <a:ln>
                            <a:noFill/>
                          </a:ln>
                          <a:solidFill>
                            <a:schemeClr val="tx1"/>
                          </a:solidFill>
                        </a:rPr>
                        <a:t>7/49</a:t>
                      </a:r>
                      <a:endParaRPr lang="en-US" sz="800" dirty="0">
                        <a:ln>
                          <a:noFill/>
                        </a:ln>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800" dirty="0" smtClean="0">
                          <a:ln>
                            <a:noFill/>
                          </a:ln>
                          <a:solidFill>
                            <a:schemeClr val="tx1"/>
                          </a:solidFill>
                        </a:rPr>
                        <a:t>7/47</a:t>
                      </a:r>
                      <a:endParaRPr lang="en-US" sz="800" dirty="0">
                        <a:ln>
                          <a:noFill/>
                        </a:ln>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800" dirty="0" smtClean="0">
                          <a:ln>
                            <a:noFill/>
                          </a:ln>
                          <a:solidFill>
                            <a:schemeClr val="tx1"/>
                          </a:solidFill>
                        </a:rPr>
                        <a:t>3/20</a:t>
                      </a:r>
                      <a:endParaRPr lang="en-US" sz="800" dirty="0">
                        <a:ln>
                          <a:noFill/>
                        </a:ln>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3"/>
                  </a:ext>
                </a:extLst>
              </a:tr>
              <a:tr h="169818">
                <a:tc>
                  <a:txBody>
                    <a:bodyPr/>
                    <a:lstStyle/>
                    <a:p>
                      <a:pPr algn="ctr"/>
                      <a:r>
                        <a:rPr lang="en-US" sz="800" dirty="0" smtClean="0">
                          <a:ln>
                            <a:noFill/>
                          </a:ln>
                          <a:solidFill>
                            <a:schemeClr val="tx1"/>
                          </a:solidFill>
                        </a:rPr>
                        <a:t>3/20</a:t>
                      </a:r>
                      <a:endParaRPr lang="en-US" sz="800" dirty="0">
                        <a:ln>
                          <a:noFill/>
                        </a:ln>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800" dirty="0" smtClean="0">
                          <a:ln>
                            <a:noFill/>
                          </a:ln>
                          <a:solidFill>
                            <a:schemeClr val="tx1"/>
                          </a:solidFill>
                        </a:rPr>
                        <a:t>2/13</a:t>
                      </a:r>
                      <a:endParaRPr lang="en-US" sz="800" dirty="0">
                        <a:ln>
                          <a:noFill/>
                        </a:ln>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800" dirty="0" smtClean="0">
                          <a:ln>
                            <a:noFill/>
                          </a:ln>
                          <a:solidFill>
                            <a:schemeClr val="tx1"/>
                          </a:solidFill>
                        </a:rPr>
                        <a:t>9/48</a:t>
                      </a:r>
                      <a:endParaRPr lang="en-US" sz="800" dirty="0">
                        <a:ln>
                          <a:noFill/>
                        </a:ln>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800" dirty="0" smtClean="0">
                          <a:ln>
                            <a:noFill/>
                          </a:ln>
                          <a:solidFill>
                            <a:schemeClr val="tx1"/>
                          </a:solidFill>
                        </a:rPr>
                        <a:t>10/50</a:t>
                      </a:r>
                      <a:endParaRPr lang="en-US" sz="800" dirty="0">
                        <a:ln>
                          <a:noFill/>
                        </a:ln>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800" dirty="0" smtClean="0">
                          <a:ln>
                            <a:noFill/>
                          </a:ln>
                          <a:solidFill>
                            <a:schemeClr val="tx1"/>
                          </a:solidFill>
                        </a:rPr>
                        <a:t>4/20</a:t>
                      </a:r>
                      <a:endParaRPr lang="en-US" sz="800" dirty="0">
                        <a:ln>
                          <a:noFill/>
                        </a:ln>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800" dirty="0" smtClean="0">
                          <a:ln>
                            <a:noFill/>
                          </a:ln>
                          <a:solidFill>
                            <a:schemeClr val="tx1"/>
                          </a:solidFill>
                        </a:rPr>
                        <a:t>4/20</a:t>
                      </a:r>
                      <a:endParaRPr lang="en-US" sz="800" dirty="0">
                        <a:ln>
                          <a:noFill/>
                        </a:ln>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800" dirty="0" smtClean="0">
                          <a:ln>
                            <a:noFill/>
                          </a:ln>
                          <a:solidFill>
                            <a:schemeClr val="tx1"/>
                          </a:solidFill>
                        </a:rPr>
                        <a:t>4/20</a:t>
                      </a:r>
                      <a:endParaRPr lang="en-US" sz="800" dirty="0">
                        <a:ln>
                          <a:noFill/>
                        </a:ln>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800" dirty="0" smtClean="0">
                          <a:ln>
                            <a:noFill/>
                          </a:ln>
                          <a:solidFill>
                            <a:schemeClr val="tx1"/>
                          </a:solidFill>
                        </a:rPr>
                        <a:t>4/20</a:t>
                      </a:r>
                      <a:endParaRPr lang="en-US" sz="800" dirty="0">
                        <a:ln>
                          <a:noFill/>
                        </a:ln>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800" dirty="0" smtClean="0">
                          <a:ln>
                            <a:noFill/>
                          </a:ln>
                          <a:solidFill>
                            <a:schemeClr val="tx1"/>
                          </a:solidFill>
                        </a:rPr>
                        <a:t>4/20</a:t>
                      </a:r>
                      <a:endParaRPr lang="en-US" sz="800" dirty="0">
                        <a:ln>
                          <a:noFill/>
                        </a:ln>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800" dirty="0" smtClean="0">
                          <a:ln>
                            <a:noFill/>
                          </a:ln>
                          <a:solidFill>
                            <a:schemeClr val="tx1"/>
                          </a:solidFill>
                        </a:rPr>
                        <a:t>4/20</a:t>
                      </a:r>
                      <a:endParaRPr lang="en-US" sz="800" dirty="0">
                        <a:ln>
                          <a:noFill/>
                        </a:ln>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4"/>
                  </a:ext>
                </a:extLst>
              </a:tr>
              <a:tr h="169818">
                <a:tc>
                  <a:txBody>
                    <a:bodyPr/>
                    <a:lstStyle/>
                    <a:p>
                      <a:pPr algn="ctr"/>
                      <a:r>
                        <a:rPr lang="en-US" sz="800" dirty="0" smtClean="0">
                          <a:ln>
                            <a:noFill/>
                          </a:ln>
                          <a:solidFill>
                            <a:schemeClr val="tx1"/>
                          </a:solidFill>
                        </a:rPr>
                        <a:t>4/20</a:t>
                      </a:r>
                      <a:endParaRPr lang="en-US" sz="800" dirty="0">
                        <a:ln>
                          <a:noFill/>
                        </a:ln>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800" dirty="0" smtClean="0">
                          <a:ln>
                            <a:noFill/>
                          </a:ln>
                          <a:solidFill>
                            <a:schemeClr val="tx1"/>
                          </a:solidFill>
                        </a:rPr>
                        <a:t>10/48</a:t>
                      </a:r>
                      <a:endParaRPr lang="en-US" sz="800" dirty="0">
                        <a:ln>
                          <a:noFill/>
                        </a:ln>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800" dirty="0" smtClean="0">
                          <a:ln>
                            <a:noFill/>
                          </a:ln>
                          <a:solidFill>
                            <a:schemeClr val="tx1"/>
                          </a:solidFill>
                        </a:rPr>
                        <a:t>4/19</a:t>
                      </a:r>
                      <a:endParaRPr lang="en-US" sz="800" dirty="0">
                        <a:ln>
                          <a:noFill/>
                        </a:ln>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800" dirty="0" smtClean="0">
                          <a:ln>
                            <a:noFill/>
                          </a:ln>
                          <a:solidFill>
                            <a:schemeClr val="tx1"/>
                          </a:solidFill>
                        </a:rPr>
                        <a:t>4/19</a:t>
                      </a:r>
                      <a:endParaRPr lang="en-US" sz="800" dirty="0">
                        <a:ln>
                          <a:noFill/>
                        </a:ln>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800" dirty="0" smtClean="0">
                          <a:ln>
                            <a:noFill/>
                          </a:ln>
                          <a:solidFill>
                            <a:schemeClr val="tx1"/>
                          </a:solidFill>
                        </a:rPr>
                        <a:t>4/19</a:t>
                      </a:r>
                      <a:endParaRPr lang="en-US" sz="800" dirty="0">
                        <a:ln>
                          <a:noFill/>
                        </a:ln>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800" dirty="0" smtClean="0">
                          <a:ln>
                            <a:noFill/>
                          </a:ln>
                          <a:solidFill>
                            <a:schemeClr val="tx1"/>
                          </a:solidFill>
                        </a:rPr>
                        <a:t>5/22</a:t>
                      </a:r>
                      <a:endParaRPr lang="en-US" sz="800" dirty="0">
                        <a:ln>
                          <a:noFill/>
                        </a:ln>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800" dirty="0" smtClean="0">
                          <a:ln>
                            <a:noFill/>
                          </a:ln>
                          <a:solidFill>
                            <a:schemeClr val="tx1"/>
                          </a:solidFill>
                        </a:rPr>
                        <a:t>11/46</a:t>
                      </a:r>
                      <a:endParaRPr lang="en-US" sz="800" dirty="0">
                        <a:ln>
                          <a:noFill/>
                        </a:ln>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800" dirty="0" smtClean="0">
                          <a:ln>
                            <a:noFill/>
                          </a:ln>
                          <a:solidFill>
                            <a:schemeClr val="tx1"/>
                          </a:solidFill>
                        </a:rPr>
                        <a:t>12/49</a:t>
                      </a:r>
                      <a:endParaRPr lang="en-US" sz="800" dirty="0">
                        <a:ln>
                          <a:noFill/>
                        </a:ln>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800" dirty="0" smtClean="0">
                          <a:ln>
                            <a:noFill/>
                          </a:ln>
                          <a:solidFill>
                            <a:schemeClr val="tx1"/>
                          </a:solidFill>
                        </a:rPr>
                        <a:t>5/20</a:t>
                      </a:r>
                      <a:endParaRPr lang="en-US" sz="800" dirty="0">
                        <a:ln>
                          <a:noFill/>
                        </a:ln>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800" dirty="0" smtClean="0">
                          <a:ln>
                            <a:noFill/>
                          </a:ln>
                          <a:solidFill>
                            <a:schemeClr val="tx1"/>
                          </a:solidFill>
                        </a:rPr>
                        <a:t>5/20</a:t>
                      </a:r>
                      <a:endParaRPr lang="en-US" sz="800" dirty="0">
                        <a:ln>
                          <a:noFill/>
                        </a:ln>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5"/>
                  </a:ext>
                </a:extLst>
              </a:tr>
              <a:tr h="169818">
                <a:tc>
                  <a:txBody>
                    <a:bodyPr/>
                    <a:lstStyle/>
                    <a:p>
                      <a:pPr algn="ctr"/>
                      <a:r>
                        <a:rPr lang="en-US" sz="800" dirty="0" smtClean="0">
                          <a:ln>
                            <a:noFill/>
                          </a:ln>
                          <a:solidFill>
                            <a:schemeClr val="tx1"/>
                          </a:solidFill>
                        </a:rPr>
                        <a:t>6/23</a:t>
                      </a:r>
                      <a:endParaRPr lang="en-US" sz="800" dirty="0">
                        <a:ln>
                          <a:noFill/>
                        </a:ln>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800" dirty="0" smtClean="0">
                          <a:ln>
                            <a:noFill/>
                          </a:ln>
                          <a:solidFill>
                            <a:schemeClr val="tx1"/>
                          </a:solidFill>
                        </a:rPr>
                        <a:t>5/19</a:t>
                      </a:r>
                      <a:endParaRPr lang="en-US" sz="800" dirty="0">
                        <a:ln>
                          <a:noFill/>
                        </a:ln>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800" dirty="0" smtClean="0">
                          <a:ln>
                            <a:noFill/>
                          </a:ln>
                          <a:solidFill>
                            <a:schemeClr val="tx1"/>
                          </a:solidFill>
                        </a:rPr>
                        <a:t>6/22</a:t>
                      </a:r>
                      <a:endParaRPr lang="en-US" sz="800" dirty="0">
                        <a:ln>
                          <a:noFill/>
                        </a:ln>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800" dirty="0" smtClean="0">
                          <a:ln>
                            <a:noFill/>
                          </a:ln>
                          <a:solidFill>
                            <a:schemeClr val="tx1"/>
                          </a:solidFill>
                        </a:rPr>
                        <a:t>6/20</a:t>
                      </a:r>
                      <a:endParaRPr lang="en-US" sz="800" dirty="0">
                        <a:ln>
                          <a:noFill/>
                        </a:ln>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800" dirty="0" smtClean="0">
                          <a:ln>
                            <a:noFill/>
                          </a:ln>
                          <a:solidFill>
                            <a:schemeClr val="tx1"/>
                          </a:solidFill>
                        </a:rPr>
                        <a:t>6/20</a:t>
                      </a:r>
                      <a:endParaRPr lang="en-US" sz="800" dirty="0">
                        <a:ln>
                          <a:noFill/>
                        </a:ln>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800" dirty="0" smtClean="0">
                          <a:ln>
                            <a:noFill/>
                          </a:ln>
                          <a:solidFill>
                            <a:schemeClr val="tx1"/>
                          </a:solidFill>
                        </a:rPr>
                        <a:t>6/20</a:t>
                      </a:r>
                      <a:endParaRPr lang="en-US" sz="800" dirty="0">
                        <a:ln>
                          <a:noFill/>
                        </a:ln>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800" dirty="0" smtClean="0">
                          <a:ln>
                            <a:noFill/>
                          </a:ln>
                          <a:solidFill>
                            <a:schemeClr val="tx1"/>
                          </a:solidFill>
                        </a:rPr>
                        <a:t>16/52</a:t>
                      </a:r>
                      <a:endParaRPr lang="en-US" sz="800" dirty="0">
                        <a:ln>
                          <a:noFill/>
                        </a:ln>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800" dirty="0" smtClean="0">
                          <a:ln>
                            <a:noFill/>
                          </a:ln>
                          <a:solidFill>
                            <a:schemeClr val="tx1"/>
                          </a:solidFill>
                        </a:rPr>
                        <a:t>15/47</a:t>
                      </a:r>
                      <a:endParaRPr lang="en-US" sz="800" dirty="0">
                        <a:ln>
                          <a:noFill/>
                        </a:ln>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800" dirty="0" smtClean="0">
                          <a:ln>
                            <a:noFill/>
                          </a:ln>
                          <a:solidFill>
                            <a:schemeClr val="tx1"/>
                          </a:solidFill>
                        </a:rPr>
                        <a:t>15/46</a:t>
                      </a:r>
                      <a:endParaRPr lang="en-US" sz="800" dirty="0">
                        <a:ln>
                          <a:noFill/>
                        </a:ln>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800" dirty="0" smtClean="0">
                          <a:ln>
                            <a:noFill/>
                          </a:ln>
                          <a:solidFill>
                            <a:schemeClr val="tx1"/>
                          </a:solidFill>
                        </a:rPr>
                        <a:t>9/24</a:t>
                      </a:r>
                      <a:endParaRPr lang="en-US" sz="800" dirty="0">
                        <a:ln>
                          <a:noFill/>
                        </a:ln>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6"/>
                  </a:ext>
                </a:extLst>
              </a:tr>
            </a:tbl>
          </a:graphicData>
        </a:graphic>
      </p:graphicFrame>
      <p:sp>
        <p:nvSpPr>
          <p:cNvPr id="21" name="TextBox 20"/>
          <p:cNvSpPr txBox="1"/>
          <p:nvPr/>
        </p:nvSpPr>
        <p:spPr>
          <a:xfrm>
            <a:off x="304800" y="685800"/>
            <a:ext cx="3708032" cy="369332"/>
          </a:xfrm>
          <a:prstGeom prst="rect">
            <a:avLst/>
          </a:prstGeom>
          <a:noFill/>
        </p:spPr>
        <p:txBody>
          <a:bodyPr wrap="square" rtlCol="0">
            <a:spAutoFit/>
          </a:bodyPr>
          <a:lstStyle/>
          <a:p>
            <a:pPr marL="285750" indent="-285750">
              <a:buFont typeface="Arial" panose="020B0604020202020204" pitchFamily="34" charset="0"/>
              <a:buChar char="•"/>
            </a:pPr>
            <a:r>
              <a:rPr lang="en-US" dirty="0" smtClean="0"/>
              <a:t>Historical experimental results</a:t>
            </a:r>
            <a:endParaRPr lang="en-US" dirty="0"/>
          </a:p>
        </p:txBody>
      </p:sp>
      <mc:AlternateContent xmlns:mc="http://schemas.openxmlformats.org/markup-compatibility/2006" xmlns:a14="http://schemas.microsoft.com/office/drawing/2010/main">
        <mc:Choice Requires="a14">
          <p:sp>
            <p:nvSpPr>
              <p:cNvPr id="2" name="TextBox 1"/>
              <p:cNvSpPr txBox="1"/>
              <p:nvPr/>
            </p:nvSpPr>
            <p:spPr>
              <a:xfrm>
                <a:off x="152400" y="3352800"/>
                <a:ext cx="8763000" cy="923330"/>
              </a:xfrm>
              <a:prstGeom prst="rect">
                <a:avLst/>
              </a:prstGeom>
              <a:noFill/>
            </p:spPr>
            <p:txBody>
              <a:bodyPr wrap="square" rtlCol="0">
                <a:spAutoFit/>
              </a:bodyPr>
              <a:lstStyle/>
              <a:p>
                <a:pPr marL="285750" indent="-285750">
                  <a:buFont typeface="Arial" panose="020B0604020202020204" pitchFamily="34" charset="0"/>
                  <a:buChar char="•"/>
                </a:pPr>
                <a:r>
                  <a:rPr lang="en-US" dirty="0" smtClean="0"/>
                  <a:t>Assume a success rate </a:t>
                </a:r>
                <a14:m>
                  <m:oMath xmlns:m="http://schemas.openxmlformats.org/officeDocument/2006/math">
                    <m:r>
                      <a:rPr lang="en-US" b="0" i="1" smtClean="0">
                        <a:latin typeface="Cambria Math" panose="02040503050406030204" pitchFamily="18" charset="0"/>
                        <a:ea typeface="Cambria Math"/>
                      </a:rPr>
                      <m:t>𝜃</m:t>
                    </m:r>
                  </m:oMath>
                </a14:m>
                <a:r>
                  <a:rPr lang="en-US" dirty="0" smtClean="0"/>
                  <a:t> for each experiment follows Beta distribution</a:t>
                </a:r>
              </a:p>
              <a:p>
                <a:pPr marL="285750" indent="-285750">
                  <a:buFont typeface="Arial" panose="020B0604020202020204" pitchFamily="34" charset="0"/>
                  <a:buChar char="•"/>
                </a:pPr>
                <a:endParaRPr lang="en-US" dirty="0"/>
              </a:p>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ea typeface="Cambria Math"/>
                        </a:rPr>
                        <m:t>𝜃</m:t>
                      </m:r>
                      <m:r>
                        <a:rPr lang="en-US" i="1">
                          <a:latin typeface="Cambria Math" panose="02040503050406030204" pitchFamily="18" charset="0"/>
                          <a:ea typeface="Cambria Math"/>
                        </a:rPr>
                        <m:t>~</m:t>
                      </m:r>
                      <m:r>
                        <m:rPr>
                          <m:sty m:val="p"/>
                        </m:rPr>
                        <a:rPr lang="en-US">
                          <a:latin typeface="Cambria Math"/>
                          <a:ea typeface="Cambria Math"/>
                        </a:rPr>
                        <m:t>Beta</m:t>
                      </m:r>
                      <m:r>
                        <a:rPr lang="en-US" i="1">
                          <a:latin typeface="Cambria Math"/>
                          <a:ea typeface="Cambria Math"/>
                        </a:rPr>
                        <m:t>(</m:t>
                      </m:r>
                      <m:r>
                        <a:rPr lang="en-US" i="1">
                          <a:latin typeface="Cambria Math"/>
                          <a:ea typeface="Cambria Math"/>
                        </a:rPr>
                        <m:t>𝛼</m:t>
                      </m:r>
                      <m:r>
                        <a:rPr lang="en-US" i="1">
                          <a:latin typeface="Cambria Math"/>
                          <a:ea typeface="Cambria Math"/>
                        </a:rPr>
                        <m:t>,</m:t>
                      </m:r>
                      <m:r>
                        <a:rPr lang="en-US" i="1">
                          <a:latin typeface="Cambria Math"/>
                          <a:ea typeface="Cambria Math"/>
                        </a:rPr>
                        <m:t>𝛽</m:t>
                      </m:r>
                      <m:r>
                        <a:rPr lang="en-US" i="1">
                          <a:latin typeface="Cambria Math"/>
                          <a:ea typeface="Cambria Math"/>
                        </a:rPr>
                        <m:t>)</m:t>
                      </m:r>
                    </m:oMath>
                  </m:oMathPara>
                </a14:m>
                <a:endParaRPr lang="en-US" dirty="0">
                  <a:latin typeface="Cambria Math"/>
                  <a:ea typeface="Cambria Math"/>
                </a:endParaRPr>
              </a:p>
            </p:txBody>
          </p:sp>
        </mc:Choice>
        <mc:Fallback xmlns="">
          <p:sp>
            <p:nvSpPr>
              <p:cNvPr id="2" name="TextBox 1"/>
              <p:cNvSpPr txBox="1">
                <a:spLocks noRot="1" noChangeAspect="1" noMove="1" noResize="1" noEditPoints="1" noAdjustHandles="1" noChangeArrowheads="1" noChangeShapeType="1" noTextEdit="1"/>
              </p:cNvSpPr>
              <p:nvPr/>
            </p:nvSpPr>
            <p:spPr>
              <a:xfrm>
                <a:off x="152400" y="3352800"/>
                <a:ext cx="8763000" cy="923330"/>
              </a:xfrm>
              <a:prstGeom prst="rect">
                <a:avLst/>
              </a:prstGeom>
              <a:blipFill>
                <a:blip r:embed="rId5"/>
                <a:stretch>
                  <a:fillRect l="-417" t="-3311" b="-5298"/>
                </a:stretch>
              </a:blipFill>
            </p:spPr>
            <p:txBody>
              <a:bodyPr/>
              <a:lstStyle/>
              <a:p>
                <a:r>
                  <a:rPr lang="en-US">
                    <a:noFill/>
                  </a:rPr>
                  <a:t> </a:t>
                </a:r>
              </a:p>
            </p:txBody>
          </p:sp>
        </mc:Fallback>
      </mc:AlternateContent>
      <p:sp>
        <p:nvSpPr>
          <p:cNvPr id="4" name="Rectangle 3"/>
          <p:cNvSpPr/>
          <p:nvPr/>
        </p:nvSpPr>
        <p:spPr>
          <a:xfrm>
            <a:off x="4042140" y="3944151"/>
            <a:ext cx="184731" cy="369332"/>
          </a:xfrm>
          <a:prstGeom prst="rect">
            <a:avLst/>
          </a:prstGeom>
        </p:spPr>
        <p:txBody>
          <a:bodyPr wrap="none">
            <a:spAutoFit/>
          </a:bodyPr>
          <a:lstStyle/>
          <a:p>
            <a:endParaRPr lang="en-US" dirty="0">
              <a:latin typeface="Cambria Math"/>
              <a:ea typeface="Cambria Math"/>
            </a:endParaRPr>
          </a:p>
        </p:txBody>
      </p:sp>
      <mc:AlternateContent xmlns:mc="http://schemas.openxmlformats.org/markup-compatibility/2006" xmlns:a14="http://schemas.microsoft.com/office/drawing/2010/main">
        <mc:Choice Requires="a14">
          <p:sp>
            <p:nvSpPr>
              <p:cNvPr id="24" name="TextBox 23"/>
              <p:cNvSpPr txBox="1"/>
              <p:nvPr/>
            </p:nvSpPr>
            <p:spPr>
              <a:xfrm>
                <a:off x="276297" y="2579136"/>
                <a:ext cx="4219503" cy="660309"/>
              </a:xfrm>
              <a:prstGeom prst="rect">
                <a:avLst/>
              </a:prstGeom>
              <a:noFill/>
            </p:spPr>
            <p:txBody>
              <a:bodyPr wrap="square" rtlCol="0">
                <a:spAutoFit/>
              </a:bodyPr>
              <a:lstStyle/>
              <a:p>
                <a:pPr marL="285750" indent="-285750">
                  <a:buFont typeface="Wingdings" panose="05000000000000000000" pitchFamily="2" charset="2"/>
                  <a:buChar char="ü"/>
                </a:pPr>
                <a:r>
                  <a:rPr lang="en-US" sz="1400" dirty="0" smtClean="0">
                    <a:solidFill>
                      <a:srgbClr val="00B050"/>
                    </a:solidFill>
                  </a:rPr>
                  <a:t>The observed sample mean of 70 values </a:t>
                </a:r>
                <a14:m>
                  <m:oMath xmlns:m="http://schemas.openxmlformats.org/officeDocument/2006/math">
                    <m:f>
                      <m:fPr>
                        <m:ctrlPr>
                          <a:rPr lang="en-US" sz="1400" i="1" smtClean="0">
                            <a:solidFill>
                              <a:srgbClr val="00B050"/>
                            </a:solidFill>
                            <a:latin typeface="Cambria Math"/>
                          </a:rPr>
                        </m:ctrlPr>
                      </m:fPr>
                      <m:num>
                        <m:sSub>
                          <m:sSubPr>
                            <m:ctrlPr>
                              <a:rPr lang="en-US" sz="1400" i="1" smtClean="0">
                                <a:solidFill>
                                  <a:srgbClr val="00B050"/>
                                </a:solidFill>
                                <a:latin typeface="Cambria Math"/>
                              </a:rPr>
                            </m:ctrlPr>
                          </m:sSubPr>
                          <m:e>
                            <m:r>
                              <a:rPr lang="en-US" sz="1400" b="0" i="1" smtClean="0">
                                <a:solidFill>
                                  <a:srgbClr val="00B050"/>
                                </a:solidFill>
                                <a:latin typeface="Cambria Math"/>
                              </a:rPr>
                              <m:t>𝑦</m:t>
                            </m:r>
                          </m:e>
                          <m:sub>
                            <m:r>
                              <a:rPr lang="en-US" sz="1400" b="0" i="1" smtClean="0">
                                <a:solidFill>
                                  <a:srgbClr val="00B050"/>
                                </a:solidFill>
                                <a:latin typeface="Cambria Math"/>
                              </a:rPr>
                              <m:t>𝑗</m:t>
                            </m:r>
                          </m:sub>
                        </m:sSub>
                      </m:num>
                      <m:den>
                        <m:sSub>
                          <m:sSubPr>
                            <m:ctrlPr>
                              <a:rPr lang="en-US" sz="1400" i="1">
                                <a:solidFill>
                                  <a:srgbClr val="00B050"/>
                                </a:solidFill>
                                <a:latin typeface="Cambria Math"/>
                              </a:rPr>
                            </m:ctrlPr>
                          </m:sSubPr>
                          <m:e>
                            <m:r>
                              <a:rPr lang="en-US" sz="1400" b="0" i="1" smtClean="0">
                                <a:solidFill>
                                  <a:srgbClr val="00B050"/>
                                </a:solidFill>
                                <a:latin typeface="Cambria Math"/>
                              </a:rPr>
                              <m:t>𝑛</m:t>
                            </m:r>
                          </m:e>
                          <m:sub>
                            <m:r>
                              <a:rPr lang="en-US" sz="1400" i="1">
                                <a:solidFill>
                                  <a:srgbClr val="00B050"/>
                                </a:solidFill>
                                <a:latin typeface="Cambria Math"/>
                              </a:rPr>
                              <m:t>𝑗</m:t>
                            </m:r>
                          </m:sub>
                        </m:sSub>
                      </m:den>
                    </m:f>
                  </m:oMath>
                </a14:m>
                <a:r>
                  <a:rPr lang="en-US" sz="1400" dirty="0" smtClean="0">
                    <a:solidFill>
                      <a:srgbClr val="00B050"/>
                    </a:solidFill>
                  </a:rPr>
                  <a:t> = 0.136</a:t>
                </a:r>
              </a:p>
              <a:p>
                <a:pPr marL="285750" indent="-285750">
                  <a:buFont typeface="Wingdings" panose="05000000000000000000" pitchFamily="2" charset="2"/>
                  <a:buChar char="ü"/>
                </a:pPr>
                <a:r>
                  <a:rPr lang="en-US" sz="1400" dirty="0">
                    <a:solidFill>
                      <a:srgbClr val="00B050"/>
                    </a:solidFill>
                  </a:rPr>
                  <a:t>The observed sample standard deviation : </a:t>
                </a:r>
                <a:r>
                  <a:rPr lang="en-US" sz="1400" dirty="0" smtClean="0">
                    <a:solidFill>
                      <a:srgbClr val="00B050"/>
                    </a:solidFill>
                  </a:rPr>
                  <a:t>0.103</a:t>
                </a:r>
                <a:endParaRPr lang="en-US" sz="1400" dirty="0">
                  <a:solidFill>
                    <a:srgbClr val="00B050"/>
                  </a:solidFill>
                </a:endParaRPr>
              </a:p>
            </p:txBody>
          </p:sp>
        </mc:Choice>
        <mc:Fallback xmlns="">
          <p:sp>
            <p:nvSpPr>
              <p:cNvPr id="24" name="TextBox 23"/>
              <p:cNvSpPr txBox="1">
                <a:spLocks noRot="1" noChangeAspect="1" noMove="1" noResize="1" noEditPoints="1" noAdjustHandles="1" noChangeArrowheads="1" noChangeShapeType="1" noTextEdit="1"/>
              </p:cNvSpPr>
              <p:nvPr/>
            </p:nvSpPr>
            <p:spPr>
              <a:xfrm>
                <a:off x="276297" y="2579136"/>
                <a:ext cx="4219503" cy="660309"/>
              </a:xfrm>
              <a:prstGeom prst="rect">
                <a:avLst/>
              </a:prstGeom>
              <a:blipFill>
                <a:blip r:embed="rId6"/>
                <a:stretch>
                  <a:fillRect l="-144" b="-1018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p:cNvSpPr txBox="1"/>
              <p:nvPr/>
            </p:nvSpPr>
            <p:spPr>
              <a:xfrm>
                <a:off x="152400" y="5872152"/>
                <a:ext cx="8763000" cy="830997"/>
              </a:xfrm>
              <a:prstGeom prst="rect">
                <a:avLst/>
              </a:prstGeom>
              <a:noFill/>
            </p:spPr>
            <p:txBody>
              <a:bodyPr wrap="square" rtlCol="0">
                <a:spAutoFit/>
              </a:bodyPr>
              <a:lstStyle/>
              <a:p>
                <a:pPr marL="285750" indent="-285750">
                  <a:buFont typeface="Arial" panose="020B0604020202020204" pitchFamily="34" charset="0"/>
                  <a:buChar char="•"/>
                </a:pPr>
                <a:r>
                  <a:rPr lang="en-US" dirty="0" smtClean="0"/>
                  <a:t>Now, we have prior distribution that is empirically estimated from data</a:t>
                </a:r>
              </a:p>
              <a:p>
                <a:endParaRPr lang="en-US" sz="1200" dirty="0"/>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Cambria Math"/>
                        </a:rPr>
                        <m:t>𝑝</m:t>
                      </m:r>
                      <m:d>
                        <m:dPr>
                          <m:ctrlPr>
                            <a:rPr lang="en-US" b="0" i="1" smtClean="0">
                              <a:latin typeface="Cambria Math"/>
                              <a:ea typeface="Cambria Math"/>
                            </a:rPr>
                          </m:ctrlPr>
                        </m:dPr>
                        <m:e>
                          <m:r>
                            <a:rPr lang="en-US" i="1">
                              <a:latin typeface="Cambria Math" panose="02040503050406030204" pitchFamily="18" charset="0"/>
                              <a:ea typeface="Cambria Math"/>
                            </a:rPr>
                            <m:t>𝜃</m:t>
                          </m:r>
                        </m:e>
                      </m:d>
                      <m:r>
                        <a:rPr lang="en-US" b="0" i="1" smtClean="0">
                          <a:latin typeface="Cambria Math" panose="02040503050406030204" pitchFamily="18" charset="0"/>
                          <a:ea typeface="Cambria Math"/>
                        </a:rPr>
                        <m:t>=</m:t>
                      </m:r>
                      <m:r>
                        <m:rPr>
                          <m:sty m:val="p"/>
                        </m:rPr>
                        <a:rPr lang="en-US">
                          <a:latin typeface="Cambria Math"/>
                          <a:ea typeface="Cambria Math"/>
                        </a:rPr>
                        <m:t>Beta</m:t>
                      </m:r>
                      <m:r>
                        <a:rPr lang="en-US" i="1">
                          <a:latin typeface="Cambria Math"/>
                          <a:ea typeface="Cambria Math"/>
                        </a:rPr>
                        <m:t>(</m:t>
                      </m:r>
                      <m:r>
                        <a:rPr lang="en-US" b="0" i="1" smtClean="0">
                          <a:latin typeface="Cambria Math" panose="02040503050406030204" pitchFamily="18" charset="0"/>
                          <a:ea typeface="Cambria Math"/>
                        </a:rPr>
                        <m:t>𝜃</m:t>
                      </m:r>
                      <m:r>
                        <a:rPr lang="en-US" b="0" i="1" smtClean="0">
                          <a:latin typeface="Cambria Math" panose="02040503050406030204" pitchFamily="18" charset="0"/>
                          <a:ea typeface="Cambria Math"/>
                        </a:rPr>
                        <m:t>|1,4,8.6)</m:t>
                      </m:r>
                    </m:oMath>
                  </m:oMathPara>
                </a14:m>
                <a:endParaRPr lang="en-US" dirty="0">
                  <a:latin typeface="Cambria Math"/>
                  <a:ea typeface="Cambria Math"/>
                </a:endParaRPr>
              </a:p>
            </p:txBody>
          </p:sp>
        </mc:Choice>
        <mc:Fallback xmlns="">
          <p:sp>
            <p:nvSpPr>
              <p:cNvPr id="27" name="TextBox 26"/>
              <p:cNvSpPr txBox="1">
                <a:spLocks noRot="1" noChangeAspect="1" noMove="1" noResize="1" noEditPoints="1" noAdjustHandles="1" noChangeArrowheads="1" noChangeShapeType="1" noTextEdit="1"/>
              </p:cNvSpPr>
              <p:nvPr/>
            </p:nvSpPr>
            <p:spPr>
              <a:xfrm>
                <a:off x="152400" y="5872152"/>
                <a:ext cx="8763000" cy="830997"/>
              </a:xfrm>
              <a:prstGeom prst="rect">
                <a:avLst/>
              </a:prstGeom>
              <a:blipFill>
                <a:blip r:embed="rId7"/>
                <a:stretch>
                  <a:fillRect l="-417" t="-3650" b="-5839"/>
                </a:stretch>
              </a:blipFill>
            </p:spPr>
            <p:txBody>
              <a:bodyPr/>
              <a:lstStyle/>
              <a:p>
                <a:r>
                  <a:rPr lang="en-US">
                    <a:noFill/>
                  </a:rPr>
                  <a:t> </a:t>
                </a:r>
              </a:p>
            </p:txBody>
          </p:sp>
        </mc:Fallback>
      </mc:AlternateContent>
      <p:sp>
        <p:nvSpPr>
          <p:cNvPr id="28" name="TextBox 27"/>
          <p:cNvSpPr txBox="1"/>
          <p:nvPr/>
        </p:nvSpPr>
        <p:spPr>
          <a:xfrm>
            <a:off x="0" y="228600"/>
            <a:ext cx="9144000" cy="369332"/>
          </a:xfrm>
          <a:prstGeom prst="rect">
            <a:avLst/>
          </a:prstGeom>
          <a:solidFill>
            <a:schemeClr val="accent1">
              <a:lumMod val="20000"/>
              <a:lumOff val="80000"/>
            </a:schemeClr>
          </a:solidFill>
        </p:spPr>
        <p:txBody>
          <a:bodyPr wrap="square" rtlCol="0">
            <a:spAutoFit/>
          </a:bodyPr>
          <a:lstStyle/>
          <a:p>
            <a:r>
              <a:rPr lang="en-US" b="1" dirty="0">
                <a:solidFill>
                  <a:srgbClr val="3333FF"/>
                </a:solidFill>
              </a:rPr>
              <a:t> </a:t>
            </a:r>
            <a:r>
              <a:rPr lang="en-US" b="1" dirty="0" smtClean="0">
                <a:solidFill>
                  <a:srgbClr val="3333FF"/>
                </a:solidFill>
              </a:rPr>
              <a:t>    Motivating example : Drug test </a:t>
            </a:r>
            <a:endParaRPr lang="en-US" b="1" dirty="0">
              <a:solidFill>
                <a:srgbClr val="3333FF"/>
              </a:solidFill>
            </a:endParaRPr>
          </a:p>
        </p:txBody>
      </p:sp>
      <p:sp>
        <p:nvSpPr>
          <p:cNvPr id="3" name="TextBox 2"/>
          <p:cNvSpPr txBox="1"/>
          <p:nvPr/>
        </p:nvSpPr>
        <p:spPr>
          <a:xfrm>
            <a:off x="7162800" y="711287"/>
            <a:ext cx="1524000" cy="338554"/>
          </a:xfrm>
          <a:prstGeom prst="rect">
            <a:avLst/>
          </a:prstGeom>
          <a:noFill/>
        </p:spPr>
        <p:txBody>
          <a:bodyPr wrap="square" rtlCol="0">
            <a:spAutoFit/>
          </a:bodyPr>
          <a:lstStyle/>
          <a:p>
            <a:r>
              <a:rPr lang="en-US" sz="1600" dirty="0" smtClean="0">
                <a:solidFill>
                  <a:srgbClr val="FF0000"/>
                </a:solidFill>
              </a:rPr>
              <a:t>:fixed</a:t>
            </a:r>
            <a:endParaRPr lang="en-US" sz="1600" dirty="0">
              <a:solidFill>
                <a:srgbClr val="FF0000"/>
              </a:solidFill>
            </a:endParaRPr>
          </a:p>
        </p:txBody>
      </p:sp>
    </p:spTree>
    <p:extLst>
      <p:ext uri="{BB962C8B-B14F-4D97-AF65-F5344CB8AC3E}">
        <p14:creationId xmlns:p14="http://schemas.microsoft.com/office/powerpoint/2010/main" val="219376779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62600" y="762000"/>
            <a:ext cx="2996041" cy="2236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20" name="Table 19"/>
          <p:cNvGraphicFramePr>
            <a:graphicFrameLocks noGrp="1"/>
          </p:cNvGraphicFramePr>
          <p:nvPr>
            <p:extLst/>
          </p:nvPr>
        </p:nvGraphicFramePr>
        <p:xfrm>
          <a:off x="304800" y="1073865"/>
          <a:ext cx="4724400" cy="1493520"/>
        </p:xfrm>
        <a:graphic>
          <a:graphicData uri="http://schemas.openxmlformats.org/drawingml/2006/table">
            <a:tbl>
              <a:tblPr firstRow="1" bandRow="1">
                <a:tableStyleId>{5940675A-B579-460E-94D1-54222C63F5DA}</a:tableStyleId>
              </a:tblPr>
              <a:tblGrid>
                <a:gridCol w="472440">
                  <a:extLst>
                    <a:ext uri="{9D8B030D-6E8A-4147-A177-3AD203B41FA5}">
                      <a16:colId xmlns:a16="http://schemas.microsoft.com/office/drawing/2014/main" xmlns="" val="20000"/>
                    </a:ext>
                  </a:extLst>
                </a:gridCol>
                <a:gridCol w="472440">
                  <a:extLst>
                    <a:ext uri="{9D8B030D-6E8A-4147-A177-3AD203B41FA5}">
                      <a16:colId xmlns:a16="http://schemas.microsoft.com/office/drawing/2014/main" xmlns="" val="20001"/>
                    </a:ext>
                  </a:extLst>
                </a:gridCol>
                <a:gridCol w="472440">
                  <a:extLst>
                    <a:ext uri="{9D8B030D-6E8A-4147-A177-3AD203B41FA5}">
                      <a16:colId xmlns:a16="http://schemas.microsoft.com/office/drawing/2014/main" xmlns="" val="20002"/>
                    </a:ext>
                  </a:extLst>
                </a:gridCol>
                <a:gridCol w="472440">
                  <a:extLst>
                    <a:ext uri="{9D8B030D-6E8A-4147-A177-3AD203B41FA5}">
                      <a16:colId xmlns:a16="http://schemas.microsoft.com/office/drawing/2014/main" xmlns="" val="20003"/>
                    </a:ext>
                  </a:extLst>
                </a:gridCol>
                <a:gridCol w="472440">
                  <a:extLst>
                    <a:ext uri="{9D8B030D-6E8A-4147-A177-3AD203B41FA5}">
                      <a16:colId xmlns:a16="http://schemas.microsoft.com/office/drawing/2014/main" xmlns="" val="20004"/>
                    </a:ext>
                  </a:extLst>
                </a:gridCol>
                <a:gridCol w="472440">
                  <a:extLst>
                    <a:ext uri="{9D8B030D-6E8A-4147-A177-3AD203B41FA5}">
                      <a16:colId xmlns:a16="http://schemas.microsoft.com/office/drawing/2014/main" xmlns="" val="20005"/>
                    </a:ext>
                  </a:extLst>
                </a:gridCol>
                <a:gridCol w="472440">
                  <a:extLst>
                    <a:ext uri="{9D8B030D-6E8A-4147-A177-3AD203B41FA5}">
                      <a16:colId xmlns:a16="http://schemas.microsoft.com/office/drawing/2014/main" xmlns="" val="20006"/>
                    </a:ext>
                  </a:extLst>
                </a:gridCol>
                <a:gridCol w="472440">
                  <a:extLst>
                    <a:ext uri="{9D8B030D-6E8A-4147-A177-3AD203B41FA5}">
                      <a16:colId xmlns:a16="http://schemas.microsoft.com/office/drawing/2014/main" xmlns="" val="20007"/>
                    </a:ext>
                  </a:extLst>
                </a:gridCol>
                <a:gridCol w="472440">
                  <a:extLst>
                    <a:ext uri="{9D8B030D-6E8A-4147-A177-3AD203B41FA5}">
                      <a16:colId xmlns:a16="http://schemas.microsoft.com/office/drawing/2014/main" xmlns="" val="20008"/>
                    </a:ext>
                  </a:extLst>
                </a:gridCol>
                <a:gridCol w="472440">
                  <a:extLst>
                    <a:ext uri="{9D8B030D-6E8A-4147-A177-3AD203B41FA5}">
                      <a16:colId xmlns:a16="http://schemas.microsoft.com/office/drawing/2014/main" xmlns="" val="20009"/>
                    </a:ext>
                  </a:extLst>
                </a:gridCol>
              </a:tblGrid>
              <a:tr h="137160">
                <a:tc>
                  <a:txBody>
                    <a:bodyPr/>
                    <a:lstStyle/>
                    <a:p>
                      <a:pPr algn="ctr"/>
                      <a:r>
                        <a:rPr lang="en-US" sz="800" dirty="0" smtClean="0">
                          <a:ln>
                            <a:noFill/>
                          </a:ln>
                          <a:solidFill>
                            <a:schemeClr val="tx1"/>
                          </a:solidFill>
                        </a:rPr>
                        <a:t>0/20</a:t>
                      </a:r>
                      <a:endParaRPr lang="en-US" sz="800" dirty="0">
                        <a:ln>
                          <a:noFill/>
                        </a:ln>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800" dirty="0" smtClean="0">
                          <a:ln>
                            <a:noFill/>
                          </a:ln>
                          <a:solidFill>
                            <a:schemeClr val="tx1"/>
                          </a:solidFill>
                        </a:rPr>
                        <a:t>0/20</a:t>
                      </a:r>
                      <a:endParaRPr lang="en-US" sz="800" dirty="0">
                        <a:ln>
                          <a:noFill/>
                        </a:ln>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800" dirty="0" smtClean="0">
                          <a:ln>
                            <a:noFill/>
                          </a:ln>
                          <a:solidFill>
                            <a:schemeClr val="tx1"/>
                          </a:solidFill>
                        </a:rPr>
                        <a:t>0/20</a:t>
                      </a:r>
                      <a:endParaRPr lang="en-US" sz="800" dirty="0">
                        <a:ln>
                          <a:noFill/>
                        </a:ln>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800" dirty="0" smtClean="0">
                          <a:ln>
                            <a:noFill/>
                          </a:ln>
                          <a:solidFill>
                            <a:schemeClr val="tx1"/>
                          </a:solidFill>
                        </a:rPr>
                        <a:t>0/20</a:t>
                      </a:r>
                      <a:endParaRPr lang="en-US" sz="800" dirty="0">
                        <a:ln>
                          <a:noFill/>
                        </a:ln>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800" dirty="0" smtClean="0">
                          <a:ln>
                            <a:noFill/>
                          </a:ln>
                          <a:solidFill>
                            <a:schemeClr val="tx1"/>
                          </a:solidFill>
                        </a:rPr>
                        <a:t>0/20</a:t>
                      </a:r>
                      <a:endParaRPr lang="en-US" sz="800" dirty="0">
                        <a:ln>
                          <a:noFill/>
                        </a:ln>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800" dirty="0" smtClean="0">
                          <a:ln>
                            <a:noFill/>
                          </a:ln>
                          <a:solidFill>
                            <a:schemeClr val="tx1"/>
                          </a:solidFill>
                        </a:rPr>
                        <a:t>0/20</a:t>
                      </a:r>
                      <a:endParaRPr lang="en-US" sz="800" dirty="0">
                        <a:ln>
                          <a:noFill/>
                        </a:ln>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800" dirty="0" smtClean="0">
                          <a:ln>
                            <a:noFill/>
                          </a:ln>
                          <a:solidFill>
                            <a:schemeClr val="tx1"/>
                          </a:solidFill>
                        </a:rPr>
                        <a:t>0/20</a:t>
                      </a:r>
                      <a:endParaRPr lang="en-US" sz="800" dirty="0">
                        <a:ln>
                          <a:noFill/>
                        </a:ln>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800" dirty="0" smtClean="0">
                          <a:ln>
                            <a:noFill/>
                          </a:ln>
                          <a:solidFill>
                            <a:schemeClr val="tx1"/>
                          </a:solidFill>
                        </a:rPr>
                        <a:t>0/19</a:t>
                      </a:r>
                      <a:endParaRPr lang="en-US" sz="800" dirty="0">
                        <a:ln>
                          <a:noFill/>
                        </a:ln>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800" dirty="0" smtClean="0">
                          <a:ln>
                            <a:noFill/>
                          </a:ln>
                          <a:solidFill>
                            <a:schemeClr val="tx1"/>
                          </a:solidFill>
                        </a:rPr>
                        <a:t>0/19</a:t>
                      </a:r>
                      <a:endParaRPr lang="en-US" sz="800" dirty="0">
                        <a:ln>
                          <a:noFill/>
                        </a:ln>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800" dirty="0" smtClean="0">
                          <a:ln>
                            <a:noFill/>
                          </a:ln>
                          <a:solidFill>
                            <a:schemeClr val="tx1"/>
                          </a:solidFill>
                        </a:rPr>
                        <a:t>0/19</a:t>
                      </a:r>
                      <a:endParaRPr lang="en-US" sz="800" dirty="0">
                        <a:ln>
                          <a:noFill/>
                        </a:ln>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0"/>
                  </a:ext>
                </a:extLst>
              </a:tr>
              <a:tr h="169818">
                <a:tc>
                  <a:txBody>
                    <a:bodyPr/>
                    <a:lstStyle/>
                    <a:p>
                      <a:pPr algn="ctr"/>
                      <a:r>
                        <a:rPr lang="en-US" sz="800" dirty="0" smtClean="0">
                          <a:ln>
                            <a:noFill/>
                          </a:ln>
                          <a:solidFill>
                            <a:schemeClr val="tx1"/>
                          </a:solidFill>
                        </a:rPr>
                        <a:t>0/19</a:t>
                      </a:r>
                      <a:endParaRPr lang="en-US" sz="800" dirty="0">
                        <a:ln>
                          <a:noFill/>
                        </a:ln>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800" dirty="0" smtClean="0">
                          <a:ln>
                            <a:noFill/>
                          </a:ln>
                          <a:solidFill>
                            <a:schemeClr val="tx1"/>
                          </a:solidFill>
                        </a:rPr>
                        <a:t>0/18</a:t>
                      </a:r>
                      <a:endParaRPr lang="en-US" sz="800" dirty="0">
                        <a:ln>
                          <a:noFill/>
                        </a:ln>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800" dirty="0" smtClean="0">
                          <a:ln>
                            <a:noFill/>
                          </a:ln>
                          <a:solidFill>
                            <a:schemeClr val="tx1"/>
                          </a:solidFill>
                        </a:rPr>
                        <a:t>0/18</a:t>
                      </a:r>
                      <a:endParaRPr lang="en-US" sz="800" dirty="0">
                        <a:ln>
                          <a:noFill/>
                        </a:ln>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800" dirty="0" smtClean="0">
                          <a:ln>
                            <a:noFill/>
                          </a:ln>
                          <a:solidFill>
                            <a:schemeClr val="tx1"/>
                          </a:solidFill>
                        </a:rPr>
                        <a:t>0/17</a:t>
                      </a:r>
                      <a:endParaRPr lang="en-US" sz="800" dirty="0">
                        <a:ln>
                          <a:noFill/>
                        </a:ln>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800" dirty="0" smtClean="0">
                          <a:ln>
                            <a:noFill/>
                          </a:ln>
                          <a:solidFill>
                            <a:schemeClr val="tx1"/>
                          </a:solidFill>
                        </a:rPr>
                        <a:t>1/20</a:t>
                      </a:r>
                      <a:endParaRPr lang="en-US" sz="800" dirty="0">
                        <a:ln>
                          <a:noFill/>
                        </a:ln>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800" dirty="0" smtClean="0">
                          <a:ln>
                            <a:noFill/>
                          </a:ln>
                          <a:solidFill>
                            <a:schemeClr val="tx1"/>
                          </a:solidFill>
                        </a:rPr>
                        <a:t>1/20</a:t>
                      </a:r>
                      <a:endParaRPr lang="en-US" sz="800" dirty="0">
                        <a:ln>
                          <a:noFill/>
                        </a:ln>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800" dirty="0" smtClean="0">
                          <a:ln>
                            <a:noFill/>
                          </a:ln>
                          <a:solidFill>
                            <a:schemeClr val="tx1"/>
                          </a:solidFill>
                        </a:rPr>
                        <a:t>1/20</a:t>
                      </a:r>
                      <a:endParaRPr lang="en-US" sz="800" dirty="0">
                        <a:ln>
                          <a:noFill/>
                        </a:ln>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800" dirty="0" smtClean="0">
                          <a:ln>
                            <a:noFill/>
                          </a:ln>
                          <a:solidFill>
                            <a:schemeClr val="tx1"/>
                          </a:solidFill>
                        </a:rPr>
                        <a:t>1/20</a:t>
                      </a:r>
                      <a:endParaRPr lang="en-US" sz="800" dirty="0">
                        <a:ln>
                          <a:noFill/>
                        </a:ln>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800" dirty="0" smtClean="0">
                          <a:ln>
                            <a:noFill/>
                          </a:ln>
                          <a:solidFill>
                            <a:schemeClr val="tx1"/>
                          </a:solidFill>
                        </a:rPr>
                        <a:t>1/19</a:t>
                      </a:r>
                      <a:endParaRPr lang="en-US" sz="800" dirty="0">
                        <a:ln>
                          <a:noFill/>
                        </a:ln>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800" dirty="0" smtClean="0">
                          <a:ln>
                            <a:noFill/>
                          </a:ln>
                          <a:solidFill>
                            <a:schemeClr val="tx1"/>
                          </a:solidFill>
                        </a:rPr>
                        <a:t>1/19</a:t>
                      </a:r>
                      <a:endParaRPr lang="en-US" sz="800" dirty="0">
                        <a:ln>
                          <a:noFill/>
                        </a:ln>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1"/>
                  </a:ext>
                </a:extLst>
              </a:tr>
              <a:tr h="169818">
                <a:tc>
                  <a:txBody>
                    <a:bodyPr/>
                    <a:lstStyle/>
                    <a:p>
                      <a:pPr algn="ctr"/>
                      <a:r>
                        <a:rPr lang="en-US" sz="800" dirty="0" smtClean="0">
                          <a:ln>
                            <a:noFill/>
                          </a:ln>
                          <a:solidFill>
                            <a:schemeClr val="tx1"/>
                          </a:solidFill>
                        </a:rPr>
                        <a:t>1/18</a:t>
                      </a:r>
                      <a:endParaRPr lang="en-US" sz="800" dirty="0">
                        <a:ln>
                          <a:noFill/>
                        </a:ln>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800" dirty="0" smtClean="0">
                          <a:ln>
                            <a:noFill/>
                          </a:ln>
                          <a:solidFill>
                            <a:schemeClr val="tx1"/>
                          </a:solidFill>
                        </a:rPr>
                        <a:t>1/18</a:t>
                      </a:r>
                      <a:endParaRPr lang="en-US" sz="800" dirty="0">
                        <a:ln>
                          <a:noFill/>
                        </a:ln>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800" dirty="0" smtClean="0">
                          <a:ln>
                            <a:noFill/>
                          </a:ln>
                          <a:solidFill>
                            <a:schemeClr val="tx1"/>
                          </a:solidFill>
                        </a:rPr>
                        <a:t>2/25</a:t>
                      </a:r>
                      <a:endParaRPr lang="en-US" sz="800" dirty="0">
                        <a:ln>
                          <a:noFill/>
                        </a:ln>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800" dirty="0" smtClean="0">
                          <a:ln>
                            <a:noFill/>
                          </a:ln>
                          <a:solidFill>
                            <a:schemeClr val="tx1"/>
                          </a:solidFill>
                        </a:rPr>
                        <a:t>2/24</a:t>
                      </a:r>
                      <a:endParaRPr lang="en-US" sz="800" dirty="0">
                        <a:ln>
                          <a:noFill/>
                        </a:ln>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800" dirty="0" smtClean="0">
                          <a:ln>
                            <a:noFill/>
                          </a:ln>
                          <a:solidFill>
                            <a:schemeClr val="tx1"/>
                          </a:solidFill>
                        </a:rPr>
                        <a:t>2/23</a:t>
                      </a:r>
                      <a:endParaRPr lang="en-US" sz="800" dirty="0">
                        <a:ln>
                          <a:noFill/>
                        </a:ln>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800" dirty="0" smtClean="0">
                          <a:ln>
                            <a:noFill/>
                          </a:ln>
                          <a:solidFill>
                            <a:schemeClr val="tx1"/>
                          </a:solidFill>
                        </a:rPr>
                        <a:t>2/20</a:t>
                      </a:r>
                      <a:endParaRPr lang="en-US" sz="800" dirty="0">
                        <a:ln>
                          <a:noFill/>
                        </a:ln>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800" dirty="0" smtClean="0">
                          <a:ln>
                            <a:noFill/>
                          </a:ln>
                          <a:solidFill>
                            <a:schemeClr val="tx1"/>
                          </a:solidFill>
                        </a:rPr>
                        <a:t>2/10</a:t>
                      </a:r>
                      <a:endParaRPr lang="en-US" sz="800" dirty="0">
                        <a:ln>
                          <a:noFill/>
                        </a:ln>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800" dirty="0" smtClean="0">
                          <a:ln>
                            <a:noFill/>
                          </a:ln>
                          <a:solidFill>
                            <a:schemeClr val="tx1"/>
                          </a:solidFill>
                        </a:rPr>
                        <a:t>2/20</a:t>
                      </a:r>
                      <a:endParaRPr lang="en-US" sz="800" dirty="0">
                        <a:ln>
                          <a:noFill/>
                        </a:ln>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800" dirty="0" smtClean="0">
                          <a:ln>
                            <a:noFill/>
                          </a:ln>
                          <a:solidFill>
                            <a:schemeClr val="tx1"/>
                          </a:solidFill>
                        </a:rPr>
                        <a:t>2/20</a:t>
                      </a:r>
                      <a:endParaRPr lang="en-US" sz="800" dirty="0">
                        <a:ln>
                          <a:noFill/>
                        </a:ln>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800" dirty="0" smtClean="0">
                          <a:ln>
                            <a:noFill/>
                          </a:ln>
                          <a:solidFill>
                            <a:schemeClr val="tx1"/>
                          </a:solidFill>
                        </a:rPr>
                        <a:t>2/20</a:t>
                      </a:r>
                      <a:endParaRPr lang="en-US" sz="800" dirty="0">
                        <a:ln>
                          <a:noFill/>
                        </a:ln>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2"/>
                  </a:ext>
                </a:extLst>
              </a:tr>
              <a:tr h="169818">
                <a:tc>
                  <a:txBody>
                    <a:bodyPr/>
                    <a:lstStyle/>
                    <a:p>
                      <a:pPr algn="ctr"/>
                      <a:r>
                        <a:rPr lang="en-US" sz="800" dirty="0" smtClean="0">
                          <a:ln>
                            <a:noFill/>
                          </a:ln>
                          <a:solidFill>
                            <a:schemeClr val="tx1"/>
                          </a:solidFill>
                        </a:rPr>
                        <a:t>2/20</a:t>
                      </a:r>
                      <a:endParaRPr lang="en-US" sz="800" dirty="0">
                        <a:ln>
                          <a:noFill/>
                        </a:ln>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800" dirty="0" smtClean="0">
                          <a:ln>
                            <a:noFill/>
                          </a:ln>
                          <a:solidFill>
                            <a:schemeClr val="tx1"/>
                          </a:solidFill>
                        </a:rPr>
                        <a:t>1/10</a:t>
                      </a:r>
                      <a:endParaRPr lang="en-US" sz="800" dirty="0">
                        <a:ln>
                          <a:noFill/>
                        </a:ln>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800" dirty="0" smtClean="0">
                          <a:ln>
                            <a:noFill/>
                          </a:ln>
                          <a:solidFill>
                            <a:schemeClr val="tx1"/>
                          </a:solidFill>
                        </a:rPr>
                        <a:t>5/49</a:t>
                      </a:r>
                      <a:endParaRPr lang="en-US" sz="800" dirty="0">
                        <a:ln>
                          <a:noFill/>
                        </a:ln>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800" dirty="0" smtClean="0">
                          <a:ln>
                            <a:noFill/>
                          </a:ln>
                          <a:solidFill>
                            <a:schemeClr val="tx1"/>
                          </a:solidFill>
                        </a:rPr>
                        <a:t>2/19</a:t>
                      </a:r>
                      <a:endParaRPr lang="en-US" sz="800" dirty="0">
                        <a:ln>
                          <a:noFill/>
                        </a:ln>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800" dirty="0" smtClean="0">
                          <a:ln>
                            <a:noFill/>
                          </a:ln>
                          <a:solidFill>
                            <a:schemeClr val="tx1"/>
                          </a:solidFill>
                        </a:rPr>
                        <a:t>5/46</a:t>
                      </a:r>
                      <a:endParaRPr lang="en-US" sz="800" dirty="0">
                        <a:ln>
                          <a:noFill/>
                        </a:ln>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800" dirty="0" smtClean="0">
                          <a:ln>
                            <a:noFill/>
                          </a:ln>
                          <a:solidFill>
                            <a:schemeClr val="tx1"/>
                          </a:solidFill>
                        </a:rPr>
                        <a:t>3/27</a:t>
                      </a:r>
                      <a:endParaRPr lang="en-US" sz="800" dirty="0">
                        <a:ln>
                          <a:noFill/>
                        </a:ln>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800" dirty="0" smtClean="0">
                          <a:ln>
                            <a:noFill/>
                          </a:ln>
                          <a:solidFill>
                            <a:schemeClr val="tx1"/>
                          </a:solidFill>
                        </a:rPr>
                        <a:t>2/17</a:t>
                      </a:r>
                      <a:endParaRPr lang="en-US" sz="800" dirty="0">
                        <a:ln>
                          <a:noFill/>
                        </a:ln>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800" dirty="0" smtClean="0">
                          <a:ln>
                            <a:noFill/>
                          </a:ln>
                          <a:solidFill>
                            <a:schemeClr val="tx1"/>
                          </a:solidFill>
                        </a:rPr>
                        <a:t>7/49</a:t>
                      </a:r>
                      <a:endParaRPr lang="en-US" sz="800" dirty="0">
                        <a:ln>
                          <a:noFill/>
                        </a:ln>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800" dirty="0" smtClean="0">
                          <a:ln>
                            <a:noFill/>
                          </a:ln>
                          <a:solidFill>
                            <a:schemeClr val="tx1"/>
                          </a:solidFill>
                        </a:rPr>
                        <a:t>7/47</a:t>
                      </a:r>
                      <a:endParaRPr lang="en-US" sz="800" dirty="0">
                        <a:ln>
                          <a:noFill/>
                        </a:ln>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800" dirty="0" smtClean="0">
                          <a:ln>
                            <a:noFill/>
                          </a:ln>
                          <a:solidFill>
                            <a:schemeClr val="tx1"/>
                          </a:solidFill>
                        </a:rPr>
                        <a:t>3/20</a:t>
                      </a:r>
                      <a:endParaRPr lang="en-US" sz="800" dirty="0">
                        <a:ln>
                          <a:noFill/>
                        </a:ln>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3"/>
                  </a:ext>
                </a:extLst>
              </a:tr>
              <a:tr h="169818">
                <a:tc>
                  <a:txBody>
                    <a:bodyPr/>
                    <a:lstStyle/>
                    <a:p>
                      <a:pPr algn="ctr"/>
                      <a:r>
                        <a:rPr lang="en-US" sz="800" dirty="0" smtClean="0">
                          <a:ln>
                            <a:noFill/>
                          </a:ln>
                          <a:solidFill>
                            <a:schemeClr val="tx1"/>
                          </a:solidFill>
                        </a:rPr>
                        <a:t>3/20</a:t>
                      </a:r>
                      <a:endParaRPr lang="en-US" sz="800" dirty="0">
                        <a:ln>
                          <a:noFill/>
                        </a:ln>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800" dirty="0" smtClean="0">
                          <a:ln>
                            <a:noFill/>
                          </a:ln>
                          <a:solidFill>
                            <a:schemeClr val="tx1"/>
                          </a:solidFill>
                        </a:rPr>
                        <a:t>2/13</a:t>
                      </a:r>
                      <a:endParaRPr lang="en-US" sz="800" dirty="0">
                        <a:ln>
                          <a:noFill/>
                        </a:ln>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800" dirty="0" smtClean="0">
                          <a:ln>
                            <a:noFill/>
                          </a:ln>
                          <a:solidFill>
                            <a:schemeClr val="tx1"/>
                          </a:solidFill>
                        </a:rPr>
                        <a:t>9/48</a:t>
                      </a:r>
                      <a:endParaRPr lang="en-US" sz="800" dirty="0">
                        <a:ln>
                          <a:noFill/>
                        </a:ln>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800" dirty="0" smtClean="0">
                          <a:ln>
                            <a:noFill/>
                          </a:ln>
                          <a:solidFill>
                            <a:schemeClr val="tx1"/>
                          </a:solidFill>
                        </a:rPr>
                        <a:t>10/50</a:t>
                      </a:r>
                      <a:endParaRPr lang="en-US" sz="800" dirty="0">
                        <a:ln>
                          <a:noFill/>
                        </a:ln>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800" dirty="0" smtClean="0">
                          <a:ln>
                            <a:noFill/>
                          </a:ln>
                          <a:solidFill>
                            <a:schemeClr val="tx1"/>
                          </a:solidFill>
                        </a:rPr>
                        <a:t>4/20</a:t>
                      </a:r>
                      <a:endParaRPr lang="en-US" sz="800" dirty="0">
                        <a:ln>
                          <a:noFill/>
                        </a:ln>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800" dirty="0" smtClean="0">
                          <a:ln>
                            <a:noFill/>
                          </a:ln>
                          <a:solidFill>
                            <a:schemeClr val="tx1"/>
                          </a:solidFill>
                        </a:rPr>
                        <a:t>4/20</a:t>
                      </a:r>
                      <a:endParaRPr lang="en-US" sz="800" dirty="0">
                        <a:ln>
                          <a:noFill/>
                        </a:ln>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800" dirty="0" smtClean="0">
                          <a:ln>
                            <a:noFill/>
                          </a:ln>
                          <a:solidFill>
                            <a:schemeClr val="tx1"/>
                          </a:solidFill>
                        </a:rPr>
                        <a:t>4/20</a:t>
                      </a:r>
                      <a:endParaRPr lang="en-US" sz="800" dirty="0">
                        <a:ln>
                          <a:noFill/>
                        </a:ln>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800" dirty="0" smtClean="0">
                          <a:ln>
                            <a:noFill/>
                          </a:ln>
                          <a:solidFill>
                            <a:schemeClr val="tx1"/>
                          </a:solidFill>
                        </a:rPr>
                        <a:t>4/20</a:t>
                      </a:r>
                      <a:endParaRPr lang="en-US" sz="800" dirty="0">
                        <a:ln>
                          <a:noFill/>
                        </a:ln>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800" dirty="0" smtClean="0">
                          <a:ln>
                            <a:noFill/>
                          </a:ln>
                          <a:solidFill>
                            <a:schemeClr val="tx1"/>
                          </a:solidFill>
                        </a:rPr>
                        <a:t>4/20</a:t>
                      </a:r>
                      <a:endParaRPr lang="en-US" sz="800" dirty="0">
                        <a:ln>
                          <a:noFill/>
                        </a:ln>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800" dirty="0" smtClean="0">
                          <a:ln>
                            <a:noFill/>
                          </a:ln>
                          <a:solidFill>
                            <a:schemeClr val="tx1"/>
                          </a:solidFill>
                        </a:rPr>
                        <a:t>4/20</a:t>
                      </a:r>
                      <a:endParaRPr lang="en-US" sz="800" dirty="0">
                        <a:ln>
                          <a:noFill/>
                        </a:ln>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4"/>
                  </a:ext>
                </a:extLst>
              </a:tr>
              <a:tr h="169818">
                <a:tc>
                  <a:txBody>
                    <a:bodyPr/>
                    <a:lstStyle/>
                    <a:p>
                      <a:pPr algn="ctr"/>
                      <a:r>
                        <a:rPr lang="en-US" sz="800" dirty="0" smtClean="0">
                          <a:ln>
                            <a:noFill/>
                          </a:ln>
                          <a:solidFill>
                            <a:schemeClr val="tx1"/>
                          </a:solidFill>
                        </a:rPr>
                        <a:t>4/20</a:t>
                      </a:r>
                      <a:endParaRPr lang="en-US" sz="800" dirty="0">
                        <a:ln>
                          <a:noFill/>
                        </a:ln>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800" dirty="0" smtClean="0">
                          <a:ln>
                            <a:noFill/>
                          </a:ln>
                          <a:solidFill>
                            <a:schemeClr val="tx1"/>
                          </a:solidFill>
                        </a:rPr>
                        <a:t>10/48</a:t>
                      </a:r>
                      <a:endParaRPr lang="en-US" sz="800" dirty="0">
                        <a:ln>
                          <a:noFill/>
                        </a:ln>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800" dirty="0" smtClean="0">
                          <a:ln>
                            <a:noFill/>
                          </a:ln>
                          <a:solidFill>
                            <a:schemeClr val="tx1"/>
                          </a:solidFill>
                        </a:rPr>
                        <a:t>4/19</a:t>
                      </a:r>
                      <a:endParaRPr lang="en-US" sz="800" dirty="0">
                        <a:ln>
                          <a:noFill/>
                        </a:ln>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800" dirty="0" smtClean="0">
                          <a:ln>
                            <a:noFill/>
                          </a:ln>
                          <a:solidFill>
                            <a:schemeClr val="tx1"/>
                          </a:solidFill>
                        </a:rPr>
                        <a:t>4/19</a:t>
                      </a:r>
                      <a:endParaRPr lang="en-US" sz="800" dirty="0">
                        <a:ln>
                          <a:noFill/>
                        </a:ln>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800" dirty="0" smtClean="0">
                          <a:ln>
                            <a:noFill/>
                          </a:ln>
                          <a:solidFill>
                            <a:schemeClr val="tx1"/>
                          </a:solidFill>
                        </a:rPr>
                        <a:t>4/19</a:t>
                      </a:r>
                      <a:endParaRPr lang="en-US" sz="800" dirty="0">
                        <a:ln>
                          <a:noFill/>
                        </a:ln>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800" dirty="0" smtClean="0">
                          <a:ln>
                            <a:noFill/>
                          </a:ln>
                          <a:solidFill>
                            <a:schemeClr val="tx1"/>
                          </a:solidFill>
                        </a:rPr>
                        <a:t>5/22</a:t>
                      </a:r>
                      <a:endParaRPr lang="en-US" sz="800" dirty="0">
                        <a:ln>
                          <a:noFill/>
                        </a:ln>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800" dirty="0" smtClean="0">
                          <a:ln>
                            <a:noFill/>
                          </a:ln>
                          <a:solidFill>
                            <a:schemeClr val="tx1"/>
                          </a:solidFill>
                        </a:rPr>
                        <a:t>11/46</a:t>
                      </a:r>
                      <a:endParaRPr lang="en-US" sz="800" dirty="0">
                        <a:ln>
                          <a:noFill/>
                        </a:ln>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800" dirty="0" smtClean="0">
                          <a:ln>
                            <a:noFill/>
                          </a:ln>
                          <a:solidFill>
                            <a:schemeClr val="tx1"/>
                          </a:solidFill>
                        </a:rPr>
                        <a:t>12/49</a:t>
                      </a:r>
                      <a:endParaRPr lang="en-US" sz="800" dirty="0">
                        <a:ln>
                          <a:noFill/>
                        </a:ln>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800" dirty="0" smtClean="0">
                          <a:ln>
                            <a:noFill/>
                          </a:ln>
                          <a:solidFill>
                            <a:schemeClr val="tx1"/>
                          </a:solidFill>
                        </a:rPr>
                        <a:t>5/20</a:t>
                      </a:r>
                      <a:endParaRPr lang="en-US" sz="800" dirty="0">
                        <a:ln>
                          <a:noFill/>
                        </a:ln>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800" dirty="0" smtClean="0">
                          <a:ln>
                            <a:noFill/>
                          </a:ln>
                          <a:solidFill>
                            <a:schemeClr val="tx1"/>
                          </a:solidFill>
                        </a:rPr>
                        <a:t>5/20</a:t>
                      </a:r>
                      <a:endParaRPr lang="en-US" sz="800" dirty="0">
                        <a:ln>
                          <a:noFill/>
                        </a:ln>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5"/>
                  </a:ext>
                </a:extLst>
              </a:tr>
              <a:tr h="169818">
                <a:tc>
                  <a:txBody>
                    <a:bodyPr/>
                    <a:lstStyle/>
                    <a:p>
                      <a:pPr algn="ctr"/>
                      <a:r>
                        <a:rPr lang="en-US" sz="800" dirty="0" smtClean="0">
                          <a:ln>
                            <a:noFill/>
                          </a:ln>
                          <a:solidFill>
                            <a:schemeClr val="tx1"/>
                          </a:solidFill>
                        </a:rPr>
                        <a:t>6/23</a:t>
                      </a:r>
                      <a:endParaRPr lang="en-US" sz="800" dirty="0">
                        <a:ln>
                          <a:noFill/>
                        </a:ln>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800" dirty="0" smtClean="0">
                          <a:ln>
                            <a:noFill/>
                          </a:ln>
                          <a:solidFill>
                            <a:schemeClr val="tx1"/>
                          </a:solidFill>
                        </a:rPr>
                        <a:t>5/19</a:t>
                      </a:r>
                      <a:endParaRPr lang="en-US" sz="800" dirty="0">
                        <a:ln>
                          <a:noFill/>
                        </a:ln>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800" dirty="0" smtClean="0">
                          <a:ln>
                            <a:noFill/>
                          </a:ln>
                          <a:solidFill>
                            <a:schemeClr val="tx1"/>
                          </a:solidFill>
                        </a:rPr>
                        <a:t>6/22</a:t>
                      </a:r>
                      <a:endParaRPr lang="en-US" sz="800" dirty="0">
                        <a:ln>
                          <a:noFill/>
                        </a:ln>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800" dirty="0" smtClean="0">
                          <a:ln>
                            <a:noFill/>
                          </a:ln>
                          <a:solidFill>
                            <a:schemeClr val="tx1"/>
                          </a:solidFill>
                        </a:rPr>
                        <a:t>6/20</a:t>
                      </a:r>
                      <a:endParaRPr lang="en-US" sz="800" dirty="0">
                        <a:ln>
                          <a:noFill/>
                        </a:ln>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800" dirty="0" smtClean="0">
                          <a:ln>
                            <a:noFill/>
                          </a:ln>
                          <a:solidFill>
                            <a:schemeClr val="tx1"/>
                          </a:solidFill>
                        </a:rPr>
                        <a:t>6/20</a:t>
                      </a:r>
                      <a:endParaRPr lang="en-US" sz="800" dirty="0">
                        <a:ln>
                          <a:noFill/>
                        </a:ln>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800" dirty="0" smtClean="0">
                          <a:ln>
                            <a:noFill/>
                          </a:ln>
                          <a:solidFill>
                            <a:schemeClr val="tx1"/>
                          </a:solidFill>
                        </a:rPr>
                        <a:t>6/20</a:t>
                      </a:r>
                      <a:endParaRPr lang="en-US" sz="800" dirty="0">
                        <a:ln>
                          <a:noFill/>
                        </a:ln>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800" dirty="0" smtClean="0">
                          <a:ln>
                            <a:noFill/>
                          </a:ln>
                          <a:solidFill>
                            <a:schemeClr val="tx1"/>
                          </a:solidFill>
                        </a:rPr>
                        <a:t>16/52</a:t>
                      </a:r>
                      <a:endParaRPr lang="en-US" sz="800" dirty="0">
                        <a:ln>
                          <a:noFill/>
                        </a:ln>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800" dirty="0" smtClean="0">
                          <a:ln>
                            <a:noFill/>
                          </a:ln>
                          <a:solidFill>
                            <a:schemeClr val="tx1"/>
                          </a:solidFill>
                        </a:rPr>
                        <a:t>15/47</a:t>
                      </a:r>
                      <a:endParaRPr lang="en-US" sz="800" dirty="0">
                        <a:ln>
                          <a:noFill/>
                        </a:ln>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800" dirty="0" smtClean="0">
                          <a:ln>
                            <a:noFill/>
                          </a:ln>
                          <a:solidFill>
                            <a:schemeClr val="tx1"/>
                          </a:solidFill>
                        </a:rPr>
                        <a:t>15/46</a:t>
                      </a:r>
                      <a:endParaRPr lang="en-US" sz="800" dirty="0">
                        <a:ln>
                          <a:noFill/>
                        </a:ln>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800" dirty="0" smtClean="0">
                          <a:ln>
                            <a:noFill/>
                          </a:ln>
                          <a:solidFill>
                            <a:schemeClr val="tx1"/>
                          </a:solidFill>
                        </a:rPr>
                        <a:t>9/24</a:t>
                      </a:r>
                      <a:endParaRPr lang="en-US" sz="800" dirty="0">
                        <a:ln>
                          <a:noFill/>
                        </a:ln>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6"/>
                  </a:ext>
                </a:extLst>
              </a:tr>
            </a:tbl>
          </a:graphicData>
        </a:graphic>
      </p:graphicFrame>
      <p:sp>
        <p:nvSpPr>
          <p:cNvPr id="21" name="TextBox 20"/>
          <p:cNvSpPr txBox="1"/>
          <p:nvPr/>
        </p:nvSpPr>
        <p:spPr>
          <a:xfrm>
            <a:off x="304800" y="685800"/>
            <a:ext cx="3708032" cy="369332"/>
          </a:xfrm>
          <a:prstGeom prst="rect">
            <a:avLst/>
          </a:prstGeom>
          <a:noFill/>
        </p:spPr>
        <p:txBody>
          <a:bodyPr wrap="square" rtlCol="0">
            <a:spAutoFit/>
          </a:bodyPr>
          <a:lstStyle/>
          <a:p>
            <a:pPr marL="285750" indent="-285750">
              <a:buFont typeface="Arial" panose="020B0604020202020204" pitchFamily="34" charset="0"/>
              <a:buChar char="•"/>
            </a:pPr>
            <a:r>
              <a:rPr lang="en-US" dirty="0" smtClean="0"/>
              <a:t>Historical experimental results</a:t>
            </a:r>
            <a:endParaRPr lang="en-US" dirty="0"/>
          </a:p>
        </p:txBody>
      </p:sp>
      <mc:AlternateContent xmlns:mc="http://schemas.openxmlformats.org/markup-compatibility/2006" xmlns:a14="http://schemas.microsoft.com/office/drawing/2010/main">
        <mc:Choice Requires="a14">
          <p:sp>
            <p:nvSpPr>
              <p:cNvPr id="24" name="TextBox 23"/>
              <p:cNvSpPr txBox="1"/>
              <p:nvPr/>
            </p:nvSpPr>
            <p:spPr>
              <a:xfrm>
                <a:off x="276297" y="2579136"/>
                <a:ext cx="4219503" cy="660309"/>
              </a:xfrm>
              <a:prstGeom prst="rect">
                <a:avLst/>
              </a:prstGeom>
              <a:noFill/>
            </p:spPr>
            <p:txBody>
              <a:bodyPr wrap="square" rtlCol="0">
                <a:spAutoFit/>
              </a:bodyPr>
              <a:lstStyle/>
              <a:p>
                <a:pPr marL="285750" indent="-285750">
                  <a:buFont typeface="Wingdings" panose="05000000000000000000" pitchFamily="2" charset="2"/>
                  <a:buChar char="ü"/>
                </a:pPr>
                <a:r>
                  <a:rPr lang="en-US" sz="1400" dirty="0" smtClean="0">
                    <a:solidFill>
                      <a:srgbClr val="00B050"/>
                    </a:solidFill>
                  </a:rPr>
                  <a:t>The observed sample mean of 70 values </a:t>
                </a:r>
                <a14:m>
                  <m:oMath xmlns:m="http://schemas.openxmlformats.org/officeDocument/2006/math">
                    <m:f>
                      <m:fPr>
                        <m:ctrlPr>
                          <a:rPr lang="en-US" sz="1400" i="1" smtClean="0">
                            <a:solidFill>
                              <a:srgbClr val="00B050"/>
                            </a:solidFill>
                            <a:latin typeface="Cambria Math"/>
                          </a:rPr>
                        </m:ctrlPr>
                      </m:fPr>
                      <m:num>
                        <m:sSub>
                          <m:sSubPr>
                            <m:ctrlPr>
                              <a:rPr lang="en-US" sz="1400" i="1" smtClean="0">
                                <a:solidFill>
                                  <a:srgbClr val="00B050"/>
                                </a:solidFill>
                                <a:latin typeface="Cambria Math"/>
                              </a:rPr>
                            </m:ctrlPr>
                          </m:sSubPr>
                          <m:e>
                            <m:r>
                              <a:rPr lang="en-US" sz="1400" b="0" i="1" smtClean="0">
                                <a:solidFill>
                                  <a:srgbClr val="00B050"/>
                                </a:solidFill>
                                <a:latin typeface="Cambria Math"/>
                              </a:rPr>
                              <m:t>𝑦</m:t>
                            </m:r>
                          </m:e>
                          <m:sub>
                            <m:r>
                              <a:rPr lang="en-US" sz="1400" b="0" i="1" smtClean="0">
                                <a:solidFill>
                                  <a:srgbClr val="00B050"/>
                                </a:solidFill>
                                <a:latin typeface="Cambria Math"/>
                              </a:rPr>
                              <m:t>𝑗</m:t>
                            </m:r>
                          </m:sub>
                        </m:sSub>
                      </m:num>
                      <m:den>
                        <m:sSub>
                          <m:sSubPr>
                            <m:ctrlPr>
                              <a:rPr lang="en-US" sz="1400" i="1">
                                <a:solidFill>
                                  <a:srgbClr val="00B050"/>
                                </a:solidFill>
                                <a:latin typeface="Cambria Math"/>
                              </a:rPr>
                            </m:ctrlPr>
                          </m:sSubPr>
                          <m:e>
                            <m:r>
                              <a:rPr lang="en-US" sz="1400" b="0" i="1" smtClean="0">
                                <a:solidFill>
                                  <a:srgbClr val="00B050"/>
                                </a:solidFill>
                                <a:latin typeface="Cambria Math"/>
                              </a:rPr>
                              <m:t>𝑛</m:t>
                            </m:r>
                          </m:e>
                          <m:sub>
                            <m:r>
                              <a:rPr lang="en-US" sz="1400" i="1">
                                <a:solidFill>
                                  <a:srgbClr val="00B050"/>
                                </a:solidFill>
                                <a:latin typeface="Cambria Math"/>
                              </a:rPr>
                              <m:t>𝑗</m:t>
                            </m:r>
                          </m:sub>
                        </m:sSub>
                      </m:den>
                    </m:f>
                  </m:oMath>
                </a14:m>
                <a:r>
                  <a:rPr lang="en-US" sz="1400" dirty="0" smtClean="0">
                    <a:solidFill>
                      <a:srgbClr val="00B050"/>
                    </a:solidFill>
                  </a:rPr>
                  <a:t> = 0.136</a:t>
                </a:r>
              </a:p>
              <a:p>
                <a:pPr marL="285750" indent="-285750">
                  <a:buFont typeface="Wingdings" panose="05000000000000000000" pitchFamily="2" charset="2"/>
                  <a:buChar char="ü"/>
                </a:pPr>
                <a:r>
                  <a:rPr lang="en-US" sz="1400" dirty="0">
                    <a:solidFill>
                      <a:srgbClr val="00B050"/>
                    </a:solidFill>
                  </a:rPr>
                  <a:t>The observed sample standard deviation : </a:t>
                </a:r>
                <a:r>
                  <a:rPr lang="en-US" sz="1400" dirty="0" smtClean="0">
                    <a:solidFill>
                      <a:srgbClr val="00B050"/>
                    </a:solidFill>
                  </a:rPr>
                  <a:t>0.103</a:t>
                </a:r>
                <a:endParaRPr lang="en-US" sz="1400" dirty="0">
                  <a:solidFill>
                    <a:srgbClr val="00B050"/>
                  </a:solidFill>
                </a:endParaRPr>
              </a:p>
            </p:txBody>
          </p:sp>
        </mc:Choice>
        <mc:Fallback xmlns="">
          <p:sp>
            <p:nvSpPr>
              <p:cNvPr id="24" name="TextBox 23"/>
              <p:cNvSpPr txBox="1">
                <a:spLocks noRot="1" noChangeAspect="1" noMove="1" noResize="1" noEditPoints="1" noAdjustHandles="1" noChangeArrowheads="1" noChangeShapeType="1" noTextEdit="1"/>
              </p:cNvSpPr>
              <p:nvPr/>
            </p:nvSpPr>
            <p:spPr>
              <a:xfrm>
                <a:off x="276297" y="2579136"/>
                <a:ext cx="4219503" cy="660309"/>
              </a:xfrm>
              <a:prstGeom prst="rect">
                <a:avLst/>
              </a:prstGeom>
              <a:blipFill>
                <a:blip r:embed="rId4"/>
                <a:stretch>
                  <a:fillRect l="-144" b="-1018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Rectangle 21"/>
              <p:cNvSpPr/>
              <p:nvPr/>
            </p:nvSpPr>
            <p:spPr>
              <a:xfrm>
                <a:off x="5955323" y="5379347"/>
                <a:ext cx="3048000" cy="747192"/>
              </a:xfrm>
              <a:prstGeom prst="rect">
                <a:avLst/>
              </a:prstGeom>
              <a:solidFill>
                <a:srgbClr val="FFFFCC"/>
              </a:solidFill>
            </p:spPr>
            <p:txBody>
              <a:bodyPr wrap="square">
                <a:spAutoFit/>
              </a:bodyPr>
              <a:lstStyle/>
              <a:p>
                <a:pPr/>
                <a14:m>
                  <m:oMathPara xmlns:m="http://schemas.openxmlformats.org/officeDocument/2006/math">
                    <m:oMathParaPr>
                      <m:jc m:val="left"/>
                    </m:oMathParaPr>
                    <m:oMath xmlns:m="http://schemas.openxmlformats.org/officeDocument/2006/math">
                      <m:r>
                        <m:rPr>
                          <m:sty m:val="p"/>
                        </m:rPr>
                        <a:rPr lang="en-US" sz="1400" i="0" smtClean="0">
                          <a:latin typeface="Cambria Math"/>
                          <a:ea typeface="Cambria Math"/>
                        </a:rPr>
                        <m:t>E</m:t>
                      </m:r>
                      <m:d>
                        <m:dPr>
                          <m:ctrlPr>
                            <a:rPr lang="en-US" sz="1400" b="0" i="1" smtClean="0">
                              <a:latin typeface="Cambria Math"/>
                              <a:ea typeface="Cambria Math"/>
                            </a:rPr>
                          </m:ctrlPr>
                        </m:dPr>
                        <m:e>
                          <m:r>
                            <a:rPr lang="en-US" sz="1400" i="1">
                              <a:latin typeface="Cambria Math"/>
                              <a:ea typeface="Cambria Math"/>
                            </a:rPr>
                            <m:t>𝜃</m:t>
                          </m:r>
                          <m:r>
                            <a:rPr lang="en-US" sz="1400" b="0" i="1" smtClean="0">
                              <a:latin typeface="Cambria Math"/>
                              <a:ea typeface="Cambria Math"/>
                            </a:rPr>
                            <m:t>|</m:t>
                          </m:r>
                          <m:r>
                            <a:rPr lang="en-US" sz="1400" b="0" i="1" smtClean="0">
                              <a:latin typeface="Cambria Math"/>
                              <a:ea typeface="Cambria Math"/>
                            </a:rPr>
                            <m:t>𝑦</m:t>
                          </m:r>
                        </m:e>
                      </m:d>
                      <m:r>
                        <a:rPr lang="en-US" sz="1400" b="0" i="1" smtClean="0">
                          <a:latin typeface="Cambria Math"/>
                          <a:ea typeface="Cambria Math"/>
                        </a:rPr>
                        <m:t>=0.223&lt;</m:t>
                      </m:r>
                      <m:f>
                        <m:fPr>
                          <m:ctrlPr>
                            <a:rPr lang="en-US" sz="1400" b="0" i="1" smtClean="0">
                              <a:latin typeface="Cambria Math"/>
                              <a:ea typeface="Cambria Math"/>
                            </a:rPr>
                          </m:ctrlPr>
                        </m:fPr>
                        <m:num>
                          <m:sSub>
                            <m:sSubPr>
                              <m:ctrlPr>
                                <a:rPr lang="en-US" sz="1400" b="0" i="1" smtClean="0">
                                  <a:latin typeface="Cambria Math"/>
                                  <a:ea typeface="Cambria Math"/>
                                </a:rPr>
                              </m:ctrlPr>
                            </m:sSubPr>
                            <m:e>
                              <m:r>
                                <a:rPr lang="en-US" sz="1400" b="0" i="1" smtClean="0">
                                  <a:latin typeface="Cambria Math"/>
                                  <a:ea typeface="Cambria Math"/>
                                </a:rPr>
                                <m:t>𝑦</m:t>
                              </m:r>
                            </m:e>
                            <m:sub>
                              <m:r>
                                <a:rPr lang="en-US" sz="1400" b="0" i="1" smtClean="0">
                                  <a:latin typeface="Cambria Math"/>
                                  <a:ea typeface="Cambria Math"/>
                                </a:rPr>
                                <m:t>71</m:t>
                              </m:r>
                            </m:sub>
                          </m:sSub>
                        </m:num>
                        <m:den>
                          <m:sSub>
                            <m:sSubPr>
                              <m:ctrlPr>
                                <a:rPr lang="en-US" sz="1400" i="1">
                                  <a:latin typeface="Cambria Math"/>
                                  <a:ea typeface="Cambria Math"/>
                                </a:rPr>
                              </m:ctrlPr>
                            </m:sSubPr>
                            <m:e>
                              <m:r>
                                <a:rPr lang="en-US" sz="1400" b="0" i="1" smtClean="0">
                                  <a:latin typeface="Cambria Math"/>
                                  <a:ea typeface="Cambria Math"/>
                                </a:rPr>
                                <m:t>𝑛</m:t>
                              </m:r>
                            </m:e>
                            <m:sub>
                              <m:r>
                                <a:rPr lang="en-US" sz="1400" i="1">
                                  <a:latin typeface="Cambria Math"/>
                                  <a:ea typeface="Cambria Math"/>
                                </a:rPr>
                                <m:t>71</m:t>
                              </m:r>
                            </m:sub>
                          </m:sSub>
                        </m:den>
                      </m:f>
                      <m:r>
                        <a:rPr lang="en-US" sz="1400" b="0" i="1" smtClean="0">
                          <a:latin typeface="Cambria Math"/>
                          <a:ea typeface="Cambria Math"/>
                        </a:rPr>
                        <m:t>=</m:t>
                      </m:r>
                      <m:f>
                        <m:fPr>
                          <m:ctrlPr>
                            <a:rPr lang="en-US" sz="1400" i="1">
                              <a:latin typeface="Cambria Math"/>
                              <a:ea typeface="Cambria Math"/>
                            </a:rPr>
                          </m:ctrlPr>
                        </m:fPr>
                        <m:num>
                          <m:r>
                            <a:rPr lang="en-US" sz="1400" b="0" i="1" smtClean="0">
                              <a:latin typeface="Cambria Math"/>
                              <a:ea typeface="Cambria Math"/>
                            </a:rPr>
                            <m:t>4</m:t>
                          </m:r>
                        </m:num>
                        <m:den>
                          <m:r>
                            <a:rPr lang="en-US" sz="1400" b="0" i="1" smtClean="0">
                              <a:latin typeface="Cambria Math"/>
                              <a:ea typeface="Cambria Math"/>
                            </a:rPr>
                            <m:t>14</m:t>
                          </m:r>
                        </m:den>
                      </m:f>
                      <m:r>
                        <a:rPr lang="en-US" sz="1400" b="0" i="1" smtClean="0">
                          <a:latin typeface="Cambria Math"/>
                          <a:ea typeface="Cambria Math"/>
                        </a:rPr>
                        <m:t>=0.286</m:t>
                      </m:r>
                    </m:oMath>
                  </m:oMathPara>
                </a14:m>
                <a:endParaRPr lang="en-US" sz="1400" b="0" i="1" dirty="0" smtClean="0">
                  <a:latin typeface="Cambria Math"/>
                  <a:ea typeface="Cambria Math"/>
                </a:endParaRPr>
              </a:p>
              <a:p>
                <a:pPr/>
                <a14:m>
                  <m:oMathPara xmlns:m="http://schemas.openxmlformats.org/officeDocument/2006/math">
                    <m:oMathParaPr>
                      <m:jc m:val="left"/>
                    </m:oMathParaPr>
                    <m:oMath xmlns:m="http://schemas.openxmlformats.org/officeDocument/2006/math">
                      <m:r>
                        <m:rPr>
                          <m:sty m:val="p"/>
                        </m:rPr>
                        <a:rPr lang="en-US" sz="1400" b="0" i="0" smtClean="0">
                          <a:latin typeface="Cambria Math"/>
                          <a:ea typeface="Cambria Math"/>
                        </a:rPr>
                        <m:t>var</m:t>
                      </m:r>
                      <m:d>
                        <m:dPr>
                          <m:ctrlPr>
                            <a:rPr lang="en-US" sz="1400" i="1">
                              <a:latin typeface="Cambria Math"/>
                              <a:ea typeface="Cambria Math"/>
                            </a:rPr>
                          </m:ctrlPr>
                        </m:dPr>
                        <m:e>
                          <m:r>
                            <a:rPr lang="en-US" sz="1400" i="1">
                              <a:latin typeface="Cambria Math"/>
                              <a:ea typeface="Cambria Math"/>
                            </a:rPr>
                            <m:t>𝜃</m:t>
                          </m:r>
                          <m:r>
                            <a:rPr lang="en-US" sz="1400" b="0" i="1" smtClean="0">
                              <a:latin typeface="Cambria Math"/>
                              <a:ea typeface="Cambria Math"/>
                            </a:rPr>
                            <m:t>|</m:t>
                          </m:r>
                          <m:r>
                            <a:rPr lang="en-US" sz="1400" b="0" i="1" smtClean="0">
                              <a:latin typeface="Cambria Math"/>
                              <a:ea typeface="Cambria Math"/>
                            </a:rPr>
                            <m:t>𝑦</m:t>
                          </m:r>
                        </m:e>
                      </m:d>
                      <m:r>
                        <a:rPr lang="en-US" sz="1400" i="1">
                          <a:latin typeface="Cambria Math"/>
                          <a:ea typeface="Cambria Math"/>
                        </a:rPr>
                        <m:t>=</m:t>
                      </m:r>
                      <m:r>
                        <a:rPr lang="en-US" sz="1400" i="1" smtClean="0">
                          <a:latin typeface="Cambria Math"/>
                          <a:ea typeface="Cambria Math"/>
                        </a:rPr>
                        <m:t>0</m:t>
                      </m:r>
                      <m:r>
                        <a:rPr lang="en-US" sz="1400" b="0" i="1" smtClean="0">
                          <a:latin typeface="Cambria Math"/>
                          <a:ea typeface="Cambria Math"/>
                        </a:rPr>
                        <m:t>.083</m:t>
                      </m:r>
                    </m:oMath>
                  </m:oMathPara>
                </a14:m>
                <a:endParaRPr lang="en-US" sz="1400" dirty="0">
                  <a:ea typeface="Cambria Math"/>
                </a:endParaRPr>
              </a:p>
            </p:txBody>
          </p:sp>
        </mc:Choice>
        <mc:Fallback xmlns="">
          <p:sp>
            <p:nvSpPr>
              <p:cNvPr id="22" name="Rectangle 21"/>
              <p:cNvSpPr>
                <a:spLocks noRot="1" noChangeAspect="1" noMove="1" noResize="1" noEditPoints="1" noAdjustHandles="1" noChangeArrowheads="1" noChangeShapeType="1" noTextEdit="1"/>
              </p:cNvSpPr>
              <p:nvPr/>
            </p:nvSpPr>
            <p:spPr>
              <a:xfrm>
                <a:off x="5955323" y="5379347"/>
                <a:ext cx="3048000" cy="747192"/>
              </a:xfrm>
              <a:prstGeom prst="rect">
                <a:avLst/>
              </a:prstGeom>
              <a:blipFill>
                <a:blip r:embed="rId5"/>
                <a:stretch>
                  <a:fillRect b="-243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Rectangle 22"/>
              <p:cNvSpPr/>
              <p:nvPr/>
            </p:nvSpPr>
            <p:spPr>
              <a:xfrm>
                <a:off x="152400" y="5023148"/>
                <a:ext cx="8740359" cy="923330"/>
              </a:xfrm>
              <a:prstGeom prst="rect">
                <a:avLst/>
              </a:prstGeom>
            </p:spPr>
            <p:txBody>
              <a:bodyPr wrap="square">
                <a:spAutoFit/>
              </a:bodyPr>
              <a:lstStyle/>
              <a:p>
                <a:pPr marL="285750" indent="-285750">
                  <a:buFont typeface="Arial" panose="020B0604020202020204" pitchFamily="34" charset="0"/>
                  <a:buChar char="•"/>
                </a:pPr>
                <a:r>
                  <a:rPr lang="en-US" dirty="0" smtClean="0">
                    <a:solidFill>
                      <a:srgbClr val="FF0000"/>
                    </a:solidFill>
                  </a:rPr>
                  <a:t>Posterior distribution of the current experiment results</a:t>
                </a:r>
                <a:endParaRPr lang="en-US" dirty="0"/>
              </a:p>
              <a:p>
                <a:endParaRPr lang="en-US" i="1" dirty="0" smtClean="0">
                  <a:latin typeface="Cambria Math"/>
                </a:endParaRPr>
              </a:p>
              <a:p>
                <a:pPr/>
                <a14:m>
                  <m:oMathPara xmlns:m="http://schemas.openxmlformats.org/officeDocument/2006/math">
                    <m:oMathParaPr>
                      <m:jc m:val="centerGroup"/>
                    </m:oMathParaPr>
                    <m:oMath xmlns:m="http://schemas.openxmlformats.org/officeDocument/2006/math">
                      <m:r>
                        <a:rPr lang="en-US" i="1">
                          <a:latin typeface="Cambria Math"/>
                        </a:rPr>
                        <m:t>𝑝</m:t>
                      </m:r>
                      <m:d>
                        <m:dPr>
                          <m:ctrlPr>
                            <a:rPr lang="en-US" i="1">
                              <a:latin typeface="Cambria Math"/>
                            </a:rPr>
                          </m:ctrlPr>
                        </m:dPr>
                        <m:e>
                          <m:r>
                            <a:rPr lang="en-US" i="1">
                              <a:latin typeface="Cambria Math"/>
                              <a:ea typeface="Cambria Math"/>
                            </a:rPr>
                            <m:t>𝜃</m:t>
                          </m:r>
                          <m:r>
                            <a:rPr lang="en-US" i="1">
                              <a:latin typeface="Cambria Math"/>
                              <a:ea typeface="Cambria Math"/>
                            </a:rPr>
                            <m:t>|</m:t>
                          </m:r>
                          <m:r>
                            <a:rPr lang="en-US" i="1">
                              <a:latin typeface="Cambria Math"/>
                              <a:ea typeface="Cambria Math"/>
                            </a:rPr>
                            <m:t>𝑦</m:t>
                          </m:r>
                        </m:e>
                      </m:d>
                      <m:r>
                        <a:rPr lang="en-US" i="1">
                          <a:latin typeface="Cambria Math"/>
                          <a:ea typeface="Cambria Math"/>
                        </a:rPr>
                        <m:t>=</m:t>
                      </m:r>
                      <m:r>
                        <m:rPr>
                          <m:sty m:val="p"/>
                        </m:rPr>
                        <a:rPr lang="en-US">
                          <a:latin typeface="Cambria Math"/>
                          <a:ea typeface="Cambria Math"/>
                        </a:rPr>
                        <m:t>Beta</m:t>
                      </m:r>
                      <m:r>
                        <a:rPr lang="en-US" i="1">
                          <a:latin typeface="Cambria Math"/>
                          <a:ea typeface="Cambria Math"/>
                        </a:rPr>
                        <m:t>(5.4, 18.6)</m:t>
                      </m:r>
                    </m:oMath>
                  </m:oMathPara>
                </a14:m>
                <a:endParaRPr lang="en-US" dirty="0"/>
              </a:p>
            </p:txBody>
          </p:sp>
        </mc:Choice>
        <mc:Fallback xmlns="">
          <p:sp>
            <p:nvSpPr>
              <p:cNvPr id="23" name="Rectangle 22"/>
              <p:cNvSpPr>
                <a:spLocks noRot="1" noChangeAspect="1" noMove="1" noResize="1" noEditPoints="1" noAdjustHandles="1" noChangeArrowheads="1" noChangeShapeType="1" noTextEdit="1"/>
              </p:cNvSpPr>
              <p:nvPr/>
            </p:nvSpPr>
            <p:spPr>
              <a:xfrm>
                <a:off x="152400" y="5023148"/>
                <a:ext cx="8740359" cy="923330"/>
              </a:xfrm>
              <a:prstGeom prst="rect">
                <a:avLst/>
              </a:prstGeom>
              <a:blipFill>
                <a:blip r:embed="rId6"/>
                <a:stretch>
                  <a:fillRect l="-418" t="-3311" b="-529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p:cNvSpPr txBox="1"/>
              <p:nvPr/>
            </p:nvSpPr>
            <p:spPr>
              <a:xfrm>
                <a:off x="0" y="6242447"/>
                <a:ext cx="9144000" cy="615553"/>
              </a:xfrm>
              <a:prstGeom prst="rect">
                <a:avLst/>
              </a:prstGeom>
              <a:solidFill>
                <a:schemeClr val="accent3">
                  <a:lumMod val="20000"/>
                  <a:lumOff val="80000"/>
                </a:schemeClr>
              </a:solidFill>
            </p:spPr>
            <p:txBody>
              <a:bodyPr wrap="square" rtlCol="0">
                <a:spAutoFit/>
              </a:bodyPr>
              <a:lstStyle/>
              <a:p>
                <a:pPr marL="285750" indent="-285750">
                  <a:buFont typeface="Arial" panose="020B0604020202020204" pitchFamily="34" charset="0"/>
                  <a:buChar char="•"/>
                </a:pPr>
                <a:r>
                  <a:rPr lang="en-US" sz="1700" dirty="0" smtClean="0"/>
                  <a:t>This is an empirical Bayes analysis</a:t>
                </a:r>
              </a:p>
              <a:p>
                <a:r>
                  <a:rPr lang="en-US" sz="1700" dirty="0" smtClean="0">
                    <a:sym typeface="Wingdings" panose="05000000000000000000" pitchFamily="2" charset="2"/>
                  </a:rPr>
                  <a:t> The point estimation on </a:t>
                </a:r>
                <a14:m>
                  <m:oMath xmlns:m="http://schemas.openxmlformats.org/officeDocument/2006/math">
                    <m:r>
                      <a:rPr lang="en-US" sz="1700" i="1">
                        <a:latin typeface="Cambria Math"/>
                        <a:ea typeface="Cambria Math"/>
                      </a:rPr>
                      <m:t>𝛼</m:t>
                    </m:r>
                    <m:r>
                      <a:rPr lang="en-US" sz="1700" i="1">
                        <a:latin typeface="Cambria Math"/>
                        <a:ea typeface="Cambria Math"/>
                      </a:rPr>
                      <m:t>,</m:t>
                    </m:r>
                    <m:r>
                      <a:rPr lang="en-US" sz="1700" i="1">
                        <a:latin typeface="Cambria Math"/>
                        <a:ea typeface="Cambria Math"/>
                      </a:rPr>
                      <m:t>𝛽</m:t>
                    </m:r>
                  </m:oMath>
                </a14:m>
                <a:r>
                  <a:rPr lang="en-US" sz="1700" dirty="0" smtClean="0"/>
                  <a:t> is arbitrary, and the point estimates ignore some uncertainties </a:t>
                </a:r>
                <a:endParaRPr lang="en-US" sz="1700" dirty="0"/>
              </a:p>
            </p:txBody>
          </p:sp>
        </mc:Choice>
        <mc:Fallback xmlns="">
          <p:sp>
            <p:nvSpPr>
              <p:cNvPr id="25" name="TextBox 24"/>
              <p:cNvSpPr txBox="1">
                <a:spLocks noRot="1" noChangeAspect="1" noMove="1" noResize="1" noEditPoints="1" noAdjustHandles="1" noChangeArrowheads="1" noChangeShapeType="1" noTextEdit="1"/>
              </p:cNvSpPr>
              <p:nvPr/>
            </p:nvSpPr>
            <p:spPr>
              <a:xfrm>
                <a:off x="0" y="6242447"/>
                <a:ext cx="9144000" cy="615553"/>
              </a:xfrm>
              <a:prstGeom prst="rect">
                <a:avLst/>
              </a:prstGeom>
              <a:blipFill>
                <a:blip r:embed="rId7"/>
                <a:stretch>
                  <a:fillRect l="-400" t="-2970" b="-1287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p:cNvSpPr txBox="1"/>
              <p:nvPr/>
            </p:nvSpPr>
            <p:spPr>
              <a:xfrm>
                <a:off x="152400" y="3276600"/>
                <a:ext cx="8763000" cy="830997"/>
              </a:xfrm>
              <a:prstGeom prst="rect">
                <a:avLst/>
              </a:prstGeom>
              <a:noFill/>
            </p:spPr>
            <p:txBody>
              <a:bodyPr wrap="square" rtlCol="0">
                <a:spAutoFit/>
              </a:bodyPr>
              <a:lstStyle/>
              <a:p>
                <a:pPr marL="285750" indent="-285750">
                  <a:buFont typeface="Arial" panose="020B0604020202020204" pitchFamily="34" charset="0"/>
                  <a:buChar char="•"/>
                </a:pPr>
                <a:r>
                  <a:rPr lang="en-US" dirty="0" smtClean="0">
                    <a:solidFill>
                      <a:srgbClr val="3333FF"/>
                    </a:solidFill>
                  </a:rPr>
                  <a:t>Now, we have prior distribution that is empirically estimated from data</a:t>
                </a:r>
              </a:p>
              <a:p>
                <a:endParaRPr lang="en-US" sz="1000" dirty="0"/>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Cambria Math"/>
                        </a:rPr>
                        <m:t>𝑝</m:t>
                      </m:r>
                      <m:d>
                        <m:dPr>
                          <m:ctrlPr>
                            <a:rPr lang="en-US" b="0" i="1" smtClean="0">
                              <a:latin typeface="Cambria Math"/>
                              <a:ea typeface="Cambria Math"/>
                            </a:rPr>
                          </m:ctrlPr>
                        </m:dPr>
                        <m:e>
                          <m:r>
                            <a:rPr lang="en-US" i="1">
                              <a:latin typeface="Cambria Math" panose="02040503050406030204" pitchFamily="18" charset="0"/>
                              <a:ea typeface="Cambria Math"/>
                            </a:rPr>
                            <m:t>𝜃</m:t>
                          </m:r>
                        </m:e>
                      </m:d>
                      <m:r>
                        <a:rPr lang="en-US" b="0" i="1" smtClean="0">
                          <a:latin typeface="Cambria Math" panose="02040503050406030204" pitchFamily="18" charset="0"/>
                          <a:ea typeface="Cambria Math"/>
                        </a:rPr>
                        <m:t>=</m:t>
                      </m:r>
                      <m:r>
                        <m:rPr>
                          <m:sty m:val="p"/>
                        </m:rPr>
                        <a:rPr lang="en-US">
                          <a:latin typeface="Cambria Math"/>
                          <a:ea typeface="Cambria Math"/>
                        </a:rPr>
                        <m:t>Beta</m:t>
                      </m:r>
                      <m:r>
                        <a:rPr lang="en-US" i="1">
                          <a:latin typeface="Cambria Math"/>
                          <a:ea typeface="Cambria Math"/>
                        </a:rPr>
                        <m:t>(</m:t>
                      </m:r>
                      <m:r>
                        <a:rPr lang="en-US" b="0" i="1" smtClean="0">
                          <a:latin typeface="Cambria Math" panose="02040503050406030204" pitchFamily="18" charset="0"/>
                          <a:ea typeface="Cambria Math"/>
                        </a:rPr>
                        <m:t>𝜃</m:t>
                      </m:r>
                      <m:r>
                        <a:rPr lang="en-US" b="0" i="1" smtClean="0">
                          <a:latin typeface="Cambria Math" panose="02040503050406030204" pitchFamily="18" charset="0"/>
                          <a:ea typeface="Cambria Math"/>
                        </a:rPr>
                        <m:t>|1.4,8.6)</m:t>
                      </m:r>
                    </m:oMath>
                  </m:oMathPara>
                </a14:m>
                <a:endParaRPr lang="en-US" dirty="0">
                  <a:latin typeface="Cambria Math"/>
                  <a:ea typeface="Cambria Math"/>
                </a:endParaRPr>
              </a:p>
            </p:txBody>
          </p:sp>
        </mc:Choice>
        <mc:Fallback xmlns="">
          <p:sp>
            <p:nvSpPr>
              <p:cNvPr id="28" name="TextBox 27"/>
              <p:cNvSpPr txBox="1">
                <a:spLocks noRot="1" noChangeAspect="1" noMove="1" noResize="1" noEditPoints="1" noAdjustHandles="1" noChangeArrowheads="1" noChangeShapeType="1" noTextEdit="1"/>
              </p:cNvSpPr>
              <p:nvPr/>
            </p:nvSpPr>
            <p:spPr>
              <a:xfrm>
                <a:off x="152400" y="3276600"/>
                <a:ext cx="8763000" cy="830997"/>
              </a:xfrm>
              <a:prstGeom prst="rect">
                <a:avLst/>
              </a:prstGeom>
              <a:blipFill>
                <a:blip r:embed="rId8"/>
                <a:stretch>
                  <a:fillRect l="-417" t="-4412" b="-220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p:cNvSpPr txBox="1"/>
              <p:nvPr/>
            </p:nvSpPr>
            <p:spPr>
              <a:xfrm>
                <a:off x="152400" y="4168031"/>
                <a:ext cx="8763000" cy="830997"/>
              </a:xfrm>
              <a:prstGeom prst="rect">
                <a:avLst/>
              </a:prstGeom>
              <a:noFill/>
            </p:spPr>
            <p:txBody>
              <a:bodyPr wrap="square" rtlCol="0">
                <a:spAutoFit/>
              </a:bodyPr>
              <a:lstStyle/>
              <a:p>
                <a:pPr marL="285750" indent="-285750">
                  <a:buFont typeface="Arial" panose="020B0604020202020204" pitchFamily="34" charset="0"/>
                  <a:buChar char="•"/>
                </a:pPr>
                <a:r>
                  <a:rPr lang="en-US" dirty="0" smtClean="0">
                    <a:solidFill>
                      <a:srgbClr val="00B050"/>
                    </a:solidFill>
                  </a:rPr>
                  <a:t>Likelihood of the current observation (4 </a:t>
                </a:r>
                <a:r>
                  <a:rPr lang="en-US" dirty="0">
                    <a:solidFill>
                      <a:srgbClr val="00B050"/>
                    </a:solidFill>
                  </a:rPr>
                  <a:t>success from 14 </a:t>
                </a:r>
                <a:r>
                  <a:rPr lang="en-US" dirty="0" smtClean="0">
                    <a:solidFill>
                      <a:srgbClr val="00B050"/>
                    </a:solidFill>
                  </a:rPr>
                  <a:t>tests)</a:t>
                </a:r>
                <a:endParaRPr lang="en-US" dirty="0">
                  <a:solidFill>
                    <a:srgbClr val="00B050"/>
                  </a:solidFill>
                </a:endParaRPr>
              </a:p>
              <a:p>
                <a:endParaRPr lang="en-US" sz="1000" dirty="0"/>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Cambria Math"/>
                        </a:rPr>
                        <m:t>𝑝</m:t>
                      </m:r>
                      <m:d>
                        <m:dPr>
                          <m:ctrlPr>
                            <a:rPr lang="en-US" b="0" i="1" smtClean="0">
                              <a:latin typeface="Cambria Math"/>
                              <a:ea typeface="Cambria Math"/>
                            </a:rPr>
                          </m:ctrlPr>
                        </m:dPr>
                        <m:e>
                          <m:r>
                            <a:rPr lang="en-US" b="0" i="1" smtClean="0">
                              <a:latin typeface="Cambria Math" panose="02040503050406030204" pitchFamily="18" charset="0"/>
                              <a:ea typeface="Cambria Math"/>
                            </a:rPr>
                            <m:t>𝑦</m:t>
                          </m:r>
                          <m:r>
                            <a:rPr lang="en-US" b="0" i="1" smtClean="0">
                              <a:latin typeface="Cambria Math" panose="02040503050406030204" pitchFamily="18" charset="0"/>
                              <a:ea typeface="Cambria Math"/>
                            </a:rPr>
                            <m:t>|</m:t>
                          </m:r>
                          <m:r>
                            <a:rPr lang="en-US" i="1">
                              <a:latin typeface="Cambria Math" panose="02040503050406030204" pitchFamily="18" charset="0"/>
                              <a:ea typeface="Cambria Math"/>
                            </a:rPr>
                            <m:t>𝜃</m:t>
                          </m:r>
                        </m:e>
                      </m:d>
                      <m:r>
                        <a:rPr lang="en-US" b="0" i="1" smtClean="0">
                          <a:latin typeface="Cambria Math" panose="02040503050406030204" pitchFamily="18" charset="0"/>
                          <a:ea typeface="Cambria Math"/>
                        </a:rPr>
                        <m:t>=</m:t>
                      </m:r>
                      <m:r>
                        <m:rPr>
                          <m:sty m:val="p"/>
                        </m:rPr>
                        <a:rPr lang="en-US" i="0" smtClean="0">
                          <a:latin typeface="Cambria Math" panose="02040503050406030204" pitchFamily="18" charset="0"/>
                          <a:ea typeface="Cambria Math"/>
                        </a:rPr>
                        <m:t>B</m:t>
                      </m:r>
                      <m:r>
                        <m:rPr>
                          <m:sty m:val="p"/>
                        </m:rPr>
                        <a:rPr lang="en-US" b="0" i="0" smtClean="0">
                          <a:latin typeface="Cambria Math" panose="02040503050406030204" pitchFamily="18" charset="0"/>
                          <a:ea typeface="Cambria Math"/>
                        </a:rPr>
                        <m:t>in</m:t>
                      </m:r>
                      <m:r>
                        <a:rPr lang="en-US" b="0" i="1" smtClean="0">
                          <a:latin typeface="Cambria Math" panose="02040503050406030204" pitchFamily="18" charset="0"/>
                          <a:ea typeface="Cambria Math"/>
                        </a:rPr>
                        <m:t>(4, 14)</m:t>
                      </m:r>
                    </m:oMath>
                  </m:oMathPara>
                </a14:m>
                <a:endParaRPr lang="en-US" dirty="0">
                  <a:latin typeface="Cambria Math"/>
                  <a:ea typeface="Cambria Math"/>
                </a:endParaRPr>
              </a:p>
            </p:txBody>
          </p:sp>
        </mc:Choice>
        <mc:Fallback xmlns="">
          <p:sp>
            <p:nvSpPr>
              <p:cNvPr id="29" name="TextBox 28"/>
              <p:cNvSpPr txBox="1">
                <a:spLocks noRot="1" noChangeAspect="1" noMove="1" noResize="1" noEditPoints="1" noAdjustHandles="1" noChangeArrowheads="1" noChangeShapeType="1" noTextEdit="1"/>
              </p:cNvSpPr>
              <p:nvPr/>
            </p:nvSpPr>
            <p:spPr>
              <a:xfrm>
                <a:off x="152400" y="4168031"/>
                <a:ext cx="8763000" cy="830997"/>
              </a:xfrm>
              <a:prstGeom prst="rect">
                <a:avLst/>
              </a:prstGeom>
              <a:blipFill>
                <a:blip r:embed="rId9"/>
                <a:stretch>
                  <a:fillRect l="-417" t="-4412" b="-2206"/>
                </a:stretch>
              </a:blipFill>
            </p:spPr>
            <p:txBody>
              <a:bodyPr/>
              <a:lstStyle/>
              <a:p>
                <a:r>
                  <a:rPr lang="en-US">
                    <a:noFill/>
                  </a:rPr>
                  <a:t> </a:t>
                </a:r>
              </a:p>
            </p:txBody>
          </p:sp>
        </mc:Fallback>
      </mc:AlternateContent>
      <p:sp>
        <p:nvSpPr>
          <p:cNvPr id="30" name="TextBox 29"/>
          <p:cNvSpPr txBox="1"/>
          <p:nvPr/>
        </p:nvSpPr>
        <p:spPr>
          <a:xfrm>
            <a:off x="0" y="228600"/>
            <a:ext cx="9144000" cy="369332"/>
          </a:xfrm>
          <a:prstGeom prst="rect">
            <a:avLst/>
          </a:prstGeom>
          <a:solidFill>
            <a:schemeClr val="accent1">
              <a:lumMod val="20000"/>
              <a:lumOff val="80000"/>
            </a:schemeClr>
          </a:solidFill>
        </p:spPr>
        <p:txBody>
          <a:bodyPr wrap="square" rtlCol="0">
            <a:spAutoFit/>
          </a:bodyPr>
          <a:lstStyle/>
          <a:p>
            <a:r>
              <a:rPr lang="en-US" b="1" dirty="0">
                <a:solidFill>
                  <a:srgbClr val="3333FF"/>
                </a:solidFill>
              </a:rPr>
              <a:t> </a:t>
            </a:r>
            <a:r>
              <a:rPr lang="en-US" b="1" dirty="0" smtClean="0">
                <a:solidFill>
                  <a:srgbClr val="3333FF"/>
                </a:solidFill>
              </a:rPr>
              <a:t>    Motivating example : Drug test </a:t>
            </a:r>
            <a:endParaRPr lang="en-US" b="1" dirty="0">
              <a:solidFill>
                <a:srgbClr val="3333FF"/>
              </a:solidFill>
            </a:endParaRPr>
          </a:p>
        </p:txBody>
      </p:sp>
      <p:sp>
        <p:nvSpPr>
          <p:cNvPr id="12" name="TextBox 11"/>
          <p:cNvSpPr txBox="1"/>
          <p:nvPr/>
        </p:nvSpPr>
        <p:spPr>
          <a:xfrm>
            <a:off x="7162800" y="711287"/>
            <a:ext cx="1524000" cy="338554"/>
          </a:xfrm>
          <a:prstGeom prst="rect">
            <a:avLst/>
          </a:prstGeom>
          <a:noFill/>
        </p:spPr>
        <p:txBody>
          <a:bodyPr wrap="square" rtlCol="0">
            <a:spAutoFit/>
          </a:bodyPr>
          <a:lstStyle/>
          <a:p>
            <a:r>
              <a:rPr lang="en-US" sz="1600" dirty="0" smtClean="0">
                <a:solidFill>
                  <a:srgbClr val="FF0000"/>
                </a:solidFill>
              </a:rPr>
              <a:t>:fixed</a:t>
            </a:r>
            <a:endParaRPr lang="en-US" sz="1600" dirty="0">
              <a:solidFill>
                <a:srgbClr val="FF0000"/>
              </a:solidFill>
            </a:endParaRPr>
          </a:p>
        </p:txBody>
      </p:sp>
    </p:spTree>
    <p:extLst>
      <p:ext uri="{BB962C8B-B14F-4D97-AF65-F5344CB8AC3E}">
        <p14:creationId xmlns:p14="http://schemas.microsoft.com/office/powerpoint/2010/main" val="113409784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4343400" y="1273543"/>
            <a:ext cx="3200400" cy="76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0" y="228600"/>
            <a:ext cx="9144000" cy="369332"/>
          </a:xfrm>
          <a:prstGeom prst="rect">
            <a:avLst/>
          </a:prstGeom>
          <a:solidFill>
            <a:schemeClr val="accent1">
              <a:lumMod val="20000"/>
              <a:lumOff val="80000"/>
            </a:schemeClr>
          </a:solidFill>
        </p:spPr>
        <p:txBody>
          <a:bodyPr wrap="square" rtlCol="0">
            <a:spAutoFit/>
          </a:bodyPr>
          <a:lstStyle/>
          <a:p>
            <a:r>
              <a:rPr lang="en-US" b="1" dirty="0">
                <a:solidFill>
                  <a:srgbClr val="3333FF"/>
                </a:solidFill>
              </a:rPr>
              <a:t> </a:t>
            </a:r>
            <a:r>
              <a:rPr lang="en-US" b="1" dirty="0" smtClean="0">
                <a:solidFill>
                  <a:srgbClr val="3333FF"/>
                </a:solidFill>
              </a:rPr>
              <a:t>    The full Bayesian treatment of the hierarchical model</a:t>
            </a:r>
            <a:endParaRPr lang="en-US" b="1" dirty="0">
              <a:solidFill>
                <a:srgbClr val="3333FF"/>
              </a:solidFill>
            </a:endParaRPr>
          </a:p>
        </p:txBody>
      </p:sp>
      <p:pic>
        <p:nvPicPr>
          <p:cNvPr id="1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12854" y="1519040"/>
            <a:ext cx="3886200" cy="29005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a14="http://schemas.microsoft.com/office/drawing/2010/main">
        <mc:Choice Requires="a14">
          <p:sp>
            <p:nvSpPr>
              <p:cNvPr id="4" name="Rectangle 3"/>
              <p:cNvSpPr/>
              <p:nvPr/>
            </p:nvSpPr>
            <p:spPr>
              <a:xfrm>
                <a:off x="5943600" y="2596000"/>
                <a:ext cx="2185535" cy="369332"/>
              </a:xfrm>
              <a:prstGeom prst="rect">
                <a:avLst/>
              </a:prstGeom>
            </p:spPr>
            <p:txBody>
              <a:bodyPr wrap="none">
                <a:spAutoFit/>
              </a:bodyPr>
              <a:lstStyle/>
              <a:p>
                <a14:m>
                  <m:oMath xmlns:m="http://schemas.openxmlformats.org/officeDocument/2006/math">
                    <m:sSub>
                      <m:sSubPr>
                        <m:ctrlPr>
                          <a:rPr lang="en-US" i="1" smtClean="0">
                            <a:latin typeface="Cambria Math"/>
                            <a:ea typeface="Cambria Math"/>
                          </a:rPr>
                        </m:ctrlPr>
                      </m:sSubPr>
                      <m:e>
                        <m:r>
                          <a:rPr lang="en-US" i="1">
                            <a:latin typeface="Cambria Math"/>
                            <a:ea typeface="Cambria Math"/>
                          </a:rPr>
                          <m:t>𝜃</m:t>
                        </m:r>
                      </m:e>
                      <m:sub>
                        <m:r>
                          <a:rPr lang="en-US" b="0" i="1" smtClean="0">
                            <a:latin typeface="Cambria Math"/>
                            <a:ea typeface="Cambria Math"/>
                          </a:rPr>
                          <m:t>𝑖</m:t>
                        </m:r>
                      </m:sub>
                    </m:sSub>
                    <m:r>
                      <a:rPr lang="en-US" dirty="0">
                        <a:latin typeface="Cambria Math"/>
                      </a:rPr>
                      <m:t>~</m:t>
                    </m:r>
                    <m:r>
                      <m:rPr>
                        <m:sty m:val="p"/>
                      </m:rPr>
                      <a:rPr lang="en-US" b="0" i="0" dirty="0" smtClean="0">
                        <a:latin typeface="Cambria Math"/>
                      </a:rPr>
                      <m:t>Beta</m:t>
                    </m:r>
                    <m:r>
                      <a:rPr lang="en-US" b="0" i="0" dirty="0" smtClean="0">
                        <a:latin typeface="Cambria Math"/>
                      </a:rPr>
                      <m:t>(</m:t>
                    </m:r>
                    <m:r>
                      <a:rPr lang="en-US" i="1">
                        <a:latin typeface="Cambria Math"/>
                        <a:ea typeface="Cambria Math"/>
                      </a:rPr>
                      <m:t>𝛼</m:t>
                    </m:r>
                    <m:r>
                      <a:rPr lang="en-US" i="1">
                        <a:latin typeface="Cambria Math"/>
                        <a:ea typeface="Cambria Math"/>
                      </a:rPr>
                      <m:t>,</m:t>
                    </m:r>
                    <m:r>
                      <a:rPr lang="en-US" i="1">
                        <a:latin typeface="Cambria Math"/>
                        <a:ea typeface="Cambria Math"/>
                      </a:rPr>
                      <m:t>𝛽</m:t>
                    </m:r>
                    <m:r>
                      <a:rPr lang="en-US" b="0" i="0" smtClean="0">
                        <a:latin typeface="Cambria Math"/>
                        <a:ea typeface="Cambria Math"/>
                      </a:rPr>
                      <m:t>)</m:t>
                    </m:r>
                  </m:oMath>
                </a14:m>
                <a:r>
                  <a:rPr lang="en-US" dirty="0" smtClean="0"/>
                  <a:t> : </a:t>
                </a:r>
                <a:r>
                  <a:rPr lang="en-US" dirty="0" smtClean="0">
                    <a:solidFill>
                      <a:srgbClr val="3333FF"/>
                    </a:solidFill>
                  </a:rPr>
                  <a:t>prior</a:t>
                </a:r>
                <a:endParaRPr lang="en-US" dirty="0">
                  <a:solidFill>
                    <a:srgbClr val="3333FF"/>
                  </a:solidFill>
                </a:endParaRPr>
              </a:p>
            </p:txBody>
          </p:sp>
        </mc:Choice>
        <mc:Fallback xmlns="">
          <p:sp>
            <p:nvSpPr>
              <p:cNvPr id="4" name="Rectangle 3"/>
              <p:cNvSpPr>
                <a:spLocks noRot="1" noChangeAspect="1" noMove="1" noResize="1" noEditPoints="1" noAdjustHandles="1" noChangeArrowheads="1" noChangeShapeType="1" noTextEdit="1"/>
              </p:cNvSpPr>
              <p:nvPr/>
            </p:nvSpPr>
            <p:spPr>
              <a:xfrm>
                <a:off x="5943600" y="2596000"/>
                <a:ext cx="2185535" cy="369332"/>
              </a:xfrm>
              <a:prstGeom prst="rect">
                <a:avLst/>
              </a:prstGeom>
              <a:blipFill>
                <a:blip r:embed="rId3"/>
                <a:stretch>
                  <a:fillRect t="-10000" r="-1114"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4296695" y="1454751"/>
                <a:ext cx="2997744" cy="369332"/>
              </a:xfrm>
              <a:prstGeom prst="rect">
                <a:avLst/>
              </a:prstGeom>
            </p:spPr>
            <p:txBody>
              <a:bodyPr wrap="none">
                <a:spAutoFit/>
              </a:bodyPr>
              <a:lstStyle/>
              <a:p>
                <a14:m>
                  <m:oMath xmlns:m="http://schemas.openxmlformats.org/officeDocument/2006/math">
                    <m:r>
                      <a:rPr lang="en-US" i="1" smtClean="0">
                        <a:latin typeface="Cambria Math"/>
                        <a:ea typeface="Cambria Math"/>
                      </a:rPr>
                      <m:t>𝜙</m:t>
                    </m:r>
                    <m:r>
                      <a:rPr lang="en-US" b="0" i="1" smtClean="0">
                        <a:latin typeface="Cambria Math"/>
                        <a:ea typeface="Cambria Math"/>
                      </a:rPr>
                      <m:t>=</m:t>
                    </m:r>
                    <m:d>
                      <m:dPr>
                        <m:ctrlPr>
                          <a:rPr lang="en-US" i="1" dirty="0">
                            <a:latin typeface="Cambria Math"/>
                            <a:ea typeface="Cambria Math"/>
                          </a:rPr>
                        </m:ctrlPr>
                      </m:dPr>
                      <m:e>
                        <m:r>
                          <a:rPr lang="en-US" i="1">
                            <a:latin typeface="Cambria Math"/>
                            <a:ea typeface="Cambria Math"/>
                          </a:rPr>
                          <m:t>𝛼</m:t>
                        </m:r>
                        <m:r>
                          <a:rPr lang="en-US" i="1">
                            <a:latin typeface="Cambria Math"/>
                            <a:ea typeface="Cambria Math"/>
                          </a:rPr>
                          <m:t>,</m:t>
                        </m:r>
                        <m:r>
                          <a:rPr lang="en-US" i="1">
                            <a:latin typeface="Cambria Math"/>
                            <a:ea typeface="Cambria Math"/>
                          </a:rPr>
                          <m:t>𝛽</m:t>
                        </m:r>
                      </m:e>
                    </m:d>
                  </m:oMath>
                </a14:m>
                <a:r>
                  <a:rPr lang="en-US" dirty="0" smtClean="0"/>
                  <a:t> : </a:t>
                </a:r>
                <a:r>
                  <a:rPr lang="en-US" dirty="0">
                    <a:solidFill>
                      <a:srgbClr val="7030A0"/>
                    </a:solidFill>
                  </a:rPr>
                  <a:t>hyperparameters</a:t>
                </a:r>
              </a:p>
            </p:txBody>
          </p:sp>
        </mc:Choice>
        <mc:Fallback xmlns="">
          <p:sp>
            <p:nvSpPr>
              <p:cNvPr id="6" name="Rectangle 5"/>
              <p:cNvSpPr>
                <a:spLocks noRot="1" noChangeAspect="1" noMove="1" noResize="1" noEditPoints="1" noAdjustHandles="1" noChangeArrowheads="1" noChangeShapeType="1" noTextEdit="1"/>
              </p:cNvSpPr>
              <p:nvPr/>
            </p:nvSpPr>
            <p:spPr>
              <a:xfrm>
                <a:off x="4296695" y="1454751"/>
                <a:ext cx="2997744" cy="369332"/>
              </a:xfrm>
              <a:prstGeom prst="rect">
                <a:avLst/>
              </a:prstGeom>
              <a:blipFill>
                <a:blip r:embed="rId4"/>
                <a:stretch>
                  <a:fillRect l="-610" t="-10000" r="-1016"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6"/>
              <p:cNvSpPr/>
              <p:nvPr/>
            </p:nvSpPr>
            <p:spPr>
              <a:xfrm>
                <a:off x="4502254" y="672224"/>
                <a:ext cx="1103059" cy="369332"/>
              </a:xfrm>
              <a:prstGeom prst="rect">
                <a:avLst/>
              </a:prstGeom>
            </p:spPr>
            <p:txBody>
              <a:bodyPr wrap="none">
                <a:spAutoFit/>
              </a:bodyPr>
              <a:lstStyle/>
              <a:p>
                <a14:m>
                  <m:oMath xmlns:m="http://schemas.openxmlformats.org/officeDocument/2006/math">
                    <m:r>
                      <a:rPr lang="en-US" i="1" smtClean="0">
                        <a:latin typeface="Cambria Math"/>
                        <a:ea typeface="Cambria Math"/>
                      </a:rPr>
                      <m:t>𝜙</m:t>
                    </m:r>
                    <m:r>
                      <a:rPr lang="en-US" b="0" i="1" smtClean="0">
                        <a:latin typeface="Cambria Math"/>
                        <a:ea typeface="Cambria Math"/>
                      </a:rPr>
                      <m:t>~</m:t>
                    </m:r>
                  </m:oMath>
                </a14:m>
                <a:r>
                  <a:rPr lang="en-US" dirty="0">
                    <a:ea typeface="Cambria Math"/>
                  </a:rPr>
                  <a:t> </a:t>
                </a:r>
                <a14:m>
                  <m:oMath xmlns:m="http://schemas.openxmlformats.org/officeDocument/2006/math">
                    <m:r>
                      <a:rPr lang="en-US" i="1">
                        <a:latin typeface="Cambria Math"/>
                        <a:ea typeface="Cambria Math"/>
                      </a:rPr>
                      <m:t>𝑝</m:t>
                    </m:r>
                    <m:r>
                      <a:rPr lang="en-US" i="1">
                        <a:latin typeface="Cambria Math"/>
                        <a:ea typeface="Cambria Math"/>
                      </a:rPr>
                      <m:t>(</m:t>
                    </m:r>
                    <m:r>
                      <a:rPr lang="en-US" i="1">
                        <a:latin typeface="Cambria Math"/>
                        <a:ea typeface="Cambria Math"/>
                      </a:rPr>
                      <m:t>𝜙</m:t>
                    </m:r>
                    <m:r>
                      <a:rPr lang="en-US" i="1">
                        <a:latin typeface="Cambria Math"/>
                        <a:ea typeface="Cambria Math"/>
                      </a:rPr>
                      <m:t>)</m:t>
                    </m:r>
                  </m:oMath>
                </a14:m>
                <a:r>
                  <a:rPr lang="en-US" dirty="0"/>
                  <a:t> </a:t>
                </a:r>
              </a:p>
            </p:txBody>
          </p:sp>
        </mc:Choice>
        <mc:Fallback xmlns="">
          <p:sp>
            <p:nvSpPr>
              <p:cNvPr id="7" name="Rectangle 6"/>
              <p:cNvSpPr>
                <a:spLocks noRot="1" noChangeAspect="1" noMove="1" noResize="1" noEditPoints="1" noAdjustHandles="1" noChangeArrowheads="1" noChangeShapeType="1" noTextEdit="1"/>
              </p:cNvSpPr>
              <p:nvPr/>
            </p:nvSpPr>
            <p:spPr>
              <a:xfrm>
                <a:off x="4502254" y="672224"/>
                <a:ext cx="1103059" cy="369332"/>
              </a:xfrm>
              <a:prstGeom prst="rect">
                <a:avLst/>
              </a:prstGeom>
              <a:blipFill>
                <a:blip r:embed="rId5"/>
                <a:stretch>
                  <a:fillRect l="-1657" b="-131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228600" y="4409440"/>
                <a:ext cx="8686800" cy="646331"/>
              </a:xfrm>
              <a:prstGeom prst="rect">
                <a:avLst/>
              </a:prstGeom>
              <a:noFill/>
            </p:spPr>
            <p:txBody>
              <a:bodyPr wrap="square" rtlCol="0">
                <a:spAutoFit/>
              </a:bodyPr>
              <a:lstStyle/>
              <a:p>
                <a:r>
                  <a:rPr lang="en-US" dirty="0" smtClean="0"/>
                  <a:t>The key characteristics of hierarchical Bayesian model is that </a:t>
                </a:r>
                <a14:m>
                  <m:oMath xmlns:m="http://schemas.openxmlformats.org/officeDocument/2006/math">
                    <m:r>
                      <a:rPr lang="en-US" i="1">
                        <a:latin typeface="Cambria Math"/>
                        <a:ea typeface="Cambria Math"/>
                      </a:rPr>
                      <m:t>𝜙</m:t>
                    </m:r>
                  </m:oMath>
                </a14:m>
                <a:r>
                  <a:rPr lang="en-US" dirty="0" smtClean="0"/>
                  <a:t> is not known and thus has its own prior distribution </a:t>
                </a:r>
                <a14:m>
                  <m:oMath xmlns:m="http://schemas.openxmlformats.org/officeDocument/2006/math">
                    <m:r>
                      <a:rPr lang="en-US" b="0" i="1" smtClean="0">
                        <a:latin typeface="Cambria Math"/>
                        <a:ea typeface="Cambria Math"/>
                      </a:rPr>
                      <m:t>𝑝</m:t>
                    </m:r>
                    <m:r>
                      <a:rPr lang="en-US" b="0" i="1" smtClean="0">
                        <a:latin typeface="Cambria Math"/>
                        <a:ea typeface="Cambria Math"/>
                      </a:rPr>
                      <m:t>(</m:t>
                    </m:r>
                    <m:r>
                      <a:rPr lang="en-US" i="1">
                        <a:latin typeface="Cambria Math"/>
                        <a:ea typeface="Cambria Math"/>
                      </a:rPr>
                      <m:t>𝜙</m:t>
                    </m:r>
                    <m:r>
                      <a:rPr lang="en-US" b="0" i="1" smtClean="0">
                        <a:latin typeface="Cambria Math"/>
                        <a:ea typeface="Cambria Math"/>
                      </a:rPr>
                      <m:t>)</m:t>
                    </m:r>
                  </m:oMath>
                </a14:m>
                <a:r>
                  <a:rPr lang="en-US" dirty="0" smtClean="0"/>
                  <a:t> </a:t>
                </a:r>
                <a:endParaRPr lang="en-US" dirty="0"/>
              </a:p>
            </p:txBody>
          </p:sp>
        </mc:Choice>
        <mc:Fallback xmlns="">
          <p:sp>
            <p:nvSpPr>
              <p:cNvPr id="8" name="TextBox 7"/>
              <p:cNvSpPr txBox="1">
                <a:spLocks noRot="1" noChangeAspect="1" noMove="1" noResize="1" noEditPoints="1" noAdjustHandles="1" noChangeArrowheads="1" noChangeShapeType="1" noTextEdit="1"/>
              </p:cNvSpPr>
              <p:nvPr/>
            </p:nvSpPr>
            <p:spPr>
              <a:xfrm>
                <a:off x="228600" y="4409440"/>
                <a:ext cx="8686800" cy="646331"/>
              </a:xfrm>
              <a:prstGeom prst="rect">
                <a:avLst/>
              </a:prstGeom>
              <a:blipFill rotWithShape="1">
                <a:blip r:embed="rId6"/>
                <a:stretch>
                  <a:fillRect l="-632" t="-4717" b="-1415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Rectangle 8"/>
              <p:cNvSpPr/>
              <p:nvPr/>
            </p:nvSpPr>
            <p:spPr>
              <a:xfrm>
                <a:off x="2362200" y="5105400"/>
                <a:ext cx="3998146" cy="92333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smtClean="0">
                          <a:solidFill>
                            <a:srgbClr val="FF0000"/>
                          </a:solidFill>
                          <a:latin typeface="Cambria Math"/>
                          <a:ea typeface="Cambria Math"/>
                        </a:rPr>
                        <m:t>𝑝</m:t>
                      </m:r>
                      <m:d>
                        <m:dPr>
                          <m:ctrlPr>
                            <a:rPr lang="en-US" i="1" smtClean="0">
                              <a:solidFill>
                                <a:srgbClr val="FF0000"/>
                              </a:solidFill>
                              <a:latin typeface="Cambria Math"/>
                              <a:ea typeface="Cambria Math"/>
                            </a:rPr>
                          </m:ctrlPr>
                        </m:dPr>
                        <m:e>
                          <m:r>
                            <a:rPr lang="en-US" i="1" smtClean="0">
                              <a:solidFill>
                                <a:srgbClr val="FF0000"/>
                              </a:solidFill>
                              <a:latin typeface="Cambria Math"/>
                              <a:ea typeface="Cambria Math"/>
                            </a:rPr>
                            <m:t>𝜙</m:t>
                          </m:r>
                          <m:r>
                            <a:rPr lang="en-US" b="0" i="1" smtClean="0">
                              <a:solidFill>
                                <a:srgbClr val="FF0000"/>
                              </a:solidFill>
                              <a:latin typeface="Cambria Math"/>
                              <a:ea typeface="Cambria Math"/>
                            </a:rPr>
                            <m:t>,</m:t>
                          </m:r>
                          <m:r>
                            <a:rPr lang="en-US" i="1">
                              <a:solidFill>
                                <a:srgbClr val="FF0000"/>
                              </a:solidFill>
                              <a:latin typeface="Cambria Math"/>
                              <a:ea typeface="Cambria Math"/>
                            </a:rPr>
                            <m:t>𝜃</m:t>
                          </m:r>
                        </m:e>
                        <m:e>
                          <m:r>
                            <a:rPr lang="en-US" b="0" i="1" smtClean="0">
                              <a:solidFill>
                                <a:srgbClr val="FF0000"/>
                              </a:solidFill>
                              <a:latin typeface="Cambria Math"/>
                              <a:ea typeface="Cambria Math"/>
                            </a:rPr>
                            <m:t>𝑦</m:t>
                          </m:r>
                        </m:e>
                      </m:d>
                      <m:r>
                        <a:rPr lang="en-US" i="1">
                          <a:latin typeface="Cambria Math"/>
                          <a:ea typeface="Cambria Math"/>
                        </a:rPr>
                        <m:t>∝</m:t>
                      </m:r>
                      <m:r>
                        <a:rPr lang="en-US" i="1" smtClean="0">
                          <a:solidFill>
                            <a:srgbClr val="00B050"/>
                          </a:solidFill>
                          <a:latin typeface="Cambria Math"/>
                          <a:ea typeface="Cambria Math"/>
                        </a:rPr>
                        <m:t>𝑝</m:t>
                      </m:r>
                      <m:d>
                        <m:dPr>
                          <m:ctrlPr>
                            <a:rPr lang="en-US" i="1">
                              <a:solidFill>
                                <a:srgbClr val="00B050"/>
                              </a:solidFill>
                              <a:latin typeface="Cambria Math"/>
                              <a:ea typeface="Cambria Math"/>
                            </a:rPr>
                          </m:ctrlPr>
                        </m:dPr>
                        <m:e>
                          <m:r>
                            <a:rPr lang="en-US" b="0" i="1" smtClean="0">
                              <a:solidFill>
                                <a:srgbClr val="00B050"/>
                              </a:solidFill>
                              <a:latin typeface="Cambria Math"/>
                              <a:ea typeface="Cambria Math"/>
                            </a:rPr>
                            <m:t>𝑦</m:t>
                          </m:r>
                          <m:r>
                            <a:rPr lang="en-US" b="0" i="1" smtClean="0">
                              <a:solidFill>
                                <a:srgbClr val="00B050"/>
                              </a:solidFill>
                              <a:latin typeface="Cambria Math"/>
                              <a:ea typeface="Cambria Math"/>
                            </a:rPr>
                            <m:t>|</m:t>
                          </m:r>
                          <m:r>
                            <a:rPr lang="en-US" i="1">
                              <a:solidFill>
                                <a:srgbClr val="00B050"/>
                              </a:solidFill>
                              <a:latin typeface="Cambria Math"/>
                              <a:ea typeface="Cambria Math"/>
                            </a:rPr>
                            <m:t>𝜙</m:t>
                          </m:r>
                          <m:r>
                            <a:rPr lang="en-US" i="1">
                              <a:solidFill>
                                <a:srgbClr val="00B050"/>
                              </a:solidFill>
                              <a:latin typeface="Cambria Math"/>
                              <a:ea typeface="Cambria Math"/>
                            </a:rPr>
                            <m:t>,</m:t>
                          </m:r>
                          <m:r>
                            <a:rPr lang="en-US" i="1">
                              <a:solidFill>
                                <a:srgbClr val="00B050"/>
                              </a:solidFill>
                              <a:latin typeface="Cambria Math"/>
                              <a:ea typeface="Cambria Math"/>
                            </a:rPr>
                            <m:t>𝜃</m:t>
                          </m:r>
                        </m:e>
                      </m:d>
                      <m:r>
                        <a:rPr lang="en-US" i="1" smtClean="0">
                          <a:solidFill>
                            <a:srgbClr val="FF0000"/>
                          </a:solidFill>
                          <a:latin typeface="Cambria Math"/>
                          <a:ea typeface="Cambria Math"/>
                        </a:rPr>
                        <m:t>𝑝</m:t>
                      </m:r>
                      <m:d>
                        <m:dPr>
                          <m:ctrlPr>
                            <a:rPr lang="en-US" i="1">
                              <a:solidFill>
                                <a:srgbClr val="FF0000"/>
                              </a:solidFill>
                              <a:latin typeface="Cambria Math"/>
                              <a:ea typeface="Cambria Math"/>
                            </a:rPr>
                          </m:ctrlPr>
                        </m:dPr>
                        <m:e>
                          <m:r>
                            <a:rPr lang="en-US" i="1">
                              <a:solidFill>
                                <a:srgbClr val="FF0000"/>
                              </a:solidFill>
                              <a:latin typeface="Cambria Math"/>
                              <a:ea typeface="Cambria Math"/>
                            </a:rPr>
                            <m:t>𝜙</m:t>
                          </m:r>
                          <m:r>
                            <a:rPr lang="en-US" i="1">
                              <a:solidFill>
                                <a:srgbClr val="FF0000"/>
                              </a:solidFill>
                              <a:latin typeface="Cambria Math"/>
                              <a:ea typeface="Cambria Math"/>
                            </a:rPr>
                            <m:t>,</m:t>
                          </m:r>
                          <m:r>
                            <a:rPr lang="en-US" i="1">
                              <a:solidFill>
                                <a:srgbClr val="FF0000"/>
                              </a:solidFill>
                              <a:latin typeface="Cambria Math"/>
                              <a:ea typeface="Cambria Math"/>
                            </a:rPr>
                            <m:t>𝜃</m:t>
                          </m:r>
                        </m:e>
                      </m:d>
                    </m:oMath>
                  </m:oMathPara>
                </a14:m>
                <a:endParaRPr lang="en-US" i="1" dirty="0" smtClean="0">
                  <a:latin typeface="Cambria Math"/>
                  <a:ea typeface="Cambria Math"/>
                </a:endParaRPr>
              </a:p>
              <a:p>
                <a:r>
                  <a:rPr lang="en-US" b="0" dirty="0" smtClean="0">
                    <a:ea typeface="Cambria Math"/>
                  </a:rPr>
                  <a:t>                            </a:t>
                </a:r>
                <a14:m>
                  <m:oMath xmlns:m="http://schemas.openxmlformats.org/officeDocument/2006/math">
                    <m:r>
                      <a:rPr lang="en-US" b="0" i="0" smtClean="0">
                        <a:latin typeface="Cambria Math"/>
                        <a:ea typeface="Cambria Math"/>
                      </a:rPr>
                      <m:t>=</m:t>
                    </m:r>
                    <m:r>
                      <a:rPr lang="en-US" i="1" smtClean="0">
                        <a:solidFill>
                          <a:srgbClr val="00B050"/>
                        </a:solidFill>
                        <a:latin typeface="Cambria Math"/>
                        <a:ea typeface="Cambria Math"/>
                      </a:rPr>
                      <m:t>𝑝</m:t>
                    </m:r>
                    <m:d>
                      <m:dPr>
                        <m:ctrlPr>
                          <a:rPr lang="en-US" i="1">
                            <a:solidFill>
                              <a:srgbClr val="00B050"/>
                            </a:solidFill>
                            <a:latin typeface="Cambria Math"/>
                            <a:ea typeface="Cambria Math"/>
                          </a:rPr>
                        </m:ctrlPr>
                      </m:dPr>
                      <m:e>
                        <m:r>
                          <a:rPr lang="en-US" i="1">
                            <a:solidFill>
                              <a:srgbClr val="00B050"/>
                            </a:solidFill>
                            <a:latin typeface="Cambria Math"/>
                            <a:ea typeface="Cambria Math"/>
                          </a:rPr>
                          <m:t>𝑦</m:t>
                        </m:r>
                        <m:r>
                          <a:rPr lang="en-US" i="1">
                            <a:solidFill>
                              <a:srgbClr val="00B050"/>
                            </a:solidFill>
                            <a:latin typeface="Cambria Math"/>
                            <a:ea typeface="Cambria Math"/>
                          </a:rPr>
                          <m:t>|</m:t>
                        </m:r>
                        <m:r>
                          <a:rPr lang="en-US" i="1">
                            <a:solidFill>
                              <a:srgbClr val="00B050"/>
                            </a:solidFill>
                            <a:latin typeface="Cambria Math"/>
                            <a:ea typeface="Cambria Math"/>
                          </a:rPr>
                          <m:t>𝜙</m:t>
                        </m:r>
                        <m:r>
                          <a:rPr lang="en-US" i="1">
                            <a:solidFill>
                              <a:srgbClr val="00B050"/>
                            </a:solidFill>
                            <a:latin typeface="Cambria Math"/>
                            <a:ea typeface="Cambria Math"/>
                          </a:rPr>
                          <m:t>,</m:t>
                        </m:r>
                        <m:r>
                          <a:rPr lang="en-US" i="1">
                            <a:solidFill>
                              <a:srgbClr val="00B050"/>
                            </a:solidFill>
                            <a:latin typeface="Cambria Math"/>
                            <a:ea typeface="Cambria Math"/>
                          </a:rPr>
                          <m:t>𝜃</m:t>
                        </m:r>
                      </m:e>
                    </m:d>
                    <m:r>
                      <a:rPr lang="en-US" i="1" smtClean="0">
                        <a:solidFill>
                          <a:srgbClr val="3333FF"/>
                        </a:solidFill>
                        <a:latin typeface="Cambria Math"/>
                        <a:ea typeface="Cambria Math"/>
                      </a:rPr>
                      <m:t>𝑝</m:t>
                    </m:r>
                    <m:d>
                      <m:dPr>
                        <m:ctrlPr>
                          <a:rPr lang="en-US" i="1">
                            <a:solidFill>
                              <a:srgbClr val="3333FF"/>
                            </a:solidFill>
                            <a:latin typeface="Cambria Math"/>
                            <a:ea typeface="Cambria Math"/>
                          </a:rPr>
                        </m:ctrlPr>
                      </m:dPr>
                      <m:e>
                        <m:r>
                          <a:rPr lang="en-US" i="1">
                            <a:solidFill>
                              <a:srgbClr val="3333FF"/>
                            </a:solidFill>
                            <a:latin typeface="Cambria Math"/>
                            <a:ea typeface="Cambria Math"/>
                          </a:rPr>
                          <m:t>𝜃</m:t>
                        </m:r>
                        <m:r>
                          <a:rPr lang="en-US" b="0" i="1" smtClean="0">
                            <a:solidFill>
                              <a:srgbClr val="3333FF"/>
                            </a:solidFill>
                            <a:latin typeface="Cambria Math"/>
                            <a:ea typeface="Cambria Math"/>
                          </a:rPr>
                          <m:t>|</m:t>
                        </m:r>
                        <m:r>
                          <a:rPr lang="en-US" i="1">
                            <a:solidFill>
                              <a:srgbClr val="3333FF"/>
                            </a:solidFill>
                            <a:latin typeface="Cambria Math"/>
                            <a:ea typeface="Cambria Math"/>
                          </a:rPr>
                          <m:t>𝜙</m:t>
                        </m:r>
                      </m:e>
                    </m:d>
                    <m:r>
                      <a:rPr lang="en-US" b="0" i="1" smtClean="0">
                        <a:solidFill>
                          <a:srgbClr val="3333FF"/>
                        </a:solidFill>
                        <a:latin typeface="Cambria Math"/>
                        <a:ea typeface="Cambria Math"/>
                      </a:rPr>
                      <m:t>𝑝</m:t>
                    </m:r>
                    <m:d>
                      <m:dPr>
                        <m:ctrlPr>
                          <a:rPr lang="en-US" b="0" i="1" smtClean="0">
                            <a:solidFill>
                              <a:srgbClr val="7030A0"/>
                            </a:solidFill>
                            <a:latin typeface="Cambria Math"/>
                            <a:ea typeface="Cambria Math"/>
                          </a:rPr>
                        </m:ctrlPr>
                      </m:dPr>
                      <m:e>
                        <m:r>
                          <a:rPr lang="en-US" i="1">
                            <a:solidFill>
                              <a:srgbClr val="7030A0"/>
                            </a:solidFill>
                            <a:latin typeface="Cambria Math"/>
                            <a:ea typeface="Cambria Math"/>
                          </a:rPr>
                          <m:t>𝜙</m:t>
                        </m:r>
                      </m:e>
                    </m:d>
                  </m:oMath>
                </a14:m>
                <a:endParaRPr lang="en-US" b="0" dirty="0" smtClean="0">
                  <a:ea typeface="Cambria Math"/>
                </a:endParaRPr>
              </a:p>
              <a:p>
                <a14:m>
                  <m:oMath xmlns:m="http://schemas.openxmlformats.org/officeDocument/2006/math">
                    <m:r>
                      <a:rPr lang="en-US" b="0" i="0" smtClean="0">
                        <a:latin typeface="Cambria Math"/>
                        <a:ea typeface="Cambria Math"/>
                      </a:rPr>
                      <m:t>                             </m:t>
                    </m:r>
                    <m:r>
                      <a:rPr lang="en-US">
                        <a:latin typeface="Cambria Math"/>
                        <a:ea typeface="Cambria Math"/>
                      </a:rPr>
                      <m:t>=</m:t>
                    </m:r>
                    <m:r>
                      <a:rPr lang="en-US" i="1" smtClean="0">
                        <a:solidFill>
                          <a:srgbClr val="00B050"/>
                        </a:solidFill>
                        <a:latin typeface="Cambria Math"/>
                        <a:ea typeface="Cambria Math"/>
                      </a:rPr>
                      <m:t>𝑝</m:t>
                    </m:r>
                    <m:d>
                      <m:dPr>
                        <m:ctrlPr>
                          <a:rPr lang="en-US" i="1">
                            <a:solidFill>
                              <a:srgbClr val="00B050"/>
                            </a:solidFill>
                            <a:latin typeface="Cambria Math"/>
                            <a:ea typeface="Cambria Math"/>
                          </a:rPr>
                        </m:ctrlPr>
                      </m:dPr>
                      <m:e>
                        <m:r>
                          <a:rPr lang="en-US" i="1">
                            <a:solidFill>
                              <a:srgbClr val="00B050"/>
                            </a:solidFill>
                            <a:latin typeface="Cambria Math"/>
                            <a:ea typeface="Cambria Math"/>
                          </a:rPr>
                          <m:t>𝑦</m:t>
                        </m:r>
                        <m:r>
                          <a:rPr lang="en-US" i="1">
                            <a:solidFill>
                              <a:srgbClr val="00B050"/>
                            </a:solidFill>
                            <a:latin typeface="Cambria Math"/>
                            <a:ea typeface="Cambria Math"/>
                          </a:rPr>
                          <m:t>|</m:t>
                        </m:r>
                        <m:r>
                          <a:rPr lang="en-US" i="1">
                            <a:solidFill>
                              <a:srgbClr val="00B050"/>
                            </a:solidFill>
                            <a:latin typeface="Cambria Math"/>
                            <a:ea typeface="Cambria Math"/>
                          </a:rPr>
                          <m:t>𝜃</m:t>
                        </m:r>
                      </m:e>
                    </m:d>
                    <m:r>
                      <a:rPr lang="en-US" i="1" smtClean="0">
                        <a:solidFill>
                          <a:srgbClr val="3333FF"/>
                        </a:solidFill>
                        <a:latin typeface="Cambria Math"/>
                        <a:ea typeface="Cambria Math"/>
                      </a:rPr>
                      <m:t>𝑝</m:t>
                    </m:r>
                    <m:d>
                      <m:dPr>
                        <m:ctrlPr>
                          <a:rPr lang="en-US" i="1">
                            <a:solidFill>
                              <a:srgbClr val="3333FF"/>
                            </a:solidFill>
                            <a:latin typeface="Cambria Math"/>
                            <a:ea typeface="Cambria Math"/>
                          </a:rPr>
                        </m:ctrlPr>
                      </m:dPr>
                      <m:e>
                        <m:r>
                          <a:rPr lang="en-US" i="1">
                            <a:solidFill>
                              <a:srgbClr val="3333FF"/>
                            </a:solidFill>
                            <a:latin typeface="Cambria Math"/>
                            <a:ea typeface="Cambria Math"/>
                          </a:rPr>
                          <m:t>𝜃</m:t>
                        </m:r>
                        <m:r>
                          <a:rPr lang="en-US" i="1">
                            <a:solidFill>
                              <a:srgbClr val="3333FF"/>
                            </a:solidFill>
                            <a:latin typeface="Cambria Math"/>
                            <a:ea typeface="Cambria Math"/>
                          </a:rPr>
                          <m:t>|</m:t>
                        </m:r>
                        <m:r>
                          <a:rPr lang="en-US" i="1">
                            <a:solidFill>
                              <a:srgbClr val="3333FF"/>
                            </a:solidFill>
                            <a:latin typeface="Cambria Math"/>
                            <a:ea typeface="Cambria Math"/>
                          </a:rPr>
                          <m:t>𝜙</m:t>
                        </m:r>
                      </m:e>
                    </m:d>
                    <m:r>
                      <a:rPr lang="en-US" i="1" smtClean="0">
                        <a:solidFill>
                          <a:srgbClr val="7030A0"/>
                        </a:solidFill>
                        <a:latin typeface="Cambria Math"/>
                        <a:ea typeface="Cambria Math"/>
                      </a:rPr>
                      <m:t>𝑝</m:t>
                    </m:r>
                    <m:r>
                      <a:rPr lang="en-US" i="1" smtClean="0">
                        <a:solidFill>
                          <a:srgbClr val="7030A0"/>
                        </a:solidFill>
                        <a:latin typeface="Cambria Math"/>
                        <a:ea typeface="Cambria Math"/>
                      </a:rPr>
                      <m:t>(</m:t>
                    </m:r>
                    <m:r>
                      <a:rPr lang="en-US" i="1" smtClean="0">
                        <a:solidFill>
                          <a:srgbClr val="7030A0"/>
                        </a:solidFill>
                        <a:latin typeface="Cambria Math"/>
                        <a:ea typeface="Cambria Math"/>
                      </a:rPr>
                      <m:t>𝜙</m:t>
                    </m:r>
                  </m:oMath>
                </a14:m>
                <a:r>
                  <a:rPr lang="en-US" dirty="0" smtClean="0">
                    <a:solidFill>
                      <a:srgbClr val="7030A0"/>
                    </a:solidFill>
                  </a:rPr>
                  <a:t>)</a:t>
                </a:r>
                <a:endParaRPr lang="en-US" dirty="0">
                  <a:solidFill>
                    <a:srgbClr val="7030A0"/>
                  </a:solidFill>
                </a:endParaRPr>
              </a:p>
            </p:txBody>
          </p:sp>
        </mc:Choice>
        <mc:Fallback xmlns="">
          <p:sp>
            <p:nvSpPr>
              <p:cNvPr id="9" name="Rectangle 8"/>
              <p:cNvSpPr>
                <a:spLocks noRot="1" noChangeAspect="1" noMove="1" noResize="1" noEditPoints="1" noAdjustHandles="1" noChangeArrowheads="1" noChangeShapeType="1" noTextEdit="1"/>
              </p:cNvSpPr>
              <p:nvPr/>
            </p:nvSpPr>
            <p:spPr>
              <a:xfrm>
                <a:off x="2362200" y="5105400"/>
                <a:ext cx="3998146" cy="923330"/>
              </a:xfrm>
              <a:prstGeom prst="rect">
                <a:avLst/>
              </a:prstGeom>
              <a:blipFill>
                <a:blip r:embed="rId7"/>
                <a:stretch>
                  <a:fillRect b="-927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0" y="6248400"/>
                <a:ext cx="9144000" cy="646331"/>
              </a:xfrm>
              <a:prstGeom prst="rect">
                <a:avLst/>
              </a:prstGeom>
              <a:solidFill>
                <a:schemeClr val="accent3">
                  <a:lumMod val="20000"/>
                  <a:lumOff val="80000"/>
                </a:schemeClr>
              </a:solidFill>
            </p:spPr>
            <p:txBody>
              <a:bodyPr wrap="square" rtlCol="0">
                <a:spAutoFit/>
              </a:bodyPr>
              <a:lstStyle/>
              <a:p>
                <a:pPr marL="285750" indent="-285750" algn="ctr">
                  <a:buFont typeface="Arial" panose="020B0604020202020204" pitchFamily="34" charset="0"/>
                  <a:buChar char="•"/>
                </a:pPr>
                <a:r>
                  <a:rPr lang="en-US" dirty="0" smtClean="0"/>
                  <a:t>This model include the </a:t>
                </a:r>
                <a:r>
                  <a:rPr lang="en-US" dirty="0" smtClean="0">
                    <a:solidFill>
                      <a:srgbClr val="FF0000"/>
                    </a:solidFill>
                  </a:rPr>
                  <a:t>uncertainty </a:t>
                </a:r>
                <a:r>
                  <a:rPr lang="en-US" dirty="0" smtClean="0">
                    <a:solidFill>
                      <a:schemeClr val="tx1"/>
                    </a:solidFill>
                  </a:rPr>
                  <a:t>in hyperparameters </a:t>
                </a:r>
                <a14:m>
                  <m:oMath xmlns:m="http://schemas.openxmlformats.org/officeDocument/2006/math">
                    <m:r>
                      <a:rPr lang="en-US" i="1">
                        <a:solidFill>
                          <a:schemeClr val="tx1"/>
                        </a:solidFill>
                        <a:latin typeface="Cambria Math"/>
                        <a:ea typeface="Cambria Math"/>
                      </a:rPr>
                      <m:t>𝜙</m:t>
                    </m:r>
                  </m:oMath>
                </a14:m>
                <a:r>
                  <a:rPr lang="en-US" dirty="0" smtClean="0">
                    <a:solidFill>
                      <a:schemeClr val="tx1"/>
                    </a:solidFill>
                  </a:rPr>
                  <a:t> </a:t>
                </a:r>
              </a:p>
              <a:p>
                <a:pPr marL="285750" indent="-285750" algn="ctr">
                  <a:buFont typeface="Arial" panose="020B0604020202020204" pitchFamily="34" charset="0"/>
                  <a:buChar char="•"/>
                </a:pPr>
                <a:r>
                  <a:rPr lang="en-US" dirty="0" smtClean="0"/>
                  <a:t>The hyper parameter </a:t>
                </a:r>
                <a14:m>
                  <m:oMath xmlns:m="http://schemas.openxmlformats.org/officeDocument/2006/math">
                    <m:r>
                      <a:rPr lang="en-US" i="1">
                        <a:latin typeface="Cambria Math"/>
                        <a:ea typeface="Cambria Math"/>
                      </a:rPr>
                      <m:t>𝜙</m:t>
                    </m:r>
                  </m:oMath>
                </a14:m>
                <a:r>
                  <a:rPr lang="en-US" dirty="0" smtClean="0"/>
                  <a:t> affects </a:t>
                </a:r>
                <a14:m>
                  <m:oMath xmlns:m="http://schemas.openxmlformats.org/officeDocument/2006/math">
                    <m:r>
                      <a:rPr lang="en-US" b="0" i="1" smtClean="0">
                        <a:latin typeface="Cambria Math" panose="02040503050406030204" pitchFamily="18" charset="0"/>
                      </a:rPr>
                      <m:t>𝑦</m:t>
                    </m:r>
                  </m:oMath>
                </a14:m>
                <a:r>
                  <a:rPr lang="en-US" dirty="0" smtClean="0"/>
                  <a:t> only through parameters</a:t>
                </a:r>
                <a:endParaRPr lang="en-US" dirty="0"/>
              </a:p>
            </p:txBody>
          </p:sp>
        </mc:Choice>
        <mc:Fallback xmlns="">
          <p:sp>
            <p:nvSpPr>
              <p:cNvPr id="10" name="TextBox 9"/>
              <p:cNvSpPr txBox="1">
                <a:spLocks noRot="1" noChangeAspect="1" noMove="1" noResize="1" noEditPoints="1" noAdjustHandles="1" noChangeArrowheads="1" noChangeShapeType="1" noTextEdit="1"/>
              </p:cNvSpPr>
              <p:nvPr/>
            </p:nvSpPr>
            <p:spPr>
              <a:xfrm>
                <a:off x="0" y="6248400"/>
                <a:ext cx="9144000" cy="646331"/>
              </a:xfrm>
              <a:prstGeom prst="rect">
                <a:avLst/>
              </a:prstGeom>
              <a:blipFill>
                <a:blip r:embed="rId8"/>
                <a:stretch>
                  <a:fillRect t="-4717" b="-14151"/>
                </a:stretch>
              </a:blipFill>
            </p:spPr>
            <p:txBody>
              <a:bodyPr/>
              <a:lstStyle/>
              <a:p>
                <a:r>
                  <a:rPr lang="en-US">
                    <a:noFill/>
                  </a:rPr>
                  <a:t> </a:t>
                </a:r>
              </a:p>
            </p:txBody>
          </p:sp>
        </mc:Fallback>
      </mc:AlternateContent>
      <p:sp>
        <p:nvSpPr>
          <p:cNvPr id="5" name="Rectangle 4"/>
          <p:cNvSpPr/>
          <p:nvPr/>
        </p:nvSpPr>
        <p:spPr>
          <a:xfrm>
            <a:off x="5562600" y="665358"/>
            <a:ext cx="1434752" cy="369332"/>
          </a:xfrm>
          <a:prstGeom prst="rect">
            <a:avLst/>
          </a:prstGeom>
        </p:spPr>
        <p:txBody>
          <a:bodyPr wrap="none">
            <a:spAutoFit/>
          </a:bodyPr>
          <a:lstStyle/>
          <a:p>
            <a:r>
              <a:rPr lang="en-US" dirty="0" smtClean="0">
                <a:solidFill>
                  <a:srgbClr val="7030A0"/>
                </a:solidFill>
              </a:rPr>
              <a:t>: hyper priors</a:t>
            </a:r>
            <a:endParaRPr lang="en-US" dirty="0">
              <a:solidFill>
                <a:srgbClr val="7030A0"/>
              </a:solidFill>
            </a:endParaRPr>
          </a:p>
        </p:txBody>
      </p:sp>
      <p:sp>
        <p:nvSpPr>
          <p:cNvPr id="13" name="TextBox 12"/>
          <p:cNvSpPr txBox="1"/>
          <p:nvPr/>
        </p:nvSpPr>
        <p:spPr>
          <a:xfrm>
            <a:off x="2446608" y="1485266"/>
            <a:ext cx="1524000" cy="338554"/>
          </a:xfrm>
          <a:prstGeom prst="rect">
            <a:avLst/>
          </a:prstGeom>
          <a:noFill/>
        </p:spPr>
        <p:txBody>
          <a:bodyPr wrap="square" rtlCol="0">
            <a:spAutoFit/>
          </a:bodyPr>
          <a:lstStyle/>
          <a:p>
            <a:r>
              <a:rPr lang="en-US" sz="1600" dirty="0" smtClean="0">
                <a:solidFill>
                  <a:srgbClr val="FF0000"/>
                </a:solidFill>
              </a:rPr>
              <a:t>Not fixed ! --&gt; </a:t>
            </a:r>
            <a:endParaRPr lang="en-US" sz="1600" dirty="0">
              <a:solidFill>
                <a:srgbClr val="FF0000"/>
              </a:solidFill>
            </a:endParaRPr>
          </a:p>
        </p:txBody>
      </p:sp>
      <p:cxnSp>
        <p:nvCxnSpPr>
          <p:cNvPr id="11" name="Straight Connector 10"/>
          <p:cNvCxnSpPr/>
          <p:nvPr/>
        </p:nvCxnSpPr>
        <p:spPr>
          <a:xfrm>
            <a:off x="3551508" y="1066800"/>
            <a:ext cx="838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Freeform 14"/>
          <p:cNvSpPr/>
          <p:nvPr/>
        </p:nvSpPr>
        <p:spPr>
          <a:xfrm>
            <a:off x="3528061" y="656462"/>
            <a:ext cx="896816" cy="378193"/>
          </a:xfrm>
          <a:custGeom>
            <a:avLst/>
            <a:gdLst>
              <a:gd name="connsiteX0" fmla="*/ 0 w 896816"/>
              <a:gd name="connsiteY0" fmla="*/ 334231 h 378193"/>
              <a:gd name="connsiteX1" fmla="*/ 307731 w 896816"/>
              <a:gd name="connsiteY1" fmla="*/ 255100 h 378193"/>
              <a:gd name="connsiteX2" fmla="*/ 448408 w 896816"/>
              <a:gd name="connsiteY2" fmla="*/ 123 h 378193"/>
              <a:gd name="connsiteX3" fmla="*/ 597877 w 896816"/>
              <a:gd name="connsiteY3" fmla="*/ 290270 h 378193"/>
              <a:gd name="connsiteX4" fmla="*/ 896816 w 896816"/>
              <a:gd name="connsiteY4" fmla="*/ 378193 h 3781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96816" h="378193">
                <a:moveTo>
                  <a:pt x="0" y="334231"/>
                </a:moveTo>
                <a:cubicBezTo>
                  <a:pt x="116498" y="322508"/>
                  <a:pt x="232996" y="310785"/>
                  <a:pt x="307731" y="255100"/>
                </a:cubicBezTo>
                <a:cubicBezTo>
                  <a:pt x="382466" y="199415"/>
                  <a:pt x="400050" y="-5739"/>
                  <a:pt x="448408" y="123"/>
                </a:cubicBezTo>
                <a:cubicBezTo>
                  <a:pt x="496766" y="5985"/>
                  <a:pt x="523142" y="227258"/>
                  <a:pt x="597877" y="290270"/>
                </a:cubicBezTo>
                <a:cubicBezTo>
                  <a:pt x="672612" y="353282"/>
                  <a:pt x="784714" y="365737"/>
                  <a:pt x="896816" y="378193"/>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Arrow Connector 17"/>
          <p:cNvCxnSpPr/>
          <p:nvPr/>
        </p:nvCxnSpPr>
        <p:spPr>
          <a:xfrm>
            <a:off x="3970024" y="1066800"/>
            <a:ext cx="0" cy="45224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9854936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228600"/>
            <a:ext cx="9144000" cy="369332"/>
          </a:xfrm>
          <a:prstGeom prst="rect">
            <a:avLst/>
          </a:prstGeom>
          <a:solidFill>
            <a:schemeClr val="accent1">
              <a:lumMod val="20000"/>
              <a:lumOff val="80000"/>
            </a:schemeClr>
          </a:solidFill>
        </p:spPr>
        <p:txBody>
          <a:bodyPr wrap="square" rtlCol="0">
            <a:spAutoFit/>
          </a:bodyPr>
          <a:lstStyle/>
          <a:p>
            <a:r>
              <a:rPr lang="en-US" b="1" dirty="0">
                <a:solidFill>
                  <a:srgbClr val="3333FF"/>
                </a:solidFill>
              </a:rPr>
              <a:t> </a:t>
            </a:r>
            <a:r>
              <a:rPr lang="en-US" b="1" dirty="0" smtClean="0">
                <a:solidFill>
                  <a:srgbClr val="3333FF"/>
                </a:solidFill>
              </a:rPr>
              <a:t>    Exchangeability and hierarchical models </a:t>
            </a:r>
            <a:endParaRPr lang="en-US" b="1" dirty="0">
              <a:solidFill>
                <a:srgbClr val="3333FF"/>
              </a:solidFill>
            </a:endParaRPr>
          </a:p>
        </p:txBody>
      </p:sp>
      <mc:AlternateContent xmlns:mc="http://schemas.openxmlformats.org/markup-compatibility/2006" xmlns:a14="http://schemas.microsoft.com/office/drawing/2010/main">
        <mc:Choice Requires="a14">
          <p:sp>
            <p:nvSpPr>
              <p:cNvPr id="2" name="Rectangle 1"/>
              <p:cNvSpPr/>
              <p:nvPr/>
            </p:nvSpPr>
            <p:spPr>
              <a:xfrm>
                <a:off x="3071910" y="3048000"/>
                <a:ext cx="2130519" cy="81253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1600" i="1" smtClean="0">
                          <a:latin typeface="Cambria Math"/>
                        </a:rPr>
                        <m:t>𝑝</m:t>
                      </m:r>
                      <m:d>
                        <m:dPr>
                          <m:ctrlPr>
                            <a:rPr lang="en-US" sz="1600" i="1">
                              <a:latin typeface="Cambria Math"/>
                            </a:rPr>
                          </m:ctrlPr>
                        </m:dPr>
                        <m:e>
                          <m:r>
                            <a:rPr lang="en-US" sz="1600" i="1">
                              <a:latin typeface="Cambria Math"/>
                              <a:ea typeface="Cambria Math"/>
                            </a:rPr>
                            <m:t>𝜃</m:t>
                          </m:r>
                          <m:r>
                            <a:rPr lang="en-US" sz="1600" b="0" i="1" smtClean="0">
                              <a:latin typeface="Cambria Math"/>
                              <a:ea typeface="Cambria Math"/>
                            </a:rPr>
                            <m:t>|</m:t>
                          </m:r>
                          <m:r>
                            <a:rPr lang="en-US" sz="1600" b="0" i="1" smtClean="0">
                              <a:latin typeface="Cambria Math"/>
                              <a:ea typeface="Cambria Math"/>
                            </a:rPr>
                            <m:t>𝜙</m:t>
                          </m:r>
                        </m:e>
                      </m:d>
                      <m:r>
                        <a:rPr lang="en-US" sz="1600" b="0" i="1" smtClean="0">
                          <a:latin typeface="Cambria Math"/>
                          <a:ea typeface="Cambria Math"/>
                        </a:rPr>
                        <m:t>=</m:t>
                      </m:r>
                      <m:nary>
                        <m:naryPr>
                          <m:chr m:val="∏"/>
                          <m:ctrlPr>
                            <a:rPr lang="en-US" sz="1600" b="0" i="1" smtClean="0">
                              <a:latin typeface="Cambria Math"/>
                              <a:ea typeface="Cambria Math"/>
                            </a:rPr>
                          </m:ctrlPr>
                        </m:naryPr>
                        <m:sub>
                          <m:r>
                            <m:rPr>
                              <m:brk m:alnAt="23"/>
                            </m:rPr>
                            <a:rPr lang="en-US" sz="1600" b="0" i="1" smtClean="0">
                              <a:latin typeface="Cambria Math"/>
                              <a:ea typeface="Cambria Math"/>
                            </a:rPr>
                            <m:t>𝑗</m:t>
                          </m:r>
                          <m:r>
                            <a:rPr lang="en-US" sz="1600" b="0" i="1" smtClean="0">
                              <a:latin typeface="Cambria Math"/>
                              <a:ea typeface="Cambria Math"/>
                            </a:rPr>
                            <m:t>=1</m:t>
                          </m:r>
                        </m:sub>
                        <m:sup>
                          <m:r>
                            <a:rPr lang="en-US" sz="1600" b="0" i="1" smtClean="0">
                              <a:latin typeface="Cambria Math"/>
                              <a:ea typeface="Cambria Math"/>
                            </a:rPr>
                            <m:t>𝐽</m:t>
                          </m:r>
                        </m:sup>
                        <m:e>
                          <m:r>
                            <a:rPr lang="en-US" sz="1600" b="0" i="1" smtClean="0">
                              <a:latin typeface="Cambria Math"/>
                              <a:ea typeface="Cambria Math"/>
                            </a:rPr>
                            <m:t>𝑝</m:t>
                          </m:r>
                          <m:r>
                            <a:rPr lang="en-US" sz="1600" b="0" i="1" smtClean="0">
                              <a:latin typeface="Cambria Math"/>
                              <a:ea typeface="Cambria Math"/>
                            </a:rPr>
                            <m:t>(</m:t>
                          </m:r>
                          <m:sSub>
                            <m:sSubPr>
                              <m:ctrlPr>
                                <a:rPr lang="en-US" sz="1600" b="0" i="1" smtClean="0">
                                  <a:latin typeface="Cambria Math"/>
                                  <a:ea typeface="Cambria Math"/>
                                </a:rPr>
                              </m:ctrlPr>
                            </m:sSubPr>
                            <m:e>
                              <m:r>
                                <a:rPr lang="en-US" sz="1600" i="1">
                                  <a:latin typeface="Cambria Math"/>
                                  <a:ea typeface="Cambria Math"/>
                                </a:rPr>
                                <m:t>𝜃</m:t>
                              </m:r>
                            </m:e>
                            <m:sub>
                              <m:r>
                                <a:rPr lang="en-US" sz="1600" b="0" i="1" smtClean="0">
                                  <a:latin typeface="Cambria Math"/>
                                  <a:ea typeface="Cambria Math"/>
                                </a:rPr>
                                <m:t>𝑗</m:t>
                              </m:r>
                            </m:sub>
                          </m:sSub>
                          <m:r>
                            <a:rPr lang="en-US" sz="1600" b="0" i="1" smtClean="0">
                              <a:latin typeface="Cambria Math"/>
                              <a:ea typeface="Cambria Math"/>
                            </a:rPr>
                            <m:t>|</m:t>
                          </m:r>
                          <m:r>
                            <a:rPr lang="en-US" sz="1600" i="1">
                              <a:latin typeface="Cambria Math"/>
                              <a:ea typeface="Cambria Math"/>
                            </a:rPr>
                            <m:t>𝜙</m:t>
                          </m:r>
                          <m:r>
                            <a:rPr lang="en-US" sz="1600" b="0" i="1" smtClean="0">
                              <a:latin typeface="Cambria Math"/>
                              <a:ea typeface="Cambria Math"/>
                            </a:rPr>
                            <m:t>)</m:t>
                          </m:r>
                        </m:e>
                      </m:nary>
                    </m:oMath>
                  </m:oMathPara>
                </a14:m>
                <a:endParaRPr lang="en-US" sz="1600" dirty="0"/>
              </a:p>
            </p:txBody>
          </p:sp>
        </mc:Choice>
        <mc:Fallback xmlns="">
          <p:sp>
            <p:nvSpPr>
              <p:cNvPr id="2" name="Rectangle 1"/>
              <p:cNvSpPr>
                <a:spLocks noRot="1" noChangeAspect="1" noMove="1" noResize="1" noEditPoints="1" noAdjustHandles="1" noChangeArrowheads="1" noChangeShapeType="1" noTextEdit="1"/>
              </p:cNvSpPr>
              <p:nvPr/>
            </p:nvSpPr>
            <p:spPr>
              <a:xfrm>
                <a:off x="3071910" y="3048000"/>
                <a:ext cx="2130519" cy="812530"/>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Rectangle 3"/>
              <p:cNvSpPr/>
              <p:nvPr/>
            </p:nvSpPr>
            <p:spPr>
              <a:xfrm>
                <a:off x="228600" y="1490258"/>
                <a:ext cx="8610600" cy="619721"/>
              </a:xfrm>
              <a:prstGeom prst="rect">
                <a:avLst/>
              </a:prstGeom>
            </p:spPr>
            <p:txBody>
              <a:bodyPr wrap="square">
                <a:spAutoFit/>
              </a:bodyPr>
              <a:lstStyle/>
              <a:p>
                <a:pPr marL="285750" indent="-285750">
                  <a:buFont typeface="Arial" panose="020B0604020202020204" pitchFamily="34" charset="0"/>
                  <a:buChar char="•"/>
                </a:pPr>
                <a:r>
                  <a:rPr lang="en-US" sz="1600" dirty="0" smtClean="0">
                    <a:ea typeface="Cambria Math"/>
                  </a:rPr>
                  <a:t>The parameters </a:t>
                </a:r>
                <a14:m>
                  <m:oMath xmlns:m="http://schemas.openxmlformats.org/officeDocument/2006/math">
                    <m:d>
                      <m:dPr>
                        <m:ctrlPr>
                          <a:rPr lang="en-US" sz="1600" i="1" smtClean="0">
                            <a:latin typeface="Cambria Math"/>
                            <a:ea typeface="Cambria Math"/>
                          </a:rPr>
                        </m:ctrlPr>
                      </m:dPr>
                      <m:e>
                        <m:sSub>
                          <m:sSubPr>
                            <m:ctrlPr>
                              <a:rPr lang="en-US" sz="1600" i="1">
                                <a:latin typeface="Cambria Math"/>
                                <a:ea typeface="Cambria Math"/>
                              </a:rPr>
                            </m:ctrlPr>
                          </m:sSubPr>
                          <m:e>
                            <m:r>
                              <a:rPr lang="en-US" sz="1600" i="1">
                                <a:latin typeface="Cambria Math"/>
                                <a:ea typeface="Cambria Math"/>
                              </a:rPr>
                              <m:t>𝜃</m:t>
                            </m:r>
                          </m:e>
                          <m:sub>
                            <m:r>
                              <a:rPr lang="en-US" sz="1600" b="0" i="1" smtClean="0">
                                <a:latin typeface="Cambria Math"/>
                                <a:ea typeface="Cambria Math"/>
                              </a:rPr>
                              <m:t>1</m:t>
                            </m:r>
                          </m:sub>
                        </m:sSub>
                        <m:r>
                          <a:rPr lang="en-US" sz="1600" b="0" i="1" smtClean="0">
                            <a:latin typeface="Cambria Math"/>
                            <a:ea typeface="Cambria Math"/>
                          </a:rPr>
                          <m:t>,…,</m:t>
                        </m:r>
                        <m:sSub>
                          <m:sSubPr>
                            <m:ctrlPr>
                              <a:rPr lang="en-US" sz="1600" i="1">
                                <a:latin typeface="Cambria Math"/>
                                <a:ea typeface="Cambria Math"/>
                              </a:rPr>
                            </m:ctrlPr>
                          </m:sSubPr>
                          <m:e>
                            <m:r>
                              <a:rPr lang="en-US" sz="1600" i="1">
                                <a:latin typeface="Cambria Math"/>
                                <a:ea typeface="Cambria Math"/>
                              </a:rPr>
                              <m:t>𝜃</m:t>
                            </m:r>
                          </m:e>
                          <m:sub>
                            <m:r>
                              <a:rPr lang="en-US" sz="1600" b="0" i="1" smtClean="0">
                                <a:latin typeface="Cambria Math"/>
                                <a:ea typeface="Cambria Math"/>
                              </a:rPr>
                              <m:t>𝐽</m:t>
                            </m:r>
                          </m:sub>
                        </m:sSub>
                      </m:e>
                    </m:d>
                  </m:oMath>
                </a14:m>
                <a:r>
                  <a:rPr lang="en-US" sz="1600" dirty="0" smtClean="0"/>
                  <a:t> are </a:t>
                </a:r>
                <a:r>
                  <a:rPr lang="en-US" sz="1600" i="1" dirty="0" smtClean="0">
                    <a:solidFill>
                      <a:srgbClr val="FF0000"/>
                    </a:solidFill>
                  </a:rPr>
                  <a:t>exchangeable</a:t>
                </a:r>
                <a:r>
                  <a:rPr lang="en-US" sz="1600" dirty="0" smtClean="0"/>
                  <a:t> in their joint distribution if </a:t>
                </a:r>
                <a14:m>
                  <m:oMath xmlns:m="http://schemas.openxmlformats.org/officeDocument/2006/math">
                    <m:r>
                      <a:rPr lang="en-US" sz="1600" b="0" i="1" smtClean="0">
                        <a:latin typeface="Cambria Math"/>
                        <a:ea typeface="Cambria Math"/>
                      </a:rPr>
                      <m:t>𝑝</m:t>
                    </m:r>
                    <m:d>
                      <m:dPr>
                        <m:ctrlPr>
                          <a:rPr lang="en-US" sz="1600" i="1">
                            <a:latin typeface="Cambria Math"/>
                            <a:ea typeface="Cambria Math"/>
                          </a:rPr>
                        </m:ctrlPr>
                      </m:dPr>
                      <m:e>
                        <m:sSub>
                          <m:sSubPr>
                            <m:ctrlPr>
                              <a:rPr lang="en-US" sz="1600" i="1">
                                <a:latin typeface="Cambria Math"/>
                                <a:ea typeface="Cambria Math"/>
                              </a:rPr>
                            </m:ctrlPr>
                          </m:sSubPr>
                          <m:e>
                            <m:r>
                              <a:rPr lang="en-US" sz="1600" i="1">
                                <a:latin typeface="Cambria Math"/>
                                <a:ea typeface="Cambria Math"/>
                              </a:rPr>
                              <m:t>𝜃</m:t>
                            </m:r>
                          </m:e>
                          <m:sub>
                            <m:r>
                              <a:rPr lang="en-US" sz="1600" i="1">
                                <a:latin typeface="Cambria Math"/>
                                <a:ea typeface="Cambria Math"/>
                              </a:rPr>
                              <m:t>1</m:t>
                            </m:r>
                          </m:sub>
                        </m:sSub>
                        <m:r>
                          <a:rPr lang="en-US" sz="1600" i="1">
                            <a:latin typeface="Cambria Math"/>
                            <a:ea typeface="Cambria Math"/>
                          </a:rPr>
                          <m:t>,…,</m:t>
                        </m:r>
                        <m:sSub>
                          <m:sSubPr>
                            <m:ctrlPr>
                              <a:rPr lang="en-US" sz="1600" i="1">
                                <a:latin typeface="Cambria Math"/>
                                <a:ea typeface="Cambria Math"/>
                              </a:rPr>
                            </m:ctrlPr>
                          </m:sSubPr>
                          <m:e>
                            <m:r>
                              <a:rPr lang="en-US" sz="1600" i="1">
                                <a:latin typeface="Cambria Math"/>
                                <a:ea typeface="Cambria Math"/>
                              </a:rPr>
                              <m:t>𝜃</m:t>
                            </m:r>
                          </m:e>
                          <m:sub>
                            <m:r>
                              <a:rPr lang="en-US" sz="1600" i="1">
                                <a:latin typeface="Cambria Math"/>
                                <a:ea typeface="Cambria Math"/>
                              </a:rPr>
                              <m:t>𝐽</m:t>
                            </m:r>
                          </m:sub>
                        </m:sSub>
                      </m:e>
                    </m:d>
                  </m:oMath>
                </a14:m>
                <a:r>
                  <a:rPr lang="en-US" sz="1600" dirty="0" smtClean="0"/>
                  <a:t> is</a:t>
                </a:r>
              </a:p>
              <a:p>
                <a:r>
                  <a:rPr lang="en-US" sz="1600" dirty="0" smtClean="0"/>
                  <a:t>invariant to permutations of the indexes </a:t>
                </a:r>
                <a14:m>
                  <m:oMath xmlns:m="http://schemas.openxmlformats.org/officeDocument/2006/math">
                    <m:d>
                      <m:dPr>
                        <m:ctrlPr>
                          <a:rPr lang="en-US" sz="1600" i="1">
                            <a:latin typeface="Cambria Math"/>
                            <a:ea typeface="Cambria Math"/>
                          </a:rPr>
                        </m:ctrlPr>
                      </m:dPr>
                      <m:e>
                        <m:r>
                          <a:rPr lang="en-US" sz="1600" b="0" i="1" smtClean="0">
                            <a:latin typeface="Cambria Math"/>
                            <a:ea typeface="Cambria Math"/>
                          </a:rPr>
                          <m:t>1</m:t>
                        </m:r>
                        <m:r>
                          <a:rPr lang="en-US" sz="1600" i="1">
                            <a:latin typeface="Cambria Math"/>
                            <a:ea typeface="Cambria Math"/>
                          </a:rPr>
                          <m:t>,…,</m:t>
                        </m:r>
                        <m:r>
                          <a:rPr lang="en-US" sz="1600" b="0" i="1" smtClean="0">
                            <a:latin typeface="Cambria Math"/>
                            <a:ea typeface="Cambria Math"/>
                          </a:rPr>
                          <m:t>𝐽</m:t>
                        </m:r>
                      </m:e>
                    </m:d>
                  </m:oMath>
                </a14:m>
                <a:r>
                  <a:rPr lang="en-US" sz="1600" dirty="0" smtClean="0"/>
                  <a:t> </a:t>
                </a:r>
                <a:endParaRPr lang="en-US" sz="1600" dirty="0"/>
              </a:p>
            </p:txBody>
          </p:sp>
        </mc:Choice>
        <mc:Fallback xmlns="">
          <p:sp>
            <p:nvSpPr>
              <p:cNvPr id="4" name="Rectangle 3"/>
              <p:cNvSpPr>
                <a:spLocks noRot="1" noChangeAspect="1" noMove="1" noResize="1" noEditPoints="1" noAdjustHandles="1" noChangeArrowheads="1" noChangeShapeType="1" noTextEdit="1"/>
              </p:cNvSpPr>
              <p:nvPr/>
            </p:nvSpPr>
            <p:spPr>
              <a:xfrm>
                <a:off x="228600" y="1490258"/>
                <a:ext cx="8610600" cy="619721"/>
              </a:xfrm>
              <a:prstGeom prst="rect">
                <a:avLst/>
              </a:prstGeom>
              <a:blipFill>
                <a:blip r:embed="rId3"/>
                <a:stretch>
                  <a:fillRect l="-425" b="-1176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Rectangle 4"/>
              <p:cNvSpPr/>
              <p:nvPr/>
            </p:nvSpPr>
            <p:spPr>
              <a:xfrm>
                <a:off x="266700" y="2239334"/>
                <a:ext cx="8610600" cy="850810"/>
              </a:xfrm>
              <a:prstGeom prst="rect">
                <a:avLst/>
              </a:prstGeom>
            </p:spPr>
            <p:txBody>
              <a:bodyPr wrap="square">
                <a:spAutoFit/>
              </a:bodyPr>
              <a:lstStyle/>
              <a:p>
                <a:pPr marL="285750" indent="-285750">
                  <a:buFont typeface="Arial" panose="020B0604020202020204" pitchFamily="34" charset="0"/>
                  <a:buChar char="•"/>
                </a:pPr>
                <a:r>
                  <a:rPr lang="en-US" sz="1600" dirty="0" smtClean="0">
                    <a:ea typeface="Cambria Math"/>
                  </a:rPr>
                  <a:t>The simplest form of an exchangeable distribution has each of the parameters </a:t>
                </a:r>
                <a14:m>
                  <m:oMath xmlns:m="http://schemas.openxmlformats.org/officeDocument/2006/math">
                    <m:sSub>
                      <m:sSubPr>
                        <m:ctrlPr>
                          <a:rPr lang="en-US" sz="1600" i="1">
                            <a:latin typeface="Cambria Math"/>
                            <a:ea typeface="Cambria Math"/>
                          </a:rPr>
                        </m:ctrlPr>
                      </m:sSubPr>
                      <m:e>
                        <m:r>
                          <a:rPr lang="en-US" sz="1600" i="1">
                            <a:latin typeface="Cambria Math"/>
                            <a:ea typeface="Cambria Math"/>
                          </a:rPr>
                          <m:t>𝜃</m:t>
                        </m:r>
                      </m:e>
                      <m:sub>
                        <m:r>
                          <a:rPr lang="en-US" sz="1600" i="1">
                            <a:latin typeface="Cambria Math"/>
                            <a:ea typeface="Cambria Math"/>
                          </a:rPr>
                          <m:t>𝑗</m:t>
                        </m:r>
                      </m:sub>
                    </m:sSub>
                  </m:oMath>
                </a14:m>
                <a:r>
                  <a:rPr lang="en-US" sz="1600" dirty="0" smtClean="0">
                    <a:ea typeface="Cambria Math"/>
                  </a:rPr>
                  <a:t> as an</a:t>
                </a:r>
              </a:p>
              <a:p>
                <a:r>
                  <a:rPr lang="en-US" sz="1600" dirty="0" smtClean="0">
                    <a:ea typeface="Cambria Math"/>
                  </a:rPr>
                  <a:t>independent sample from a prior (or population) distribution governed by some unknown parameter vector </a:t>
                </a:r>
                <a14:m>
                  <m:oMath xmlns:m="http://schemas.openxmlformats.org/officeDocument/2006/math">
                    <m:r>
                      <a:rPr lang="en-US" sz="1600" i="1">
                        <a:latin typeface="Cambria Math"/>
                        <a:ea typeface="Cambria Math"/>
                      </a:rPr>
                      <m:t>𝜙</m:t>
                    </m:r>
                  </m:oMath>
                </a14:m>
                <a:r>
                  <a:rPr lang="en-US" sz="1600" dirty="0" smtClean="0">
                    <a:ea typeface="Cambria Math"/>
                  </a:rPr>
                  <a:t>; thus,  </a:t>
                </a:r>
                <a:endParaRPr lang="en-US" sz="1600" dirty="0"/>
              </a:p>
            </p:txBody>
          </p:sp>
        </mc:Choice>
        <mc:Fallback xmlns="">
          <p:sp>
            <p:nvSpPr>
              <p:cNvPr id="5" name="Rectangle 4"/>
              <p:cNvSpPr>
                <a:spLocks noRot="1" noChangeAspect="1" noMove="1" noResize="1" noEditPoints="1" noAdjustHandles="1" noChangeArrowheads="1" noChangeShapeType="1" noTextEdit="1"/>
              </p:cNvSpPr>
              <p:nvPr/>
            </p:nvSpPr>
            <p:spPr>
              <a:xfrm>
                <a:off x="266700" y="2239334"/>
                <a:ext cx="8610600" cy="850810"/>
              </a:xfrm>
              <a:prstGeom prst="rect">
                <a:avLst/>
              </a:prstGeom>
              <a:blipFill>
                <a:blip r:embed="rId4"/>
                <a:stretch>
                  <a:fillRect l="-425" t="-1429" b="-857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228600" y="4152295"/>
                <a:ext cx="8061566" cy="338554"/>
              </a:xfrm>
              <a:prstGeom prst="rect">
                <a:avLst/>
              </a:prstGeom>
            </p:spPr>
            <p:txBody>
              <a:bodyPr wrap="none">
                <a:spAutoFit/>
              </a:bodyPr>
              <a:lstStyle/>
              <a:p>
                <a:pPr marL="285750" indent="-285750">
                  <a:buFont typeface="Arial" panose="020B0604020202020204" pitchFamily="34" charset="0"/>
                  <a:buChar char="•"/>
                </a:pPr>
                <a:r>
                  <a:rPr lang="en-US" sz="1600" dirty="0" smtClean="0">
                    <a:ea typeface="Cambria Math"/>
                  </a:rPr>
                  <a:t>In general, </a:t>
                </a:r>
                <a14:m>
                  <m:oMath xmlns:m="http://schemas.openxmlformats.org/officeDocument/2006/math">
                    <m:r>
                      <a:rPr lang="en-US" sz="1600" i="1">
                        <a:latin typeface="Cambria Math"/>
                        <a:ea typeface="Cambria Math"/>
                      </a:rPr>
                      <m:t>𝜙</m:t>
                    </m:r>
                  </m:oMath>
                </a14:m>
                <a:r>
                  <a:rPr lang="en-US" sz="1600" dirty="0" smtClean="0"/>
                  <a:t> is unknown, so the distribution for </a:t>
                </a:r>
                <a14:m>
                  <m:oMath xmlns:m="http://schemas.openxmlformats.org/officeDocument/2006/math">
                    <m:r>
                      <a:rPr lang="en-US" sz="1600" i="1">
                        <a:latin typeface="Cambria Math"/>
                        <a:ea typeface="Cambria Math"/>
                      </a:rPr>
                      <m:t>𝜃</m:t>
                    </m:r>
                  </m:oMath>
                </a14:m>
                <a:r>
                  <a:rPr lang="en-US" sz="1600" dirty="0" smtClean="0"/>
                  <a:t> must average over the uncertainty in </a:t>
                </a:r>
                <a14:m>
                  <m:oMath xmlns:m="http://schemas.openxmlformats.org/officeDocument/2006/math">
                    <m:r>
                      <a:rPr lang="en-US" sz="1600" i="1">
                        <a:latin typeface="Cambria Math"/>
                        <a:ea typeface="Cambria Math"/>
                      </a:rPr>
                      <m:t>𝜙</m:t>
                    </m:r>
                  </m:oMath>
                </a14:m>
                <a:r>
                  <a:rPr lang="en-US" sz="1600" dirty="0" smtClean="0"/>
                  <a:t> : </a:t>
                </a:r>
                <a:endParaRPr lang="en-US" sz="1600" dirty="0"/>
              </a:p>
            </p:txBody>
          </p:sp>
        </mc:Choice>
        <mc:Fallback xmlns="">
          <p:sp>
            <p:nvSpPr>
              <p:cNvPr id="6" name="Rectangle 5"/>
              <p:cNvSpPr>
                <a:spLocks noRot="1" noChangeAspect="1" noMove="1" noResize="1" noEditPoints="1" noAdjustHandles="1" noChangeArrowheads="1" noChangeShapeType="1" noTextEdit="1"/>
              </p:cNvSpPr>
              <p:nvPr/>
            </p:nvSpPr>
            <p:spPr>
              <a:xfrm>
                <a:off x="228600" y="4152295"/>
                <a:ext cx="8061566" cy="338554"/>
              </a:xfrm>
              <a:prstGeom prst="rect">
                <a:avLst/>
              </a:prstGeom>
              <a:blipFill>
                <a:blip r:embed="rId5"/>
                <a:stretch>
                  <a:fillRect l="-303" t="-5357" b="-2142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6"/>
              <p:cNvSpPr/>
              <p:nvPr/>
            </p:nvSpPr>
            <p:spPr>
              <a:xfrm>
                <a:off x="3107670" y="4484903"/>
                <a:ext cx="3127459" cy="88505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1600" i="1" smtClean="0">
                          <a:latin typeface="Cambria Math"/>
                        </a:rPr>
                        <m:t>𝑝</m:t>
                      </m:r>
                      <m:d>
                        <m:dPr>
                          <m:ctrlPr>
                            <a:rPr lang="en-US" sz="1600" i="1">
                              <a:latin typeface="Cambria Math"/>
                            </a:rPr>
                          </m:ctrlPr>
                        </m:dPr>
                        <m:e>
                          <m:r>
                            <a:rPr lang="en-US" sz="1600" i="1">
                              <a:latin typeface="Cambria Math"/>
                              <a:ea typeface="Cambria Math"/>
                            </a:rPr>
                            <m:t>𝜃</m:t>
                          </m:r>
                        </m:e>
                      </m:d>
                      <m:r>
                        <a:rPr lang="en-US" sz="1600" b="0" i="1" smtClean="0">
                          <a:latin typeface="Cambria Math"/>
                          <a:ea typeface="Cambria Math"/>
                        </a:rPr>
                        <m:t>=</m:t>
                      </m:r>
                      <m:nary>
                        <m:naryPr>
                          <m:limLoc m:val="undOvr"/>
                          <m:ctrlPr>
                            <a:rPr lang="en-US" sz="1600" b="0" i="1" smtClean="0">
                              <a:latin typeface="Cambria Math"/>
                              <a:ea typeface="Cambria Math"/>
                            </a:rPr>
                          </m:ctrlPr>
                        </m:naryPr>
                        <m:sub>
                          <m:r>
                            <m:rPr>
                              <m:brk m:alnAt="24"/>
                            </m:rPr>
                            <a:rPr lang="en-US" sz="1600" b="0" i="1" smtClean="0">
                              <a:latin typeface="Cambria Math"/>
                              <a:ea typeface="Cambria Math"/>
                            </a:rPr>
                            <m:t> </m:t>
                          </m:r>
                        </m:sub>
                        <m:sup>
                          <m:r>
                            <a:rPr lang="en-US" sz="1600" b="0" i="1" smtClean="0">
                              <a:latin typeface="Cambria Math"/>
                              <a:ea typeface="Cambria Math"/>
                            </a:rPr>
                            <m:t> </m:t>
                          </m:r>
                        </m:sup>
                        <m:e>
                          <m:d>
                            <m:dPr>
                              <m:ctrlPr>
                                <a:rPr lang="en-US" sz="1600" i="1">
                                  <a:latin typeface="Cambria Math"/>
                                  <a:ea typeface="Cambria Math"/>
                                </a:rPr>
                              </m:ctrlPr>
                            </m:dPr>
                            <m:e>
                              <m:nary>
                                <m:naryPr>
                                  <m:chr m:val="∏"/>
                                  <m:ctrlPr>
                                    <a:rPr lang="en-US" sz="1600" i="1">
                                      <a:latin typeface="Cambria Math"/>
                                      <a:ea typeface="Cambria Math"/>
                                    </a:rPr>
                                  </m:ctrlPr>
                                </m:naryPr>
                                <m:sub>
                                  <m:r>
                                    <m:rPr>
                                      <m:brk m:alnAt="23"/>
                                    </m:rPr>
                                    <a:rPr lang="en-US" sz="1600" i="1">
                                      <a:latin typeface="Cambria Math"/>
                                      <a:ea typeface="Cambria Math"/>
                                    </a:rPr>
                                    <m:t>𝑗</m:t>
                                  </m:r>
                                  <m:r>
                                    <a:rPr lang="en-US" sz="1600" i="1">
                                      <a:latin typeface="Cambria Math"/>
                                      <a:ea typeface="Cambria Math"/>
                                    </a:rPr>
                                    <m:t>=1</m:t>
                                  </m:r>
                                </m:sub>
                                <m:sup>
                                  <m:r>
                                    <a:rPr lang="en-US" sz="1600" i="1">
                                      <a:latin typeface="Cambria Math"/>
                                      <a:ea typeface="Cambria Math"/>
                                    </a:rPr>
                                    <m:t>𝐽</m:t>
                                  </m:r>
                                </m:sup>
                                <m:e>
                                  <m:r>
                                    <a:rPr lang="en-US" sz="1600" i="1">
                                      <a:latin typeface="Cambria Math"/>
                                      <a:ea typeface="Cambria Math"/>
                                    </a:rPr>
                                    <m:t>𝑝</m:t>
                                  </m:r>
                                  <m:r>
                                    <a:rPr lang="en-US" sz="1600" i="1">
                                      <a:latin typeface="Cambria Math"/>
                                      <a:ea typeface="Cambria Math"/>
                                    </a:rPr>
                                    <m:t>(</m:t>
                                  </m:r>
                                  <m:sSub>
                                    <m:sSubPr>
                                      <m:ctrlPr>
                                        <a:rPr lang="en-US" sz="1600" i="1">
                                          <a:latin typeface="Cambria Math"/>
                                          <a:ea typeface="Cambria Math"/>
                                        </a:rPr>
                                      </m:ctrlPr>
                                    </m:sSubPr>
                                    <m:e>
                                      <m:r>
                                        <a:rPr lang="en-US" sz="1600" i="1">
                                          <a:latin typeface="Cambria Math"/>
                                          <a:ea typeface="Cambria Math"/>
                                        </a:rPr>
                                        <m:t>𝜃</m:t>
                                      </m:r>
                                    </m:e>
                                    <m:sub>
                                      <m:r>
                                        <a:rPr lang="en-US" sz="1600" i="1">
                                          <a:latin typeface="Cambria Math"/>
                                          <a:ea typeface="Cambria Math"/>
                                        </a:rPr>
                                        <m:t>𝑗</m:t>
                                      </m:r>
                                    </m:sub>
                                  </m:sSub>
                                  <m:r>
                                    <a:rPr lang="en-US" sz="1600" i="1">
                                      <a:latin typeface="Cambria Math"/>
                                      <a:ea typeface="Cambria Math"/>
                                    </a:rPr>
                                    <m:t>|</m:t>
                                  </m:r>
                                  <m:r>
                                    <a:rPr lang="en-US" sz="1600" i="1">
                                      <a:latin typeface="Cambria Math"/>
                                      <a:ea typeface="Cambria Math"/>
                                    </a:rPr>
                                    <m:t>𝜙</m:t>
                                  </m:r>
                                  <m:r>
                                    <a:rPr lang="en-US" sz="1600" i="1">
                                      <a:latin typeface="Cambria Math"/>
                                      <a:ea typeface="Cambria Math"/>
                                    </a:rPr>
                                    <m:t>)</m:t>
                                  </m:r>
                                </m:e>
                              </m:nary>
                            </m:e>
                          </m:d>
                          <m:r>
                            <a:rPr lang="en-US" sz="1600" i="1">
                              <a:latin typeface="Cambria Math"/>
                            </a:rPr>
                            <m:t>𝑝</m:t>
                          </m:r>
                          <m:d>
                            <m:dPr>
                              <m:ctrlPr>
                                <a:rPr lang="en-US" sz="1600" i="1">
                                  <a:latin typeface="Cambria Math"/>
                                </a:rPr>
                              </m:ctrlPr>
                            </m:dPr>
                            <m:e>
                              <m:r>
                                <a:rPr lang="en-US" sz="1600" i="1">
                                  <a:latin typeface="Cambria Math"/>
                                  <a:ea typeface="Cambria Math"/>
                                </a:rPr>
                                <m:t>𝜙</m:t>
                              </m:r>
                            </m:e>
                          </m:d>
                          <m:r>
                            <a:rPr lang="en-US" sz="1600" i="1">
                              <a:latin typeface="Cambria Math"/>
                              <a:ea typeface="Cambria Math"/>
                            </a:rPr>
                            <m:t>𝑑</m:t>
                          </m:r>
                          <m:r>
                            <a:rPr lang="en-US" sz="1600" i="1">
                              <a:latin typeface="Cambria Math"/>
                              <a:ea typeface="Cambria Math"/>
                            </a:rPr>
                            <m:t>𝜙</m:t>
                          </m:r>
                        </m:e>
                      </m:nary>
                    </m:oMath>
                  </m:oMathPara>
                </a14:m>
                <a:endParaRPr lang="en-US" sz="1600" dirty="0"/>
              </a:p>
            </p:txBody>
          </p:sp>
        </mc:Choice>
        <mc:Fallback xmlns="">
          <p:sp>
            <p:nvSpPr>
              <p:cNvPr id="7" name="Rectangle 6"/>
              <p:cNvSpPr>
                <a:spLocks noRot="1" noChangeAspect="1" noMove="1" noResize="1" noEditPoints="1" noAdjustHandles="1" noChangeArrowheads="1" noChangeShapeType="1" noTextEdit="1"/>
              </p:cNvSpPr>
              <p:nvPr/>
            </p:nvSpPr>
            <p:spPr>
              <a:xfrm>
                <a:off x="3107670" y="4484903"/>
                <a:ext cx="3127459" cy="885050"/>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0" y="5562600"/>
                <a:ext cx="9120554" cy="1204497"/>
              </a:xfrm>
              <a:prstGeom prst="rect">
                <a:avLst/>
              </a:prstGeom>
              <a:solidFill>
                <a:schemeClr val="accent3">
                  <a:lumMod val="20000"/>
                  <a:lumOff val="80000"/>
                </a:schemeClr>
              </a:solidFill>
            </p:spPr>
            <p:txBody>
              <a:bodyPr wrap="square" rtlCol="0">
                <a:spAutoFit/>
              </a:bodyPr>
              <a:lstStyle/>
              <a:p>
                <a:pPr marL="285750" indent="-285750">
                  <a:buFont typeface="Arial" panose="020B0604020202020204" pitchFamily="34" charset="0"/>
                  <a:buChar char="•"/>
                </a:pPr>
                <a:r>
                  <a:rPr lang="en-US" sz="1600" i="1" dirty="0" smtClean="0">
                    <a:solidFill>
                      <a:srgbClr val="FF0000"/>
                    </a:solidFill>
                  </a:rPr>
                  <a:t>De Finetti’s theorem </a:t>
                </a:r>
                <a:r>
                  <a:rPr lang="en-US" sz="1600" dirty="0" smtClean="0"/>
                  <a:t>said any suitably well-behaved </a:t>
                </a:r>
                <a:r>
                  <a:rPr lang="en-US" sz="1600" dirty="0" smtClean="0">
                    <a:solidFill>
                      <a:srgbClr val="3333FF"/>
                    </a:solidFill>
                  </a:rPr>
                  <a:t>exchangeable distribution </a:t>
                </a:r>
                <a:r>
                  <a:rPr lang="en-US" sz="1600" dirty="0" smtClean="0"/>
                  <a:t>on </a:t>
                </a:r>
                <a14:m>
                  <m:oMath xmlns:m="http://schemas.openxmlformats.org/officeDocument/2006/math">
                    <m:d>
                      <m:dPr>
                        <m:ctrlPr>
                          <a:rPr lang="en-US" sz="1600" i="1">
                            <a:latin typeface="Cambria Math"/>
                            <a:ea typeface="Cambria Math"/>
                          </a:rPr>
                        </m:ctrlPr>
                      </m:dPr>
                      <m:e>
                        <m:sSub>
                          <m:sSubPr>
                            <m:ctrlPr>
                              <a:rPr lang="en-US" sz="1600" i="1">
                                <a:latin typeface="Cambria Math"/>
                                <a:ea typeface="Cambria Math"/>
                              </a:rPr>
                            </m:ctrlPr>
                          </m:sSubPr>
                          <m:e>
                            <m:r>
                              <a:rPr lang="en-US" sz="1600" i="1">
                                <a:latin typeface="Cambria Math"/>
                                <a:ea typeface="Cambria Math"/>
                              </a:rPr>
                              <m:t>𝜃</m:t>
                            </m:r>
                          </m:e>
                          <m:sub>
                            <m:r>
                              <a:rPr lang="en-US" sz="1600" i="1">
                                <a:latin typeface="Cambria Math"/>
                                <a:ea typeface="Cambria Math"/>
                              </a:rPr>
                              <m:t>1</m:t>
                            </m:r>
                          </m:sub>
                        </m:sSub>
                        <m:r>
                          <a:rPr lang="en-US" sz="1600" i="1">
                            <a:latin typeface="Cambria Math"/>
                            <a:ea typeface="Cambria Math"/>
                          </a:rPr>
                          <m:t>,…,</m:t>
                        </m:r>
                        <m:sSub>
                          <m:sSubPr>
                            <m:ctrlPr>
                              <a:rPr lang="en-US" sz="1600" i="1">
                                <a:latin typeface="Cambria Math"/>
                                <a:ea typeface="Cambria Math"/>
                              </a:rPr>
                            </m:ctrlPr>
                          </m:sSubPr>
                          <m:e>
                            <m:r>
                              <a:rPr lang="en-US" sz="1600" i="1">
                                <a:latin typeface="Cambria Math"/>
                                <a:ea typeface="Cambria Math"/>
                              </a:rPr>
                              <m:t>𝜃</m:t>
                            </m:r>
                          </m:e>
                          <m:sub>
                            <m:r>
                              <a:rPr lang="en-US" sz="1600" i="1">
                                <a:latin typeface="Cambria Math"/>
                                <a:ea typeface="Cambria Math"/>
                              </a:rPr>
                              <m:t>𝐽</m:t>
                            </m:r>
                          </m:sub>
                        </m:sSub>
                      </m:e>
                    </m:d>
                  </m:oMath>
                </a14:m>
                <a:r>
                  <a:rPr lang="en-US" sz="1600" dirty="0" smtClean="0"/>
                  <a:t> can be expressed as a mixture of </a:t>
                </a:r>
                <a:r>
                  <a:rPr lang="en-US" sz="1600" dirty="0" smtClean="0">
                    <a:solidFill>
                      <a:srgbClr val="3333FF"/>
                    </a:solidFill>
                  </a:rPr>
                  <a:t>independent and identical distributions</a:t>
                </a:r>
              </a:p>
              <a:p>
                <a:endParaRPr lang="en-US" sz="600" dirty="0" smtClean="0"/>
              </a:p>
              <a:p>
                <a:pPr marL="285750" indent="-285750">
                  <a:buFont typeface="Arial" panose="020B0604020202020204" pitchFamily="34" charset="0"/>
                  <a:buChar char="•"/>
                </a:pPr>
                <a:r>
                  <a:rPr lang="en-US" sz="1600" dirty="0" smtClean="0"/>
                  <a:t>Statistically, the mixture model characterizes parameters </a:t>
                </a:r>
                <a14:m>
                  <m:oMath xmlns:m="http://schemas.openxmlformats.org/officeDocument/2006/math">
                    <m:r>
                      <a:rPr lang="en-US" sz="1600" i="1">
                        <a:latin typeface="Cambria Math"/>
                        <a:ea typeface="Cambria Math"/>
                      </a:rPr>
                      <m:t>𝜃</m:t>
                    </m:r>
                  </m:oMath>
                </a14:m>
                <a:r>
                  <a:rPr lang="en-US" sz="1600" dirty="0" smtClean="0"/>
                  <a:t> as drawn from a common </a:t>
                </a:r>
                <a:r>
                  <a:rPr lang="en-US" sz="1600" dirty="0" smtClean="0">
                    <a:solidFill>
                      <a:srgbClr val="7030A0"/>
                    </a:solidFill>
                  </a:rPr>
                  <a:t>‘superpopulation’</a:t>
                </a:r>
                <a:r>
                  <a:rPr lang="en-US" sz="1600" dirty="0" smtClean="0"/>
                  <a:t> that is determined by the unknown hyperparameters, </a:t>
                </a:r>
                <a14:m>
                  <m:oMath xmlns:m="http://schemas.openxmlformats.org/officeDocument/2006/math">
                    <m:r>
                      <a:rPr lang="en-US" sz="1600" i="1">
                        <a:latin typeface="Cambria Math"/>
                        <a:ea typeface="Cambria Math"/>
                      </a:rPr>
                      <m:t>𝜙</m:t>
                    </m:r>
                  </m:oMath>
                </a14:m>
                <a:r>
                  <a:rPr lang="en-US" sz="1600" dirty="0" smtClean="0"/>
                  <a:t> </a:t>
                </a:r>
                <a:endParaRPr lang="en-US" sz="1600" dirty="0"/>
              </a:p>
            </p:txBody>
          </p:sp>
        </mc:Choice>
        <mc:Fallback xmlns="">
          <p:sp>
            <p:nvSpPr>
              <p:cNvPr id="8" name="TextBox 7"/>
              <p:cNvSpPr txBox="1">
                <a:spLocks noRot="1" noChangeAspect="1" noMove="1" noResize="1" noEditPoints="1" noAdjustHandles="1" noChangeArrowheads="1" noChangeShapeType="1" noTextEdit="1"/>
              </p:cNvSpPr>
              <p:nvPr/>
            </p:nvSpPr>
            <p:spPr>
              <a:xfrm>
                <a:off x="0" y="5562600"/>
                <a:ext cx="9120554" cy="1204497"/>
              </a:xfrm>
              <a:prstGeom prst="rect">
                <a:avLst/>
              </a:prstGeom>
              <a:blipFill>
                <a:blip r:embed="rId7"/>
                <a:stretch>
                  <a:fillRect l="-267" b="-5584"/>
                </a:stretch>
              </a:blipFill>
            </p:spPr>
            <p:txBody>
              <a:bodyPr/>
              <a:lstStyle/>
              <a:p>
                <a:r>
                  <a:rPr lang="en-US">
                    <a:noFill/>
                  </a:rPr>
                  <a:t> </a:t>
                </a:r>
              </a:p>
            </p:txBody>
          </p:sp>
        </mc:Fallback>
      </mc:AlternateContent>
      <p:grpSp>
        <p:nvGrpSpPr>
          <p:cNvPr id="11" name="Group 10"/>
          <p:cNvGrpSpPr/>
          <p:nvPr/>
        </p:nvGrpSpPr>
        <p:grpSpPr>
          <a:xfrm>
            <a:off x="6553200" y="2792984"/>
            <a:ext cx="1524000" cy="1172481"/>
            <a:chOff x="6002215" y="2590800"/>
            <a:chExt cx="2057400" cy="1704646"/>
          </a:xfrm>
        </p:grpSpPr>
        <p:pic>
          <p:nvPicPr>
            <p:cNvPr id="9"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002215" y="2759854"/>
              <a:ext cx="2057400" cy="15355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a14="http://schemas.microsoft.com/office/drawing/2010/main">
          <mc:Choice Requires="a14">
            <p:sp>
              <p:nvSpPr>
                <p:cNvPr id="10" name="Rectangle 9"/>
                <p:cNvSpPr/>
                <p:nvPr/>
              </p:nvSpPr>
              <p:spPr>
                <a:xfrm>
                  <a:off x="6858000" y="2590800"/>
                  <a:ext cx="352019" cy="307777"/>
                </a:xfrm>
                <a:prstGeom prst="rect">
                  <a:avLst/>
                </a:prstGeom>
                <a:solidFill>
                  <a:schemeClr val="bg1"/>
                </a:solidFill>
              </p:spPr>
              <p:txBody>
                <a:bodyPr wrap="none">
                  <a:spAutoFit/>
                </a:bodyPr>
                <a:lstStyle/>
                <a:p>
                  <a:pPr/>
                  <a14:m>
                    <m:oMathPara xmlns:m="http://schemas.openxmlformats.org/officeDocument/2006/math">
                      <m:oMathParaPr>
                        <m:jc m:val="centerGroup"/>
                      </m:oMathParaPr>
                      <m:oMath xmlns:m="http://schemas.openxmlformats.org/officeDocument/2006/math">
                        <m:r>
                          <a:rPr lang="en-US" sz="1400" i="1">
                            <a:latin typeface="Cambria Math"/>
                            <a:ea typeface="Cambria Math"/>
                          </a:rPr>
                          <m:t>𝜙</m:t>
                        </m:r>
                      </m:oMath>
                    </m:oMathPara>
                  </a14:m>
                  <a:endParaRPr lang="en-US" sz="1400" dirty="0"/>
                </a:p>
              </p:txBody>
            </p:sp>
          </mc:Choice>
          <mc:Fallback xmlns="">
            <p:sp>
              <p:nvSpPr>
                <p:cNvPr id="10" name="Rectangle 9"/>
                <p:cNvSpPr>
                  <a:spLocks noRot="1" noChangeAspect="1" noMove="1" noResize="1" noEditPoints="1" noAdjustHandles="1" noChangeArrowheads="1" noChangeShapeType="1" noTextEdit="1"/>
                </p:cNvSpPr>
                <p:nvPr/>
              </p:nvSpPr>
              <p:spPr>
                <a:xfrm>
                  <a:off x="6858000" y="2590800"/>
                  <a:ext cx="352019" cy="307777"/>
                </a:xfrm>
                <a:prstGeom prst="rect">
                  <a:avLst/>
                </a:prstGeom>
                <a:blipFill>
                  <a:blip r:embed="rId9"/>
                  <a:stretch>
                    <a:fillRect r="-11628" b="-54286"/>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14" name="Rectangle 13"/>
              <p:cNvSpPr/>
              <p:nvPr/>
            </p:nvSpPr>
            <p:spPr>
              <a:xfrm>
                <a:off x="228600" y="744292"/>
                <a:ext cx="8610600" cy="619721"/>
              </a:xfrm>
              <a:prstGeom prst="rect">
                <a:avLst/>
              </a:prstGeom>
            </p:spPr>
            <p:txBody>
              <a:bodyPr wrap="square">
                <a:spAutoFit/>
              </a:bodyPr>
              <a:lstStyle/>
              <a:p>
                <a:pPr marL="285750" indent="-285750">
                  <a:buFont typeface="Arial" panose="020B0604020202020204" pitchFamily="34" charset="0"/>
                  <a:buChar char="•"/>
                </a:pPr>
                <a:r>
                  <a:rPr lang="en-US" sz="1600" dirty="0" smtClean="0">
                    <a:ea typeface="Cambria Math"/>
                  </a:rPr>
                  <a:t>In order to create a joint probability model for all the parameters </a:t>
                </a:r>
                <a14:m>
                  <m:oMath xmlns:m="http://schemas.openxmlformats.org/officeDocument/2006/math">
                    <m:r>
                      <a:rPr lang="en-US" sz="1600" b="0" i="1" smtClean="0">
                        <a:latin typeface="Cambria Math" panose="02040503050406030204" pitchFamily="18" charset="0"/>
                        <a:ea typeface="Cambria Math"/>
                      </a:rPr>
                      <m:t>𝜃</m:t>
                    </m:r>
                    <m:r>
                      <a:rPr lang="en-US" sz="1600" b="0" i="1" smtClean="0">
                        <a:latin typeface="Cambria Math" panose="02040503050406030204" pitchFamily="18" charset="0"/>
                        <a:ea typeface="Cambria Math"/>
                      </a:rPr>
                      <m:t>=</m:t>
                    </m:r>
                    <m:d>
                      <m:dPr>
                        <m:ctrlPr>
                          <a:rPr lang="en-US" sz="1600" i="1">
                            <a:latin typeface="Cambria Math"/>
                            <a:ea typeface="Cambria Math"/>
                          </a:rPr>
                        </m:ctrlPr>
                      </m:dPr>
                      <m:e>
                        <m:sSub>
                          <m:sSubPr>
                            <m:ctrlPr>
                              <a:rPr lang="en-US" sz="1600" i="1">
                                <a:latin typeface="Cambria Math"/>
                                <a:ea typeface="Cambria Math"/>
                              </a:rPr>
                            </m:ctrlPr>
                          </m:sSubPr>
                          <m:e>
                            <m:r>
                              <a:rPr lang="en-US" sz="1600" i="1">
                                <a:latin typeface="Cambria Math"/>
                                <a:ea typeface="Cambria Math"/>
                              </a:rPr>
                              <m:t>𝜃</m:t>
                            </m:r>
                          </m:e>
                          <m:sub>
                            <m:r>
                              <a:rPr lang="en-US" sz="1600" i="1">
                                <a:latin typeface="Cambria Math"/>
                                <a:ea typeface="Cambria Math"/>
                              </a:rPr>
                              <m:t>1</m:t>
                            </m:r>
                          </m:sub>
                        </m:sSub>
                        <m:r>
                          <a:rPr lang="en-US" sz="1600" i="1">
                            <a:latin typeface="Cambria Math"/>
                            <a:ea typeface="Cambria Math"/>
                          </a:rPr>
                          <m:t>,…,</m:t>
                        </m:r>
                        <m:sSub>
                          <m:sSubPr>
                            <m:ctrlPr>
                              <a:rPr lang="en-US" sz="1600" i="1">
                                <a:latin typeface="Cambria Math"/>
                                <a:ea typeface="Cambria Math"/>
                              </a:rPr>
                            </m:ctrlPr>
                          </m:sSubPr>
                          <m:e>
                            <m:r>
                              <a:rPr lang="en-US" sz="1600" i="1">
                                <a:latin typeface="Cambria Math"/>
                                <a:ea typeface="Cambria Math"/>
                              </a:rPr>
                              <m:t>𝜃</m:t>
                            </m:r>
                          </m:e>
                          <m:sub>
                            <m:r>
                              <a:rPr lang="en-US" sz="1600" i="1">
                                <a:latin typeface="Cambria Math"/>
                                <a:ea typeface="Cambria Math"/>
                              </a:rPr>
                              <m:t>𝐽</m:t>
                            </m:r>
                          </m:sub>
                        </m:sSub>
                      </m:e>
                    </m:d>
                  </m:oMath>
                </a14:m>
                <a:r>
                  <a:rPr lang="en-US" sz="1600" dirty="0" smtClean="0">
                    <a:ea typeface="Cambria Math"/>
                  </a:rPr>
                  <a:t>, we use the crucial idea of </a:t>
                </a:r>
                <a:r>
                  <a:rPr lang="en-US" sz="1600" dirty="0" smtClean="0">
                    <a:solidFill>
                      <a:srgbClr val="FF0000"/>
                    </a:solidFill>
                    <a:ea typeface="Cambria Math"/>
                  </a:rPr>
                  <a:t>exchangeability  </a:t>
                </a:r>
                <a:endParaRPr lang="en-US" sz="1600" dirty="0">
                  <a:solidFill>
                    <a:srgbClr val="FF0000"/>
                  </a:solidFill>
                </a:endParaRPr>
              </a:p>
            </p:txBody>
          </p:sp>
        </mc:Choice>
        <mc:Fallback xmlns="">
          <p:sp>
            <p:nvSpPr>
              <p:cNvPr id="14" name="Rectangle 13"/>
              <p:cNvSpPr>
                <a:spLocks noRot="1" noChangeAspect="1" noMove="1" noResize="1" noEditPoints="1" noAdjustHandles="1" noChangeArrowheads="1" noChangeShapeType="1" noTextEdit="1"/>
              </p:cNvSpPr>
              <p:nvPr/>
            </p:nvSpPr>
            <p:spPr>
              <a:xfrm>
                <a:off x="228600" y="744292"/>
                <a:ext cx="8610600" cy="619721"/>
              </a:xfrm>
              <a:prstGeom prst="rect">
                <a:avLst/>
              </a:prstGeom>
              <a:blipFill>
                <a:blip r:embed="rId10"/>
                <a:stretch>
                  <a:fillRect l="-283" b="-11765"/>
                </a:stretch>
              </a:blipFill>
            </p:spPr>
            <p:txBody>
              <a:bodyPr/>
              <a:lstStyle/>
              <a:p>
                <a:r>
                  <a:rPr lang="en-US">
                    <a:noFill/>
                  </a:rPr>
                  <a:t> </a:t>
                </a:r>
              </a:p>
            </p:txBody>
          </p:sp>
        </mc:Fallback>
      </mc:AlternateContent>
    </p:spTree>
    <p:extLst>
      <p:ext uri="{BB962C8B-B14F-4D97-AF65-F5344CB8AC3E}">
        <p14:creationId xmlns:p14="http://schemas.microsoft.com/office/powerpoint/2010/main" val="330686252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8" name="TextBox 37"/>
              <p:cNvSpPr txBox="1"/>
              <p:nvPr/>
            </p:nvSpPr>
            <p:spPr>
              <a:xfrm>
                <a:off x="241664" y="947400"/>
                <a:ext cx="8229600" cy="707886"/>
              </a:xfrm>
              <a:prstGeom prst="rect">
                <a:avLst/>
              </a:prstGeom>
              <a:noFill/>
            </p:spPr>
            <p:txBody>
              <a:bodyPr wrap="square" rtlCol="0">
                <a:spAutoFit/>
              </a:bodyPr>
              <a:lstStyle/>
              <a:p>
                <a:r>
                  <a:rPr lang="en-US" sz="2000" b="1" dirty="0" smtClean="0"/>
                  <a:t>Theorem </a:t>
                </a:r>
                <a:r>
                  <a:rPr lang="en-US" sz="2000" dirty="0" smtClean="0"/>
                  <a:t>(De </a:t>
                </a:r>
                <a:r>
                  <a:rPr lang="en-US" sz="2000" dirty="0" err="1" smtClean="0"/>
                  <a:t>Finetti</a:t>
                </a:r>
                <a:r>
                  <a:rPr lang="en-US" sz="2000" dirty="0" smtClean="0"/>
                  <a:t>, 1930s). A sequence of random variables </a:t>
                </a:r>
                <a14:m>
                  <m:oMath xmlns:m="http://schemas.openxmlformats.org/officeDocument/2006/math">
                    <m:d>
                      <m:dPr>
                        <m:ctrlPr>
                          <a:rPr lang="en-US" sz="2000" i="1">
                            <a:latin typeface="Cambria Math"/>
                          </a:rPr>
                        </m:ctrlPr>
                      </m:dPr>
                      <m:e>
                        <m:sSub>
                          <m:sSubPr>
                            <m:ctrlPr>
                              <a:rPr lang="en-US" sz="2000" i="1">
                                <a:latin typeface="Cambria Math"/>
                              </a:rPr>
                            </m:ctrlPr>
                          </m:sSubPr>
                          <m:e>
                            <m:r>
                              <a:rPr lang="en-US" sz="2000" b="0" i="1" smtClean="0">
                                <a:latin typeface="Cambria Math" panose="02040503050406030204" pitchFamily="18" charset="0"/>
                              </a:rPr>
                              <m:t>𝑦</m:t>
                            </m:r>
                          </m:e>
                          <m:sub>
                            <m:r>
                              <a:rPr lang="en-US" sz="2000" i="1">
                                <a:latin typeface="Cambria Math" panose="02040503050406030204" pitchFamily="18" charset="0"/>
                              </a:rPr>
                              <m:t>1</m:t>
                            </m:r>
                          </m:sub>
                        </m:sSub>
                        <m:r>
                          <a:rPr lang="en-US" sz="2000" i="1">
                            <a:latin typeface="Cambria Math" panose="02040503050406030204" pitchFamily="18" charset="0"/>
                          </a:rPr>
                          <m:t>, </m:t>
                        </m:r>
                        <m:sSub>
                          <m:sSubPr>
                            <m:ctrlPr>
                              <a:rPr lang="en-US" sz="2000" i="1">
                                <a:latin typeface="Cambria Math"/>
                              </a:rPr>
                            </m:ctrlPr>
                          </m:sSubPr>
                          <m:e>
                            <m:r>
                              <a:rPr lang="en-US" sz="2000" b="0" i="1" smtClean="0">
                                <a:latin typeface="Cambria Math" panose="02040503050406030204" pitchFamily="18" charset="0"/>
                              </a:rPr>
                              <m:t>𝑦</m:t>
                            </m:r>
                          </m:e>
                          <m:sub>
                            <m:r>
                              <a:rPr lang="en-US" sz="2000" i="1">
                                <a:latin typeface="Cambria Math" panose="02040503050406030204" pitchFamily="18" charset="0"/>
                              </a:rPr>
                              <m:t>2</m:t>
                            </m:r>
                          </m:sub>
                        </m:sSub>
                        <m:r>
                          <a:rPr lang="en-US" sz="2000" i="1">
                            <a:latin typeface="Cambria Math" panose="02040503050406030204" pitchFamily="18" charset="0"/>
                          </a:rPr>
                          <m:t>,…</m:t>
                        </m:r>
                      </m:e>
                    </m:d>
                  </m:oMath>
                </a14:m>
                <a:r>
                  <a:rPr lang="en-US" sz="2000" dirty="0" smtClean="0"/>
                  <a:t> is infinitely exchangeable </a:t>
                </a:r>
                <a:r>
                  <a:rPr lang="en-US" sz="2000" i="1" dirty="0" err="1" smtClean="0"/>
                  <a:t>iff</a:t>
                </a:r>
                <a:r>
                  <a:rPr lang="en-US" sz="2000" i="1" dirty="0" smtClean="0"/>
                  <a:t>, for all </a:t>
                </a:r>
                <a14:m>
                  <m:oMath xmlns:m="http://schemas.openxmlformats.org/officeDocument/2006/math">
                    <m:r>
                      <a:rPr lang="en-US" sz="2000" b="0" i="1" smtClean="0">
                        <a:latin typeface="Cambria Math" panose="02040503050406030204" pitchFamily="18" charset="0"/>
                      </a:rPr>
                      <m:t>𝑛</m:t>
                    </m:r>
                  </m:oMath>
                </a14:m>
                <a:r>
                  <a:rPr lang="en-US" sz="2000" i="1" dirty="0" smtClean="0"/>
                  <a:t>, </a:t>
                </a:r>
                <a:endParaRPr lang="en-US" sz="2000" i="1" dirty="0"/>
              </a:p>
            </p:txBody>
          </p:sp>
        </mc:Choice>
        <mc:Fallback xmlns="">
          <p:sp>
            <p:nvSpPr>
              <p:cNvPr id="38" name="TextBox 37"/>
              <p:cNvSpPr txBox="1">
                <a:spLocks noRot="1" noChangeAspect="1" noMove="1" noResize="1" noEditPoints="1" noAdjustHandles="1" noChangeArrowheads="1" noChangeShapeType="1" noTextEdit="1"/>
              </p:cNvSpPr>
              <p:nvPr/>
            </p:nvSpPr>
            <p:spPr>
              <a:xfrm>
                <a:off x="241664" y="947400"/>
                <a:ext cx="8229600" cy="707886"/>
              </a:xfrm>
              <a:prstGeom prst="rect">
                <a:avLst/>
              </a:prstGeom>
              <a:blipFill>
                <a:blip r:embed="rId3"/>
                <a:stretch>
                  <a:fillRect l="-815" t="-4274" b="-136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Rectangle 38"/>
              <p:cNvSpPr/>
              <p:nvPr/>
            </p:nvSpPr>
            <p:spPr>
              <a:xfrm>
                <a:off x="1961001" y="2025922"/>
                <a:ext cx="4427751" cy="96199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000" i="1" smtClean="0">
                          <a:latin typeface="Cambria Math" panose="02040503050406030204" pitchFamily="18" charset="0"/>
                        </a:rPr>
                        <m:t>𝑝</m:t>
                      </m:r>
                      <m:d>
                        <m:dPr>
                          <m:ctrlPr>
                            <a:rPr lang="en-US" sz="2000" i="1">
                              <a:latin typeface="Cambria Math"/>
                            </a:rPr>
                          </m:ctrlPr>
                        </m:dPr>
                        <m:e>
                          <m:sSub>
                            <m:sSubPr>
                              <m:ctrlPr>
                                <a:rPr lang="en-US" sz="2000" i="1">
                                  <a:latin typeface="Cambria Math"/>
                                </a:rPr>
                              </m:ctrlPr>
                            </m:sSubPr>
                            <m:e>
                              <m:r>
                                <a:rPr lang="en-US" sz="2000" b="0" i="1" smtClean="0">
                                  <a:latin typeface="Cambria Math" panose="02040503050406030204" pitchFamily="18" charset="0"/>
                                </a:rPr>
                                <m:t>𝑦</m:t>
                              </m:r>
                            </m:e>
                            <m:sub>
                              <m:r>
                                <a:rPr lang="en-US" sz="2000" i="1">
                                  <a:latin typeface="Cambria Math" panose="02040503050406030204" pitchFamily="18" charset="0"/>
                                </a:rPr>
                                <m:t>1</m:t>
                              </m:r>
                            </m:sub>
                          </m:sSub>
                          <m:r>
                            <a:rPr lang="en-US" sz="2000" i="1">
                              <a:latin typeface="Cambria Math" panose="02040503050406030204" pitchFamily="18" charset="0"/>
                            </a:rPr>
                            <m:t>, </m:t>
                          </m:r>
                          <m:sSub>
                            <m:sSubPr>
                              <m:ctrlPr>
                                <a:rPr lang="en-US" sz="2000" i="1">
                                  <a:latin typeface="Cambria Math"/>
                                </a:rPr>
                              </m:ctrlPr>
                            </m:sSubPr>
                            <m:e>
                              <m:r>
                                <a:rPr lang="en-US" sz="2000" b="0" i="1" smtClean="0">
                                  <a:latin typeface="Cambria Math" panose="02040503050406030204" pitchFamily="18" charset="0"/>
                                </a:rPr>
                                <m:t>𝑦</m:t>
                              </m:r>
                            </m:e>
                            <m:sub>
                              <m:r>
                                <a:rPr lang="en-US" sz="2000" i="1">
                                  <a:latin typeface="Cambria Math" panose="02040503050406030204" pitchFamily="18" charset="0"/>
                                </a:rPr>
                                <m:t>2</m:t>
                              </m:r>
                            </m:sub>
                          </m:sSub>
                          <m:r>
                            <a:rPr lang="en-US" sz="2000" i="1">
                              <a:latin typeface="Cambria Math" panose="02040503050406030204" pitchFamily="18" charset="0"/>
                            </a:rPr>
                            <m:t>,…</m:t>
                          </m:r>
                          <m:sSub>
                            <m:sSubPr>
                              <m:ctrlPr>
                                <a:rPr lang="en-US" sz="2000" i="1">
                                  <a:latin typeface="Cambria Math"/>
                                </a:rPr>
                              </m:ctrlPr>
                            </m:sSubPr>
                            <m:e>
                              <m:r>
                                <a:rPr lang="en-US" sz="2000" b="0" i="1" smtClean="0">
                                  <a:latin typeface="Cambria Math" panose="02040503050406030204" pitchFamily="18" charset="0"/>
                                </a:rPr>
                                <m:t>𝑦</m:t>
                              </m:r>
                            </m:e>
                            <m:sub>
                              <m:r>
                                <a:rPr lang="en-US" sz="2000" i="1">
                                  <a:latin typeface="Cambria Math" panose="02040503050406030204" pitchFamily="18" charset="0"/>
                                </a:rPr>
                                <m:t>𝑛</m:t>
                              </m:r>
                            </m:sub>
                          </m:sSub>
                        </m:e>
                      </m:d>
                      <m:r>
                        <a:rPr lang="en-US" sz="2000" b="0" i="1" smtClean="0">
                          <a:latin typeface="Cambria Math" panose="02040503050406030204" pitchFamily="18" charset="0"/>
                        </a:rPr>
                        <m:t>=</m:t>
                      </m:r>
                      <m:nary>
                        <m:naryPr>
                          <m:limLoc m:val="undOvr"/>
                          <m:subHide m:val="on"/>
                          <m:supHide m:val="on"/>
                          <m:ctrlPr>
                            <a:rPr lang="en-US" sz="2000" b="0" i="1" smtClean="0">
                              <a:latin typeface="Cambria Math"/>
                            </a:rPr>
                          </m:ctrlPr>
                        </m:naryPr>
                        <m:sub/>
                        <m:sup/>
                        <m:e>
                          <m:nary>
                            <m:naryPr>
                              <m:chr m:val="∏"/>
                              <m:ctrlPr>
                                <a:rPr lang="en-US" sz="2000" b="0" i="1" smtClean="0">
                                  <a:latin typeface="Cambria Math"/>
                                </a:rPr>
                              </m:ctrlPr>
                            </m:naryPr>
                            <m:sub>
                              <m:r>
                                <m:rPr>
                                  <m:brk m:alnAt="23"/>
                                </m:rPr>
                                <a:rPr lang="en-US" sz="2000" b="0" i="1" smtClean="0">
                                  <a:latin typeface="Cambria Math" panose="02040503050406030204" pitchFamily="18" charset="0"/>
                                </a:rPr>
                                <m:t>𝑖</m:t>
                              </m:r>
                              <m:r>
                                <a:rPr lang="en-US" sz="2000" b="0" i="1" smtClean="0">
                                  <a:latin typeface="Cambria Math" panose="02040503050406030204" pitchFamily="18" charset="0"/>
                                </a:rPr>
                                <m:t>=1</m:t>
                              </m:r>
                            </m:sub>
                            <m:sup>
                              <m:r>
                                <a:rPr lang="en-US" sz="2000" b="0" i="1" smtClean="0">
                                  <a:latin typeface="Cambria Math" panose="02040503050406030204" pitchFamily="18" charset="0"/>
                                </a:rPr>
                                <m:t>𝑛</m:t>
                              </m:r>
                            </m:sup>
                            <m:e>
                              <m:r>
                                <a:rPr lang="en-US" sz="2000" b="0" i="1" smtClean="0">
                                  <a:latin typeface="Cambria Math" panose="02040503050406030204" pitchFamily="18" charset="0"/>
                                </a:rPr>
                                <m:t>𝑝</m:t>
                              </m:r>
                              <m:d>
                                <m:dPr>
                                  <m:ctrlPr>
                                    <a:rPr lang="en-US" sz="2000" b="0" i="1" smtClean="0">
                                      <a:latin typeface="Cambria Math"/>
                                    </a:rPr>
                                  </m:ctrlPr>
                                </m:dPr>
                                <m:e>
                                  <m:sSub>
                                    <m:sSubPr>
                                      <m:ctrlPr>
                                        <a:rPr lang="en-US" sz="2000" b="0" i="1" smtClean="0">
                                          <a:latin typeface="Cambria Math"/>
                                        </a:rPr>
                                      </m:ctrlPr>
                                    </m:sSubPr>
                                    <m:e>
                                      <m:r>
                                        <a:rPr lang="en-US" sz="2000" b="0" i="1" smtClean="0">
                                          <a:latin typeface="Cambria Math" panose="02040503050406030204" pitchFamily="18" charset="0"/>
                                        </a:rPr>
                                        <m:t>𝑦</m:t>
                                      </m:r>
                                    </m:e>
                                    <m:sub>
                                      <m:r>
                                        <a:rPr lang="en-US" sz="2000" b="0" i="1" smtClean="0">
                                          <a:latin typeface="Cambria Math" panose="02040503050406030204" pitchFamily="18" charset="0"/>
                                        </a:rPr>
                                        <m:t>𝑖</m:t>
                                      </m:r>
                                    </m:sub>
                                  </m:sSub>
                                </m:e>
                                <m:e>
                                  <m:r>
                                    <a:rPr lang="en-US" sz="2000" b="0" i="1" smtClean="0">
                                      <a:latin typeface="Cambria Math" panose="02040503050406030204" pitchFamily="18" charset="0"/>
                                    </a:rPr>
                                    <m:t>𝜃</m:t>
                                  </m:r>
                                </m:e>
                              </m:d>
                              <m:r>
                                <a:rPr lang="en-US" sz="2000" b="0" i="1" smtClean="0">
                                  <a:latin typeface="Cambria Math" panose="02040503050406030204" pitchFamily="18" charset="0"/>
                                </a:rPr>
                                <m:t>𝑝</m:t>
                              </m:r>
                              <m:d>
                                <m:dPr>
                                  <m:ctrlPr>
                                    <a:rPr lang="en-US" sz="2000" b="0" i="1" smtClean="0">
                                      <a:latin typeface="Cambria Math"/>
                                    </a:rPr>
                                  </m:ctrlPr>
                                </m:dPr>
                                <m:e>
                                  <m:r>
                                    <a:rPr lang="en-US" sz="2000" b="0" i="1" smtClean="0">
                                      <a:latin typeface="Cambria Math" panose="02040503050406030204" pitchFamily="18" charset="0"/>
                                    </a:rPr>
                                    <m:t>𝜃</m:t>
                                  </m:r>
                                </m:e>
                              </m:d>
                              <m:r>
                                <a:rPr lang="en-US" sz="2000" b="0" i="1" smtClean="0">
                                  <a:latin typeface="Cambria Math" panose="02040503050406030204" pitchFamily="18" charset="0"/>
                                </a:rPr>
                                <m:t>𝑑</m:t>
                              </m:r>
                              <m:r>
                                <a:rPr lang="en-US" sz="2000" b="0" i="1" smtClean="0">
                                  <a:latin typeface="Cambria Math" panose="02040503050406030204" pitchFamily="18" charset="0"/>
                                </a:rPr>
                                <m:t>𝜃</m:t>
                              </m:r>
                            </m:e>
                          </m:nary>
                        </m:e>
                      </m:nary>
                    </m:oMath>
                  </m:oMathPara>
                </a14:m>
                <a:endParaRPr lang="en-US" sz="2000" dirty="0"/>
              </a:p>
            </p:txBody>
          </p:sp>
        </mc:Choice>
        <mc:Fallback xmlns="">
          <p:sp>
            <p:nvSpPr>
              <p:cNvPr id="39" name="Rectangle 38"/>
              <p:cNvSpPr>
                <a:spLocks noRot="1" noChangeAspect="1" noMove="1" noResize="1" noEditPoints="1" noAdjustHandles="1" noChangeArrowheads="1" noChangeShapeType="1" noTextEdit="1"/>
              </p:cNvSpPr>
              <p:nvPr/>
            </p:nvSpPr>
            <p:spPr>
              <a:xfrm>
                <a:off x="1961001" y="2025922"/>
                <a:ext cx="4427751" cy="961995"/>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 name="TextBox 44"/>
              <p:cNvSpPr txBox="1"/>
              <p:nvPr/>
            </p:nvSpPr>
            <p:spPr>
              <a:xfrm>
                <a:off x="160361" y="3643361"/>
                <a:ext cx="8610600" cy="1938992"/>
              </a:xfrm>
              <a:prstGeom prst="rect">
                <a:avLst/>
              </a:prstGeom>
              <a:noFill/>
            </p:spPr>
            <p:txBody>
              <a:bodyPr wrap="square" rtlCol="0">
                <a:spAutoFit/>
              </a:bodyPr>
              <a:lstStyle/>
              <a:p>
                <a:r>
                  <a:rPr lang="en-US" sz="2000" dirty="0" smtClean="0"/>
                  <a:t>The theorem says that if we have exchangeable data,</a:t>
                </a:r>
              </a:p>
              <a:p>
                <a:pPr marL="285750" indent="-285750">
                  <a:buFont typeface="Arial" panose="020B0604020202020204" pitchFamily="34" charset="0"/>
                  <a:buChar char="•"/>
                </a:pPr>
                <a:r>
                  <a:rPr lang="en-US" sz="2000" dirty="0" smtClean="0"/>
                  <a:t>There must exist a parameter </a:t>
                </a:r>
                <a14:m>
                  <m:oMath xmlns:m="http://schemas.openxmlformats.org/officeDocument/2006/math">
                    <m:r>
                      <a:rPr lang="en-US" sz="2000" i="1">
                        <a:latin typeface="Cambria Math" panose="02040503050406030204" pitchFamily="18" charset="0"/>
                      </a:rPr>
                      <m:t>𝜃</m:t>
                    </m:r>
                  </m:oMath>
                </a14:m>
                <a:endParaRPr lang="en-US" sz="2000" dirty="0" smtClean="0"/>
              </a:p>
              <a:p>
                <a:pPr marL="285750" indent="-285750">
                  <a:buFont typeface="Arial" panose="020B0604020202020204" pitchFamily="34" charset="0"/>
                  <a:buChar char="•"/>
                </a:pPr>
                <a:r>
                  <a:rPr lang="en-US" sz="2000" dirty="0" smtClean="0"/>
                  <a:t>There must exist a likelihood </a:t>
                </a:r>
                <a14:m>
                  <m:oMath xmlns:m="http://schemas.openxmlformats.org/officeDocument/2006/math">
                    <m:r>
                      <a:rPr lang="en-US" sz="2000" i="1">
                        <a:latin typeface="Cambria Math" panose="02040503050406030204" pitchFamily="18" charset="0"/>
                      </a:rPr>
                      <m:t>𝑝</m:t>
                    </m:r>
                    <m:d>
                      <m:dPr>
                        <m:ctrlPr>
                          <a:rPr lang="en-US" sz="2000" i="1">
                            <a:latin typeface="Cambria Math"/>
                          </a:rPr>
                        </m:ctrlPr>
                      </m:dPr>
                      <m:e>
                        <m:r>
                          <a:rPr lang="en-US" sz="2000" b="0" i="1" smtClean="0">
                            <a:latin typeface="Cambria Math" panose="02040503050406030204" pitchFamily="18" charset="0"/>
                          </a:rPr>
                          <m:t>𝑦</m:t>
                        </m:r>
                      </m:e>
                      <m:e>
                        <m:r>
                          <a:rPr lang="en-US" sz="2000" i="1">
                            <a:latin typeface="Cambria Math" panose="02040503050406030204" pitchFamily="18" charset="0"/>
                          </a:rPr>
                          <m:t>𝜃</m:t>
                        </m:r>
                      </m:e>
                    </m:d>
                  </m:oMath>
                </a14:m>
                <a:endParaRPr lang="en-US" sz="2000" dirty="0" smtClean="0"/>
              </a:p>
              <a:p>
                <a:pPr marL="285750" indent="-285750">
                  <a:buFont typeface="Arial" panose="020B0604020202020204" pitchFamily="34" charset="0"/>
                  <a:buChar char="•"/>
                </a:pPr>
                <a:r>
                  <a:rPr lang="en-US" sz="2000" dirty="0" smtClean="0"/>
                  <a:t>There must exist a distribution </a:t>
                </a:r>
                <a14:m>
                  <m:oMath xmlns:m="http://schemas.openxmlformats.org/officeDocument/2006/math">
                    <m:r>
                      <a:rPr lang="en-US" sz="2000" i="1">
                        <a:latin typeface="Cambria Math" panose="02040503050406030204" pitchFamily="18" charset="0"/>
                      </a:rPr>
                      <m:t>𝑝</m:t>
                    </m:r>
                  </m:oMath>
                </a14:m>
                <a:r>
                  <a:rPr lang="en-US" sz="2000" dirty="0" smtClean="0"/>
                  <a:t> on </a:t>
                </a:r>
                <a14:m>
                  <m:oMath xmlns:m="http://schemas.openxmlformats.org/officeDocument/2006/math">
                    <m:r>
                      <a:rPr lang="en-US" sz="2000" b="0" i="1" smtClean="0">
                        <a:latin typeface="Cambria Math" panose="02040503050406030204" pitchFamily="18" charset="0"/>
                      </a:rPr>
                      <m:t>𝜃</m:t>
                    </m:r>
                  </m:oMath>
                </a14:m>
                <a:endParaRPr lang="en-US" sz="2000" dirty="0" smtClean="0"/>
              </a:p>
              <a:p>
                <a:pPr marL="285750" indent="-285750">
                  <a:buFont typeface="Arial" panose="020B0604020202020204" pitchFamily="34" charset="0"/>
                  <a:buChar char="•"/>
                </a:pPr>
                <a:r>
                  <a:rPr lang="en-US" sz="2000" dirty="0" smtClean="0"/>
                  <a:t>The above quantities must exist so as to render the data </a:t>
                </a:r>
                <a14:m>
                  <m:oMath xmlns:m="http://schemas.openxmlformats.org/officeDocument/2006/math">
                    <m:r>
                      <m:rPr>
                        <m:sty m:val="p"/>
                      </m:rPr>
                      <a:rPr lang="en-US" sz="2000" b="0" i="0" smtClean="0">
                        <a:latin typeface="Cambria Math" panose="02040503050406030204" pitchFamily="18" charset="0"/>
                      </a:rPr>
                      <m:t>y</m:t>
                    </m:r>
                    <m:r>
                      <a:rPr lang="en-US" sz="2000" b="0" i="0" smtClean="0">
                        <a:latin typeface="Cambria Math" panose="02040503050406030204" pitchFamily="18" charset="0"/>
                      </a:rPr>
                      <m:t>=</m:t>
                    </m:r>
                    <m:d>
                      <m:dPr>
                        <m:ctrlPr>
                          <a:rPr lang="en-US" sz="2000" b="0" i="1" smtClean="0">
                            <a:latin typeface="Cambria Math"/>
                          </a:rPr>
                        </m:ctrlPr>
                      </m:dPr>
                      <m:e>
                        <m:sSub>
                          <m:sSubPr>
                            <m:ctrlPr>
                              <a:rPr lang="en-US" sz="2000" b="0" i="1" smtClean="0">
                                <a:latin typeface="Cambria Math"/>
                              </a:rPr>
                            </m:ctrlPr>
                          </m:sSubPr>
                          <m:e>
                            <m:r>
                              <a:rPr lang="en-US" sz="2000" b="0" i="1" smtClean="0">
                                <a:latin typeface="Cambria Math" panose="02040503050406030204" pitchFamily="18" charset="0"/>
                              </a:rPr>
                              <m:t>𝑦</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m:t>
                        </m:r>
                        <m:sSub>
                          <m:sSubPr>
                            <m:ctrlPr>
                              <a:rPr lang="en-US" sz="2000" b="0" i="1" smtClean="0">
                                <a:latin typeface="Cambria Math"/>
                              </a:rPr>
                            </m:ctrlPr>
                          </m:sSubPr>
                          <m:e>
                            <m:r>
                              <a:rPr lang="en-US" sz="2000" b="0" i="1" smtClean="0">
                                <a:latin typeface="Cambria Math" panose="02040503050406030204" pitchFamily="18" charset="0"/>
                              </a:rPr>
                              <m:t>𝑦</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 </m:t>
                        </m:r>
                        <m:sSub>
                          <m:sSubPr>
                            <m:ctrlPr>
                              <a:rPr lang="en-US" sz="2000" b="0" i="1" smtClean="0">
                                <a:latin typeface="Cambria Math"/>
                              </a:rPr>
                            </m:ctrlPr>
                          </m:sSubPr>
                          <m:e>
                            <m:r>
                              <a:rPr lang="en-US" sz="2000" b="0" i="1" smtClean="0">
                                <a:latin typeface="Cambria Math" panose="02040503050406030204" pitchFamily="18" charset="0"/>
                              </a:rPr>
                              <m:t>𝑦</m:t>
                            </m:r>
                          </m:e>
                          <m:sub>
                            <m:r>
                              <a:rPr lang="en-US" sz="2000" b="0" i="1" smtClean="0">
                                <a:latin typeface="Cambria Math" panose="02040503050406030204" pitchFamily="18" charset="0"/>
                              </a:rPr>
                              <m:t>𝑛</m:t>
                            </m:r>
                          </m:sub>
                        </m:sSub>
                      </m:e>
                    </m:d>
                  </m:oMath>
                </a14:m>
                <a:r>
                  <a:rPr lang="en-US" sz="2000" dirty="0" smtClean="0"/>
                  <a:t> conditionally independent</a:t>
                </a:r>
                <a:endParaRPr lang="en-US" sz="2000" dirty="0"/>
              </a:p>
            </p:txBody>
          </p:sp>
        </mc:Choice>
        <mc:Fallback xmlns="">
          <p:sp>
            <p:nvSpPr>
              <p:cNvPr id="45" name="TextBox 44"/>
              <p:cNvSpPr txBox="1">
                <a:spLocks noRot="1" noChangeAspect="1" noMove="1" noResize="1" noEditPoints="1" noAdjustHandles="1" noChangeArrowheads="1" noChangeShapeType="1" noTextEdit="1"/>
              </p:cNvSpPr>
              <p:nvPr/>
            </p:nvSpPr>
            <p:spPr>
              <a:xfrm>
                <a:off x="160361" y="3643361"/>
                <a:ext cx="8610600" cy="1938992"/>
              </a:xfrm>
              <a:prstGeom prst="rect">
                <a:avLst/>
              </a:prstGeom>
              <a:blipFill>
                <a:blip r:embed="rId5"/>
                <a:stretch>
                  <a:fillRect l="-708" t="-1887" b="-4717"/>
                </a:stretch>
              </a:blipFill>
            </p:spPr>
            <p:txBody>
              <a:bodyPr/>
              <a:lstStyle/>
              <a:p>
                <a:r>
                  <a:rPr lang="en-US">
                    <a:noFill/>
                  </a:rPr>
                  <a:t> </a:t>
                </a:r>
              </a:p>
            </p:txBody>
          </p:sp>
        </mc:Fallback>
      </mc:AlternateContent>
      <p:sp>
        <p:nvSpPr>
          <p:cNvPr id="46" name="Oval 45"/>
          <p:cNvSpPr/>
          <p:nvPr/>
        </p:nvSpPr>
        <p:spPr>
          <a:xfrm>
            <a:off x="7689340" y="1985839"/>
            <a:ext cx="4572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47" name="Rectangle 46"/>
              <p:cNvSpPr/>
              <p:nvPr/>
            </p:nvSpPr>
            <p:spPr>
              <a:xfrm>
                <a:off x="7772400" y="2060922"/>
                <a:ext cx="374140" cy="369332"/>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𝜃</m:t>
                      </m:r>
                    </m:oMath>
                  </m:oMathPara>
                </a14:m>
                <a:endParaRPr lang="en-US" dirty="0"/>
              </a:p>
            </p:txBody>
          </p:sp>
        </mc:Choice>
        <mc:Fallback xmlns="">
          <p:sp>
            <p:nvSpPr>
              <p:cNvPr id="47" name="Rectangle 46"/>
              <p:cNvSpPr>
                <a:spLocks noRot="1" noChangeAspect="1" noMove="1" noResize="1" noEditPoints="1" noAdjustHandles="1" noChangeArrowheads="1" noChangeShapeType="1" noTextEdit="1"/>
              </p:cNvSpPr>
              <p:nvPr/>
            </p:nvSpPr>
            <p:spPr>
              <a:xfrm>
                <a:off x="7772400" y="2060922"/>
                <a:ext cx="374140" cy="369332"/>
              </a:xfrm>
              <a:prstGeom prst="rect">
                <a:avLst/>
              </a:prstGeom>
              <a:blipFill>
                <a:blip r:embed="rId6"/>
                <a:stretch>
                  <a:fillRect/>
                </a:stretch>
              </a:blipFill>
            </p:spPr>
            <p:txBody>
              <a:bodyPr/>
              <a:lstStyle/>
              <a:p>
                <a:r>
                  <a:rPr lang="en-US">
                    <a:noFill/>
                  </a:rPr>
                  <a:t> </a:t>
                </a:r>
              </a:p>
            </p:txBody>
          </p:sp>
        </mc:Fallback>
      </mc:AlternateContent>
      <p:sp>
        <p:nvSpPr>
          <p:cNvPr id="48" name="Oval 47"/>
          <p:cNvSpPr/>
          <p:nvPr/>
        </p:nvSpPr>
        <p:spPr>
          <a:xfrm>
            <a:off x="6821744" y="2744837"/>
            <a:ext cx="457200" cy="457200"/>
          </a:xfrm>
          <a:prstGeom prst="ellipse">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49" name="Rectangle 48"/>
              <p:cNvSpPr/>
              <p:nvPr/>
            </p:nvSpPr>
            <p:spPr>
              <a:xfrm>
                <a:off x="6861491" y="2740548"/>
                <a:ext cx="460767" cy="369332"/>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a:rPr>
                          </m:ctrlPr>
                        </m:sSubPr>
                        <m:e>
                          <m:r>
                            <a:rPr lang="en-US" b="0" i="1" smtClean="0">
                              <a:latin typeface="Cambria Math" panose="02040503050406030204" pitchFamily="18" charset="0"/>
                            </a:rPr>
                            <m:t>𝑦</m:t>
                          </m:r>
                        </m:e>
                        <m:sub>
                          <m:r>
                            <a:rPr lang="en-US" b="0" i="1" smtClean="0">
                              <a:latin typeface="Cambria Math" panose="02040503050406030204" pitchFamily="18" charset="0"/>
                            </a:rPr>
                            <m:t>1</m:t>
                          </m:r>
                        </m:sub>
                      </m:sSub>
                    </m:oMath>
                  </m:oMathPara>
                </a14:m>
                <a:endParaRPr lang="en-US" dirty="0"/>
              </a:p>
            </p:txBody>
          </p:sp>
        </mc:Choice>
        <mc:Fallback xmlns="">
          <p:sp>
            <p:nvSpPr>
              <p:cNvPr id="49" name="Rectangle 48"/>
              <p:cNvSpPr>
                <a:spLocks noRot="1" noChangeAspect="1" noMove="1" noResize="1" noEditPoints="1" noAdjustHandles="1" noChangeArrowheads="1" noChangeShapeType="1" noTextEdit="1"/>
              </p:cNvSpPr>
              <p:nvPr/>
            </p:nvSpPr>
            <p:spPr>
              <a:xfrm>
                <a:off x="6861491" y="2740548"/>
                <a:ext cx="460767" cy="369332"/>
              </a:xfrm>
              <a:prstGeom prst="rect">
                <a:avLst/>
              </a:prstGeom>
              <a:blipFill>
                <a:blip r:embed="rId7"/>
                <a:stretch>
                  <a:fillRect b="-6667"/>
                </a:stretch>
              </a:blipFill>
            </p:spPr>
            <p:txBody>
              <a:bodyPr/>
              <a:lstStyle/>
              <a:p>
                <a:r>
                  <a:rPr lang="en-US">
                    <a:noFill/>
                  </a:rPr>
                  <a:t> </a:t>
                </a:r>
              </a:p>
            </p:txBody>
          </p:sp>
        </mc:Fallback>
      </mc:AlternateContent>
      <p:sp>
        <p:nvSpPr>
          <p:cNvPr id="50" name="Oval 49"/>
          <p:cNvSpPr/>
          <p:nvPr/>
        </p:nvSpPr>
        <p:spPr>
          <a:xfrm>
            <a:off x="7502270" y="2750134"/>
            <a:ext cx="457200" cy="457200"/>
          </a:xfrm>
          <a:prstGeom prst="ellipse">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51" name="Rectangle 50"/>
              <p:cNvSpPr/>
              <p:nvPr/>
            </p:nvSpPr>
            <p:spPr>
              <a:xfrm>
                <a:off x="7539356" y="2745845"/>
                <a:ext cx="466089" cy="369332"/>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a:rPr>
                          </m:ctrlPr>
                        </m:sSubPr>
                        <m:e>
                          <m:r>
                            <a:rPr lang="en-US" b="0" i="1" smtClean="0">
                              <a:latin typeface="Cambria Math" panose="02040503050406030204" pitchFamily="18" charset="0"/>
                            </a:rPr>
                            <m:t>𝑦</m:t>
                          </m:r>
                        </m:e>
                        <m:sub>
                          <m:r>
                            <a:rPr lang="en-US" b="0" i="1" smtClean="0">
                              <a:latin typeface="Cambria Math" panose="02040503050406030204" pitchFamily="18" charset="0"/>
                            </a:rPr>
                            <m:t>2</m:t>
                          </m:r>
                        </m:sub>
                      </m:sSub>
                    </m:oMath>
                  </m:oMathPara>
                </a14:m>
                <a:endParaRPr lang="en-US" dirty="0"/>
              </a:p>
            </p:txBody>
          </p:sp>
        </mc:Choice>
        <mc:Fallback xmlns="">
          <p:sp>
            <p:nvSpPr>
              <p:cNvPr id="51" name="Rectangle 50"/>
              <p:cNvSpPr>
                <a:spLocks noRot="1" noChangeAspect="1" noMove="1" noResize="1" noEditPoints="1" noAdjustHandles="1" noChangeArrowheads="1" noChangeShapeType="1" noTextEdit="1"/>
              </p:cNvSpPr>
              <p:nvPr/>
            </p:nvSpPr>
            <p:spPr>
              <a:xfrm>
                <a:off x="7539356" y="2745845"/>
                <a:ext cx="466089" cy="369332"/>
              </a:xfrm>
              <a:prstGeom prst="rect">
                <a:avLst/>
              </a:prstGeom>
              <a:blipFill>
                <a:blip r:embed="rId8"/>
                <a:stretch>
                  <a:fillRect b="-6557"/>
                </a:stretch>
              </a:blipFill>
            </p:spPr>
            <p:txBody>
              <a:bodyPr/>
              <a:lstStyle/>
              <a:p>
                <a:r>
                  <a:rPr lang="en-US">
                    <a:noFill/>
                  </a:rPr>
                  <a:t> </a:t>
                </a:r>
              </a:p>
            </p:txBody>
          </p:sp>
        </mc:Fallback>
      </mc:AlternateContent>
      <p:sp>
        <p:nvSpPr>
          <p:cNvPr id="54" name="Oval 53"/>
          <p:cNvSpPr/>
          <p:nvPr/>
        </p:nvSpPr>
        <p:spPr>
          <a:xfrm>
            <a:off x="8489440" y="2727252"/>
            <a:ext cx="457200" cy="457200"/>
          </a:xfrm>
          <a:prstGeom prst="ellipse">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55" name="Rectangle 54"/>
              <p:cNvSpPr/>
              <p:nvPr/>
            </p:nvSpPr>
            <p:spPr>
              <a:xfrm>
                <a:off x="8519473" y="2722963"/>
                <a:ext cx="480196" cy="369332"/>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𝑛</m:t>
                          </m:r>
                        </m:sub>
                      </m:sSub>
                    </m:oMath>
                  </m:oMathPara>
                </a14:m>
                <a:endParaRPr lang="en-US" dirty="0"/>
              </a:p>
            </p:txBody>
          </p:sp>
        </mc:Choice>
        <mc:Fallback xmlns="">
          <p:sp>
            <p:nvSpPr>
              <p:cNvPr id="55" name="Rectangle 54"/>
              <p:cNvSpPr>
                <a:spLocks noRot="1" noChangeAspect="1" noMove="1" noResize="1" noEditPoints="1" noAdjustHandles="1" noChangeArrowheads="1" noChangeShapeType="1" noTextEdit="1"/>
              </p:cNvSpPr>
              <p:nvPr/>
            </p:nvSpPr>
            <p:spPr>
              <a:xfrm>
                <a:off x="8519473" y="2722963"/>
                <a:ext cx="480196" cy="369332"/>
              </a:xfrm>
              <a:prstGeom prst="rect">
                <a:avLst/>
              </a:prstGeom>
              <a:blipFill>
                <a:blip r:embed="rId9"/>
                <a:stretch>
                  <a:fillRect b="-6667"/>
                </a:stretch>
              </a:blipFill>
            </p:spPr>
            <p:txBody>
              <a:bodyPr/>
              <a:lstStyle/>
              <a:p>
                <a:r>
                  <a:rPr lang="en-US">
                    <a:noFill/>
                  </a:rPr>
                  <a:t> </a:t>
                </a:r>
              </a:p>
            </p:txBody>
          </p:sp>
        </mc:Fallback>
      </mc:AlternateContent>
      <p:cxnSp>
        <p:nvCxnSpPr>
          <p:cNvPr id="57" name="Straight Arrow Connector 56"/>
          <p:cNvCxnSpPr>
            <a:stCxn id="46" idx="3"/>
            <a:endCxn id="48" idx="7"/>
          </p:cNvCxnSpPr>
          <p:nvPr/>
        </p:nvCxnSpPr>
        <p:spPr>
          <a:xfrm flipH="1">
            <a:off x="7211989" y="2376084"/>
            <a:ext cx="544306" cy="43570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stCxn id="46" idx="5"/>
          </p:cNvCxnSpPr>
          <p:nvPr/>
        </p:nvCxnSpPr>
        <p:spPr>
          <a:xfrm>
            <a:off x="8079585" y="2376084"/>
            <a:ext cx="447125" cy="42625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endCxn id="50" idx="0"/>
          </p:cNvCxnSpPr>
          <p:nvPr/>
        </p:nvCxnSpPr>
        <p:spPr>
          <a:xfrm flipH="1">
            <a:off x="7730870" y="2430254"/>
            <a:ext cx="83060" cy="31988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9" name="TextBox 68"/>
          <p:cNvSpPr txBox="1"/>
          <p:nvPr/>
        </p:nvSpPr>
        <p:spPr>
          <a:xfrm>
            <a:off x="321297" y="5928617"/>
            <a:ext cx="8229599" cy="400110"/>
          </a:xfrm>
          <a:prstGeom prst="rect">
            <a:avLst/>
          </a:prstGeom>
          <a:noFill/>
        </p:spPr>
        <p:txBody>
          <a:bodyPr wrap="square" rtlCol="0">
            <a:spAutoFit/>
          </a:bodyPr>
          <a:lstStyle/>
          <a:p>
            <a:pPr algn="ctr"/>
            <a:r>
              <a:rPr lang="en-US" sz="2000" dirty="0" smtClean="0">
                <a:solidFill>
                  <a:srgbClr val="FF0000"/>
                </a:solidFill>
              </a:rPr>
              <a:t>Prior (Bayesian approach) is suggested by the data being exchangeable</a:t>
            </a:r>
            <a:endParaRPr lang="en-US" sz="2000" dirty="0">
              <a:solidFill>
                <a:srgbClr val="FF0000"/>
              </a:solidFill>
            </a:endParaRPr>
          </a:p>
        </p:txBody>
      </p:sp>
    </p:spTree>
    <p:extLst>
      <p:ext uri="{BB962C8B-B14F-4D97-AF65-F5344CB8AC3E}">
        <p14:creationId xmlns:p14="http://schemas.microsoft.com/office/powerpoint/2010/main" val="202574254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228600"/>
            <a:ext cx="9144000" cy="369332"/>
          </a:xfrm>
          <a:prstGeom prst="rect">
            <a:avLst/>
          </a:prstGeom>
          <a:solidFill>
            <a:schemeClr val="accent1">
              <a:lumMod val="20000"/>
              <a:lumOff val="80000"/>
            </a:schemeClr>
          </a:solidFill>
        </p:spPr>
        <p:txBody>
          <a:bodyPr wrap="square" rtlCol="0">
            <a:spAutoFit/>
          </a:bodyPr>
          <a:lstStyle/>
          <a:p>
            <a:r>
              <a:rPr lang="en-US" b="1" dirty="0">
                <a:solidFill>
                  <a:srgbClr val="3333FF"/>
                </a:solidFill>
              </a:rPr>
              <a:t> </a:t>
            </a:r>
            <a:r>
              <a:rPr lang="en-US" b="1" dirty="0" smtClean="0">
                <a:solidFill>
                  <a:srgbClr val="3333FF"/>
                </a:solidFill>
              </a:rPr>
              <a:t>    Exchangeability and hierarchical models </a:t>
            </a:r>
            <a:endParaRPr lang="en-US" b="1" dirty="0">
              <a:solidFill>
                <a:srgbClr val="3333FF"/>
              </a:solidFill>
            </a:endParaRPr>
          </a:p>
        </p:txBody>
      </p:sp>
      <mc:AlternateContent xmlns:mc="http://schemas.openxmlformats.org/markup-compatibility/2006" xmlns:a14="http://schemas.microsoft.com/office/drawing/2010/main">
        <mc:Choice Requires="a14">
          <p:sp>
            <p:nvSpPr>
              <p:cNvPr id="2" name="TextBox 1"/>
              <p:cNvSpPr txBox="1"/>
              <p:nvPr/>
            </p:nvSpPr>
            <p:spPr>
              <a:xfrm>
                <a:off x="457200" y="1319759"/>
                <a:ext cx="8001000" cy="1499641"/>
              </a:xfrm>
              <a:prstGeom prst="rect">
                <a:avLst/>
              </a:prstGeom>
              <a:noFill/>
            </p:spPr>
            <p:txBody>
              <a:bodyPr wrap="square" rtlCol="0">
                <a:spAutoFit/>
              </a:bodyPr>
              <a:lstStyle/>
              <a:p>
                <a:r>
                  <a:rPr lang="en-US" dirty="0" smtClean="0">
                    <a:solidFill>
                      <a:srgbClr val="FF0000"/>
                    </a:solidFill>
                  </a:rPr>
                  <a:t>Assume </a:t>
                </a:r>
                <a14:m>
                  <m:oMath xmlns:m="http://schemas.openxmlformats.org/officeDocument/2006/math">
                    <m:d>
                      <m:dPr>
                        <m:ctrlPr>
                          <a:rPr lang="en-US" b="0" i="1" smtClean="0">
                            <a:solidFill>
                              <a:srgbClr val="FF0000"/>
                            </a:solidFill>
                            <a:latin typeface="Cambria Math"/>
                            <a:ea typeface="Cambria Math"/>
                          </a:rPr>
                        </m:ctrlPr>
                      </m:dPr>
                      <m:e>
                        <m:sSub>
                          <m:sSubPr>
                            <m:ctrlPr>
                              <a:rPr lang="en-US" b="0" i="1" smtClean="0">
                                <a:solidFill>
                                  <a:srgbClr val="FF0000"/>
                                </a:solidFill>
                                <a:latin typeface="Cambria Math"/>
                                <a:ea typeface="Cambria Math"/>
                              </a:rPr>
                            </m:ctrlPr>
                          </m:sSubPr>
                          <m:e>
                            <m:r>
                              <a:rPr lang="en-US" i="1">
                                <a:solidFill>
                                  <a:srgbClr val="FF0000"/>
                                </a:solidFill>
                                <a:latin typeface="Cambria Math"/>
                                <a:ea typeface="Cambria Math"/>
                              </a:rPr>
                              <m:t>𝑦</m:t>
                            </m:r>
                          </m:e>
                          <m:sub>
                            <m:r>
                              <a:rPr lang="en-US" b="0" i="1" smtClean="0">
                                <a:solidFill>
                                  <a:srgbClr val="FF0000"/>
                                </a:solidFill>
                                <a:latin typeface="Cambria Math" panose="02040503050406030204" pitchFamily="18" charset="0"/>
                                <a:ea typeface="Cambria Math"/>
                              </a:rPr>
                              <m:t>1</m:t>
                            </m:r>
                          </m:sub>
                        </m:sSub>
                        <m:r>
                          <a:rPr lang="en-US" b="0" i="1" smtClean="0">
                            <a:solidFill>
                              <a:srgbClr val="FF0000"/>
                            </a:solidFill>
                            <a:latin typeface="Cambria Math" panose="02040503050406030204" pitchFamily="18" charset="0"/>
                            <a:ea typeface="Cambria Math"/>
                          </a:rPr>
                          <m:t>, </m:t>
                        </m:r>
                        <m:sSub>
                          <m:sSubPr>
                            <m:ctrlPr>
                              <a:rPr lang="en-US" b="0" i="1" smtClean="0">
                                <a:solidFill>
                                  <a:srgbClr val="FF0000"/>
                                </a:solidFill>
                                <a:latin typeface="Cambria Math"/>
                                <a:ea typeface="Cambria Math"/>
                              </a:rPr>
                            </m:ctrlPr>
                          </m:sSubPr>
                          <m:e>
                            <m:r>
                              <a:rPr lang="en-US" b="0" i="1" smtClean="0">
                                <a:solidFill>
                                  <a:srgbClr val="FF0000"/>
                                </a:solidFill>
                                <a:latin typeface="Cambria Math" panose="02040503050406030204" pitchFamily="18" charset="0"/>
                                <a:ea typeface="Cambria Math"/>
                              </a:rPr>
                              <m:t>𝑦</m:t>
                            </m:r>
                          </m:e>
                          <m:sub>
                            <m:r>
                              <a:rPr lang="en-US" b="0" i="1" smtClean="0">
                                <a:solidFill>
                                  <a:srgbClr val="FF0000"/>
                                </a:solidFill>
                                <a:latin typeface="Cambria Math" panose="02040503050406030204" pitchFamily="18" charset="0"/>
                                <a:ea typeface="Cambria Math"/>
                              </a:rPr>
                              <m:t>2</m:t>
                            </m:r>
                          </m:sub>
                        </m:sSub>
                        <m:r>
                          <a:rPr lang="en-US" b="0" i="1" smtClean="0">
                            <a:solidFill>
                              <a:srgbClr val="FF0000"/>
                            </a:solidFill>
                            <a:latin typeface="Cambria Math" panose="02040503050406030204" pitchFamily="18" charset="0"/>
                            <a:ea typeface="Cambria Math"/>
                          </a:rPr>
                          <m:t>,…</m:t>
                        </m:r>
                      </m:e>
                    </m:d>
                  </m:oMath>
                </a14:m>
                <a:r>
                  <a:rPr lang="en-US" dirty="0" smtClean="0">
                    <a:solidFill>
                      <a:srgbClr val="FF0000"/>
                    </a:solidFill>
                  </a:rPr>
                  <a:t> are infinitely exchangeable</a:t>
                </a:r>
                <a:r>
                  <a:rPr lang="en-US" dirty="0" smtClean="0"/>
                  <a:t>, then by de Finetti’s theorem for the </a:t>
                </a:r>
                <a14:m>
                  <m:oMath xmlns:m="http://schemas.openxmlformats.org/officeDocument/2006/math">
                    <m:d>
                      <m:dPr>
                        <m:ctrlPr>
                          <a:rPr lang="en-US" i="1">
                            <a:latin typeface="Cambria Math"/>
                            <a:ea typeface="Cambria Math"/>
                          </a:rPr>
                        </m:ctrlPr>
                      </m:dPr>
                      <m:e>
                        <m:sSub>
                          <m:sSubPr>
                            <m:ctrlPr>
                              <a:rPr lang="en-US" i="1">
                                <a:latin typeface="Cambria Math"/>
                                <a:ea typeface="Cambria Math"/>
                              </a:rPr>
                            </m:ctrlPr>
                          </m:sSubPr>
                          <m:e>
                            <m:r>
                              <a:rPr lang="en-US" i="1">
                                <a:latin typeface="Cambria Math"/>
                                <a:ea typeface="Cambria Math"/>
                              </a:rPr>
                              <m:t>𝑦</m:t>
                            </m:r>
                          </m:e>
                          <m:sub>
                            <m:r>
                              <a:rPr lang="en-US" i="1">
                                <a:latin typeface="Cambria Math" panose="02040503050406030204" pitchFamily="18" charset="0"/>
                                <a:ea typeface="Cambria Math"/>
                              </a:rPr>
                              <m:t>1</m:t>
                            </m:r>
                          </m:sub>
                        </m:sSub>
                        <m:r>
                          <a:rPr lang="en-US" i="1">
                            <a:latin typeface="Cambria Math" panose="02040503050406030204" pitchFamily="18" charset="0"/>
                            <a:ea typeface="Cambria Math"/>
                          </a:rPr>
                          <m:t>,…</m:t>
                        </m:r>
                        <m:r>
                          <a:rPr lang="en-US" b="0" i="1" smtClean="0">
                            <a:latin typeface="Cambria Math" panose="02040503050406030204" pitchFamily="18" charset="0"/>
                            <a:ea typeface="Cambria Math"/>
                          </a:rPr>
                          <m:t>,</m:t>
                        </m:r>
                        <m:sSub>
                          <m:sSubPr>
                            <m:ctrlPr>
                              <a:rPr lang="en-US" b="0" i="1" smtClean="0">
                                <a:latin typeface="Cambria Math"/>
                                <a:ea typeface="Cambria Math"/>
                              </a:rPr>
                            </m:ctrlPr>
                          </m:sSubPr>
                          <m:e>
                            <m:r>
                              <a:rPr lang="en-US" b="0" i="1" smtClean="0">
                                <a:latin typeface="Cambria Math" panose="02040503050406030204" pitchFamily="18" charset="0"/>
                                <a:ea typeface="Cambria Math"/>
                              </a:rPr>
                              <m:t>𝑦</m:t>
                            </m:r>
                          </m:e>
                          <m:sub>
                            <m:r>
                              <a:rPr lang="en-US" b="0" i="1" smtClean="0">
                                <a:latin typeface="Cambria Math" panose="02040503050406030204" pitchFamily="18" charset="0"/>
                                <a:ea typeface="Cambria Math"/>
                              </a:rPr>
                              <m:t>𝑛</m:t>
                            </m:r>
                          </m:sub>
                        </m:sSub>
                      </m:e>
                    </m:d>
                  </m:oMath>
                </a14:m>
                <a:r>
                  <a:rPr lang="en-US" dirty="0" smtClean="0"/>
                  <a:t> that you actually observed, there must exist</a:t>
                </a:r>
              </a:p>
              <a:p>
                <a:pPr marL="742950" lvl="1" indent="-285750">
                  <a:buFont typeface="Arial" panose="020B0604020202020204" pitchFamily="34" charset="0"/>
                  <a:buChar char="•"/>
                </a:pPr>
                <a:r>
                  <a:rPr lang="en-US" dirty="0" smtClean="0"/>
                  <a:t>A parameter </a:t>
                </a:r>
                <a14:m>
                  <m:oMath xmlns:m="http://schemas.openxmlformats.org/officeDocument/2006/math">
                    <m:r>
                      <a:rPr lang="en-US" b="0" i="1" smtClean="0">
                        <a:latin typeface="Cambria Math" panose="02040503050406030204" pitchFamily="18" charset="0"/>
                        <a:ea typeface="Cambria Math"/>
                      </a:rPr>
                      <m:t>𝜃</m:t>
                    </m:r>
                  </m:oMath>
                </a14:m>
                <a:endParaRPr lang="en-US" dirty="0" smtClean="0"/>
              </a:p>
              <a:p>
                <a:pPr marL="742950" lvl="1" indent="-285750">
                  <a:buFont typeface="Arial" panose="020B0604020202020204" pitchFamily="34" charset="0"/>
                  <a:buChar char="•"/>
                </a:pPr>
                <a:r>
                  <a:rPr lang="en-US" dirty="0" smtClean="0"/>
                  <a:t>A distribution </a:t>
                </a:r>
                <a14:m>
                  <m:oMath xmlns:m="http://schemas.openxmlformats.org/officeDocument/2006/math">
                    <m:r>
                      <a:rPr lang="en-US" b="0" i="1" smtClean="0">
                        <a:latin typeface="Cambria Math" panose="02040503050406030204" pitchFamily="18" charset="0"/>
                        <a:ea typeface="Cambria Math"/>
                      </a:rPr>
                      <m:t>𝑝</m:t>
                    </m:r>
                    <m:d>
                      <m:dPr>
                        <m:ctrlPr>
                          <a:rPr lang="en-US" b="0" i="1" smtClean="0">
                            <a:latin typeface="Cambria Math"/>
                            <a:ea typeface="Cambria Math"/>
                          </a:rPr>
                        </m:ctrlPr>
                      </m:dPr>
                      <m:e>
                        <m:r>
                          <a:rPr lang="en-US" b="0" i="1" smtClean="0">
                            <a:latin typeface="Cambria Math" panose="02040503050406030204" pitchFamily="18" charset="0"/>
                            <a:ea typeface="Cambria Math"/>
                          </a:rPr>
                          <m:t>𝑦</m:t>
                        </m:r>
                      </m:e>
                      <m:e>
                        <m:r>
                          <a:rPr lang="en-US" b="0" i="1" smtClean="0">
                            <a:latin typeface="Cambria Math" panose="02040503050406030204" pitchFamily="18" charset="0"/>
                            <a:ea typeface="Cambria Math"/>
                          </a:rPr>
                          <m:t>𝜃</m:t>
                        </m:r>
                      </m:e>
                    </m:d>
                  </m:oMath>
                </a14:m>
                <a:r>
                  <a:rPr lang="en-US" dirty="0" smtClean="0"/>
                  <a:t> such that </a:t>
                </a:r>
                <a14:m>
                  <m:oMath xmlns:m="http://schemas.openxmlformats.org/officeDocument/2006/math">
                    <m:sSub>
                      <m:sSubPr>
                        <m:ctrlPr>
                          <a:rPr lang="en-US" b="0" i="1" smtClean="0">
                            <a:solidFill>
                              <a:srgbClr val="3333FF"/>
                            </a:solidFill>
                            <a:latin typeface="Cambria Math"/>
                            <a:ea typeface="Cambria Math"/>
                          </a:rPr>
                        </m:ctrlPr>
                      </m:sSubPr>
                      <m:e>
                        <m:r>
                          <a:rPr lang="en-US" b="0" i="1" smtClean="0">
                            <a:solidFill>
                              <a:srgbClr val="3333FF"/>
                            </a:solidFill>
                            <a:latin typeface="Cambria Math" panose="02040503050406030204" pitchFamily="18" charset="0"/>
                            <a:ea typeface="Cambria Math"/>
                          </a:rPr>
                          <m:t>𝑦</m:t>
                        </m:r>
                      </m:e>
                      <m:sub>
                        <m:r>
                          <a:rPr lang="en-US" b="0" i="1" smtClean="0">
                            <a:solidFill>
                              <a:srgbClr val="3333FF"/>
                            </a:solidFill>
                            <a:latin typeface="Cambria Math" panose="02040503050406030204" pitchFamily="18" charset="0"/>
                            <a:ea typeface="Cambria Math"/>
                          </a:rPr>
                          <m:t>𝑗</m:t>
                        </m:r>
                      </m:sub>
                    </m:sSub>
                    <m:r>
                      <a:rPr lang="en-US" b="0" i="1" smtClean="0">
                        <a:solidFill>
                          <a:srgbClr val="3333FF"/>
                        </a:solidFill>
                        <a:latin typeface="Cambria Math" panose="02040503050406030204" pitchFamily="18" charset="0"/>
                        <a:ea typeface="Cambria Math"/>
                      </a:rPr>
                      <m:t>~</m:t>
                    </m:r>
                    <m:r>
                      <a:rPr lang="en-US" b="0" i="1" smtClean="0">
                        <a:solidFill>
                          <a:srgbClr val="3333FF"/>
                        </a:solidFill>
                        <a:latin typeface="Cambria Math" panose="02040503050406030204" pitchFamily="18" charset="0"/>
                        <a:ea typeface="Cambria Math"/>
                      </a:rPr>
                      <m:t>𝑝</m:t>
                    </m:r>
                    <m:r>
                      <a:rPr lang="en-US" b="0" i="1" smtClean="0">
                        <a:solidFill>
                          <a:srgbClr val="3333FF"/>
                        </a:solidFill>
                        <a:latin typeface="Cambria Math" panose="02040503050406030204" pitchFamily="18" charset="0"/>
                        <a:ea typeface="Cambria Math"/>
                      </a:rPr>
                      <m:t>(</m:t>
                    </m:r>
                    <m:r>
                      <a:rPr lang="en-US" b="0" i="1" smtClean="0">
                        <a:solidFill>
                          <a:srgbClr val="3333FF"/>
                        </a:solidFill>
                        <a:latin typeface="Cambria Math" panose="02040503050406030204" pitchFamily="18" charset="0"/>
                        <a:ea typeface="Cambria Math"/>
                      </a:rPr>
                      <m:t>𝑦</m:t>
                    </m:r>
                    <m:r>
                      <a:rPr lang="en-US" b="0" i="1" smtClean="0">
                        <a:solidFill>
                          <a:srgbClr val="3333FF"/>
                        </a:solidFill>
                        <a:latin typeface="Cambria Math" panose="02040503050406030204" pitchFamily="18" charset="0"/>
                        <a:ea typeface="Cambria Math"/>
                      </a:rPr>
                      <m:t>|</m:t>
                    </m:r>
                    <m:r>
                      <a:rPr lang="en-US" b="0" i="1" smtClean="0">
                        <a:solidFill>
                          <a:srgbClr val="3333FF"/>
                        </a:solidFill>
                        <a:latin typeface="Cambria Math" panose="02040503050406030204" pitchFamily="18" charset="0"/>
                        <a:ea typeface="Cambria Math"/>
                      </a:rPr>
                      <m:t>𝜃</m:t>
                    </m:r>
                    <m:r>
                      <a:rPr lang="en-US" b="0" i="1" smtClean="0">
                        <a:solidFill>
                          <a:srgbClr val="3333FF"/>
                        </a:solidFill>
                        <a:latin typeface="Cambria Math" panose="02040503050406030204" pitchFamily="18" charset="0"/>
                        <a:ea typeface="Cambria Math"/>
                      </a:rPr>
                      <m:t>)</m:t>
                    </m:r>
                  </m:oMath>
                </a14:m>
                <a:r>
                  <a:rPr lang="en-US" dirty="0" smtClean="0">
                    <a:solidFill>
                      <a:srgbClr val="3333FF"/>
                    </a:solidFill>
                  </a:rPr>
                  <a:t> (independent draws)</a:t>
                </a:r>
              </a:p>
              <a:p>
                <a:pPr marL="742950" lvl="1" indent="-285750">
                  <a:buFont typeface="Arial" panose="020B0604020202020204" pitchFamily="34" charset="0"/>
                  <a:buChar char="•"/>
                </a:pPr>
                <a:r>
                  <a:rPr lang="en-US" dirty="0" smtClean="0"/>
                  <a:t>A distribution  </a:t>
                </a:r>
                <a14:m>
                  <m:oMath xmlns:m="http://schemas.openxmlformats.org/officeDocument/2006/math">
                    <m:r>
                      <a:rPr lang="en-US" i="1">
                        <a:latin typeface="Cambria Math" panose="02040503050406030204" pitchFamily="18" charset="0"/>
                        <a:ea typeface="Cambria Math"/>
                      </a:rPr>
                      <m:t>𝑝</m:t>
                    </m:r>
                    <m:r>
                      <a:rPr lang="en-US" b="0" i="1" smtClean="0">
                        <a:latin typeface="Cambria Math" panose="02040503050406030204" pitchFamily="18" charset="0"/>
                        <a:ea typeface="Cambria Math"/>
                      </a:rPr>
                      <m:t>(</m:t>
                    </m:r>
                    <m:r>
                      <a:rPr lang="en-US" b="0" i="1" smtClean="0">
                        <a:latin typeface="Cambria Math" panose="02040503050406030204" pitchFamily="18" charset="0"/>
                        <a:ea typeface="Cambria Math"/>
                      </a:rPr>
                      <m:t>𝜃</m:t>
                    </m:r>
                    <m:r>
                      <a:rPr lang="en-US" b="0" i="1" smtClean="0">
                        <a:latin typeface="Cambria Math" panose="02040503050406030204" pitchFamily="18" charset="0"/>
                        <a:ea typeface="Cambria Math"/>
                      </a:rPr>
                      <m:t>)</m:t>
                    </m:r>
                  </m:oMath>
                </a14:m>
                <a:endParaRPr lang="en-US" dirty="0"/>
              </a:p>
            </p:txBody>
          </p:sp>
        </mc:Choice>
        <mc:Fallback xmlns="">
          <p:sp>
            <p:nvSpPr>
              <p:cNvPr id="2" name="TextBox 1"/>
              <p:cNvSpPr txBox="1">
                <a:spLocks noRot="1" noChangeAspect="1" noMove="1" noResize="1" noEditPoints="1" noAdjustHandles="1" noChangeArrowheads="1" noChangeShapeType="1" noTextEdit="1"/>
              </p:cNvSpPr>
              <p:nvPr/>
            </p:nvSpPr>
            <p:spPr>
              <a:xfrm>
                <a:off x="457200" y="1319759"/>
                <a:ext cx="8001000" cy="1499641"/>
              </a:xfrm>
              <a:prstGeom prst="rect">
                <a:avLst/>
              </a:prstGeom>
              <a:blipFill>
                <a:blip r:embed="rId2"/>
                <a:stretch>
                  <a:fillRect l="-609" t="-2024" r="-533" b="-526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457200" y="3072359"/>
                <a:ext cx="8001000" cy="1499641"/>
              </a:xfrm>
              <a:prstGeom prst="rect">
                <a:avLst/>
              </a:prstGeom>
              <a:noFill/>
            </p:spPr>
            <p:txBody>
              <a:bodyPr wrap="square" rtlCol="0">
                <a:spAutoFit/>
              </a:bodyPr>
              <a:lstStyle/>
              <a:p>
                <a:r>
                  <a:rPr lang="en-US" dirty="0" smtClean="0">
                    <a:solidFill>
                      <a:srgbClr val="FF0000"/>
                    </a:solidFill>
                  </a:rPr>
                  <a:t>Assume </a:t>
                </a:r>
                <a14:m>
                  <m:oMath xmlns:m="http://schemas.openxmlformats.org/officeDocument/2006/math">
                    <m:d>
                      <m:dPr>
                        <m:ctrlPr>
                          <a:rPr lang="en-US" b="0" i="1" smtClean="0">
                            <a:solidFill>
                              <a:srgbClr val="FF0000"/>
                            </a:solidFill>
                            <a:latin typeface="Cambria Math"/>
                            <a:ea typeface="Cambria Math"/>
                          </a:rPr>
                        </m:ctrlPr>
                      </m:dPr>
                      <m:e>
                        <m:sSub>
                          <m:sSubPr>
                            <m:ctrlPr>
                              <a:rPr lang="en-US" b="0" i="1" smtClean="0">
                                <a:solidFill>
                                  <a:srgbClr val="FF0000"/>
                                </a:solidFill>
                                <a:latin typeface="Cambria Math"/>
                                <a:ea typeface="Cambria Math"/>
                              </a:rPr>
                            </m:ctrlPr>
                          </m:sSubPr>
                          <m:e>
                            <m:r>
                              <a:rPr lang="en-US" b="0" i="1" smtClean="0">
                                <a:solidFill>
                                  <a:srgbClr val="FF0000"/>
                                </a:solidFill>
                                <a:latin typeface="Cambria Math" panose="02040503050406030204" pitchFamily="18" charset="0"/>
                                <a:ea typeface="Cambria Math"/>
                              </a:rPr>
                              <m:t>𝜃</m:t>
                            </m:r>
                          </m:e>
                          <m:sub>
                            <m:r>
                              <a:rPr lang="en-US" b="0" i="1" smtClean="0">
                                <a:solidFill>
                                  <a:srgbClr val="FF0000"/>
                                </a:solidFill>
                                <a:latin typeface="Cambria Math" panose="02040503050406030204" pitchFamily="18" charset="0"/>
                                <a:ea typeface="Cambria Math"/>
                              </a:rPr>
                              <m:t>1</m:t>
                            </m:r>
                          </m:sub>
                        </m:sSub>
                        <m:r>
                          <a:rPr lang="en-US" b="0" i="1" smtClean="0">
                            <a:solidFill>
                              <a:srgbClr val="FF0000"/>
                            </a:solidFill>
                            <a:latin typeface="Cambria Math" panose="02040503050406030204" pitchFamily="18" charset="0"/>
                            <a:ea typeface="Cambria Math"/>
                          </a:rPr>
                          <m:t>, </m:t>
                        </m:r>
                        <m:sSub>
                          <m:sSubPr>
                            <m:ctrlPr>
                              <a:rPr lang="en-US" b="0" i="1" smtClean="0">
                                <a:solidFill>
                                  <a:srgbClr val="FF0000"/>
                                </a:solidFill>
                                <a:latin typeface="Cambria Math"/>
                                <a:ea typeface="Cambria Math"/>
                              </a:rPr>
                            </m:ctrlPr>
                          </m:sSubPr>
                          <m:e>
                            <m:r>
                              <a:rPr lang="en-US" b="0" i="1" smtClean="0">
                                <a:solidFill>
                                  <a:srgbClr val="FF0000"/>
                                </a:solidFill>
                                <a:latin typeface="Cambria Math" panose="02040503050406030204" pitchFamily="18" charset="0"/>
                                <a:ea typeface="Cambria Math"/>
                              </a:rPr>
                              <m:t>𝜃</m:t>
                            </m:r>
                          </m:e>
                          <m:sub>
                            <m:r>
                              <a:rPr lang="en-US" b="0" i="1" smtClean="0">
                                <a:solidFill>
                                  <a:srgbClr val="FF0000"/>
                                </a:solidFill>
                                <a:latin typeface="Cambria Math" panose="02040503050406030204" pitchFamily="18" charset="0"/>
                                <a:ea typeface="Cambria Math"/>
                              </a:rPr>
                              <m:t>2</m:t>
                            </m:r>
                          </m:sub>
                        </m:sSub>
                        <m:r>
                          <a:rPr lang="en-US" b="0" i="1" smtClean="0">
                            <a:solidFill>
                              <a:srgbClr val="FF0000"/>
                            </a:solidFill>
                            <a:latin typeface="Cambria Math" panose="02040503050406030204" pitchFamily="18" charset="0"/>
                            <a:ea typeface="Cambria Math"/>
                          </a:rPr>
                          <m:t>,…</m:t>
                        </m:r>
                      </m:e>
                    </m:d>
                  </m:oMath>
                </a14:m>
                <a:r>
                  <a:rPr lang="en-US" dirty="0" smtClean="0">
                    <a:solidFill>
                      <a:srgbClr val="FF0000"/>
                    </a:solidFill>
                  </a:rPr>
                  <a:t> are infinitely exchangeable</a:t>
                </a:r>
                <a:r>
                  <a:rPr lang="en-US" dirty="0" smtClean="0"/>
                  <a:t>, then by de Finetti’s theorem for the </a:t>
                </a:r>
                <a14:m>
                  <m:oMath xmlns:m="http://schemas.openxmlformats.org/officeDocument/2006/math">
                    <m:d>
                      <m:dPr>
                        <m:ctrlPr>
                          <a:rPr lang="en-US" i="1">
                            <a:latin typeface="Cambria Math"/>
                            <a:ea typeface="Cambria Math"/>
                          </a:rPr>
                        </m:ctrlPr>
                      </m:dPr>
                      <m:e>
                        <m:sSub>
                          <m:sSubPr>
                            <m:ctrlPr>
                              <a:rPr lang="en-US" i="1">
                                <a:latin typeface="Cambria Math"/>
                                <a:ea typeface="Cambria Math"/>
                              </a:rPr>
                            </m:ctrlPr>
                          </m:sSubPr>
                          <m:e>
                            <m:r>
                              <a:rPr lang="en-US" b="0" i="1" smtClean="0">
                                <a:latin typeface="Cambria Math" panose="02040503050406030204" pitchFamily="18" charset="0"/>
                                <a:ea typeface="Cambria Math"/>
                              </a:rPr>
                              <m:t>𝜃</m:t>
                            </m:r>
                          </m:e>
                          <m:sub>
                            <m:r>
                              <a:rPr lang="en-US" i="1">
                                <a:latin typeface="Cambria Math" panose="02040503050406030204" pitchFamily="18" charset="0"/>
                                <a:ea typeface="Cambria Math"/>
                              </a:rPr>
                              <m:t>1</m:t>
                            </m:r>
                          </m:sub>
                        </m:sSub>
                        <m:r>
                          <a:rPr lang="en-US" i="1">
                            <a:latin typeface="Cambria Math" panose="02040503050406030204" pitchFamily="18" charset="0"/>
                            <a:ea typeface="Cambria Math"/>
                          </a:rPr>
                          <m:t>,…</m:t>
                        </m:r>
                        <m:r>
                          <a:rPr lang="en-US" b="0" i="1" smtClean="0">
                            <a:latin typeface="Cambria Math" panose="02040503050406030204" pitchFamily="18" charset="0"/>
                            <a:ea typeface="Cambria Math"/>
                          </a:rPr>
                          <m:t>,</m:t>
                        </m:r>
                        <m:sSub>
                          <m:sSubPr>
                            <m:ctrlPr>
                              <a:rPr lang="en-US" b="0" i="1" smtClean="0">
                                <a:latin typeface="Cambria Math"/>
                                <a:ea typeface="Cambria Math"/>
                              </a:rPr>
                            </m:ctrlPr>
                          </m:sSubPr>
                          <m:e>
                            <m:r>
                              <a:rPr lang="en-US" b="0" i="1" smtClean="0">
                                <a:latin typeface="Cambria Math" panose="02040503050406030204" pitchFamily="18" charset="0"/>
                                <a:ea typeface="Cambria Math"/>
                              </a:rPr>
                              <m:t>𝜃</m:t>
                            </m:r>
                          </m:e>
                          <m:sub>
                            <m:r>
                              <a:rPr lang="en-US" b="0" i="1" smtClean="0">
                                <a:latin typeface="Cambria Math" panose="02040503050406030204" pitchFamily="18" charset="0"/>
                                <a:ea typeface="Cambria Math"/>
                              </a:rPr>
                              <m:t>𝑛</m:t>
                            </m:r>
                          </m:sub>
                        </m:sSub>
                      </m:e>
                    </m:d>
                  </m:oMath>
                </a14:m>
                <a:r>
                  <a:rPr lang="en-US" dirty="0" smtClean="0"/>
                  <a:t> that you actually observed, there exists </a:t>
                </a:r>
              </a:p>
              <a:p>
                <a:pPr marL="742950" lvl="1" indent="-285750">
                  <a:buFont typeface="Arial" panose="020B0604020202020204" pitchFamily="34" charset="0"/>
                  <a:buChar char="•"/>
                </a:pPr>
                <a:r>
                  <a:rPr lang="en-US" dirty="0" smtClean="0"/>
                  <a:t>A parameter </a:t>
                </a:r>
                <a14:m>
                  <m:oMath xmlns:m="http://schemas.openxmlformats.org/officeDocument/2006/math">
                    <m:r>
                      <a:rPr lang="en-US" b="0" i="1" smtClean="0">
                        <a:latin typeface="Cambria Math" panose="02040503050406030204" pitchFamily="18" charset="0"/>
                        <a:ea typeface="Cambria Math"/>
                      </a:rPr>
                      <m:t>𝜙</m:t>
                    </m:r>
                  </m:oMath>
                </a14:m>
                <a:r>
                  <a:rPr lang="en-US" dirty="0" smtClean="0"/>
                  <a:t> </a:t>
                </a:r>
              </a:p>
              <a:p>
                <a:pPr marL="742950" lvl="1" indent="-285750">
                  <a:buFont typeface="Arial" panose="020B0604020202020204" pitchFamily="34" charset="0"/>
                  <a:buChar char="•"/>
                </a:pPr>
                <a:r>
                  <a:rPr lang="en-US" dirty="0" smtClean="0"/>
                  <a:t>distribution </a:t>
                </a:r>
                <a14:m>
                  <m:oMath xmlns:m="http://schemas.openxmlformats.org/officeDocument/2006/math">
                    <m:r>
                      <a:rPr lang="en-US" b="0" i="1" smtClean="0">
                        <a:latin typeface="Cambria Math" panose="02040503050406030204" pitchFamily="18" charset="0"/>
                        <a:ea typeface="Cambria Math"/>
                      </a:rPr>
                      <m:t>𝑝</m:t>
                    </m:r>
                    <m:d>
                      <m:dPr>
                        <m:ctrlPr>
                          <a:rPr lang="en-US" b="0" i="1" smtClean="0">
                            <a:latin typeface="Cambria Math"/>
                            <a:ea typeface="Cambria Math"/>
                          </a:rPr>
                        </m:ctrlPr>
                      </m:dPr>
                      <m:e>
                        <m:r>
                          <a:rPr lang="en-US" b="0" i="1" smtClean="0">
                            <a:latin typeface="Cambria Math" panose="02040503050406030204" pitchFamily="18" charset="0"/>
                            <a:ea typeface="Cambria Math"/>
                          </a:rPr>
                          <m:t>𝜃</m:t>
                        </m:r>
                      </m:e>
                      <m:e>
                        <m:r>
                          <a:rPr lang="en-US" i="1">
                            <a:latin typeface="Cambria Math" panose="02040503050406030204" pitchFamily="18" charset="0"/>
                            <a:ea typeface="Cambria Math"/>
                          </a:rPr>
                          <m:t>𝜙</m:t>
                        </m:r>
                        <m:r>
                          <m:rPr>
                            <m:nor/>
                          </m:rPr>
                          <a:rPr lang="en-US" dirty="0"/>
                          <m:t> </m:t>
                        </m:r>
                      </m:e>
                    </m:d>
                  </m:oMath>
                </a14:m>
                <a:r>
                  <a:rPr lang="en-US" dirty="0" smtClean="0"/>
                  <a:t> such that </a:t>
                </a:r>
                <a14:m>
                  <m:oMath xmlns:m="http://schemas.openxmlformats.org/officeDocument/2006/math">
                    <m:sSub>
                      <m:sSubPr>
                        <m:ctrlPr>
                          <a:rPr lang="en-US" b="0" i="1" smtClean="0">
                            <a:solidFill>
                              <a:srgbClr val="3333FF"/>
                            </a:solidFill>
                            <a:latin typeface="Cambria Math"/>
                            <a:ea typeface="Cambria Math"/>
                          </a:rPr>
                        </m:ctrlPr>
                      </m:sSubPr>
                      <m:e>
                        <m:r>
                          <a:rPr lang="en-US" b="0" i="1" smtClean="0">
                            <a:solidFill>
                              <a:srgbClr val="3333FF"/>
                            </a:solidFill>
                            <a:latin typeface="Cambria Math" panose="02040503050406030204" pitchFamily="18" charset="0"/>
                            <a:ea typeface="Cambria Math"/>
                          </a:rPr>
                          <m:t>𝜃</m:t>
                        </m:r>
                      </m:e>
                      <m:sub>
                        <m:r>
                          <a:rPr lang="en-US" b="0" i="1" smtClean="0">
                            <a:solidFill>
                              <a:srgbClr val="3333FF"/>
                            </a:solidFill>
                            <a:latin typeface="Cambria Math" panose="02040503050406030204" pitchFamily="18" charset="0"/>
                            <a:ea typeface="Cambria Math"/>
                          </a:rPr>
                          <m:t>𝑗</m:t>
                        </m:r>
                      </m:sub>
                    </m:sSub>
                    <m:r>
                      <a:rPr lang="en-US" b="0" i="1" smtClean="0">
                        <a:solidFill>
                          <a:srgbClr val="3333FF"/>
                        </a:solidFill>
                        <a:latin typeface="Cambria Math" panose="02040503050406030204" pitchFamily="18" charset="0"/>
                        <a:ea typeface="Cambria Math"/>
                      </a:rPr>
                      <m:t>~</m:t>
                    </m:r>
                    <m:r>
                      <a:rPr lang="en-US" b="0" i="1" smtClean="0">
                        <a:solidFill>
                          <a:srgbClr val="3333FF"/>
                        </a:solidFill>
                        <a:latin typeface="Cambria Math" panose="02040503050406030204" pitchFamily="18" charset="0"/>
                        <a:ea typeface="Cambria Math"/>
                      </a:rPr>
                      <m:t>𝑝</m:t>
                    </m:r>
                    <m:r>
                      <a:rPr lang="en-US" b="0" i="1" smtClean="0">
                        <a:solidFill>
                          <a:srgbClr val="3333FF"/>
                        </a:solidFill>
                        <a:latin typeface="Cambria Math" panose="02040503050406030204" pitchFamily="18" charset="0"/>
                        <a:ea typeface="Cambria Math"/>
                      </a:rPr>
                      <m:t>(</m:t>
                    </m:r>
                    <m:r>
                      <a:rPr lang="en-US" b="0" i="1" smtClean="0">
                        <a:solidFill>
                          <a:srgbClr val="3333FF"/>
                        </a:solidFill>
                        <a:latin typeface="Cambria Math" panose="02040503050406030204" pitchFamily="18" charset="0"/>
                        <a:ea typeface="Cambria Math"/>
                      </a:rPr>
                      <m:t>𝜃</m:t>
                    </m:r>
                    <m:r>
                      <a:rPr lang="en-US" b="0" i="1" smtClean="0">
                        <a:solidFill>
                          <a:srgbClr val="3333FF"/>
                        </a:solidFill>
                        <a:latin typeface="Cambria Math" panose="02040503050406030204" pitchFamily="18" charset="0"/>
                        <a:ea typeface="Cambria Math"/>
                      </a:rPr>
                      <m:t>|</m:t>
                    </m:r>
                    <m:r>
                      <a:rPr lang="en-US" i="1">
                        <a:solidFill>
                          <a:srgbClr val="3333FF"/>
                        </a:solidFill>
                        <a:latin typeface="Cambria Math" panose="02040503050406030204" pitchFamily="18" charset="0"/>
                        <a:ea typeface="Cambria Math"/>
                      </a:rPr>
                      <m:t>𝜙</m:t>
                    </m:r>
                    <m:r>
                      <a:rPr lang="en-US" b="0" i="1" smtClean="0">
                        <a:solidFill>
                          <a:srgbClr val="3333FF"/>
                        </a:solidFill>
                        <a:latin typeface="Cambria Math" panose="02040503050406030204" pitchFamily="18" charset="0"/>
                        <a:ea typeface="Cambria Math"/>
                      </a:rPr>
                      <m:t>)</m:t>
                    </m:r>
                  </m:oMath>
                </a14:m>
                <a:r>
                  <a:rPr lang="en-US" dirty="0" smtClean="0">
                    <a:solidFill>
                      <a:srgbClr val="3333FF"/>
                    </a:solidFill>
                  </a:rPr>
                  <a:t> </a:t>
                </a:r>
                <a:r>
                  <a:rPr lang="en-US" dirty="0">
                    <a:solidFill>
                      <a:srgbClr val="3333FF"/>
                    </a:solidFill>
                  </a:rPr>
                  <a:t>(independent draws</a:t>
                </a:r>
                <a:r>
                  <a:rPr lang="en-US" dirty="0" smtClean="0">
                    <a:solidFill>
                      <a:srgbClr val="3333FF"/>
                    </a:solidFill>
                  </a:rPr>
                  <a:t>)</a:t>
                </a:r>
              </a:p>
              <a:p>
                <a:pPr marL="742950" lvl="1" indent="-285750">
                  <a:buFont typeface="Arial" panose="020B0604020202020204" pitchFamily="34" charset="0"/>
                  <a:buChar char="•"/>
                </a:pPr>
                <a:r>
                  <a:rPr lang="en-US" dirty="0" smtClean="0"/>
                  <a:t>A distribution  </a:t>
                </a:r>
                <a14:m>
                  <m:oMath xmlns:m="http://schemas.openxmlformats.org/officeDocument/2006/math">
                    <m:r>
                      <a:rPr lang="en-US" i="1">
                        <a:latin typeface="Cambria Math" panose="02040503050406030204" pitchFamily="18" charset="0"/>
                        <a:ea typeface="Cambria Math"/>
                      </a:rPr>
                      <m:t>𝑝</m:t>
                    </m:r>
                    <m:r>
                      <a:rPr lang="en-US" b="0" i="1" smtClean="0">
                        <a:latin typeface="Cambria Math" panose="02040503050406030204" pitchFamily="18" charset="0"/>
                        <a:ea typeface="Cambria Math"/>
                      </a:rPr>
                      <m:t>(</m:t>
                    </m:r>
                    <m:r>
                      <a:rPr lang="en-US" b="0" i="1" smtClean="0">
                        <a:latin typeface="Cambria Math" panose="02040503050406030204" pitchFamily="18" charset="0"/>
                        <a:ea typeface="Cambria Math"/>
                      </a:rPr>
                      <m:t>𝜙</m:t>
                    </m:r>
                    <m:r>
                      <a:rPr lang="en-US" b="0" i="1" smtClean="0">
                        <a:latin typeface="Cambria Math" panose="02040503050406030204" pitchFamily="18" charset="0"/>
                        <a:ea typeface="Cambria Math"/>
                      </a:rPr>
                      <m:t>)</m:t>
                    </m:r>
                  </m:oMath>
                </a14:m>
                <a:endParaRPr lang="en-US" dirty="0"/>
              </a:p>
            </p:txBody>
          </p:sp>
        </mc:Choice>
        <mc:Fallback xmlns="">
          <p:sp>
            <p:nvSpPr>
              <p:cNvPr id="7" name="TextBox 6"/>
              <p:cNvSpPr txBox="1">
                <a:spLocks noRot="1" noChangeAspect="1" noMove="1" noResize="1" noEditPoints="1" noAdjustHandles="1" noChangeArrowheads="1" noChangeShapeType="1" noTextEdit="1"/>
              </p:cNvSpPr>
              <p:nvPr/>
            </p:nvSpPr>
            <p:spPr>
              <a:xfrm>
                <a:off x="457200" y="3072359"/>
                <a:ext cx="8001000" cy="1499641"/>
              </a:xfrm>
              <a:prstGeom prst="rect">
                <a:avLst/>
              </a:prstGeom>
              <a:blipFill>
                <a:blip r:embed="rId3"/>
                <a:stretch>
                  <a:fillRect l="-609" t="-2439" r="-457" b="-569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Rectangle 2"/>
              <p:cNvSpPr/>
              <p:nvPr/>
            </p:nvSpPr>
            <p:spPr>
              <a:xfrm>
                <a:off x="457200" y="4842544"/>
                <a:ext cx="2906693" cy="369332"/>
              </a:xfrm>
              <a:prstGeom prst="rect">
                <a:avLst/>
              </a:prstGeom>
            </p:spPr>
            <p:txBody>
              <a:bodyPr wrap="none">
                <a:spAutoFit/>
              </a:bodyPr>
              <a:lstStyle/>
              <a:p>
                <a:r>
                  <a:rPr lang="en-US" dirty="0" smtClean="0"/>
                  <a:t>Assume </a:t>
                </a:r>
                <a14:m>
                  <m:oMath xmlns:m="http://schemas.openxmlformats.org/officeDocument/2006/math">
                    <m:r>
                      <a:rPr lang="en-US" i="1">
                        <a:latin typeface="Cambria Math" panose="02040503050406030204" pitchFamily="18" charset="0"/>
                        <a:ea typeface="Cambria Math"/>
                      </a:rPr>
                      <m:t>𝜙</m:t>
                    </m:r>
                    <m:r>
                      <a:rPr lang="en-US" b="0" i="1" smtClean="0">
                        <a:latin typeface="Cambria Math" panose="02040503050406030204" pitchFamily="18" charset="0"/>
                        <a:ea typeface="Cambria Math"/>
                      </a:rPr>
                      <m:t>=</m:t>
                    </m:r>
                    <m:r>
                      <a:rPr lang="en-US" i="1">
                        <a:latin typeface="Cambria Math" panose="02040503050406030204" pitchFamily="18" charset="0"/>
                        <a:ea typeface="Cambria Math"/>
                      </a:rPr>
                      <m:t>𝜙</m:t>
                    </m:r>
                  </m:oMath>
                </a14:m>
                <a:r>
                  <a:rPr lang="en-US" dirty="0" smtClean="0"/>
                  <a:t> with </a:t>
                </a:r>
                <a14:m>
                  <m:oMath xmlns:m="http://schemas.openxmlformats.org/officeDocument/2006/math">
                    <m:r>
                      <a:rPr lang="en-US" i="1">
                        <a:latin typeface="Cambria Math" panose="02040503050406030204" pitchFamily="18" charset="0"/>
                        <a:ea typeface="Cambria Math"/>
                      </a:rPr>
                      <m:t>𝜙</m:t>
                    </m:r>
                    <m:r>
                      <a:rPr lang="en-US" b="0" i="1" smtClean="0">
                        <a:latin typeface="Cambria Math" panose="02040503050406030204" pitchFamily="18" charset="0"/>
                        <a:ea typeface="Cambria Math"/>
                      </a:rPr>
                      <m:t>~</m:t>
                    </m:r>
                    <m:r>
                      <a:rPr lang="en-US" b="0" i="1" smtClean="0">
                        <a:latin typeface="Cambria Math" panose="02040503050406030204" pitchFamily="18" charset="0"/>
                        <a:ea typeface="Cambria Math"/>
                      </a:rPr>
                      <m:t>𝑝</m:t>
                    </m:r>
                    <m:r>
                      <a:rPr lang="en-US" b="0" i="1" smtClean="0">
                        <a:latin typeface="Cambria Math" panose="02040503050406030204" pitchFamily="18" charset="0"/>
                        <a:ea typeface="Cambria Math"/>
                      </a:rPr>
                      <m:t>(</m:t>
                    </m:r>
                    <m:r>
                      <a:rPr lang="en-US" i="1">
                        <a:latin typeface="Cambria Math" panose="02040503050406030204" pitchFamily="18" charset="0"/>
                        <a:ea typeface="Cambria Math"/>
                      </a:rPr>
                      <m:t>𝜙</m:t>
                    </m:r>
                    <m:r>
                      <a:rPr lang="en-US" b="0" i="0" smtClean="0">
                        <a:latin typeface="Cambria Math" panose="02040503050406030204" pitchFamily="18" charset="0"/>
                        <a:ea typeface="Cambria Math"/>
                      </a:rPr>
                      <m:t>)</m:t>
                    </m:r>
                  </m:oMath>
                </a14:m>
                <a:endParaRPr lang="en-US" dirty="0"/>
              </a:p>
            </p:txBody>
          </p:sp>
        </mc:Choice>
        <mc:Fallback xmlns="">
          <p:sp>
            <p:nvSpPr>
              <p:cNvPr id="3" name="Rectangle 2"/>
              <p:cNvSpPr>
                <a:spLocks noRot="1" noChangeAspect="1" noMove="1" noResize="1" noEditPoints="1" noAdjustHandles="1" noChangeArrowheads="1" noChangeShapeType="1" noTextEdit="1"/>
              </p:cNvSpPr>
              <p:nvPr/>
            </p:nvSpPr>
            <p:spPr>
              <a:xfrm>
                <a:off x="457200" y="4842544"/>
                <a:ext cx="2906693" cy="369332"/>
              </a:xfrm>
              <a:prstGeom prst="rect">
                <a:avLst/>
              </a:prstGeom>
              <a:blipFill>
                <a:blip r:embed="rId4"/>
                <a:stretch>
                  <a:fillRect l="-1677" t="-8197" r="-839" b="-24590"/>
                </a:stretch>
              </a:blipFill>
            </p:spPr>
            <p:txBody>
              <a:bodyPr/>
              <a:lstStyle/>
              <a:p>
                <a:r>
                  <a:rPr lang="en-US">
                    <a:noFill/>
                  </a:rPr>
                  <a:t> </a:t>
                </a:r>
              </a:p>
            </p:txBody>
          </p:sp>
        </mc:Fallback>
      </mc:AlternateContent>
      <p:sp>
        <p:nvSpPr>
          <p:cNvPr id="4" name="TextBox 3"/>
          <p:cNvSpPr txBox="1"/>
          <p:nvPr/>
        </p:nvSpPr>
        <p:spPr>
          <a:xfrm>
            <a:off x="228600" y="5715000"/>
            <a:ext cx="8915400" cy="923330"/>
          </a:xfrm>
          <a:prstGeom prst="rect">
            <a:avLst/>
          </a:prstGeom>
          <a:noFill/>
        </p:spPr>
        <p:txBody>
          <a:bodyPr wrap="square" rtlCol="0">
            <a:spAutoFit/>
          </a:bodyPr>
          <a:lstStyle/>
          <a:p>
            <a:r>
              <a:rPr lang="en-US" dirty="0" smtClean="0"/>
              <a:t>Although hierarchical models are typically </a:t>
            </a:r>
            <a:r>
              <a:rPr lang="en-US" dirty="0" smtClean="0">
                <a:solidFill>
                  <a:srgbClr val="3333FF"/>
                </a:solidFill>
              </a:rPr>
              <a:t>written using the conditional interdependence notation</a:t>
            </a:r>
            <a:r>
              <a:rPr lang="en-US" dirty="0" smtClean="0"/>
              <a:t>, the </a:t>
            </a:r>
            <a:r>
              <a:rPr lang="en-US" dirty="0" smtClean="0">
                <a:solidFill>
                  <a:srgbClr val="FF0000"/>
                </a:solidFill>
              </a:rPr>
              <a:t>assumptions underlying the model are exchangeability and functional forms for the priors</a:t>
            </a:r>
            <a:endParaRPr lang="en-US" dirty="0">
              <a:solidFill>
                <a:srgbClr val="FF0000"/>
              </a:solidFill>
            </a:endParaRPr>
          </a:p>
        </p:txBody>
      </p:sp>
    </p:spTree>
    <p:extLst>
      <p:ext uri="{BB962C8B-B14F-4D97-AF65-F5344CB8AC3E}">
        <p14:creationId xmlns:p14="http://schemas.microsoft.com/office/powerpoint/2010/main" val="291969050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228600"/>
            <a:ext cx="9144000" cy="369332"/>
          </a:xfrm>
          <a:prstGeom prst="rect">
            <a:avLst/>
          </a:prstGeom>
          <a:solidFill>
            <a:schemeClr val="accent1">
              <a:lumMod val="20000"/>
              <a:lumOff val="80000"/>
            </a:schemeClr>
          </a:solidFill>
        </p:spPr>
        <p:txBody>
          <a:bodyPr wrap="square" rtlCol="0">
            <a:spAutoFit/>
          </a:bodyPr>
          <a:lstStyle/>
          <a:p>
            <a:r>
              <a:rPr lang="en-US" b="1" dirty="0" smtClean="0">
                <a:solidFill>
                  <a:srgbClr val="3333FF"/>
                </a:solidFill>
              </a:rPr>
              <a:t>     Procedure of inferencing for Bayesian hierarchical model</a:t>
            </a:r>
            <a:endParaRPr lang="en-US" b="1" dirty="0">
              <a:solidFill>
                <a:srgbClr val="3333FF"/>
              </a:solidFill>
            </a:endParaRPr>
          </a:p>
        </p:txBody>
      </p:sp>
      <mc:AlternateContent xmlns:mc="http://schemas.openxmlformats.org/markup-compatibility/2006" xmlns:a14="http://schemas.microsoft.com/office/drawing/2010/main">
        <mc:Choice Requires="a14">
          <p:sp>
            <p:nvSpPr>
              <p:cNvPr id="12" name="TextBox 11"/>
              <p:cNvSpPr txBox="1"/>
              <p:nvPr/>
            </p:nvSpPr>
            <p:spPr>
              <a:xfrm>
                <a:off x="152400" y="2767167"/>
                <a:ext cx="8991600" cy="800219"/>
              </a:xfrm>
              <a:prstGeom prst="rect">
                <a:avLst/>
              </a:prstGeom>
              <a:noFill/>
            </p:spPr>
            <p:txBody>
              <a:bodyPr wrap="square" rtlCol="0">
                <a:spAutoFit/>
              </a:bodyPr>
              <a:lstStyle/>
              <a:p>
                <a:pPr marL="285750" indent="-285750">
                  <a:buFont typeface="Arial" panose="020B0604020202020204" pitchFamily="34" charset="0"/>
                  <a:buChar char="•"/>
                </a:pPr>
                <a:r>
                  <a:rPr lang="en-US" dirty="0" smtClean="0"/>
                  <a:t>The joint posterior distribution of interest in hierarchical models is</a:t>
                </a:r>
              </a:p>
              <a:p>
                <a:endParaRPr lang="en-US" sz="1000" dirty="0"/>
              </a:p>
              <a:p>
                <a:pPr algn="ctr"/>
                <a14:m>
                  <m:oMath xmlns:m="http://schemas.openxmlformats.org/officeDocument/2006/math">
                    <m:r>
                      <a:rPr lang="en-US" i="1">
                        <a:latin typeface="Cambria Math"/>
                        <a:ea typeface="Cambria Math"/>
                      </a:rPr>
                      <m:t>𝑝</m:t>
                    </m:r>
                    <m:d>
                      <m:dPr>
                        <m:ctrlPr>
                          <a:rPr lang="en-US" i="1">
                            <a:latin typeface="Cambria Math"/>
                            <a:ea typeface="Cambria Math"/>
                          </a:rPr>
                        </m:ctrlPr>
                      </m:dPr>
                      <m:e>
                        <m:r>
                          <a:rPr lang="en-US" i="1">
                            <a:latin typeface="Cambria Math"/>
                            <a:ea typeface="Cambria Math"/>
                          </a:rPr>
                          <m:t>𝜙</m:t>
                        </m:r>
                        <m:r>
                          <a:rPr lang="en-US" i="1">
                            <a:latin typeface="Cambria Math"/>
                            <a:ea typeface="Cambria Math"/>
                          </a:rPr>
                          <m:t>,</m:t>
                        </m:r>
                        <m:r>
                          <a:rPr lang="en-US" i="1">
                            <a:latin typeface="Cambria Math"/>
                            <a:ea typeface="Cambria Math"/>
                          </a:rPr>
                          <m:t>𝜃</m:t>
                        </m:r>
                      </m:e>
                      <m:e>
                        <m:r>
                          <a:rPr lang="en-US" i="1">
                            <a:latin typeface="Cambria Math"/>
                            <a:ea typeface="Cambria Math"/>
                          </a:rPr>
                          <m:t>𝑦</m:t>
                        </m:r>
                      </m:e>
                    </m:d>
                    <m:r>
                      <a:rPr lang="en-US" i="1">
                        <a:latin typeface="Cambria Math"/>
                        <a:ea typeface="Cambria Math"/>
                      </a:rPr>
                      <m:t>∝</m:t>
                    </m:r>
                    <m:r>
                      <a:rPr lang="en-US" i="1">
                        <a:latin typeface="Cambria Math"/>
                        <a:ea typeface="Cambria Math"/>
                      </a:rPr>
                      <m:t>𝑝</m:t>
                    </m:r>
                    <m:d>
                      <m:dPr>
                        <m:ctrlPr>
                          <a:rPr lang="en-US" i="1">
                            <a:latin typeface="Cambria Math"/>
                            <a:ea typeface="Cambria Math"/>
                          </a:rPr>
                        </m:ctrlPr>
                      </m:dPr>
                      <m:e>
                        <m:r>
                          <a:rPr lang="en-US" i="1">
                            <a:latin typeface="Cambria Math"/>
                            <a:ea typeface="Cambria Math"/>
                          </a:rPr>
                          <m:t>𝑦</m:t>
                        </m:r>
                        <m:r>
                          <a:rPr lang="en-US" i="1">
                            <a:latin typeface="Cambria Math"/>
                            <a:ea typeface="Cambria Math"/>
                          </a:rPr>
                          <m:t>|</m:t>
                        </m:r>
                        <m:r>
                          <a:rPr lang="en-US" i="1">
                            <a:latin typeface="Cambria Math"/>
                            <a:ea typeface="Cambria Math"/>
                          </a:rPr>
                          <m:t>𝜙</m:t>
                        </m:r>
                        <m:r>
                          <a:rPr lang="en-US" i="1">
                            <a:latin typeface="Cambria Math"/>
                            <a:ea typeface="Cambria Math"/>
                          </a:rPr>
                          <m:t>,</m:t>
                        </m:r>
                        <m:r>
                          <a:rPr lang="en-US" i="1">
                            <a:latin typeface="Cambria Math"/>
                            <a:ea typeface="Cambria Math"/>
                          </a:rPr>
                          <m:t>𝜃</m:t>
                        </m:r>
                      </m:e>
                    </m:d>
                    <m:r>
                      <a:rPr lang="en-US" i="1">
                        <a:latin typeface="Cambria Math"/>
                        <a:ea typeface="Cambria Math"/>
                      </a:rPr>
                      <m:t>𝑝</m:t>
                    </m:r>
                    <m:d>
                      <m:dPr>
                        <m:ctrlPr>
                          <a:rPr lang="en-US" i="1">
                            <a:latin typeface="Cambria Math"/>
                            <a:ea typeface="Cambria Math"/>
                          </a:rPr>
                        </m:ctrlPr>
                      </m:dPr>
                      <m:e>
                        <m:r>
                          <a:rPr lang="en-US" i="1">
                            <a:latin typeface="Cambria Math"/>
                            <a:ea typeface="Cambria Math"/>
                          </a:rPr>
                          <m:t>𝜙</m:t>
                        </m:r>
                        <m:r>
                          <a:rPr lang="en-US" i="1">
                            <a:latin typeface="Cambria Math"/>
                            <a:ea typeface="Cambria Math"/>
                          </a:rPr>
                          <m:t>,</m:t>
                        </m:r>
                        <m:r>
                          <a:rPr lang="en-US" i="1">
                            <a:latin typeface="Cambria Math"/>
                            <a:ea typeface="Cambria Math"/>
                          </a:rPr>
                          <m:t>𝜃</m:t>
                        </m:r>
                      </m:e>
                    </m:d>
                    <m:r>
                      <a:rPr lang="en-US">
                        <a:latin typeface="Cambria Math" panose="02040503050406030204" pitchFamily="18" charset="0"/>
                        <a:ea typeface="Cambria Math"/>
                      </a:rPr>
                      <m:t>=</m:t>
                    </m:r>
                    <m:r>
                      <a:rPr lang="en-US" i="1">
                        <a:latin typeface="Cambria Math"/>
                        <a:ea typeface="Cambria Math"/>
                      </a:rPr>
                      <m:t>𝑝</m:t>
                    </m:r>
                    <m:d>
                      <m:dPr>
                        <m:ctrlPr>
                          <a:rPr lang="en-US" i="1">
                            <a:latin typeface="Cambria Math"/>
                            <a:ea typeface="Cambria Math"/>
                          </a:rPr>
                        </m:ctrlPr>
                      </m:dPr>
                      <m:e>
                        <m:r>
                          <a:rPr lang="en-US" i="1">
                            <a:latin typeface="Cambria Math"/>
                            <a:ea typeface="Cambria Math"/>
                          </a:rPr>
                          <m:t>𝑦</m:t>
                        </m:r>
                        <m:r>
                          <a:rPr lang="en-US" i="1">
                            <a:latin typeface="Cambria Math"/>
                            <a:ea typeface="Cambria Math"/>
                          </a:rPr>
                          <m:t>|</m:t>
                        </m:r>
                        <m:r>
                          <a:rPr lang="en-US" i="1">
                            <a:latin typeface="Cambria Math"/>
                            <a:ea typeface="Cambria Math"/>
                          </a:rPr>
                          <m:t>𝜃</m:t>
                        </m:r>
                      </m:e>
                    </m:d>
                    <m:r>
                      <a:rPr lang="en-US" i="1">
                        <a:latin typeface="Cambria Math"/>
                        <a:ea typeface="Cambria Math"/>
                      </a:rPr>
                      <m:t>𝑝</m:t>
                    </m:r>
                    <m:d>
                      <m:dPr>
                        <m:ctrlPr>
                          <a:rPr lang="en-US" i="1">
                            <a:latin typeface="Cambria Math"/>
                            <a:ea typeface="Cambria Math"/>
                          </a:rPr>
                        </m:ctrlPr>
                      </m:dPr>
                      <m:e>
                        <m:r>
                          <a:rPr lang="en-US" i="1">
                            <a:latin typeface="Cambria Math"/>
                            <a:ea typeface="Cambria Math"/>
                          </a:rPr>
                          <m:t>𝜃</m:t>
                        </m:r>
                        <m:r>
                          <a:rPr lang="en-US" i="1">
                            <a:latin typeface="Cambria Math"/>
                            <a:ea typeface="Cambria Math"/>
                          </a:rPr>
                          <m:t>|</m:t>
                        </m:r>
                        <m:r>
                          <a:rPr lang="en-US" i="1">
                            <a:latin typeface="Cambria Math"/>
                            <a:ea typeface="Cambria Math"/>
                          </a:rPr>
                          <m:t>𝜙</m:t>
                        </m:r>
                      </m:e>
                    </m:d>
                    <m:r>
                      <a:rPr lang="en-US" i="1">
                        <a:latin typeface="Cambria Math"/>
                        <a:ea typeface="Cambria Math"/>
                      </a:rPr>
                      <m:t>𝑝</m:t>
                    </m:r>
                    <m:r>
                      <a:rPr lang="en-US" i="1">
                        <a:latin typeface="Cambria Math"/>
                        <a:ea typeface="Cambria Math"/>
                      </a:rPr>
                      <m:t>(</m:t>
                    </m:r>
                    <m:r>
                      <a:rPr lang="en-US" i="1">
                        <a:latin typeface="Cambria Math"/>
                        <a:ea typeface="Cambria Math"/>
                      </a:rPr>
                      <m:t>𝜙</m:t>
                    </m:r>
                  </m:oMath>
                </a14:m>
                <a:r>
                  <a:rPr lang="en-US" dirty="0" smtClean="0"/>
                  <a:t>)</a:t>
                </a:r>
                <a:endParaRPr lang="en-US" dirty="0"/>
              </a:p>
            </p:txBody>
          </p:sp>
        </mc:Choice>
        <mc:Fallback xmlns="">
          <p:sp>
            <p:nvSpPr>
              <p:cNvPr id="12" name="TextBox 11"/>
              <p:cNvSpPr txBox="1">
                <a:spLocks noRot="1" noChangeAspect="1" noMove="1" noResize="1" noEditPoints="1" noAdjustHandles="1" noChangeArrowheads="1" noChangeShapeType="1" noTextEdit="1"/>
              </p:cNvSpPr>
              <p:nvPr/>
            </p:nvSpPr>
            <p:spPr>
              <a:xfrm>
                <a:off x="152400" y="2767167"/>
                <a:ext cx="8991600" cy="800219"/>
              </a:xfrm>
              <a:prstGeom prst="rect">
                <a:avLst/>
              </a:prstGeom>
              <a:blipFill>
                <a:blip r:embed="rId2"/>
                <a:stretch>
                  <a:fillRect l="-407" t="-4580" b="-1145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Rectangle 20"/>
              <p:cNvSpPr/>
              <p:nvPr/>
            </p:nvSpPr>
            <p:spPr>
              <a:xfrm>
                <a:off x="3162300" y="920507"/>
                <a:ext cx="1326004" cy="1200329"/>
              </a:xfrm>
              <a:prstGeom prst="rect">
                <a:avLst/>
              </a:prstGeom>
            </p:spPr>
            <p:txBody>
              <a:bodyPr wrap="none">
                <a:spAutoFit/>
              </a:bodyPr>
              <a:lstStyle/>
              <a:p>
                <a:endParaRPr lang="en-US" dirty="0" smtClean="0"/>
              </a:p>
              <a:p>
                <a:pPr/>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ea typeface="Cambria Math"/>
                        </a:rPr>
                        <m:t>𝜙</m:t>
                      </m:r>
                      <m:r>
                        <a:rPr lang="en-US" b="0" i="1" smtClean="0">
                          <a:latin typeface="Cambria Math" panose="02040503050406030204" pitchFamily="18" charset="0"/>
                          <a:ea typeface="Cambria Math"/>
                        </a:rPr>
                        <m:t>~</m:t>
                      </m:r>
                      <m:r>
                        <a:rPr lang="en-US" i="1">
                          <a:latin typeface="Cambria Math" panose="02040503050406030204" pitchFamily="18" charset="0"/>
                          <a:ea typeface="Cambria Math"/>
                        </a:rPr>
                        <m:t>𝑝</m:t>
                      </m:r>
                      <m:d>
                        <m:dPr>
                          <m:ctrlPr>
                            <a:rPr lang="en-US" b="0" i="1" smtClean="0">
                              <a:latin typeface="Cambria Math"/>
                              <a:ea typeface="Cambria Math"/>
                            </a:rPr>
                          </m:ctrlPr>
                        </m:dPr>
                        <m:e>
                          <m:r>
                            <a:rPr lang="en-US" i="1">
                              <a:latin typeface="Cambria Math" panose="02040503050406030204" pitchFamily="18" charset="0"/>
                              <a:ea typeface="Cambria Math"/>
                            </a:rPr>
                            <m:t>𝜙</m:t>
                          </m:r>
                        </m:e>
                      </m:d>
                    </m:oMath>
                  </m:oMathPara>
                </a14:m>
                <a:endParaRPr lang="en-US" dirty="0">
                  <a:ea typeface="Cambria Math"/>
                </a:endParaRPr>
              </a:p>
              <a:p>
                <a:pPr/>
                <a14:m>
                  <m:oMathPara xmlns:m="http://schemas.openxmlformats.org/officeDocument/2006/math">
                    <m:oMathParaPr>
                      <m:jc m:val="left"/>
                    </m:oMathParaPr>
                    <m:oMath xmlns:m="http://schemas.openxmlformats.org/officeDocument/2006/math">
                      <m:sSub>
                        <m:sSubPr>
                          <m:ctrlPr>
                            <a:rPr lang="en-US" i="1">
                              <a:latin typeface="Cambria Math"/>
                              <a:ea typeface="Cambria Math"/>
                            </a:rPr>
                          </m:ctrlPr>
                        </m:sSubPr>
                        <m:e>
                          <m:r>
                            <a:rPr lang="en-US" i="1">
                              <a:latin typeface="Cambria Math" panose="02040503050406030204" pitchFamily="18" charset="0"/>
                              <a:ea typeface="Cambria Math"/>
                            </a:rPr>
                            <m:t>𝜃</m:t>
                          </m:r>
                        </m:e>
                        <m:sub>
                          <m:r>
                            <a:rPr lang="en-US" i="1">
                              <a:latin typeface="Cambria Math" panose="02040503050406030204" pitchFamily="18" charset="0"/>
                              <a:ea typeface="Cambria Math"/>
                            </a:rPr>
                            <m:t>𝑖</m:t>
                          </m:r>
                        </m:sub>
                      </m:sSub>
                      <m:r>
                        <a:rPr lang="en-US">
                          <a:latin typeface="Cambria Math" panose="02040503050406030204" pitchFamily="18" charset="0"/>
                          <a:ea typeface="Cambria Math"/>
                        </a:rPr>
                        <m:t>~</m:t>
                      </m:r>
                      <m:r>
                        <a:rPr lang="en-US" i="1">
                          <a:latin typeface="Cambria Math" panose="02040503050406030204" pitchFamily="18" charset="0"/>
                          <a:ea typeface="Cambria Math"/>
                        </a:rPr>
                        <m:t>𝑝</m:t>
                      </m:r>
                      <m:d>
                        <m:dPr>
                          <m:ctrlPr>
                            <a:rPr lang="en-US" i="1">
                              <a:latin typeface="Cambria Math"/>
                              <a:ea typeface="Cambria Math"/>
                            </a:rPr>
                          </m:ctrlPr>
                        </m:dPr>
                        <m:e>
                          <m:r>
                            <a:rPr lang="en-US" b="0" i="1" smtClean="0">
                              <a:latin typeface="Cambria Math" panose="02040503050406030204" pitchFamily="18" charset="0"/>
                              <a:ea typeface="Cambria Math"/>
                            </a:rPr>
                            <m:t>𝜃</m:t>
                          </m:r>
                        </m:e>
                        <m:e>
                          <m:r>
                            <a:rPr lang="en-US" i="1">
                              <a:latin typeface="Cambria Math" panose="02040503050406030204" pitchFamily="18" charset="0"/>
                              <a:ea typeface="Cambria Math"/>
                            </a:rPr>
                            <m:t>𝜙</m:t>
                          </m:r>
                        </m:e>
                      </m:d>
                    </m:oMath>
                  </m:oMathPara>
                </a14:m>
                <a:endParaRPr lang="en-US" dirty="0" smtClean="0"/>
              </a:p>
              <a:p>
                <a:pPr/>
                <a14:m>
                  <m:oMathPara xmlns:m="http://schemas.openxmlformats.org/officeDocument/2006/math">
                    <m:oMathParaPr>
                      <m:jc m:val="left"/>
                    </m:oMathParaPr>
                    <m:oMath xmlns:m="http://schemas.openxmlformats.org/officeDocument/2006/math">
                      <m:sSub>
                        <m:sSubPr>
                          <m:ctrlPr>
                            <a:rPr lang="en-US" i="1">
                              <a:latin typeface="Cambria Math"/>
                              <a:ea typeface="Cambria Math"/>
                            </a:rPr>
                          </m:ctrlPr>
                        </m:sSubPr>
                        <m:e>
                          <m:r>
                            <a:rPr lang="en-US" i="1">
                              <a:latin typeface="Cambria Math"/>
                              <a:ea typeface="Cambria Math"/>
                            </a:rPr>
                            <m:t>𝑦</m:t>
                          </m:r>
                        </m:e>
                        <m:sub>
                          <m:r>
                            <a:rPr lang="en-US" i="1">
                              <a:latin typeface="Cambria Math" panose="02040503050406030204" pitchFamily="18" charset="0"/>
                              <a:ea typeface="Cambria Math"/>
                            </a:rPr>
                            <m:t>𝑖</m:t>
                          </m:r>
                        </m:sub>
                      </m:sSub>
                      <m:r>
                        <a:rPr lang="en-US" i="1">
                          <a:latin typeface="Cambria Math" panose="02040503050406030204" pitchFamily="18" charset="0"/>
                          <a:ea typeface="Cambria Math"/>
                        </a:rPr>
                        <m:t>~</m:t>
                      </m:r>
                      <m:r>
                        <a:rPr lang="en-US" i="1">
                          <a:latin typeface="Cambria Math" panose="02040503050406030204" pitchFamily="18" charset="0"/>
                          <a:ea typeface="Cambria Math"/>
                        </a:rPr>
                        <m:t>𝑝</m:t>
                      </m:r>
                      <m:d>
                        <m:dPr>
                          <m:ctrlPr>
                            <a:rPr lang="en-US" i="1">
                              <a:latin typeface="Cambria Math"/>
                              <a:ea typeface="Cambria Math"/>
                            </a:rPr>
                          </m:ctrlPr>
                        </m:dPr>
                        <m:e>
                          <m:r>
                            <a:rPr lang="en-US" i="1">
                              <a:latin typeface="Cambria Math" panose="02040503050406030204" pitchFamily="18" charset="0"/>
                              <a:ea typeface="Cambria Math"/>
                            </a:rPr>
                            <m:t>𝑦</m:t>
                          </m:r>
                        </m:e>
                        <m:e>
                          <m:sSub>
                            <m:sSubPr>
                              <m:ctrlPr>
                                <a:rPr lang="en-US" i="1">
                                  <a:latin typeface="Cambria Math"/>
                                  <a:ea typeface="Cambria Math"/>
                                </a:rPr>
                              </m:ctrlPr>
                            </m:sSubPr>
                            <m:e>
                              <m:r>
                                <a:rPr lang="en-US" i="1">
                                  <a:latin typeface="Cambria Math" panose="02040503050406030204" pitchFamily="18" charset="0"/>
                                  <a:ea typeface="Cambria Math"/>
                                </a:rPr>
                                <m:t>𝜃</m:t>
                              </m:r>
                            </m:e>
                            <m:sub>
                              <m:r>
                                <a:rPr lang="en-US" i="1">
                                  <a:latin typeface="Cambria Math" panose="02040503050406030204" pitchFamily="18" charset="0"/>
                                  <a:ea typeface="Cambria Math"/>
                                </a:rPr>
                                <m:t>𝑖</m:t>
                              </m:r>
                            </m:sub>
                          </m:sSub>
                        </m:e>
                      </m:d>
                    </m:oMath>
                  </m:oMathPara>
                </a14:m>
                <a:endParaRPr lang="en-US" dirty="0"/>
              </a:p>
            </p:txBody>
          </p:sp>
        </mc:Choice>
        <mc:Fallback xmlns="">
          <p:sp>
            <p:nvSpPr>
              <p:cNvPr id="21" name="Rectangle 20"/>
              <p:cNvSpPr>
                <a:spLocks noRot="1" noChangeAspect="1" noMove="1" noResize="1" noEditPoints="1" noAdjustHandles="1" noChangeArrowheads="1" noChangeShapeType="1" noTextEdit="1"/>
              </p:cNvSpPr>
              <p:nvPr/>
            </p:nvSpPr>
            <p:spPr>
              <a:xfrm>
                <a:off x="3162300" y="920507"/>
                <a:ext cx="1326004" cy="1200329"/>
              </a:xfrm>
              <a:prstGeom prst="rect">
                <a:avLst/>
              </a:prstGeom>
              <a:blipFill>
                <a:blip r:embed="rId3"/>
                <a:stretch>
                  <a:fillRect l="-1382" b="-152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Rectangle 21"/>
              <p:cNvSpPr/>
              <p:nvPr/>
            </p:nvSpPr>
            <p:spPr>
              <a:xfrm>
                <a:off x="776140" y="1547967"/>
                <a:ext cx="381000"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a:ea typeface="Cambria Math"/>
                            </a:rPr>
                          </m:ctrlPr>
                        </m:sSubPr>
                        <m:e>
                          <m:r>
                            <a:rPr lang="en-US" i="1">
                              <a:latin typeface="Cambria Math" panose="02040503050406030204" pitchFamily="18" charset="0"/>
                              <a:ea typeface="Cambria Math"/>
                            </a:rPr>
                            <m:t>𝜃</m:t>
                          </m:r>
                        </m:e>
                        <m:sub>
                          <m:r>
                            <a:rPr lang="en-US" b="0" i="1" smtClean="0">
                              <a:latin typeface="Cambria Math" panose="02040503050406030204" pitchFamily="18" charset="0"/>
                              <a:ea typeface="Cambria Math"/>
                            </a:rPr>
                            <m:t>1</m:t>
                          </m:r>
                        </m:sub>
                      </m:sSub>
                    </m:oMath>
                  </m:oMathPara>
                </a14:m>
                <a:endParaRPr lang="en-US" dirty="0"/>
              </a:p>
            </p:txBody>
          </p:sp>
        </mc:Choice>
        <mc:Fallback xmlns="">
          <p:sp>
            <p:nvSpPr>
              <p:cNvPr id="22" name="Rectangle 21"/>
              <p:cNvSpPr>
                <a:spLocks noRot="1" noChangeAspect="1" noMove="1" noResize="1" noEditPoints="1" noAdjustHandles="1" noChangeArrowheads="1" noChangeShapeType="1" noTextEdit="1"/>
              </p:cNvSpPr>
              <p:nvPr/>
            </p:nvSpPr>
            <p:spPr>
              <a:xfrm>
                <a:off x="776140" y="1547967"/>
                <a:ext cx="381000" cy="36933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Rectangle 22"/>
              <p:cNvSpPr/>
              <p:nvPr/>
            </p:nvSpPr>
            <p:spPr>
              <a:xfrm>
                <a:off x="776140" y="2267402"/>
                <a:ext cx="381000"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a:ea typeface="Cambria Math"/>
                            </a:rPr>
                          </m:ctrlPr>
                        </m:sSubPr>
                        <m:e>
                          <m:r>
                            <a:rPr lang="en-US" b="0" i="1" smtClean="0">
                              <a:latin typeface="Cambria Math" panose="02040503050406030204" pitchFamily="18" charset="0"/>
                              <a:ea typeface="Cambria Math"/>
                            </a:rPr>
                            <m:t>𝑦</m:t>
                          </m:r>
                        </m:e>
                        <m:sub>
                          <m:r>
                            <a:rPr lang="en-US" b="0" i="1" smtClean="0">
                              <a:latin typeface="Cambria Math" panose="02040503050406030204" pitchFamily="18" charset="0"/>
                              <a:ea typeface="Cambria Math"/>
                            </a:rPr>
                            <m:t>1</m:t>
                          </m:r>
                        </m:sub>
                      </m:sSub>
                    </m:oMath>
                  </m:oMathPara>
                </a14:m>
                <a:endParaRPr lang="en-US" dirty="0"/>
              </a:p>
            </p:txBody>
          </p:sp>
        </mc:Choice>
        <mc:Fallback xmlns="">
          <p:sp>
            <p:nvSpPr>
              <p:cNvPr id="23" name="Rectangle 22"/>
              <p:cNvSpPr>
                <a:spLocks noRot="1" noChangeAspect="1" noMove="1" noResize="1" noEditPoints="1" noAdjustHandles="1" noChangeArrowheads="1" noChangeShapeType="1" noTextEdit="1"/>
              </p:cNvSpPr>
              <p:nvPr/>
            </p:nvSpPr>
            <p:spPr>
              <a:xfrm>
                <a:off x="776140" y="2267402"/>
                <a:ext cx="381000" cy="369332"/>
              </a:xfrm>
              <a:prstGeom prst="rect">
                <a:avLst/>
              </a:prstGeom>
              <a:blipFill>
                <a:blip r:embed="rId5"/>
                <a:stretch>
                  <a:fillRect b="-4918"/>
                </a:stretch>
              </a:blipFill>
            </p:spPr>
            <p:txBody>
              <a:bodyPr/>
              <a:lstStyle/>
              <a:p>
                <a:r>
                  <a:rPr lang="en-US">
                    <a:noFill/>
                  </a:rPr>
                  <a:t> </a:t>
                </a:r>
              </a:p>
            </p:txBody>
          </p:sp>
        </mc:Fallback>
      </mc:AlternateContent>
      <p:cxnSp>
        <p:nvCxnSpPr>
          <p:cNvPr id="25" name="Straight Arrow Connector 24"/>
          <p:cNvCxnSpPr>
            <a:stCxn id="22" idx="2"/>
            <a:endCxn id="23" idx="0"/>
          </p:cNvCxnSpPr>
          <p:nvPr/>
        </p:nvCxnSpPr>
        <p:spPr>
          <a:xfrm>
            <a:off x="966640" y="1917299"/>
            <a:ext cx="0" cy="35010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8" name="Rectangle 27"/>
              <p:cNvSpPr/>
              <p:nvPr/>
            </p:nvSpPr>
            <p:spPr>
              <a:xfrm>
                <a:off x="1350571" y="1547967"/>
                <a:ext cx="381000"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a:ea typeface="Cambria Math"/>
                            </a:rPr>
                          </m:ctrlPr>
                        </m:sSubPr>
                        <m:e>
                          <m:r>
                            <a:rPr lang="en-US" i="1">
                              <a:latin typeface="Cambria Math" panose="02040503050406030204" pitchFamily="18" charset="0"/>
                              <a:ea typeface="Cambria Math"/>
                            </a:rPr>
                            <m:t>𝜃</m:t>
                          </m:r>
                        </m:e>
                        <m:sub>
                          <m:r>
                            <a:rPr lang="en-US" b="0" i="1" smtClean="0">
                              <a:latin typeface="Cambria Math" panose="02040503050406030204" pitchFamily="18" charset="0"/>
                              <a:ea typeface="Cambria Math"/>
                            </a:rPr>
                            <m:t>2</m:t>
                          </m:r>
                        </m:sub>
                      </m:sSub>
                    </m:oMath>
                  </m:oMathPara>
                </a14:m>
                <a:endParaRPr lang="en-US" dirty="0"/>
              </a:p>
            </p:txBody>
          </p:sp>
        </mc:Choice>
        <mc:Fallback xmlns="">
          <p:sp>
            <p:nvSpPr>
              <p:cNvPr id="28" name="Rectangle 27"/>
              <p:cNvSpPr>
                <a:spLocks noRot="1" noChangeAspect="1" noMove="1" noResize="1" noEditPoints="1" noAdjustHandles="1" noChangeArrowheads="1" noChangeShapeType="1" noTextEdit="1"/>
              </p:cNvSpPr>
              <p:nvPr/>
            </p:nvSpPr>
            <p:spPr>
              <a:xfrm>
                <a:off x="1350571" y="1547967"/>
                <a:ext cx="381000" cy="369332"/>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Rectangle 28"/>
              <p:cNvSpPr/>
              <p:nvPr/>
            </p:nvSpPr>
            <p:spPr>
              <a:xfrm>
                <a:off x="1350571" y="2267402"/>
                <a:ext cx="381000"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a:ea typeface="Cambria Math"/>
                            </a:rPr>
                          </m:ctrlPr>
                        </m:sSubPr>
                        <m:e>
                          <m:r>
                            <a:rPr lang="en-US" b="0" i="1" smtClean="0">
                              <a:latin typeface="Cambria Math" panose="02040503050406030204" pitchFamily="18" charset="0"/>
                              <a:ea typeface="Cambria Math"/>
                            </a:rPr>
                            <m:t>𝑦</m:t>
                          </m:r>
                        </m:e>
                        <m:sub>
                          <m:r>
                            <a:rPr lang="en-US" b="0" i="1" smtClean="0">
                              <a:latin typeface="Cambria Math" panose="02040503050406030204" pitchFamily="18" charset="0"/>
                              <a:ea typeface="Cambria Math"/>
                            </a:rPr>
                            <m:t>2</m:t>
                          </m:r>
                        </m:sub>
                      </m:sSub>
                    </m:oMath>
                  </m:oMathPara>
                </a14:m>
                <a:endParaRPr lang="en-US" dirty="0"/>
              </a:p>
            </p:txBody>
          </p:sp>
        </mc:Choice>
        <mc:Fallback xmlns="">
          <p:sp>
            <p:nvSpPr>
              <p:cNvPr id="29" name="Rectangle 28"/>
              <p:cNvSpPr>
                <a:spLocks noRot="1" noChangeAspect="1" noMove="1" noResize="1" noEditPoints="1" noAdjustHandles="1" noChangeArrowheads="1" noChangeShapeType="1" noTextEdit="1"/>
              </p:cNvSpPr>
              <p:nvPr/>
            </p:nvSpPr>
            <p:spPr>
              <a:xfrm>
                <a:off x="1350571" y="2267402"/>
                <a:ext cx="381000" cy="369332"/>
              </a:xfrm>
              <a:prstGeom prst="rect">
                <a:avLst/>
              </a:prstGeom>
              <a:blipFill>
                <a:blip r:embed="rId7"/>
                <a:stretch>
                  <a:fillRect b="-4918"/>
                </a:stretch>
              </a:blipFill>
            </p:spPr>
            <p:txBody>
              <a:bodyPr/>
              <a:lstStyle/>
              <a:p>
                <a:r>
                  <a:rPr lang="en-US">
                    <a:noFill/>
                  </a:rPr>
                  <a:t> </a:t>
                </a:r>
              </a:p>
            </p:txBody>
          </p:sp>
        </mc:Fallback>
      </mc:AlternateContent>
      <p:cxnSp>
        <p:nvCxnSpPr>
          <p:cNvPr id="30" name="Straight Arrow Connector 29"/>
          <p:cNvCxnSpPr>
            <a:stCxn id="28" idx="2"/>
            <a:endCxn id="29" idx="0"/>
          </p:cNvCxnSpPr>
          <p:nvPr/>
        </p:nvCxnSpPr>
        <p:spPr>
          <a:xfrm>
            <a:off x="1541071" y="1917299"/>
            <a:ext cx="0" cy="35010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1" name="Rectangle 30"/>
              <p:cNvSpPr/>
              <p:nvPr/>
            </p:nvSpPr>
            <p:spPr>
              <a:xfrm>
                <a:off x="1925002" y="1562317"/>
                <a:ext cx="381000"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m:t>
                      </m:r>
                    </m:oMath>
                  </m:oMathPara>
                </a14:m>
                <a:endParaRPr lang="en-US" dirty="0"/>
              </a:p>
            </p:txBody>
          </p:sp>
        </mc:Choice>
        <mc:Fallback xmlns="">
          <p:sp>
            <p:nvSpPr>
              <p:cNvPr id="31" name="Rectangle 30"/>
              <p:cNvSpPr>
                <a:spLocks noRot="1" noChangeAspect="1" noMove="1" noResize="1" noEditPoints="1" noAdjustHandles="1" noChangeArrowheads="1" noChangeShapeType="1" noTextEdit="1"/>
              </p:cNvSpPr>
              <p:nvPr/>
            </p:nvSpPr>
            <p:spPr>
              <a:xfrm>
                <a:off x="1925002" y="1562317"/>
                <a:ext cx="381000" cy="369332"/>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Rectangle 31"/>
              <p:cNvSpPr/>
              <p:nvPr/>
            </p:nvSpPr>
            <p:spPr>
              <a:xfrm>
                <a:off x="1925002" y="2281752"/>
                <a:ext cx="381000"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m:t>
                      </m:r>
                    </m:oMath>
                  </m:oMathPara>
                </a14:m>
                <a:endParaRPr lang="en-US" dirty="0"/>
              </a:p>
            </p:txBody>
          </p:sp>
        </mc:Choice>
        <mc:Fallback xmlns="">
          <p:sp>
            <p:nvSpPr>
              <p:cNvPr id="32" name="Rectangle 31"/>
              <p:cNvSpPr>
                <a:spLocks noRot="1" noChangeAspect="1" noMove="1" noResize="1" noEditPoints="1" noAdjustHandles="1" noChangeArrowheads="1" noChangeShapeType="1" noTextEdit="1"/>
              </p:cNvSpPr>
              <p:nvPr/>
            </p:nvSpPr>
            <p:spPr>
              <a:xfrm>
                <a:off x="1925002" y="2281752"/>
                <a:ext cx="381000" cy="369332"/>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Rectangle 33"/>
              <p:cNvSpPr/>
              <p:nvPr/>
            </p:nvSpPr>
            <p:spPr>
              <a:xfrm>
                <a:off x="2496502" y="1562317"/>
                <a:ext cx="354623"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a:ea typeface="Cambria Math"/>
                            </a:rPr>
                          </m:ctrlPr>
                        </m:sSubPr>
                        <m:e>
                          <m:r>
                            <a:rPr lang="en-US" i="1">
                              <a:latin typeface="Cambria Math" panose="02040503050406030204" pitchFamily="18" charset="0"/>
                              <a:ea typeface="Cambria Math"/>
                            </a:rPr>
                            <m:t>𝜃</m:t>
                          </m:r>
                        </m:e>
                        <m:sub>
                          <m:r>
                            <a:rPr lang="en-US" b="0" i="1" smtClean="0">
                              <a:latin typeface="Cambria Math" panose="02040503050406030204" pitchFamily="18" charset="0"/>
                              <a:ea typeface="Cambria Math"/>
                            </a:rPr>
                            <m:t>𝑛</m:t>
                          </m:r>
                        </m:sub>
                      </m:sSub>
                    </m:oMath>
                  </m:oMathPara>
                </a14:m>
                <a:endParaRPr lang="en-US" dirty="0"/>
              </a:p>
            </p:txBody>
          </p:sp>
        </mc:Choice>
        <mc:Fallback xmlns="">
          <p:sp>
            <p:nvSpPr>
              <p:cNvPr id="34" name="Rectangle 33"/>
              <p:cNvSpPr>
                <a:spLocks noRot="1" noChangeAspect="1" noMove="1" noResize="1" noEditPoints="1" noAdjustHandles="1" noChangeArrowheads="1" noChangeShapeType="1" noTextEdit="1"/>
              </p:cNvSpPr>
              <p:nvPr/>
            </p:nvSpPr>
            <p:spPr>
              <a:xfrm>
                <a:off x="2496502" y="1562317"/>
                <a:ext cx="354623" cy="369332"/>
              </a:xfrm>
              <a:prstGeom prst="rect">
                <a:avLst/>
              </a:prstGeom>
              <a:blipFill>
                <a:blip r:embed="rId10"/>
                <a:stretch>
                  <a:fillRect r="-172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Rectangle 34"/>
              <p:cNvSpPr/>
              <p:nvPr/>
            </p:nvSpPr>
            <p:spPr>
              <a:xfrm>
                <a:off x="2496502" y="2281752"/>
                <a:ext cx="354623"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a:ea typeface="Cambria Math"/>
                            </a:rPr>
                          </m:ctrlPr>
                        </m:sSubPr>
                        <m:e>
                          <m:r>
                            <a:rPr lang="en-US" b="0" i="1" smtClean="0">
                              <a:latin typeface="Cambria Math" panose="02040503050406030204" pitchFamily="18" charset="0"/>
                              <a:ea typeface="Cambria Math"/>
                            </a:rPr>
                            <m:t>𝑦</m:t>
                          </m:r>
                        </m:e>
                        <m:sub>
                          <m:r>
                            <a:rPr lang="en-US" b="0" i="1" smtClean="0">
                              <a:latin typeface="Cambria Math" panose="02040503050406030204" pitchFamily="18" charset="0"/>
                              <a:ea typeface="Cambria Math"/>
                            </a:rPr>
                            <m:t>𝑛</m:t>
                          </m:r>
                        </m:sub>
                      </m:sSub>
                    </m:oMath>
                  </m:oMathPara>
                </a14:m>
                <a:endParaRPr lang="en-US" dirty="0"/>
              </a:p>
            </p:txBody>
          </p:sp>
        </mc:Choice>
        <mc:Fallback xmlns="">
          <p:sp>
            <p:nvSpPr>
              <p:cNvPr id="35" name="Rectangle 34"/>
              <p:cNvSpPr>
                <a:spLocks noRot="1" noChangeAspect="1" noMove="1" noResize="1" noEditPoints="1" noAdjustHandles="1" noChangeArrowheads="1" noChangeShapeType="1" noTextEdit="1"/>
              </p:cNvSpPr>
              <p:nvPr/>
            </p:nvSpPr>
            <p:spPr>
              <a:xfrm>
                <a:off x="2496502" y="2281752"/>
                <a:ext cx="354623" cy="369332"/>
              </a:xfrm>
              <a:prstGeom prst="rect">
                <a:avLst/>
              </a:prstGeom>
              <a:blipFill>
                <a:blip r:embed="rId11"/>
                <a:stretch>
                  <a:fillRect b="-6557"/>
                </a:stretch>
              </a:blipFill>
            </p:spPr>
            <p:txBody>
              <a:bodyPr/>
              <a:lstStyle/>
              <a:p>
                <a:r>
                  <a:rPr lang="en-US">
                    <a:noFill/>
                  </a:rPr>
                  <a:t> </a:t>
                </a:r>
              </a:p>
            </p:txBody>
          </p:sp>
        </mc:Fallback>
      </mc:AlternateContent>
      <p:cxnSp>
        <p:nvCxnSpPr>
          <p:cNvPr id="36" name="Straight Arrow Connector 35"/>
          <p:cNvCxnSpPr>
            <a:stCxn id="34" idx="2"/>
            <a:endCxn id="35" idx="0"/>
          </p:cNvCxnSpPr>
          <p:nvPr/>
        </p:nvCxnSpPr>
        <p:spPr>
          <a:xfrm>
            <a:off x="2673814" y="1931649"/>
            <a:ext cx="0" cy="35010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48" idx="2"/>
            <a:endCxn id="22" idx="0"/>
          </p:cNvCxnSpPr>
          <p:nvPr/>
        </p:nvCxnSpPr>
        <p:spPr>
          <a:xfrm flipH="1">
            <a:off x="966640" y="1131332"/>
            <a:ext cx="948105" cy="41663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48" idx="2"/>
            <a:endCxn id="28" idx="0"/>
          </p:cNvCxnSpPr>
          <p:nvPr/>
        </p:nvCxnSpPr>
        <p:spPr>
          <a:xfrm flipH="1">
            <a:off x="1541071" y="1131332"/>
            <a:ext cx="373674" cy="41663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48" idx="2"/>
            <a:endCxn id="34" idx="0"/>
          </p:cNvCxnSpPr>
          <p:nvPr/>
        </p:nvCxnSpPr>
        <p:spPr>
          <a:xfrm>
            <a:off x="1914745" y="1131332"/>
            <a:ext cx="759069" cy="43098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8" name="Rectangle 47"/>
              <p:cNvSpPr/>
              <p:nvPr/>
            </p:nvSpPr>
            <p:spPr>
              <a:xfrm>
                <a:off x="1757949" y="762000"/>
                <a:ext cx="313592"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ea typeface="Cambria Math"/>
                        </a:rPr>
                        <m:t>𝜙</m:t>
                      </m:r>
                    </m:oMath>
                  </m:oMathPara>
                </a14:m>
                <a:endParaRPr lang="en-US" dirty="0"/>
              </a:p>
            </p:txBody>
          </p:sp>
        </mc:Choice>
        <mc:Fallback xmlns="">
          <p:sp>
            <p:nvSpPr>
              <p:cNvPr id="48" name="Rectangle 47"/>
              <p:cNvSpPr>
                <a:spLocks noRot="1" noChangeAspect="1" noMove="1" noResize="1" noEditPoints="1" noAdjustHandles="1" noChangeArrowheads="1" noChangeShapeType="1" noTextEdit="1"/>
              </p:cNvSpPr>
              <p:nvPr/>
            </p:nvSpPr>
            <p:spPr>
              <a:xfrm>
                <a:off x="1757949" y="762000"/>
                <a:ext cx="313592" cy="369332"/>
              </a:xfrm>
              <a:prstGeom prst="rect">
                <a:avLst/>
              </a:prstGeom>
              <a:blipFill>
                <a:blip r:embed="rId12"/>
                <a:stretch>
                  <a:fillRect l="-3846" r="-13462" b="-114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5" name="TextBox 54"/>
              <p:cNvSpPr txBox="1"/>
              <p:nvPr/>
            </p:nvSpPr>
            <p:spPr>
              <a:xfrm>
                <a:off x="4837236" y="1234237"/>
                <a:ext cx="4114800" cy="923330"/>
              </a:xfrm>
              <a:prstGeom prst="rect">
                <a:avLst/>
              </a:prstGeom>
              <a:noFill/>
            </p:spPr>
            <p:txBody>
              <a:bodyPr wrap="square" rtlCol="0">
                <a:spAutoFit/>
              </a:bodyPr>
              <a:lstStyle/>
              <a:p>
                <a:pPr marL="285750" indent="-285750">
                  <a:buFont typeface="Arial" panose="020B0604020202020204" pitchFamily="34" charset="0"/>
                  <a:buChar char="•"/>
                </a:pPr>
                <a:r>
                  <a:rPr lang="en-US" dirty="0">
                    <a:ea typeface="Cambria Math"/>
                  </a:rPr>
                  <a:t>only </a:t>
                </a:r>
                <a14:m>
                  <m:oMath xmlns:m="http://schemas.openxmlformats.org/officeDocument/2006/math">
                    <m:r>
                      <a:rPr lang="en-US" i="1">
                        <a:latin typeface="Cambria Math" panose="02040503050406030204" pitchFamily="18" charset="0"/>
                        <a:ea typeface="Cambria Math"/>
                      </a:rPr>
                      <m:t>𝜙</m:t>
                    </m:r>
                  </m:oMath>
                </a14:m>
                <a:r>
                  <a:rPr lang="en-US" dirty="0"/>
                  <a:t> has a prior that is </a:t>
                </a:r>
                <a:r>
                  <a:rPr lang="en-US" dirty="0" smtClean="0"/>
                  <a:t>set</a:t>
                </a:r>
                <a:endParaRPr lang="en-US" i="1" dirty="0" smtClean="0">
                  <a:latin typeface="Cambria Math" panose="02040503050406030204" pitchFamily="18" charset="0"/>
                  <a:ea typeface="Cambria Math"/>
                </a:endParaRPr>
              </a:p>
              <a:p>
                <a:pPr marL="285750" indent="-285750">
                  <a:buFont typeface="Arial" panose="020B0604020202020204" pitchFamily="34" charset="0"/>
                  <a:buChar char="•"/>
                </a:pPr>
                <a14:m>
                  <m:oMath xmlns:m="http://schemas.openxmlformats.org/officeDocument/2006/math">
                    <m:r>
                      <a:rPr lang="en-US" b="0" i="1" smtClean="0">
                        <a:latin typeface="Cambria Math" panose="02040503050406030204" pitchFamily="18" charset="0"/>
                        <a:ea typeface="Cambria Math"/>
                      </a:rPr>
                      <m:t>𝜃</m:t>
                    </m:r>
                    <m:r>
                      <a:rPr lang="en-US" b="0" i="1" smtClean="0">
                        <a:latin typeface="Cambria Math" panose="02040503050406030204" pitchFamily="18" charset="0"/>
                        <a:ea typeface="Cambria Math"/>
                      </a:rPr>
                      <m:t>=</m:t>
                    </m:r>
                    <m:d>
                      <m:dPr>
                        <m:ctrlPr>
                          <a:rPr lang="en-US" b="0" i="1" smtClean="0">
                            <a:latin typeface="Cambria Math"/>
                            <a:ea typeface="Cambria Math"/>
                          </a:rPr>
                        </m:ctrlPr>
                      </m:dPr>
                      <m:e>
                        <m:sSub>
                          <m:sSubPr>
                            <m:ctrlPr>
                              <a:rPr lang="en-US" i="1">
                                <a:latin typeface="Cambria Math"/>
                                <a:ea typeface="Cambria Math"/>
                              </a:rPr>
                            </m:ctrlPr>
                          </m:sSubPr>
                          <m:e>
                            <m:r>
                              <a:rPr lang="en-US" i="1">
                                <a:latin typeface="Cambria Math" panose="02040503050406030204" pitchFamily="18" charset="0"/>
                                <a:ea typeface="Cambria Math"/>
                              </a:rPr>
                              <m:t>𝜃</m:t>
                            </m:r>
                          </m:e>
                          <m:sub>
                            <m:r>
                              <a:rPr lang="en-US" i="1">
                                <a:latin typeface="Cambria Math" panose="02040503050406030204" pitchFamily="18" charset="0"/>
                                <a:ea typeface="Cambria Math"/>
                              </a:rPr>
                              <m:t>𝑖</m:t>
                            </m:r>
                          </m:sub>
                        </m:sSub>
                        <m:r>
                          <a:rPr lang="en-US" b="0" i="1" smtClean="0">
                            <a:latin typeface="Cambria Math" panose="02040503050406030204" pitchFamily="18" charset="0"/>
                            <a:ea typeface="Cambria Math"/>
                          </a:rPr>
                          <m:t>,…,</m:t>
                        </m:r>
                        <m:sSub>
                          <m:sSubPr>
                            <m:ctrlPr>
                              <a:rPr lang="en-US" i="1">
                                <a:latin typeface="Cambria Math"/>
                                <a:ea typeface="Cambria Math"/>
                              </a:rPr>
                            </m:ctrlPr>
                          </m:sSubPr>
                          <m:e>
                            <m:r>
                              <a:rPr lang="en-US" i="1">
                                <a:latin typeface="Cambria Math" panose="02040503050406030204" pitchFamily="18" charset="0"/>
                                <a:ea typeface="Cambria Math"/>
                              </a:rPr>
                              <m:t>𝜃</m:t>
                            </m:r>
                          </m:e>
                          <m:sub>
                            <m:r>
                              <a:rPr lang="en-US" b="0" i="1" smtClean="0">
                                <a:latin typeface="Cambria Math" panose="02040503050406030204" pitchFamily="18" charset="0"/>
                                <a:ea typeface="Cambria Math"/>
                              </a:rPr>
                              <m:t>𝑛</m:t>
                            </m:r>
                          </m:sub>
                        </m:sSub>
                      </m:e>
                    </m:d>
                  </m:oMath>
                </a14:m>
                <a:r>
                  <a:rPr lang="en-US" dirty="0" smtClean="0"/>
                  <a:t> and </a:t>
                </a:r>
                <a14:m>
                  <m:oMath xmlns:m="http://schemas.openxmlformats.org/officeDocument/2006/math">
                    <m:r>
                      <a:rPr lang="en-US" i="1">
                        <a:latin typeface="Cambria Math" panose="02040503050406030204" pitchFamily="18" charset="0"/>
                        <a:ea typeface="Cambria Math"/>
                      </a:rPr>
                      <m:t>𝜙</m:t>
                    </m:r>
                  </m:oMath>
                </a14:m>
                <a:r>
                  <a:rPr lang="en-US" dirty="0" smtClean="0"/>
                  <a:t> are parameters</a:t>
                </a:r>
              </a:p>
              <a:p>
                <a:pPr marL="285750" indent="-285750">
                  <a:buFont typeface="Arial" panose="020B0604020202020204" pitchFamily="34" charset="0"/>
                  <a:buChar char="•"/>
                </a:pPr>
                <a14:m>
                  <m:oMath xmlns:m="http://schemas.openxmlformats.org/officeDocument/2006/math">
                    <m:sSub>
                      <m:sSubPr>
                        <m:ctrlPr>
                          <a:rPr lang="en-US" i="1">
                            <a:latin typeface="Cambria Math"/>
                            <a:ea typeface="Cambria Math"/>
                          </a:rPr>
                        </m:ctrlPr>
                      </m:sSubPr>
                      <m:e>
                        <m:r>
                          <a:rPr lang="en-US" i="1">
                            <a:latin typeface="Cambria Math"/>
                            <a:ea typeface="Cambria Math"/>
                          </a:rPr>
                          <m:t>𝑦</m:t>
                        </m:r>
                      </m:e>
                      <m:sub>
                        <m:r>
                          <a:rPr lang="en-US" i="1">
                            <a:latin typeface="Cambria Math" panose="02040503050406030204" pitchFamily="18" charset="0"/>
                            <a:ea typeface="Cambria Math"/>
                          </a:rPr>
                          <m:t>𝑖</m:t>
                        </m:r>
                      </m:sub>
                    </m:sSub>
                  </m:oMath>
                </a14:m>
                <a:r>
                  <a:rPr lang="en-US" dirty="0"/>
                  <a:t> is </a:t>
                </a:r>
                <a:r>
                  <a:rPr lang="en-US" dirty="0" smtClean="0"/>
                  <a:t>observed</a:t>
                </a:r>
                <a:endParaRPr lang="en-US" dirty="0"/>
              </a:p>
            </p:txBody>
          </p:sp>
        </mc:Choice>
        <mc:Fallback xmlns="">
          <p:sp>
            <p:nvSpPr>
              <p:cNvPr id="55" name="TextBox 54"/>
              <p:cNvSpPr txBox="1">
                <a:spLocks noRot="1" noChangeAspect="1" noMove="1" noResize="1" noEditPoints="1" noAdjustHandles="1" noChangeArrowheads="1" noChangeShapeType="1" noTextEdit="1"/>
              </p:cNvSpPr>
              <p:nvPr/>
            </p:nvSpPr>
            <p:spPr>
              <a:xfrm>
                <a:off x="4837236" y="1234237"/>
                <a:ext cx="4114800" cy="923330"/>
              </a:xfrm>
              <a:prstGeom prst="rect">
                <a:avLst/>
              </a:prstGeom>
              <a:blipFill>
                <a:blip r:embed="rId13"/>
                <a:stretch>
                  <a:fillRect l="-1037" t="-3289" b="-92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6" name="TextBox 55"/>
              <p:cNvSpPr txBox="1"/>
              <p:nvPr/>
            </p:nvSpPr>
            <p:spPr>
              <a:xfrm>
                <a:off x="143608" y="3753570"/>
                <a:ext cx="8991600" cy="1124860"/>
              </a:xfrm>
              <a:prstGeom prst="rect">
                <a:avLst/>
              </a:prstGeom>
              <a:noFill/>
            </p:spPr>
            <p:txBody>
              <a:bodyPr wrap="square" rtlCol="0">
                <a:spAutoFit/>
              </a:bodyPr>
              <a:lstStyle/>
              <a:p>
                <a:pPr marL="285750" indent="-285750">
                  <a:buFont typeface="Arial" panose="020B0604020202020204" pitchFamily="34" charset="0"/>
                  <a:buChar char="•"/>
                </a:pPr>
                <a:r>
                  <a:rPr lang="en-US" dirty="0" smtClean="0"/>
                  <a:t>We may be focused on </a:t>
                </a:r>
                <a:r>
                  <a:rPr lang="en-US" i="1" dirty="0" smtClean="0">
                    <a:solidFill>
                      <a:srgbClr val="FF0000"/>
                    </a:solidFill>
                  </a:rPr>
                  <a:t>marginal posteriors</a:t>
                </a:r>
              </a:p>
              <a:p>
                <a:endParaRPr lang="en-US" sz="1000" dirty="0"/>
              </a:p>
              <a:p>
                <a:pPr algn="ctr"/>
                <a14:m>
                  <m:oMathPara xmlns:m="http://schemas.openxmlformats.org/officeDocument/2006/math">
                    <m:oMathParaPr>
                      <m:jc m:val="centerGroup"/>
                    </m:oMathParaPr>
                    <m:oMath xmlns:m="http://schemas.openxmlformats.org/officeDocument/2006/math">
                      <m:r>
                        <a:rPr lang="en-US" i="1">
                          <a:latin typeface="Cambria Math"/>
                          <a:ea typeface="Cambria Math"/>
                        </a:rPr>
                        <m:t>𝑝</m:t>
                      </m:r>
                      <m:d>
                        <m:dPr>
                          <m:ctrlPr>
                            <a:rPr lang="en-US" i="1">
                              <a:latin typeface="Cambria Math"/>
                              <a:ea typeface="Cambria Math"/>
                            </a:rPr>
                          </m:ctrlPr>
                        </m:dPr>
                        <m:e>
                          <m:r>
                            <a:rPr lang="en-US" i="1">
                              <a:latin typeface="Cambria Math"/>
                              <a:ea typeface="Cambria Math"/>
                            </a:rPr>
                            <m:t>𝜃</m:t>
                          </m:r>
                        </m:e>
                        <m:e>
                          <m:r>
                            <a:rPr lang="en-US" i="1">
                              <a:latin typeface="Cambria Math"/>
                              <a:ea typeface="Cambria Math"/>
                            </a:rPr>
                            <m:t>𝑦</m:t>
                          </m:r>
                        </m:e>
                      </m:d>
                      <m:r>
                        <a:rPr lang="en-US" b="0" i="1" smtClean="0">
                          <a:latin typeface="Cambria Math" panose="02040503050406030204" pitchFamily="18" charset="0"/>
                          <a:ea typeface="Cambria Math"/>
                        </a:rPr>
                        <m:t>=</m:t>
                      </m:r>
                      <m:nary>
                        <m:naryPr>
                          <m:ctrlPr>
                            <a:rPr lang="en-US" b="0" i="1" smtClean="0">
                              <a:latin typeface="Cambria Math"/>
                              <a:ea typeface="Cambria Math"/>
                            </a:rPr>
                          </m:ctrlPr>
                        </m:naryPr>
                        <m:sub>
                          <m:r>
                            <a:rPr lang="en-US" b="0" i="1" smtClean="0">
                              <a:latin typeface="Cambria Math" panose="02040503050406030204" pitchFamily="18" charset="0"/>
                              <a:ea typeface="Cambria Math"/>
                            </a:rPr>
                            <m:t>𝜙</m:t>
                          </m:r>
                        </m:sub>
                        <m:sup>
                          <m:r>
                            <a:rPr lang="en-US" b="0" i="1" smtClean="0">
                              <a:latin typeface="Cambria Math" panose="02040503050406030204" pitchFamily="18" charset="0"/>
                              <a:ea typeface="Cambria Math"/>
                            </a:rPr>
                            <m:t> </m:t>
                          </m:r>
                        </m:sup>
                        <m:e>
                          <m:r>
                            <a:rPr lang="en-US" i="1">
                              <a:latin typeface="Cambria Math"/>
                              <a:ea typeface="Cambria Math"/>
                            </a:rPr>
                            <m:t>𝑝</m:t>
                          </m:r>
                          <m:d>
                            <m:dPr>
                              <m:ctrlPr>
                                <a:rPr lang="en-US" i="1">
                                  <a:latin typeface="Cambria Math"/>
                                  <a:ea typeface="Cambria Math"/>
                                </a:rPr>
                              </m:ctrlPr>
                            </m:dPr>
                            <m:e>
                              <m:r>
                                <a:rPr lang="en-US" i="1">
                                  <a:latin typeface="Cambria Math"/>
                                  <a:ea typeface="Cambria Math"/>
                                </a:rPr>
                                <m:t>𝜙</m:t>
                              </m:r>
                              <m:r>
                                <a:rPr lang="en-US" i="1">
                                  <a:latin typeface="Cambria Math"/>
                                  <a:ea typeface="Cambria Math"/>
                                </a:rPr>
                                <m:t>,</m:t>
                              </m:r>
                              <m:r>
                                <a:rPr lang="en-US" i="1">
                                  <a:latin typeface="Cambria Math"/>
                                  <a:ea typeface="Cambria Math"/>
                                </a:rPr>
                                <m:t>𝜃</m:t>
                              </m:r>
                            </m:e>
                            <m:e>
                              <m:r>
                                <a:rPr lang="en-US" i="1">
                                  <a:latin typeface="Cambria Math"/>
                                  <a:ea typeface="Cambria Math"/>
                                </a:rPr>
                                <m:t>𝑦</m:t>
                              </m:r>
                            </m:e>
                          </m:d>
                          <m:r>
                            <a:rPr lang="en-US" b="0" i="1" smtClean="0">
                              <a:latin typeface="Cambria Math" panose="02040503050406030204" pitchFamily="18" charset="0"/>
                              <a:ea typeface="Cambria Math"/>
                            </a:rPr>
                            <m:t>𝑑</m:t>
                          </m:r>
                          <m:r>
                            <a:rPr lang="en-US" b="0" i="1" smtClean="0">
                              <a:latin typeface="Cambria Math" panose="02040503050406030204" pitchFamily="18" charset="0"/>
                              <a:ea typeface="Cambria Math"/>
                            </a:rPr>
                            <m:t>𝜙</m:t>
                          </m:r>
                        </m:e>
                      </m:nary>
                      <m:r>
                        <a:rPr lang="en-US" b="0" i="1" smtClean="0">
                          <a:latin typeface="Cambria Math" panose="02040503050406030204" pitchFamily="18" charset="0"/>
                          <a:ea typeface="Cambria Math"/>
                        </a:rPr>
                        <m:t>        </m:t>
                      </m:r>
                      <m:r>
                        <m:rPr>
                          <m:sty m:val="p"/>
                        </m:rPr>
                        <a:rPr lang="en-US" b="0" i="0" smtClean="0">
                          <a:latin typeface="Cambria Math" panose="02040503050406030204" pitchFamily="18" charset="0"/>
                          <a:ea typeface="Cambria Math"/>
                        </a:rPr>
                        <m:t>or</m:t>
                      </m:r>
                      <m:r>
                        <a:rPr lang="en-US" b="0" i="1" smtClean="0">
                          <a:latin typeface="Cambria Math" panose="02040503050406030204" pitchFamily="18" charset="0"/>
                          <a:ea typeface="Cambria Math"/>
                        </a:rPr>
                        <m:t>       </m:t>
                      </m:r>
                      <m:r>
                        <a:rPr lang="en-US" i="1">
                          <a:latin typeface="Cambria Math"/>
                          <a:ea typeface="Cambria Math"/>
                        </a:rPr>
                        <m:t>𝑝</m:t>
                      </m:r>
                      <m:d>
                        <m:dPr>
                          <m:ctrlPr>
                            <a:rPr lang="en-US" i="1">
                              <a:latin typeface="Cambria Math"/>
                              <a:ea typeface="Cambria Math"/>
                            </a:rPr>
                          </m:ctrlPr>
                        </m:dPr>
                        <m:e>
                          <m:r>
                            <a:rPr lang="en-US" b="0" i="1" smtClean="0">
                              <a:latin typeface="Cambria Math" panose="02040503050406030204" pitchFamily="18" charset="0"/>
                              <a:ea typeface="Cambria Math"/>
                            </a:rPr>
                            <m:t>𝜙</m:t>
                          </m:r>
                        </m:e>
                        <m:e>
                          <m:r>
                            <a:rPr lang="en-US" i="1">
                              <a:latin typeface="Cambria Math"/>
                              <a:ea typeface="Cambria Math"/>
                            </a:rPr>
                            <m:t>𝑦</m:t>
                          </m:r>
                        </m:e>
                      </m:d>
                      <m:r>
                        <a:rPr lang="en-US" i="1">
                          <a:latin typeface="Cambria Math" panose="02040503050406030204" pitchFamily="18" charset="0"/>
                          <a:ea typeface="Cambria Math"/>
                        </a:rPr>
                        <m:t>=</m:t>
                      </m:r>
                      <m:nary>
                        <m:naryPr>
                          <m:ctrlPr>
                            <a:rPr lang="en-US" i="1">
                              <a:latin typeface="Cambria Math"/>
                              <a:ea typeface="Cambria Math"/>
                            </a:rPr>
                          </m:ctrlPr>
                        </m:naryPr>
                        <m:sub>
                          <m:r>
                            <a:rPr lang="en-US" b="0" i="1" smtClean="0">
                              <a:latin typeface="Cambria Math" panose="02040503050406030204" pitchFamily="18" charset="0"/>
                              <a:ea typeface="Cambria Math"/>
                            </a:rPr>
                            <m:t>𝜃</m:t>
                          </m:r>
                        </m:sub>
                        <m:sup>
                          <m:r>
                            <a:rPr lang="en-US" i="1">
                              <a:latin typeface="Cambria Math" panose="02040503050406030204" pitchFamily="18" charset="0"/>
                              <a:ea typeface="Cambria Math"/>
                            </a:rPr>
                            <m:t> </m:t>
                          </m:r>
                        </m:sup>
                        <m:e>
                          <m:r>
                            <a:rPr lang="en-US" i="1">
                              <a:latin typeface="Cambria Math"/>
                              <a:ea typeface="Cambria Math"/>
                            </a:rPr>
                            <m:t>𝑝</m:t>
                          </m:r>
                          <m:d>
                            <m:dPr>
                              <m:ctrlPr>
                                <a:rPr lang="en-US" i="1">
                                  <a:latin typeface="Cambria Math"/>
                                  <a:ea typeface="Cambria Math"/>
                                </a:rPr>
                              </m:ctrlPr>
                            </m:dPr>
                            <m:e>
                              <m:r>
                                <a:rPr lang="en-US" i="1">
                                  <a:latin typeface="Cambria Math"/>
                                  <a:ea typeface="Cambria Math"/>
                                </a:rPr>
                                <m:t>𝜙</m:t>
                              </m:r>
                              <m:r>
                                <a:rPr lang="en-US" i="1">
                                  <a:latin typeface="Cambria Math"/>
                                  <a:ea typeface="Cambria Math"/>
                                </a:rPr>
                                <m:t>,</m:t>
                              </m:r>
                              <m:r>
                                <a:rPr lang="en-US" i="1">
                                  <a:latin typeface="Cambria Math"/>
                                  <a:ea typeface="Cambria Math"/>
                                </a:rPr>
                                <m:t>𝜃</m:t>
                              </m:r>
                            </m:e>
                            <m:e>
                              <m:r>
                                <a:rPr lang="en-US" i="1">
                                  <a:latin typeface="Cambria Math"/>
                                  <a:ea typeface="Cambria Math"/>
                                </a:rPr>
                                <m:t>𝑦</m:t>
                              </m:r>
                            </m:e>
                          </m:d>
                          <m:r>
                            <a:rPr lang="en-US" i="1">
                              <a:latin typeface="Cambria Math" panose="02040503050406030204" pitchFamily="18" charset="0"/>
                              <a:ea typeface="Cambria Math"/>
                            </a:rPr>
                            <m:t>𝑑</m:t>
                          </m:r>
                          <m:r>
                            <a:rPr lang="en-US" b="0" i="1" smtClean="0">
                              <a:latin typeface="Cambria Math" panose="02040503050406030204" pitchFamily="18" charset="0"/>
                              <a:ea typeface="Cambria Math"/>
                            </a:rPr>
                            <m:t>𝜃</m:t>
                          </m:r>
                        </m:e>
                      </m:nary>
                    </m:oMath>
                  </m:oMathPara>
                </a14:m>
                <a:endParaRPr lang="en-US" dirty="0"/>
              </a:p>
            </p:txBody>
          </p:sp>
        </mc:Choice>
        <mc:Fallback xmlns="">
          <p:sp>
            <p:nvSpPr>
              <p:cNvPr id="56" name="TextBox 55"/>
              <p:cNvSpPr txBox="1">
                <a:spLocks noRot="1" noChangeAspect="1" noMove="1" noResize="1" noEditPoints="1" noAdjustHandles="1" noChangeArrowheads="1" noChangeShapeType="1" noTextEdit="1"/>
              </p:cNvSpPr>
              <p:nvPr/>
            </p:nvSpPr>
            <p:spPr>
              <a:xfrm>
                <a:off x="143608" y="3753570"/>
                <a:ext cx="8991600" cy="1124860"/>
              </a:xfrm>
              <a:prstGeom prst="rect">
                <a:avLst/>
              </a:prstGeom>
              <a:blipFill>
                <a:blip r:embed="rId14"/>
                <a:stretch>
                  <a:fillRect l="-475" t="-3261"/>
                </a:stretch>
              </a:blipFill>
            </p:spPr>
            <p:txBody>
              <a:bodyPr/>
              <a:lstStyle/>
              <a:p>
                <a:r>
                  <a:rPr lang="en-US">
                    <a:noFill/>
                  </a:rPr>
                  <a:t> </a:t>
                </a:r>
              </a:p>
            </p:txBody>
          </p:sp>
        </mc:Fallback>
      </mc:AlternateContent>
      <p:cxnSp>
        <p:nvCxnSpPr>
          <p:cNvPr id="59" name="Straight Connector 58"/>
          <p:cNvCxnSpPr/>
          <p:nvPr/>
        </p:nvCxnSpPr>
        <p:spPr>
          <a:xfrm>
            <a:off x="5020408" y="4878430"/>
            <a:ext cx="2826726" cy="0"/>
          </a:xfrm>
          <a:prstGeom prst="line">
            <a:avLst/>
          </a:prstGeom>
          <a:ln w="19050">
            <a:solidFill>
              <a:srgbClr val="FF0000"/>
            </a:solidFill>
            <a:prstDash val="sys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0" name="TextBox 59"/>
              <p:cNvSpPr txBox="1"/>
              <p:nvPr/>
            </p:nvSpPr>
            <p:spPr>
              <a:xfrm>
                <a:off x="4936882" y="4878430"/>
                <a:ext cx="4038600" cy="646331"/>
              </a:xfrm>
              <a:prstGeom prst="rect">
                <a:avLst/>
              </a:prstGeom>
              <a:noFill/>
            </p:spPr>
            <p:txBody>
              <a:bodyPr wrap="square" rtlCol="0">
                <a:spAutoFit/>
              </a:bodyPr>
              <a:lstStyle/>
              <a:p>
                <a:r>
                  <a:rPr lang="en-US" dirty="0" smtClean="0">
                    <a:solidFill>
                      <a:srgbClr val="FF0000"/>
                    </a:solidFill>
                  </a:rPr>
                  <a:t>This integral is hard to compute due to multiple parameters involved in </a:t>
                </a:r>
                <a14:m>
                  <m:oMath xmlns:m="http://schemas.openxmlformats.org/officeDocument/2006/math">
                    <m:r>
                      <a:rPr lang="en-US" i="1">
                        <a:solidFill>
                          <a:srgbClr val="FF0000"/>
                        </a:solidFill>
                        <a:latin typeface="Cambria Math" panose="02040503050406030204" pitchFamily="18" charset="0"/>
                        <a:ea typeface="Cambria Math"/>
                      </a:rPr>
                      <m:t>𝜃</m:t>
                    </m:r>
                  </m:oMath>
                </a14:m>
                <a:endParaRPr lang="en-US" dirty="0">
                  <a:solidFill>
                    <a:srgbClr val="FF0000"/>
                  </a:solidFill>
                </a:endParaRPr>
              </a:p>
            </p:txBody>
          </p:sp>
        </mc:Choice>
        <mc:Fallback xmlns="">
          <p:sp>
            <p:nvSpPr>
              <p:cNvPr id="60" name="TextBox 59"/>
              <p:cNvSpPr txBox="1">
                <a:spLocks noRot="1" noChangeAspect="1" noMove="1" noResize="1" noEditPoints="1" noAdjustHandles="1" noChangeArrowheads="1" noChangeShapeType="1" noTextEdit="1"/>
              </p:cNvSpPr>
              <p:nvPr/>
            </p:nvSpPr>
            <p:spPr>
              <a:xfrm>
                <a:off x="4936882" y="4878430"/>
                <a:ext cx="4038600" cy="646331"/>
              </a:xfrm>
              <a:prstGeom prst="rect">
                <a:avLst/>
              </a:prstGeom>
              <a:blipFill>
                <a:blip r:embed="rId15"/>
                <a:stretch>
                  <a:fillRect l="-1360" t="-4717" b="-1415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1" name="TextBox 60"/>
              <p:cNvSpPr txBox="1"/>
              <p:nvPr/>
            </p:nvSpPr>
            <p:spPr>
              <a:xfrm>
                <a:off x="152400" y="5581191"/>
                <a:ext cx="8991600" cy="1244956"/>
              </a:xfrm>
              <a:prstGeom prst="rect">
                <a:avLst/>
              </a:prstGeom>
              <a:noFill/>
            </p:spPr>
            <p:txBody>
              <a:bodyPr wrap="square" rtlCol="0">
                <a:spAutoFit/>
              </a:bodyPr>
              <a:lstStyle/>
              <a:p>
                <a:pPr marL="285750" indent="-285750">
                  <a:buFont typeface="Arial" panose="020B0604020202020204" pitchFamily="34" charset="0"/>
                  <a:buChar char="•"/>
                </a:pPr>
                <a:r>
                  <a:rPr lang="en-US" dirty="0" smtClean="0">
                    <a:solidFill>
                      <a:schemeClr val="tx1"/>
                    </a:solidFill>
                  </a:rPr>
                  <a:t>Two posterior predictive distributions are of interest</a:t>
                </a:r>
              </a:p>
              <a:p>
                <a:pPr marL="742950" lvl="1" indent="-285750">
                  <a:buFont typeface="Wingdings" panose="05000000000000000000" pitchFamily="2" charset="2"/>
                  <a:buChar char="ü"/>
                </a:pPr>
                <a:r>
                  <a:rPr lang="en-US" dirty="0" smtClean="0">
                    <a:solidFill>
                      <a:schemeClr val="tx1"/>
                    </a:solidFill>
                  </a:rPr>
                  <a:t>The distribution of future observations</a:t>
                </a:r>
                <a:r>
                  <a:rPr lang="en-US" i="1" dirty="0" smtClean="0">
                    <a:solidFill>
                      <a:schemeClr val="tx1"/>
                    </a:solidFill>
                  </a:rPr>
                  <a:t> </a:t>
                </a:r>
                <a14:m>
                  <m:oMath xmlns:m="http://schemas.openxmlformats.org/officeDocument/2006/math">
                    <m:acc>
                      <m:accPr>
                        <m:chr m:val="̃"/>
                        <m:ctrlPr>
                          <a:rPr lang="en-US" i="1" smtClean="0">
                            <a:solidFill>
                              <a:schemeClr val="tx1"/>
                            </a:solidFill>
                            <a:latin typeface="Cambria Math"/>
                            <a:ea typeface="Cambria Math"/>
                          </a:rPr>
                        </m:ctrlPr>
                      </m:accPr>
                      <m:e>
                        <m:r>
                          <a:rPr lang="en-US" i="1">
                            <a:solidFill>
                              <a:schemeClr val="tx1"/>
                            </a:solidFill>
                            <a:latin typeface="Cambria Math"/>
                            <a:ea typeface="Cambria Math"/>
                          </a:rPr>
                          <m:t>𝑦</m:t>
                        </m:r>
                      </m:e>
                    </m:acc>
                  </m:oMath>
                </a14:m>
                <a:r>
                  <a:rPr lang="en-US" dirty="0" smtClean="0">
                    <a:solidFill>
                      <a:schemeClr val="tx1"/>
                    </a:solidFill>
                  </a:rPr>
                  <a:t> corresponding to an existing </a:t>
                </a:r>
                <a14:m>
                  <m:oMath xmlns:m="http://schemas.openxmlformats.org/officeDocument/2006/math">
                    <m:sSub>
                      <m:sSubPr>
                        <m:ctrlPr>
                          <a:rPr lang="en-US" b="0" i="1" smtClean="0">
                            <a:solidFill>
                              <a:schemeClr val="tx1"/>
                            </a:solidFill>
                            <a:latin typeface="Cambria Math"/>
                          </a:rPr>
                        </m:ctrlPr>
                      </m:sSubPr>
                      <m:e>
                        <m:r>
                          <a:rPr lang="en-US" b="0" i="1" smtClean="0">
                            <a:solidFill>
                              <a:schemeClr val="tx1"/>
                            </a:solidFill>
                            <a:latin typeface="Cambria Math" panose="02040503050406030204" pitchFamily="18" charset="0"/>
                          </a:rPr>
                          <m:t>𝜃</m:t>
                        </m:r>
                      </m:e>
                      <m:sub>
                        <m:r>
                          <a:rPr lang="en-US" b="0" i="1" smtClean="0">
                            <a:solidFill>
                              <a:schemeClr val="tx1"/>
                            </a:solidFill>
                            <a:latin typeface="Cambria Math" panose="02040503050406030204" pitchFamily="18" charset="0"/>
                          </a:rPr>
                          <m:t>𝑗</m:t>
                        </m:r>
                      </m:sub>
                    </m:sSub>
                  </m:oMath>
                </a14:m>
                <a:endParaRPr lang="en-US" i="1" dirty="0" smtClean="0">
                  <a:solidFill>
                    <a:schemeClr val="tx1"/>
                  </a:solidFill>
                </a:endParaRPr>
              </a:p>
              <a:p>
                <a:pPr marL="742950" lvl="1" indent="-285750">
                  <a:buFont typeface="Wingdings" panose="05000000000000000000" pitchFamily="2" charset="2"/>
                  <a:buChar char="ü"/>
                </a:pPr>
                <a:r>
                  <a:rPr lang="en-US" dirty="0"/>
                  <a:t>The distribution of future observations</a:t>
                </a:r>
                <a:r>
                  <a:rPr lang="en-US" i="1" dirty="0"/>
                  <a:t> </a:t>
                </a:r>
                <a14:m>
                  <m:oMath xmlns:m="http://schemas.openxmlformats.org/officeDocument/2006/math">
                    <m:acc>
                      <m:accPr>
                        <m:chr m:val="̃"/>
                        <m:ctrlPr>
                          <a:rPr lang="en-US" i="1">
                            <a:latin typeface="Cambria Math"/>
                            <a:ea typeface="Cambria Math"/>
                          </a:rPr>
                        </m:ctrlPr>
                      </m:accPr>
                      <m:e>
                        <m:r>
                          <a:rPr lang="en-US" i="1">
                            <a:latin typeface="Cambria Math"/>
                            <a:ea typeface="Cambria Math"/>
                          </a:rPr>
                          <m:t>𝑦</m:t>
                        </m:r>
                      </m:e>
                    </m:acc>
                  </m:oMath>
                </a14:m>
                <a:r>
                  <a:rPr lang="en-US" dirty="0"/>
                  <a:t> corresponding to </a:t>
                </a:r>
                <a:r>
                  <a:rPr lang="en-US" dirty="0" smtClean="0"/>
                  <a:t>future </a:t>
                </a:r>
                <a14:m>
                  <m:oMath xmlns:m="http://schemas.openxmlformats.org/officeDocument/2006/math">
                    <m:sSub>
                      <m:sSubPr>
                        <m:ctrlPr>
                          <a:rPr lang="en-US" i="1">
                            <a:latin typeface="Cambria Math"/>
                          </a:rPr>
                        </m:ctrlPr>
                      </m:sSubPr>
                      <m:e>
                        <m:r>
                          <a:rPr lang="en-US" i="1">
                            <a:latin typeface="Cambria Math" panose="02040503050406030204" pitchFamily="18" charset="0"/>
                          </a:rPr>
                          <m:t>𝜃</m:t>
                        </m:r>
                      </m:e>
                      <m:sub>
                        <m:r>
                          <a:rPr lang="en-US" i="1">
                            <a:latin typeface="Cambria Math" panose="02040503050406030204" pitchFamily="18" charset="0"/>
                          </a:rPr>
                          <m:t>𝑗</m:t>
                        </m:r>
                      </m:sub>
                    </m:sSub>
                  </m:oMath>
                </a14:m>
                <a:r>
                  <a:rPr lang="en-US" i="1" dirty="0" smtClean="0">
                    <a:solidFill>
                      <a:schemeClr val="tx1"/>
                    </a:solidFill>
                  </a:rPr>
                  <a:t> drawn from hyper-prior </a:t>
                </a:r>
              </a:p>
            </p:txBody>
          </p:sp>
        </mc:Choice>
        <mc:Fallback xmlns="">
          <p:sp>
            <p:nvSpPr>
              <p:cNvPr id="61" name="TextBox 60"/>
              <p:cNvSpPr txBox="1">
                <a:spLocks noRot="1" noChangeAspect="1" noMove="1" noResize="1" noEditPoints="1" noAdjustHandles="1" noChangeArrowheads="1" noChangeShapeType="1" noTextEdit="1"/>
              </p:cNvSpPr>
              <p:nvPr/>
            </p:nvSpPr>
            <p:spPr>
              <a:xfrm>
                <a:off x="152400" y="5581191"/>
                <a:ext cx="8991600" cy="1244956"/>
              </a:xfrm>
              <a:prstGeom prst="rect">
                <a:avLst/>
              </a:prstGeom>
              <a:blipFill>
                <a:blip r:embed="rId16"/>
                <a:stretch>
                  <a:fillRect l="-407" t="-2941" b="-6863"/>
                </a:stretch>
              </a:blipFill>
            </p:spPr>
            <p:txBody>
              <a:bodyPr/>
              <a:lstStyle/>
              <a:p>
                <a:r>
                  <a:rPr lang="en-US">
                    <a:noFill/>
                  </a:rPr>
                  <a:t> </a:t>
                </a:r>
              </a:p>
            </p:txBody>
          </p:sp>
        </mc:Fallback>
      </mc:AlternateContent>
    </p:spTree>
    <p:extLst>
      <p:ext uri="{BB962C8B-B14F-4D97-AF65-F5344CB8AC3E}">
        <p14:creationId xmlns:p14="http://schemas.microsoft.com/office/powerpoint/2010/main" val="291388466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228600"/>
            <a:ext cx="9144000" cy="369332"/>
          </a:xfrm>
          <a:prstGeom prst="rect">
            <a:avLst/>
          </a:prstGeom>
          <a:solidFill>
            <a:schemeClr val="accent1">
              <a:lumMod val="20000"/>
              <a:lumOff val="80000"/>
            </a:schemeClr>
          </a:solidFill>
        </p:spPr>
        <p:txBody>
          <a:bodyPr wrap="square" rtlCol="0">
            <a:spAutoFit/>
          </a:bodyPr>
          <a:lstStyle/>
          <a:p>
            <a:r>
              <a:rPr lang="en-US" b="1" dirty="0" smtClean="0">
                <a:solidFill>
                  <a:srgbClr val="3333FF"/>
                </a:solidFill>
              </a:rPr>
              <a:t>     Procedure of inferencing for Bayesian hierarchical model</a:t>
            </a:r>
            <a:endParaRPr lang="en-US" b="1" dirty="0">
              <a:solidFill>
                <a:srgbClr val="3333FF"/>
              </a:solidFill>
            </a:endParaRPr>
          </a:p>
        </p:txBody>
      </p:sp>
      <mc:AlternateContent xmlns:mc="http://schemas.openxmlformats.org/markup-compatibility/2006" xmlns:a14="http://schemas.microsoft.com/office/drawing/2010/main">
        <mc:Choice Requires="a14">
          <p:sp>
            <p:nvSpPr>
              <p:cNvPr id="2" name="TextBox 1"/>
              <p:cNvSpPr txBox="1"/>
              <p:nvPr/>
            </p:nvSpPr>
            <p:spPr>
              <a:xfrm>
                <a:off x="266700" y="3124200"/>
                <a:ext cx="8610600" cy="923330"/>
              </a:xfrm>
              <a:prstGeom prst="rect">
                <a:avLst/>
              </a:prstGeom>
              <a:noFill/>
            </p:spPr>
            <p:txBody>
              <a:bodyPr wrap="square" rtlCol="0">
                <a:spAutoFit/>
              </a:bodyPr>
              <a:lstStyle/>
              <a:p>
                <a:r>
                  <a:rPr lang="en-US" dirty="0" smtClean="0"/>
                  <a:t>We present an approach that combines </a:t>
                </a:r>
                <a:r>
                  <a:rPr lang="en-US" dirty="0" smtClean="0">
                    <a:solidFill>
                      <a:srgbClr val="FF0000"/>
                    </a:solidFill>
                  </a:rPr>
                  <a:t>analytical</a:t>
                </a:r>
                <a:r>
                  <a:rPr lang="en-US" dirty="0" smtClean="0"/>
                  <a:t> and </a:t>
                </a:r>
                <a:r>
                  <a:rPr lang="en-US" dirty="0" smtClean="0">
                    <a:solidFill>
                      <a:srgbClr val="FF0000"/>
                    </a:solidFill>
                  </a:rPr>
                  <a:t>numerical methods </a:t>
                </a:r>
                <a:r>
                  <a:rPr lang="en-US" dirty="0" smtClean="0"/>
                  <a:t>to obtain simulations from the joint posterior distribution, </a:t>
                </a:r>
                <a14:m>
                  <m:oMath xmlns:m="http://schemas.openxmlformats.org/officeDocument/2006/math">
                    <m:r>
                      <a:rPr lang="en-US" i="1">
                        <a:latin typeface="Cambria Math"/>
                        <a:ea typeface="Cambria Math"/>
                      </a:rPr>
                      <m:t>𝑝</m:t>
                    </m:r>
                    <m:d>
                      <m:dPr>
                        <m:ctrlPr>
                          <a:rPr lang="en-US" i="1">
                            <a:latin typeface="Cambria Math"/>
                            <a:ea typeface="Cambria Math"/>
                          </a:rPr>
                        </m:ctrlPr>
                      </m:dPr>
                      <m:e>
                        <m:r>
                          <a:rPr lang="en-US" i="1">
                            <a:latin typeface="Cambria Math"/>
                            <a:ea typeface="Cambria Math"/>
                          </a:rPr>
                          <m:t>𝜙</m:t>
                        </m:r>
                        <m:r>
                          <a:rPr lang="en-US" i="1">
                            <a:latin typeface="Cambria Math"/>
                            <a:ea typeface="Cambria Math"/>
                          </a:rPr>
                          <m:t>,</m:t>
                        </m:r>
                        <m:r>
                          <a:rPr lang="en-US" i="1">
                            <a:latin typeface="Cambria Math"/>
                            <a:ea typeface="Cambria Math"/>
                          </a:rPr>
                          <m:t>𝜃</m:t>
                        </m:r>
                      </m:e>
                      <m:e>
                        <m:r>
                          <a:rPr lang="en-US" i="1">
                            <a:latin typeface="Cambria Math"/>
                            <a:ea typeface="Cambria Math"/>
                          </a:rPr>
                          <m:t>𝑦</m:t>
                        </m:r>
                      </m:e>
                    </m:d>
                  </m:oMath>
                </a14:m>
                <a:r>
                  <a:rPr lang="en-US" dirty="0" smtClean="0"/>
                  <a:t>, in the case that the population distribution </a:t>
                </a:r>
                <a14:m>
                  <m:oMath xmlns:m="http://schemas.openxmlformats.org/officeDocument/2006/math">
                    <m:r>
                      <a:rPr lang="en-US" i="1">
                        <a:latin typeface="Cambria Math"/>
                        <a:ea typeface="Cambria Math"/>
                      </a:rPr>
                      <m:t>𝑝</m:t>
                    </m:r>
                    <m:d>
                      <m:dPr>
                        <m:ctrlPr>
                          <a:rPr lang="en-US" i="1">
                            <a:latin typeface="Cambria Math"/>
                            <a:ea typeface="Cambria Math"/>
                          </a:rPr>
                        </m:ctrlPr>
                      </m:dPr>
                      <m:e>
                        <m:r>
                          <a:rPr lang="en-US" i="1">
                            <a:latin typeface="Cambria Math"/>
                            <a:ea typeface="Cambria Math"/>
                          </a:rPr>
                          <m:t>𝜃</m:t>
                        </m:r>
                      </m:e>
                      <m:e>
                        <m:r>
                          <a:rPr lang="en-US" b="0" i="1" smtClean="0">
                            <a:latin typeface="Cambria Math" panose="02040503050406030204" pitchFamily="18" charset="0"/>
                            <a:ea typeface="Cambria Math"/>
                          </a:rPr>
                          <m:t>𝜙</m:t>
                        </m:r>
                      </m:e>
                    </m:d>
                  </m:oMath>
                </a14:m>
                <a:r>
                  <a:rPr lang="en-US" dirty="0" smtClean="0"/>
                  <a:t> is conjugate to the likelihood </a:t>
                </a:r>
                <a14:m>
                  <m:oMath xmlns:m="http://schemas.openxmlformats.org/officeDocument/2006/math">
                    <m:r>
                      <a:rPr lang="en-US" i="1">
                        <a:latin typeface="Cambria Math"/>
                        <a:ea typeface="Cambria Math"/>
                      </a:rPr>
                      <m:t>𝑝</m:t>
                    </m:r>
                    <m:d>
                      <m:dPr>
                        <m:ctrlPr>
                          <a:rPr lang="en-US" i="1">
                            <a:latin typeface="Cambria Math"/>
                            <a:ea typeface="Cambria Math"/>
                          </a:rPr>
                        </m:ctrlPr>
                      </m:dPr>
                      <m:e>
                        <m:r>
                          <a:rPr lang="en-US" b="0" i="1" smtClean="0">
                            <a:latin typeface="Cambria Math" panose="02040503050406030204" pitchFamily="18" charset="0"/>
                            <a:ea typeface="Cambria Math"/>
                          </a:rPr>
                          <m:t>𝑦</m:t>
                        </m:r>
                      </m:e>
                      <m:e>
                        <m:r>
                          <a:rPr lang="en-US" b="0" i="1" smtClean="0">
                            <a:latin typeface="Cambria Math" panose="02040503050406030204" pitchFamily="18" charset="0"/>
                            <a:ea typeface="Cambria Math"/>
                          </a:rPr>
                          <m:t>𝜃</m:t>
                        </m:r>
                      </m:e>
                    </m:d>
                  </m:oMath>
                </a14:m>
                <a:r>
                  <a:rPr lang="en-US" dirty="0" smtClean="0"/>
                  <a:t> </a:t>
                </a:r>
                <a:endParaRPr lang="en-US" dirty="0"/>
              </a:p>
            </p:txBody>
          </p:sp>
        </mc:Choice>
        <mc:Fallback xmlns="">
          <p:sp>
            <p:nvSpPr>
              <p:cNvPr id="2" name="TextBox 1"/>
              <p:cNvSpPr txBox="1">
                <a:spLocks noRot="1" noChangeAspect="1" noMove="1" noResize="1" noEditPoints="1" noAdjustHandles="1" noChangeArrowheads="1" noChangeShapeType="1" noTextEdit="1"/>
              </p:cNvSpPr>
              <p:nvPr/>
            </p:nvSpPr>
            <p:spPr>
              <a:xfrm>
                <a:off x="266700" y="3124200"/>
                <a:ext cx="8610600" cy="923330"/>
              </a:xfrm>
              <a:prstGeom prst="rect">
                <a:avLst/>
              </a:prstGeom>
              <a:blipFill>
                <a:blip r:embed="rId2"/>
                <a:stretch>
                  <a:fillRect l="-637" t="-3974" r="-921" b="-927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Rectangle 20"/>
              <p:cNvSpPr/>
              <p:nvPr/>
            </p:nvSpPr>
            <p:spPr>
              <a:xfrm>
                <a:off x="3162300" y="920507"/>
                <a:ext cx="1378262" cy="1200329"/>
              </a:xfrm>
              <a:prstGeom prst="rect">
                <a:avLst/>
              </a:prstGeom>
            </p:spPr>
            <p:txBody>
              <a:bodyPr wrap="none">
                <a:spAutoFit/>
              </a:bodyPr>
              <a:lstStyle/>
              <a:p>
                <a:endParaRPr lang="en-US" dirty="0" smtClean="0"/>
              </a:p>
              <a:p>
                <a:pPr/>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ea typeface="Cambria Math"/>
                        </a:rPr>
                        <m:t>𝜙</m:t>
                      </m:r>
                      <m:r>
                        <a:rPr lang="en-US" b="0" i="1" smtClean="0">
                          <a:latin typeface="Cambria Math" panose="02040503050406030204" pitchFamily="18" charset="0"/>
                          <a:ea typeface="Cambria Math"/>
                        </a:rPr>
                        <m:t>~</m:t>
                      </m:r>
                      <m:r>
                        <a:rPr lang="en-US" i="1">
                          <a:latin typeface="Cambria Math" panose="02040503050406030204" pitchFamily="18" charset="0"/>
                          <a:ea typeface="Cambria Math"/>
                        </a:rPr>
                        <m:t>𝑝</m:t>
                      </m:r>
                      <m:d>
                        <m:dPr>
                          <m:ctrlPr>
                            <a:rPr lang="en-US" b="0" i="1" smtClean="0">
                              <a:latin typeface="Cambria Math"/>
                              <a:ea typeface="Cambria Math"/>
                            </a:rPr>
                          </m:ctrlPr>
                        </m:dPr>
                        <m:e>
                          <m:r>
                            <a:rPr lang="en-US" i="1">
                              <a:latin typeface="Cambria Math" panose="02040503050406030204" pitchFamily="18" charset="0"/>
                              <a:ea typeface="Cambria Math"/>
                            </a:rPr>
                            <m:t>𝜙</m:t>
                          </m:r>
                        </m:e>
                      </m:d>
                    </m:oMath>
                  </m:oMathPara>
                </a14:m>
                <a:endParaRPr lang="en-US" dirty="0">
                  <a:ea typeface="Cambria Math"/>
                </a:endParaRPr>
              </a:p>
              <a:p>
                <a:pPr/>
                <a14:m>
                  <m:oMathPara xmlns:m="http://schemas.openxmlformats.org/officeDocument/2006/math">
                    <m:oMathParaPr>
                      <m:jc m:val="left"/>
                    </m:oMathParaPr>
                    <m:oMath xmlns:m="http://schemas.openxmlformats.org/officeDocument/2006/math">
                      <m:sSub>
                        <m:sSubPr>
                          <m:ctrlPr>
                            <a:rPr lang="en-US" i="1">
                              <a:latin typeface="Cambria Math"/>
                              <a:ea typeface="Cambria Math"/>
                            </a:rPr>
                          </m:ctrlPr>
                        </m:sSubPr>
                        <m:e>
                          <m:r>
                            <a:rPr lang="en-US" i="1">
                              <a:latin typeface="Cambria Math" panose="02040503050406030204" pitchFamily="18" charset="0"/>
                              <a:ea typeface="Cambria Math"/>
                            </a:rPr>
                            <m:t>𝜃</m:t>
                          </m:r>
                        </m:e>
                        <m:sub>
                          <m:r>
                            <a:rPr lang="en-US" i="1">
                              <a:latin typeface="Cambria Math" panose="02040503050406030204" pitchFamily="18" charset="0"/>
                              <a:ea typeface="Cambria Math"/>
                            </a:rPr>
                            <m:t>𝑖</m:t>
                          </m:r>
                        </m:sub>
                      </m:sSub>
                      <m:r>
                        <a:rPr lang="en-US">
                          <a:latin typeface="Cambria Math" panose="02040503050406030204" pitchFamily="18" charset="0"/>
                          <a:ea typeface="Cambria Math"/>
                        </a:rPr>
                        <m:t>~</m:t>
                      </m:r>
                      <m:r>
                        <a:rPr lang="en-US" i="1">
                          <a:latin typeface="Cambria Math" panose="02040503050406030204" pitchFamily="18" charset="0"/>
                          <a:ea typeface="Cambria Math"/>
                        </a:rPr>
                        <m:t>𝑝</m:t>
                      </m:r>
                      <m:d>
                        <m:dPr>
                          <m:ctrlPr>
                            <a:rPr lang="en-US" i="1">
                              <a:latin typeface="Cambria Math"/>
                              <a:ea typeface="Cambria Math"/>
                            </a:rPr>
                          </m:ctrlPr>
                        </m:dPr>
                        <m:e>
                          <m:r>
                            <a:rPr lang="en-US" b="0" i="1" smtClean="0">
                              <a:latin typeface="Cambria Math" panose="02040503050406030204" pitchFamily="18" charset="0"/>
                              <a:ea typeface="Cambria Math"/>
                            </a:rPr>
                            <m:t>𝜃</m:t>
                          </m:r>
                        </m:e>
                        <m:e>
                          <m:r>
                            <a:rPr lang="en-US" i="1">
                              <a:latin typeface="Cambria Math" panose="02040503050406030204" pitchFamily="18" charset="0"/>
                              <a:ea typeface="Cambria Math"/>
                            </a:rPr>
                            <m:t>𝜙</m:t>
                          </m:r>
                        </m:e>
                      </m:d>
                    </m:oMath>
                  </m:oMathPara>
                </a14:m>
                <a:endParaRPr lang="en-US" dirty="0" smtClean="0"/>
              </a:p>
              <a:p>
                <a:pPr/>
                <a14:m>
                  <m:oMathPara xmlns:m="http://schemas.openxmlformats.org/officeDocument/2006/math">
                    <m:oMathParaPr>
                      <m:jc m:val="left"/>
                    </m:oMathParaPr>
                    <m:oMath xmlns:m="http://schemas.openxmlformats.org/officeDocument/2006/math">
                      <m:sSub>
                        <m:sSubPr>
                          <m:ctrlPr>
                            <a:rPr lang="en-US" i="1">
                              <a:latin typeface="Cambria Math"/>
                              <a:ea typeface="Cambria Math"/>
                            </a:rPr>
                          </m:ctrlPr>
                        </m:sSubPr>
                        <m:e>
                          <m:r>
                            <a:rPr lang="en-US" i="1">
                              <a:latin typeface="Cambria Math"/>
                              <a:ea typeface="Cambria Math"/>
                            </a:rPr>
                            <m:t>𝑦</m:t>
                          </m:r>
                        </m:e>
                        <m:sub>
                          <m:r>
                            <a:rPr lang="en-US" i="1">
                              <a:latin typeface="Cambria Math" panose="02040503050406030204" pitchFamily="18" charset="0"/>
                              <a:ea typeface="Cambria Math"/>
                            </a:rPr>
                            <m:t>𝑖</m:t>
                          </m:r>
                        </m:sub>
                      </m:sSub>
                      <m:r>
                        <a:rPr lang="en-US" i="1">
                          <a:latin typeface="Cambria Math" panose="02040503050406030204" pitchFamily="18" charset="0"/>
                          <a:ea typeface="Cambria Math"/>
                        </a:rPr>
                        <m:t>~</m:t>
                      </m:r>
                      <m:r>
                        <a:rPr lang="en-US" i="1">
                          <a:latin typeface="Cambria Math" panose="02040503050406030204" pitchFamily="18" charset="0"/>
                          <a:ea typeface="Cambria Math"/>
                        </a:rPr>
                        <m:t>𝑝</m:t>
                      </m:r>
                      <m:d>
                        <m:dPr>
                          <m:ctrlPr>
                            <a:rPr lang="en-US" i="1">
                              <a:latin typeface="Cambria Math"/>
                              <a:ea typeface="Cambria Math"/>
                            </a:rPr>
                          </m:ctrlPr>
                        </m:dPr>
                        <m:e>
                          <m:r>
                            <a:rPr lang="en-US" i="1">
                              <a:latin typeface="Cambria Math" panose="02040503050406030204" pitchFamily="18" charset="0"/>
                              <a:ea typeface="Cambria Math"/>
                            </a:rPr>
                            <m:t>𝑦</m:t>
                          </m:r>
                        </m:e>
                        <m:e>
                          <m:sSub>
                            <m:sSubPr>
                              <m:ctrlPr>
                                <a:rPr lang="en-US" i="1">
                                  <a:latin typeface="Cambria Math"/>
                                  <a:ea typeface="Cambria Math"/>
                                </a:rPr>
                              </m:ctrlPr>
                            </m:sSubPr>
                            <m:e>
                              <m:r>
                                <a:rPr lang="en-US" i="1">
                                  <a:latin typeface="Cambria Math" panose="02040503050406030204" pitchFamily="18" charset="0"/>
                                  <a:ea typeface="Cambria Math"/>
                                </a:rPr>
                                <m:t>𝜃</m:t>
                              </m:r>
                            </m:e>
                            <m:sub>
                              <m:r>
                                <a:rPr lang="en-US" i="1">
                                  <a:latin typeface="Cambria Math" panose="02040503050406030204" pitchFamily="18" charset="0"/>
                                  <a:ea typeface="Cambria Math"/>
                                </a:rPr>
                                <m:t>𝑖</m:t>
                              </m:r>
                            </m:sub>
                          </m:sSub>
                        </m:e>
                      </m:d>
                    </m:oMath>
                  </m:oMathPara>
                </a14:m>
                <a:endParaRPr lang="en-US" dirty="0"/>
              </a:p>
            </p:txBody>
          </p:sp>
        </mc:Choice>
        <mc:Fallback xmlns="">
          <p:sp>
            <p:nvSpPr>
              <p:cNvPr id="21" name="Rectangle 20"/>
              <p:cNvSpPr>
                <a:spLocks noRot="1" noChangeAspect="1" noMove="1" noResize="1" noEditPoints="1" noAdjustHandles="1" noChangeArrowheads="1" noChangeShapeType="1" noTextEdit="1"/>
              </p:cNvSpPr>
              <p:nvPr/>
            </p:nvSpPr>
            <p:spPr>
              <a:xfrm>
                <a:off x="3162300" y="920507"/>
                <a:ext cx="1378262" cy="1200329"/>
              </a:xfrm>
              <a:prstGeom prst="rect">
                <a:avLst/>
              </a:prstGeom>
              <a:blipFill>
                <a:blip r:embed="rId3"/>
                <a:stretch>
                  <a:fillRect l="-1327" b="-152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Rectangle 21"/>
              <p:cNvSpPr/>
              <p:nvPr/>
            </p:nvSpPr>
            <p:spPr>
              <a:xfrm>
                <a:off x="776140" y="1547967"/>
                <a:ext cx="381000"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a:ea typeface="Cambria Math"/>
                            </a:rPr>
                          </m:ctrlPr>
                        </m:sSubPr>
                        <m:e>
                          <m:r>
                            <a:rPr lang="en-US" i="1">
                              <a:latin typeface="Cambria Math" panose="02040503050406030204" pitchFamily="18" charset="0"/>
                              <a:ea typeface="Cambria Math"/>
                            </a:rPr>
                            <m:t>𝜃</m:t>
                          </m:r>
                        </m:e>
                        <m:sub>
                          <m:r>
                            <a:rPr lang="en-US" b="0" i="1" smtClean="0">
                              <a:latin typeface="Cambria Math" panose="02040503050406030204" pitchFamily="18" charset="0"/>
                              <a:ea typeface="Cambria Math"/>
                            </a:rPr>
                            <m:t>1</m:t>
                          </m:r>
                        </m:sub>
                      </m:sSub>
                    </m:oMath>
                  </m:oMathPara>
                </a14:m>
                <a:endParaRPr lang="en-US" dirty="0"/>
              </a:p>
            </p:txBody>
          </p:sp>
        </mc:Choice>
        <mc:Fallback xmlns="">
          <p:sp>
            <p:nvSpPr>
              <p:cNvPr id="22" name="Rectangle 21"/>
              <p:cNvSpPr>
                <a:spLocks noRot="1" noChangeAspect="1" noMove="1" noResize="1" noEditPoints="1" noAdjustHandles="1" noChangeArrowheads="1" noChangeShapeType="1" noTextEdit="1"/>
              </p:cNvSpPr>
              <p:nvPr/>
            </p:nvSpPr>
            <p:spPr>
              <a:xfrm>
                <a:off x="776140" y="1547967"/>
                <a:ext cx="381000" cy="36933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Rectangle 22"/>
              <p:cNvSpPr/>
              <p:nvPr/>
            </p:nvSpPr>
            <p:spPr>
              <a:xfrm>
                <a:off x="776140" y="2267402"/>
                <a:ext cx="381000"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a:ea typeface="Cambria Math"/>
                            </a:rPr>
                          </m:ctrlPr>
                        </m:sSubPr>
                        <m:e>
                          <m:r>
                            <a:rPr lang="en-US" b="0" i="1" smtClean="0">
                              <a:latin typeface="Cambria Math" panose="02040503050406030204" pitchFamily="18" charset="0"/>
                              <a:ea typeface="Cambria Math"/>
                            </a:rPr>
                            <m:t>𝑦</m:t>
                          </m:r>
                        </m:e>
                        <m:sub>
                          <m:r>
                            <a:rPr lang="en-US" b="0" i="1" smtClean="0">
                              <a:latin typeface="Cambria Math" panose="02040503050406030204" pitchFamily="18" charset="0"/>
                              <a:ea typeface="Cambria Math"/>
                            </a:rPr>
                            <m:t>1</m:t>
                          </m:r>
                        </m:sub>
                      </m:sSub>
                    </m:oMath>
                  </m:oMathPara>
                </a14:m>
                <a:endParaRPr lang="en-US" dirty="0"/>
              </a:p>
            </p:txBody>
          </p:sp>
        </mc:Choice>
        <mc:Fallback xmlns="">
          <p:sp>
            <p:nvSpPr>
              <p:cNvPr id="23" name="Rectangle 22"/>
              <p:cNvSpPr>
                <a:spLocks noRot="1" noChangeAspect="1" noMove="1" noResize="1" noEditPoints="1" noAdjustHandles="1" noChangeArrowheads="1" noChangeShapeType="1" noTextEdit="1"/>
              </p:cNvSpPr>
              <p:nvPr/>
            </p:nvSpPr>
            <p:spPr>
              <a:xfrm>
                <a:off x="776140" y="2267402"/>
                <a:ext cx="381000" cy="369332"/>
              </a:xfrm>
              <a:prstGeom prst="rect">
                <a:avLst/>
              </a:prstGeom>
              <a:blipFill>
                <a:blip r:embed="rId5"/>
                <a:stretch>
                  <a:fillRect b="-4918"/>
                </a:stretch>
              </a:blipFill>
            </p:spPr>
            <p:txBody>
              <a:bodyPr/>
              <a:lstStyle/>
              <a:p>
                <a:r>
                  <a:rPr lang="en-US">
                    <a:noFill/>
                  </a:rPr>
                  <a:t> </a:t>
                </a:r>
              </a:p>
            </p:txBody>
          </p:sp>
        </mc:Fallback>
      </mc:AlternateContent>
      <p:cxnSp>
        <p:nvCxnSpPr>
          <p:cNvPr id="24" name="Straight Arrow Connector 23"/>
          <p:cNvCxnSpPr>
            <a:stCxn id="22" idx="2"/>
            <a:endCxn id="23" idx="0"/>
          </p:cNvCxnSpPr>
          <p:nvPr/>
        </p:nvCxnSpPr>
        <p:spPr>
          <a:xfrm>
            <a:off x="966640" y="1917299"/>
            <a:ext cx="0" cy="35010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5" name="Rectangle 24"/>
              <p:cNvSpPr/>
              <p:nvPr/>
            </p:nvSpPr>
            <p:spPr>
              <a:xfrm>
                <a:off x="1350571" y="1547967"/>
                <a:ext cx="381000"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a:ea typeface="Cambria Math"/>
                            </a:rPr>
                          </m:ctrlPr>
                        </m:sSubPr>
                        <m:e>
                          <m:r>
                            <a:rPr lang="en-US" i="1">
                              <a:latin typeface="Cambria Math" panose="02040503050406030204" pitchFamily="18" charset="0"/>
                              <a:ea typeface="Cambria Math"/>
                            </a:rPr>
                            <m:t>𝜃</m:t>
                          </m:r>
                        </m:e>
                        <m:sub>
                          <m:r>
                            <a:rPr lang="en-US" b="0" i="1" smtClean="0">
                              <a:latin typeface="Cambria Math" panose="02040503050406030204" pitchFamily="18" charset="0"/>
                              <a:ea typeface="Cambria Math"/>
                            </a:rPr>
                            <m:t>2</m:t>
                          </m:r>
                        </m:sub>
                      </m:sSub>
                    </m:oMath>
                  </m:oMathPara>
                </a14:m>
                <a:endParaRPr lang="en-US" dirty="0"/>
              </a:p>
            </p:txBody>
          </p:sp>
        </mc:Choice>
        <mc:Fallback xmlns="">
          <p:sp>
            <p:nvSpPr>
              <p:cNvPr id="25" name="Rectangle 24"/>
              <p:cNvSpPr>
                <a:spLocks noRot="1" noChangeAspect="1" noMove="1" noResize="1" noEditPoints="1" noAdjustHandles="1" noChangeArrowheads="1" noChangeShapeType="1" noTextEdit="1"/>
              </p:cNvSpPr>
              <p:nvPr/>
            </p:nvSpPr>
            <p:spPr>
              <a:xfrm>
                <a:off x="1350571" y="1547967"/>
                <a:ext cx="381000" cy="369332"/>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Rectangle 27"/>
              <p:cNvSpPr/>
              <p:nvPr/>
            </p:nvSpPr>
            <p:spPr>
              <a:xfrm>
                <a:off x="1350571" y="2267402"/>
                <a:ext cx="381000"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a:ea typeface="Cambria Math"/>
                            </a:rPr>
                          </m:ctrlPr>
                        </m:sSubPr>
                        <m:e>
                          <m:r>
                            <a:rPr lang="en-US" b="0" i="1" smtClean="0">
                              <a:latin typeface="Cambria Math" panose="02040503050406030204" pitchFamily="18" charset="0"/>
                              <a:ea typeface="Cambria Math"/>
                            </a:rPr>
                            <m:t>𝑦</m:t>
                          </m:r>
                        </m:e>
                        <m:sub>
                          <m:r>
                            <a:rPr lang="en-US" b="0" i="1" smtClean="0">
                              <a:latin typeface="Cambria Math" panose="02040503050406030204" pitchFamily="18" charset="0"/>
                              <a:ea typeface="Cambria Math"/>
                            </a:rPr>
                            <m:t>2</m:t>
                          </m:r>
                        </m:sub>
                      </m:sSub>
                    </m:oMath>
                  </m:oMathPara>
                </a14:m>
                <a:endParaRPr lang="en-US" dirty="0"/>
              </a:p>
            </p:txBody>
          </p:sp>
        </mc:Choice>
        <mc:Fallback xmlns="">
          <p:sp>
            <p:nvSpPr>
              <p:cNvPr id="28" name="Rectangle 27"/>
              <p:cNvSpPr>
                <a:spLocks noRot="1" noChangeAspect="1" noMove="1" noResize="1" noEditPoints="1" noAdjustHandles="1" noChangeArrowheads="1" noChangeShapeType="1" noTextEdit="1"/>
              </p:cNvSpPr>
              <p:nvPr/>
            </p:nvSpPr>
            <p:spPr>
              <a:xfrm>
                <a:off x="1350571" y="2267402"/>
                <a:ext cx="381000" cy="369332"/>
              </a:xfrm>
              <a:prstGeom prst="rect">
                <a:avLst/>
              </a:prstGeom>
              <a:blipFill>
                <a:blip r:embed="rId7"/>
                <a:stretch>
                  <a:fillRect b="-4918"/>
                </a:stretch>
              </a:blipFill>
            </p:spPr>
            <p:txBody>
              <a:bodyPr/>
              <a:lstStyle/>
              <a:p>
                <a:r>
                  <a:rPr lang="en-US">
                    <a:noFill/>
                  </a:rPr>
                  <a:t> </a:t>
                </a:r>
              </a:p>
            </p:txBody>
          </p:sp>
        </mc:Fallback>
      </mc:AlternateContent>
      <p:cxnSp>
        <p:nvCxnSpPr>
          <p:cNvPr id="29" name="Straight Arrow Connector 28"/>
          <p:cNvCxnSpPr>
            <a:stCxn id="25" idx="2"/>
            <a:endCxn id="28" idx="0"/>
          </p:cNvCxnSpPr>
          <p:nvPr/>
        </p:nvCxnSpPr>
        <p:spPr>
          <a:xfrm>
            <a:off x="1541071" y="1917299"/>
            <a:ext cx="0" cy="35010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0" name="Rectangle 29"/>
              <p:cNvSpPr/>
              <p:nvPr/>
            </p:nvSpPr>
            <p:spPr>
              <a:xfrm>
                <a:off x="1925002" y="1562317"/>
                <a:ext cx="381000"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m:t>
                      </m:r>
                    </m:oMath>
                  </m:oMathPara>
                </a14:m>
                <a:endParaRPr lang="en-US" dirty="0"/>
              </a:p>
            </p:txBody>
          </p:sp>
        </mc:Choice>
        <mc:Fallback xmlns="">
          <p:sp>
            <p:nvSpPr>
              <p:cNvPr id="30" name="Rectangle 29"/>
              <p:cNvSpPr>
                <a:spLocks noRot="1" noChangeAspect="1" noMove="1" noResize="1" noEditPoints="1" noAdjustHandles="1" noChangeArrowheads="1" noChangeShapeType="1" noTextEdit="1"/>
              </p:cNvSpPr>
              <p:nvPr/>
            </p:nvSpPr>
            <p:spPr>
              <a:xfrm>
                <a:off x="1925002" y="1562317"/>
                <a:ext cx="381000" cy="369332"/>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Rectangle 30"/>
              <p:cNvSpPr/>
              <p:nvPr/>
            </p:nvSpPr>
            <p:spPr>
              <a:xfrm>
                <a:off x="1925002" y="2281752"/>
                <a:ext cx="381000"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m:t>
                      </m:r>
                    </m:oMath>
                  </m:oMathPara>
                </a14:m>
                <a:endParaRPr lang="en-US" dirty="0"/>
              </a:p>
            </p:txBody>
          </p:sp>
        </mc:Choice>
        <mc:Fallback xmlns="">
          <p:sp>
            <p:nvSpPr>
              <p:cNvPr id="31" name="Rectangle 30"/>
              <p:cNvSpPr>
                <a:spLocks noRot="1" noChangeAspect="1" noMove="1" noResize="1" noEditPoints="1" noAdjustHandles="1" noChangeArrowheads="1" noChangeShapeType="1" noTextEdit="1"/>
              </p:cNvSpPr>
              <p:nvPr/>
            </p:nvSpPr>
            <p:spPr>
              <a:xfrm>
                <a:off x="1925002" y="2281752"/>
                <a:ext cx="381000" cy="369332"/>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Rectangle 31"/>
              <p:cNvSpPr/>
              <p:nvPr/>
            </p:nvSpPr>
            <p:spPr>
              <a:xfrm>
                <a:off x="2496502" y="1562317"/>
                <a:ext cx="354623"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a:ea typeface="Cambria Math"/>
                            </a:rPr>
                          </m:ctrlPr>
                        </m:sSubPr>
                        <m:e>
                          <m:r>
                            <a:rPr lang="en-US" i="1">
                              <a:latin typeface="Cambria Math" panose="02040503050406030204" pitchFamily="18" charset="0"/>
                              <a:ea typeface="Cambria Math"/>
                            </a:rPr>
                            <m:t>𝜃</m:t>
                          </m:r>
                        </m:e>
                        <m:sub>
                          <m:r>
                            <a:rPr lang="en-US" b="0" i="1" smtClean="0">
                              <a:latin typeface="Cambria Math" panose="02040503050406030204" pitchFamily="18" charset="0"/>
                              <a:ea typeface="Cambria Math"/>
                            </a:rPr>
                            <m:t>𝑛</m:t>
                          </m:r>
                        </m:sub>
                      </m:sSub>
                    </m:oMath>
                  </m:oMathPara>
                </a14:m>
                <a:endParaRPr lang="en-US" dirty="0"/>
              </a:p>
            </p:txBody>
          </p:sp>
        </mc:Choice>
        <mc:Fallback xmlns="">
          <p:sp>
            <p:nvSpPr>
              <p:cNvPr id="32" name="Rectangle 31"/>
              <p:cNvSpPr>
                <a:spLocks noRot="1" noChangeAspect="1" noMove="1" noResize="1" noEditPoints="1" noAdjustHandles="1" noChangeArrowheads="1" noChangeShapeType="1" noTextEdit="1"/>
              </p:cNvSpPr>
              <p:nvPr/>
            </p:nvSpPr>
            <p:spPr>
              <a:xfrm>
                <a:off x="2496502" y="1562317"/>
                <a:ext cx="354623" cy="369332"/>
              </a:xfrm>
              <a:prstGeom prst="rect">
                <a:avLst/>
              </a:prstGeom>
              <a:blipFill>
                <a:blip r:embed="rId10"/>
                <a:stretch>
                  <a:fillRect r="-172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Rectangle 33"/>
              <p:cNvSpPr/>
              <p:nvPr/>
            </p:nvSpPr>
            <p:spPr>
              <a:xfrm>
                <a:off x="2496502" y="2281752"/>
                <a:ext cx="354623"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a:ea typeface="Cambria Math"/>
                            </a:rPr>
                          </m:ctrlPr>
                        </m:sSubPr>
                        <m:e>
                          <m:r>
                            <a:rPr lang="en-US" b="0" i="1" smtClean="0">
                              <a:latin typeface="Cambria Math" panose="02040503050406030204" pitchFamily="18" charset="0"/>
                              <a:ea typeface="Cambria Math"/>
                            </a:rPr>
                            <m:t>𝑦</m:t>
                          </m:r>
                        </m:e>
                        <m:sub>
                          <m:r>
                            <a:rPr lang="en-US" b="0" i="1" smtClean="0">
                              <a:latin typeface="Cambria Math" panose="02040503050406030204" pitchFamily="18" charset="0"/>
                              <a:ea typeface="Cambria Math"/>
                            </a:rPr>
                            <m:t>𝑛</m:t>
                          </m:r>
                        </m:sub>
                      </m:sSub>
                    </m:oMath>
                  </m:oMathPara>
                </a14:m>
                <a:endParaRPr lang="en-US" dirty="0"/>
              </a:p>
            </p:txBody>
          </p:sp>
        </mc:Choice>
        <mc:Fallback xmlns="">
          <p:sp>
            <p:nvSpPr>
              <p:cNvPr id="34" name="Rectangle 33"/>
              <p:cNvSpPr>
                <a:spLocks noRot="1" noChangeAspect="1" noMove="1" noResize="1" noEditPoints="1" noAdjustHandles="1" noChangeArrowheads="1" noChangeShapeType="1" noTextEdit="1"/>
              </p:cNvSpPr>
              <p:nvPr/>
            </p:nvSpPr>
            <p:spPr>
              <a:xfrm>
                <a:off x="2496502" y="2281752"/>
                <a:ext cx="354623" cy="369332"/>
              </a:xfrm>
              <a:prstGeom prst="rect">
                <a:avLst/>
              </a:prstGeom>
              <a:blipFill>
                <a:blip r:embed="rId11"/>
                <a:stretch>
                  <a:fillRect b="-6557"/>
                </a:stretch>
              </a:blipFill>
            </p:spPr>
            <p:txBody>
              <a:bodyPr/>
              <a:lstStyle/>
              <a:p>
                <a:r>
                  <a:rPr lang="en-US">
                    <a:noFill/>
                  </a:rPr>
                  <a:t> </a:t>
                </a:r>
              </a:p>
            </p:txBody>
          </p:sp>
        </mc:Fallback>
      </mc:AlternateContent>
      <p:cxnSp>
        <p:nvCxnSpPr>
          <p:cNvPr id="35" name="Straight Arrow Connector 34"/>
          <p:cNvCxnSpPr>
            <a:stCxn id="32" idx="2"/>
            <a:endCxn id="34" idx="0"/>
          </p:cNvCxnSpPr>
          <p:nvPr/>
        </p:nvCxnSpPr>
        <p:spPr>
          <a:xfrm>
            <a:off x="2673814" y="1931649"/>
            <a:ext cx="0" cy="35010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44" idx="2"/>
            <a:endCxn id="22" idx="0"/>
          </p:cNvCxnSpPr>
          <p:nvPr/>
        </p:nvCxnSpPr>
        <p:spPr>
          <a:xfrm flipH="1">
            <a:off x="966640" y="1131332"/>
            <a:ext cx="948105" cy="41663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44" idx="2"/>
            <a:endCxn id="25" idx="0"/>
          </p:cNvCxnSpPr>
          <p:nvPr/>
        </p:nvCxnSpPr>
        <p:spPr>
          <a:xfrm flipH="1">
            <a:off x="1541071" y="1131332"/>
            <a:ext cx="373674" cy="41663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44" idx="2"/>
            <a:endCxn id="32" idx="0"/>
          </p:cNvCxnSpPr>
          <p:nvPr/>
        </p:nvCxnSpPr>
        <p:spPr>
          <a:xfrm>
            <a:off x="1914745" y="1131332"/>
            <a:ext cx="759069" cy="43098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4" name="Rectangle 43"/>
              <p:cNvSpPr/>
              <p:nvPr/>
            </p:nvSpPr>
            <p:spPr>
              <a:xfrm>
                <a:off x="1757949" y="762000"/>
                <a:ext cx="313592"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ea typeface="Cambria Math"/>
                        </a:rPr>
                        <m:t>𝜙</m:t>
                      </m:r>
                    </m:oMath>
                  </m:oMathPara>
                </a14:m>
                <a:endParaRPr lang="en-US" dirty="0"/>
              </a:p>
            </p:txBody>
          </p:sp>
        </mc:Choice>
        <mc:Fallback xmlns="">
          <p:sp>
            <p:nvSpPr>
              <p:cNvPr id="44" name="Rectangle 43"/>
              <p:cNvSpPr>
                <a:spLocks noRot="1" noChangeAspect="1" noMove="1" noResize="1" noEditPoints="1" noAdjustHandles="1" noChangeArrowheads="1" noChangeShapeType="1" noTextEdit="1"/>
              </p:cNvSpPr>
              <p:nvPr/>
            </p:nvSpPr>
            <p:spPr>
              <a:xfrm>
                <a:off x="1757949" y="762000"/>
                <a:ext cx="313592" cy="369332"/>
              </a:xfrm>
              <a:prstGeom prst="rect">
                <a:avLst/>
              </a:prstGeom>
              <a:blipFill>
                <a:blip r:embed="rId12"/>
                <a:stretch>
                  <a:fillRect l="-3846" r="-13462" b="-114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8" name="TextBox 47"/>
              <p:cNvSpPr txBox="1"/>
              <p:nvPr/>
            </p:nvSpPr>
            <p:spPr>
              <a:xfrm>
                <a:off x="4837236" y="1234237"/>
                <a:ext cx="4114800" cy="923330"/>
              </a:xfrm>
              <a:prstGeom prst="rect">
                <a:avLst/>
              </a:prstGeom>
              <a:noFill/>
            </p:spPr>
            <p:txBody>
              <a:bodyPr wrap="square" rtlCol="0">
                <a:spAutoFit/>
              </a:bodyPr>
              <a:lstStyle/>
              <a:p>
                <a:pPr marL="285750" indent="-285750">
                  <a:buFont typeface="Arial" panose="020B0604020202020204" pitchFamily="34" charset="0"/>
                  <a:buChar char="•"/>
                </a:pPr>
                <a:r>
                  <a:rPr lang="en-US" dirty="0">
                    <a:ea typeface="Cambria Math"/>
                  </a:rPr>
                  <a:t>only </a:t>
                </a:r>
                <a14:m>
                  <m:oMath xmlns:m="http://schemas.openxmlformats.org/officeDocument/2006/math">
                    <m:r>
                      <a:rPr lang="en-US" i="1">
                        <a:latin typeface="Cambria Math" panose="02040503050406030204" pitchFamily="18" charset="0"/>
                        <a:ea typeface="Cambria Math"/>
                      </a:rPr>
                      <m:t>𝜙</m:t>
                    </m:r>
                  </m:oMath>
                </a14:m>
                <a:r>
                  <a:rPr lang="en-US" dirty="0"/>
                  <a:t> has a prior that is </a:t>
                </a:r>
                <a:r>
                  <a:rPr lang="en-US" dirty="0" smtClean="0"/>
                  <a:t>set</a:t>
                </a:r>
                <a:endParaRPr lang="en-US" i="1" dirty="0" smtClean="0">
                  <a:latin typeface="Cambria Math" panose="02040503050406030204" pitchFamily="18" charset="0"/>
                  <a:ea typeface="Cambria Math"/>
                </a:endParaRPr>
              </a:p>
              <a:p>
                <a:pPr marL="285750" indent="-285750">
                  <a:buFont typeface="Arial" panose="020B0604020202020204" pitchFamily="34" charset="0"/>
                  <a:buChar char="•"/>
                </a:pPr>
                <a14:m>
                  <m:oMath xmlns:m="http://schemas.openxmlformats.org/officeDocument/2006/math">
                    <m:r>
                      <a:rPr lang="en-US" b="0" i="1" smtClean="0">
                        <a:latin typeface="Cambria Math" panose="02040503050406030204" pitchFamily="18" charset="0"/>
                        <a:ea typeface="Cambria Math"/>
                      </a:rPr>
                      <m:t>𝜃</m:t>
                    </m:r>
                    <m:r>
                      <a:rPr lang="en-US" b="0" i="1" smtClean="0">
                        <a:latin typeface="Cambria Math" panose="02040503050406030204" pitchFamily="18" charset="0"/>
                        <a:ea typeface="Cambria Math"/>
                      </a:rPr>
                      <m:t>=</m:t>
                    </m:r>
                    <m:d>
                      <m:dPr>
                        <m:ctrlPr>
                          <a:rPr lang="en-US" b="0" i="1" smtClean="0">
                            <a:latin typeface="Cambria Math"/>
                            <a:ea typeface="Cambria Math"/>
                          </a:rPr>
                        </m:ctrlPr>
                      </m:dPr>
                      <m:e>
                        <m:sSub>
                          <m:sSubPr>
                            <m:ctrlPr>
                              <a:rPr lang="en-US" i="1">
                                <a:latin typeface="Cambria Math"/>
                                <a:ea typeface="Cambria Math"/>
                              </a:rPr>
                            </m:ctrlPr>
                          </m:sSubPr>
                          <m:e>
                            <m:r>
                              <a:rPr lang="en-US" i="1">
                                <a:latin typeface="Cambria Math" panose="02040503050406030204" pitchFamily="18" charset="0"/>
                                <a:ea typeface="Cambria Math"/>
                              </a:rPr>
                              <m:t>𝜃</m:t>
                            </m:r>
                          </m:e>
                          <m:sub>
                            <m:r>
                              <a:rPr lang="en-US" i="1">
                                <a:latin typeface="Cambria Math" panose="02040503050406030204" pitchFamily="18" charset="0"/>
                                <a:ea typeface="Cambria Math"/>
                              </a:rPr>
                              <m:t>𝑖</m:t>
                            </m:r>
                          </m:sub>
                        </m:sSub>
                        <m:r>
                          <a:rPr lang="en-US" b="0" i="1" smtClean="0">
                            <a:latin typeface="Cambria Math" panose="02040503050406030204" pitchFamily="18" charset="0"/>
                            <a:ea typeface="Cambria Math"/>
                          </a:rPr>
                          <m:t>,…,</m:t>
                        </m:r>
                        <m:sSub>
                          <m:sSubPr>
                            <m:ctrlPr>
                              <a:rPr lang="en-US" i="1">
                                <a:latin typeface="Cambria Math"/>
                                <a:ea typeface="Cambria Math"/>
                              </a:rPr>
                            </m:ctrlPr>
                          </m:sSubPr>
                          <m:e>
                            <m:r>
                              <a:rPr lang="en-US" i="1">
                                <a:latin typeface="Cambria Math" panose="02040503050406030204" pitchFamily="18" charset="0"/>
                                <a:ea typeface="Cambria Math"/>
                              </a:rPr>
                              <m:t>𝜃</m:t>
                            </m:r>
                          </m:e>
                          <m:sub>
                            <m:r>
                              <a:rPr lang="en-US" b="0" i="1" smtClean="0">
                                <a:latin typeface="Cambria Math" panose="02040503050406030204" pitchFamily="18" charset="0"/>
                                <a:ea typeface="Cambria Math"/>
                              </a:rPr>
                              <m:t>𝑛</m:t>
                            </m:r>
                          </m:sub>
                        </m:sSub>
                      </m:e>
                    </m:d>
                  </m:oMath>
                </a14:m>
                <a:r>
                  <a:rPr lang="en-US" dirty="0" smtClean="0"/>
                  <a:t> and </a:t>
                </a:r>
                <a14:m>
                  <m:oMath xmlns:m="http://schemas.openxmlformats.org/officeDocument/2006/math">
                    <m:r>
                      <a:rPr lang="en-US" i="1">
                        <a:latin typeface="Cambria Math" panose="02040503050406030204" pitchFamily="18" charset="0"/>
                        <a:ea typeface="Cambria Math"/>
                      </a:rPr>
                      <m:t>𝜙</m:t>
                    </m:r>
                  </m:oMath>
                </a14:m>
                <a:r>
                  <a:rPr lang="en-US" dirty="0" smtClean="0"/>
                  <a:t> are parameters</a:t>
                </a:r>
              </a:p>
              <a:p>
                <a:pPr marL="285750" indent="-285750">
                  <a:buFont typeface="Arial" panose="020B0604020202020204" pitchFamily="34" charset="0"/>
                  <a:buChar char="•"/>
                </a:pPr>
                <a14:m>
                  <m:oMath xmlns:m="http://schemas.openxmlformats.org/officeDocument/2006/math">
                    <m:sSub>
                      <m:sSubPr>
                        <m:ctrlPr>
                          <a:rPr lang="en-US" i="1">
                            <a:latin typeface="Cambria Math"/>
                            <a:ea typeface="Cambria Math"/>
                          </a:rPr>
                        </m:ctrlPr>
                      </m:sSubPr>
                      <m:e>
                        <m:r>
                          <a:rPr lang="en-US" i="1">
                            <a:latin typeface="Cambria Math"/>
                            <a:ea typeface="Cambria Math"/>
                          </a:rPr>
                          <m:t>𝑦</m:t>
                        </m:r>
                      </m:e>
                      <m:sub>
                        <m:r>
                          <a:rPr lang="en-US" i="1">
                            <a:latin typeface="Cambria Math" panose="02040503050406030204" pitchFamily="18" charset="0"/>
                            <a:ea typeface="Cambria Math"/>
                          </a:rPr>
                          <m:t>𝑖</m:t>
                        </m:r>
                      </m:sub>
                    </m:sSub>
                  </m:oMath>
                </a14:m>
                <a:r>
                  <a:rPr lang="en-US" dirty="0"/>
                  <a:t> is </a:t>
                </a:r>
                <a:r>
                  <a:rPr lang="en-US" dirty="0" smtClean="0"/>
                  <a:t>observed</a:t>
                </a:r>
                <a:endParaRPr lang="en-US" dirty="0"/>
              </a:p>
            </p:txBody>
          </p:sp>
        </mc:Choice>
        <mc:Fallback xmlns="">
          <p:sp>
            <p:nvSpPr>
              <p:cNvPr id="48" name="TextBox 47"/>
              <p:cNvSpPr txBox="1">
                <a:spLocks noRot="1" noChangeAspect="1" noMove="1" noResize="1" noEditPoints="1" noAdjustHandles="1" noChangeArrowheads="1" noChangeShapeType="1" noTextEdit="1"/>
              </p:cNvSpPr>
              <p:nvPr/>
            </p:nvSpPr>
            <p:spPr>
              <a:xfrm>
                <a:off x="4837236" y="1234237"/>
                <a:ext cx="4114800" cy="923330"/>
              </a:xfrm>
              <a:prstGeom prst="rect">
                <a:avLst/>
              </a:prstGeom>
              <a:blipFill>
                <a:blip r:embed="rId13"/>
                <a:stretch>
                  <a:fillRect l="-1037" t="-3289" b="-9211"/>
                </a:stretch>
              </a:blipFill>
            </p:spPr>
            <p:txBody>
              <a:bodyPr/>
              <a:lstStyle/>
              <a:p>
                <a:r>
                  <a:rPr lang="en-US">
                    <a:noFill/>
                  </a:rPr>
                  <a:t> </a:t>
                </a:r>
              </a:p>
            </p:txBody>
          </p:sp>
        </mc:Fallback>
      </mc:AlternateContent>
    </p:spTree>
    <p:extLst>
      <p:ext uri="{BB962C8B-B14F-4D97-AF65-F5344CB8AC3E}">
        <p14:creationId xmlns:p14="http://schemas.microsoft.com/office/powerpoint/2010/main" val="191305989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228600"/>
            <a:ext cx="9144000" cy="369332"/>
          </a:xfrm>
          <a:prstGeom prst="rect">
            <a:avLst/>
          </a:prstGeom>
          <a:solidFill>
            <a:schemeClr val="accent1">
              <a:lumMod val="20000"/>
              <a:lumOff val="80000"/>
            </a:schemeClr>
          </a:solidFill>
        </p:spPr>
        <p:txBody>
          <a:bodyPr wrap="square" rtlCol="0">
            <a:spAutoFit/>
          </a:bodyPr>
          <a:lstStyle/>
          <a:p>
            <a:r>
              <a:rPr lang="en-US" b="1" dirty="0" smtClean="0">
                <a:solidFill>
                  <a:srgbClr val="3333FF"/>
                </a:solidFill>
              </a:rPr>
              <a:t>     Procedure of inferencing for Bayesian hierarchical model</a:t>
            </a:r>
            <a:endParaRPr lang="en-US" b="1" dirty="0">
              <a:solidFill>
                <a:srgbClr val="3333FF"/>
              </a:solidFill>
            </a:endParaRPr>
          </a:p>
        </p:txBody>
      </p:sp>
      <mc:AlternateContent xmlns:mc="http://schemas.openxmlformats.org/markup-compatibility/2006" xmlns:a14="http://schemas.microsoft.com/office/drawing/2010/main">
        <mc:Choice Requires="a14">
          <p:sp>
            <p:nvSpPr>
              <p:cNvPr id="30" name="TextBox 29"/>
              <p:cNvSpPr txBox="1"/>
              <p:nvPr/>
            </p:nvSpPr>
            <p:spPr>
              <a:xfrm>
                <a:off x="221016" y="1285394"/>
                <a:ext cx="8001000" cy="369332"/>
              </a:xfrm>
              <a:prstGeom prst="rect">
                <a:avLst/>
              </a:prstGeom>
              <a:noFill/>
            </p:spPr>
            <p:txBody>
              <a:bodyPr wrap="square" rtlCol="0">
                <a:spAutoFit/>
              </a:bodyPr>
              <a:lstStyle/>
              <a:p>
                <a:r>
                  <a:rPr lang="en-US" b="1" dirty="0" smtClean="0"/>
                  <a:t>Step 1</a:t>
                </a:r>
                <a:r>
                  <a:rPr lang="en-US" dirty="0" smtClean="0"/>
                  <a:t>: Write the </a:t>
                </a:r>
                <a:r>
                  <a:rPr lang="en-US" i="1" dirty="0" smtClean="0"/>
                  <a:t>joint posterior </a:t>
                </a:r>
                <a:r>
                  <a:rPr lang="en-US" i="1" dirty="0" smtClean="0">
                    <a:solidFill>
                      <a:schemeClr val="tx1"/>
                    </a:solidFill>
                  </a:rPr>
                  <a:t>density </a:t>
                </a:r>
                <a14:m>
                  <m:oMath xmlns:m="http://schemas.openxmlformats.org/officeDocument/2006/math">
                    <m:r>
                      <a:rPr lang="en-US" i="1">
                        <a:solidFill>
                          <a:schemeClr val="tx1"/>
                        </a:solidFill>
                        <a:latin typeface="Cambria Math"/>
                        <a:ea typeface="Cambria Math"/>
                      </a:rPr>
                      <m:t>𝑝</m:t>
                    </m:r>
                    <m:d>
                      <m:dPr>
                        <m:ctrlPr>
                          <a:rPr lang="en-US" i="1">
                            <a:solidFill>
                              <a:schemeClr val="tx1"/>
                            </a:solidFill>
                            <a:latin typeface="Cambria Math"/>
                            <a:ea typeface="Cambria Math"/>
                          </a:rPr>
                        </m:ctrlPr>
                      </m:dPr>
                      <m:e>
                        <m:r>
                          <a:rPr lang="en-US" i="1">
                            <a:solidFill>
                              <a:schemeClr val="tx1"/>
                            </a:solidFill>
                            <a:latin typeface="Cambria Math"/>
                            <a:ea typeface="Cambria Math"/>
                          </a:rPr>
                          <m:t>𝜙</m:t>
                        </m:r>
                        <m:r>
                          <a:rPr lang="en-US" i="1">
                            <a:solidFill>
                              <a:schemeClr val="tx1"/>
                            </a:solidFill>
                            <a:latin typeface="Cambria Math"/>
                            <a:ea typeface="Cambria Math"/>
                          </a:rPr>
                          <m:t>,</m:t>
                        </m:r>
                        <m:r>
                          <a:rPr lang="en-US" i="1">
                            <a:solidFill>
                              <a:schemeClr val="tx1"/>
                            </a:solidFill>
                            <a:latin typeface="Cambria Math"/>
                            <a:ea typeface="Cambria Math"/>
                          </a:rPr>
                          <m:t>𝜃</m:t>
                        </m:r>
                      </m:e>
                      <m:e>
                        <m:r>
                          <a:rPr lang="en-US" i="1">
                            <a:solidFill>
                              <a:schemeClr val="tx1"/>
                            </a:solidFill>
                            <a:latin typeface="Cambria Math"/>
                            <a:ea typeface="Cambria Math"/>
                          </a:rPr>
                          <m:t>𝑦</m:t>
                        </m:r>
                      </m:e>
                    </m:d>
                  </m:oMath>
                </a14:m>
                <a:endParaRPr lang="en-US" i="1" dirty="0">
                  <a:solidFill>
                    <a:schemeClr val="tx1"/>
                  </a:solidFill>
                </a:endParaRPr>
              </a:p>
            </p:txBody>
          </p:sp>
        </mc:Choice>
        <mc:Fallback xmlns="">
          <p:sp>
            <p:nvSpPr>
              <p:cNvPr id="30" name="TextBox 29"/>
              <p:cNvSpPr txBox="1">
                <a:spLocks noRot="1" noChangeAspect="1" noMove="1" noResize="1" noEditPoints="1" noAdjustHandles="1" noChangeArrowheads="1" noChangeShapeType="1" noTextEdit="1"/>
              </p:cNvSpPr>
              <p:nvPr/>
            </p:nvSpPr>
            <p:spPr>
              <a:xfrm>
                <a:off x="221016" y="1285394"/>
                <a:ext cx="8001000" cy="369332"/>
              </a:xfrm>
              <a:prstGeom prst="rect">
                <a:avLst/>
              </a:prstGeom>
              <a:blipFill>
                <a:blip r:embed="rId2"/>
                <a:stretch>
                  <a:fillRect l="-609" t="-10000"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TextBox 30"/>
              <p:cNvSpPr txBox="1"/>
              <p:nvPr/>
            </p:nvSpPr>
            <p:spPr>
              <a:xfrm>
                <a:off x="155331" y="2286000"/>
                <a:ext cx="8001000" cy="3272434"/>
              </a:xfrm>
              <a:prstGeom prst="rect">
                <a:avLst/>
              </a:prstGeom>
              <a:noFill/>
            </p:spPr>
            <p:txBody>
              <a:bodyPr wrap="square" rtlCol="0">
                <a:spAutoFit/>
              </a:bodyPr>
              <a:lstStyle/>
              <a:p>
                <a:r>
                  <a:rPr lang="en-US" b="1" dirty="0" smtClean="0">
                    <a:solidFill>
                      <a:schemeClr val="tx1"/>
                    </a:solidFill>
                  </a:rPr>
                  <a:t>Step 2</a:t>
                </a:r>
                <a:r>
                  <a:rPr lang="en-US" dirty="0" smtClean="0">
                    <a:solidFill>
                      <a:schemeClr val="tx1"/>
                    </a:solidFill>
                  </a:rPr>
                  <a:t>: Determine analytically </a:t>
                </a:r>
                <a:r>
                  <a:rPr lang="en-US" i="1" dirty="0" smtClean="0">
                    <a:solidFill>
                      <a:schemeClr val="tx1"/>
                    </a:solidFill>
                  </a:rPr>
                  <a:t>the conditional posterior density</a:t>
                </a:r>
                <a:r>
                  <a:rPr lang="en-US" dirty="0" smtClean="0">
                    <a:solidFill>
                      <a:schemeClr val="tx1"/>
                    </a:solidFill>
                  </a:rPr>
                  <a:t> </a:t>
                </a:r>
                <a14:m>
                  <m:oMath xmlns:m="http://schemas.openxmlformats.org/officeDocument/2006/math">
                    <m:r>
                      <a:rPr lang="en-US" i="1" smtClean="0">
                        <a:solidFill>
                          <a:schemeClr val="tx1"/>
                        </a:solidFill>
                        <a:latin typeface="Cambria Math"/>
                        <a:ea typeface="Cambria Math"/>
                      </a:rPr>
                      <m:t>𝑝</m:t>
                    </m:r>
                    <m:d>
                      <m:dPr>
                        <m:ctrlPr>
                          <a:rPr lang="en-US" i="1" smtClean="0">
                            <a:solidFill>
                              <a:schemeClr val="tx1"/>
                            </a:solidFill>
                            <a:latin typeface="Cambria Math"/>
                            <a:ea typeface="Cambria Math"/>
                          </a:rPr>
                        </m:ctrlPr>
                      </m:dPr>
                      <m:e>
                        <m:r>
                          <a:rPr lang="en-US" i="1">
                            <a:solidFill>
                              <a:schemeClr val="tx1"/>
                            </a:solidFill>
                            <a:latin typeface="Cambria Math"/>
                            <a:ea typeface="Cambria Math"/>
                          </a:rPr>
                          <m:t>𝜃</m:t>
                        </m:r>
                        <m:r>
                          <a:rPr lang="en-US" i="1">
                            <a:solidFill>
                              <a:schemeClr val="tx1"/>
                            </a:solidFill>
                            <a:latin typeface="Cambria Math"/>
                            <a:ea typeface="Cambria Math"/>
                          </a:rPr>
                          <m:t>|</m:t>
                        </m:r>
                        <m:r>
                          <a:rPr lang="en-US" i="1">
                            <a:solidFill>
                              <a:schemeClr val="tx1"/>
                            </a:solidFill>
                            <a:latin typeface="Cambria Math"/>
                            <a:ea typeface="Cambria Math"/>
                          </a:rPr>
                          <m:t>𝜙</m:t>
                        </m:r>
                        <m:r>
                          <a:rPr lang="en-US" i="1">
                            <a:solidFill>
                              <a:schemeClr val="tx1"/>
                            </a:solidFill>
                            <a:latin typeface="Cambria Math"/>
                            <a:ea typeface="Cambria Math"/>
                          </a:rPr>
                          <m:t>,</m:t>
                        </m:r>
                        <m:r>
                          <a:rPr lang="en-US" i="1">
                            <a:solidFill>
                              <a:schemeClr val="tx1"/>
                            </a:solidFill>
                            <a:latin typeface="Cambria Math"/>
                            <a:ea typeface="Cambria Math"/>
                          </a:rPr>
                          <m:t>𝑦</m:t>
                        </m:r>
                      </m:e>
                    </m:d>
                  </m:oMath>
                </a14:m>
                <a:endParaRPr lang="en-US" dirty="0" smtClean="0">
                  <a:solidFill>
                    <a:schemeClr val="tx1"/>
                  </a:solidFill>
                </a:endParaRPr>
              </a:p>
              <a:p>
                <a:endParaRPr lang="en-US" dirty="0">
                  <a:solidFill>
                    <a:schemeClr val="tx1"/>
                  </a:solidFill>
                </a:endParaRPr>
              </a:p>
              <a:p>
                <a:pPr/>
                <a14:m>
                  <m:oMathPara xmlns:m="http://schemas.openxmlformats.org/officeDocument/2006/math">
                    <m:oMathParaPr>
                      <m:jc m:val="centerGroup"/>
                    </m:oMathParaPr>
                    <m:oMath xmlns:m="http://schemas.openxmlformats.org/officeDocument/2006/math">
                      <m:r>
                        <a:rPr lang="en-US" i="1" smtClean="0">
                          <a:solidFill>
                            <a:srgbClr val="3333FF"/>
                          </a:solidFill>
                          <a:latin typeface="Cambria Math"/>
                        </a:rPr>
                        <m:t>𝑝</m:t>
                      </m:r>
                      <m:d>
                        <m:dPr>
                          <m:ctrlPr>
                            <a:rPr lang="en-US" i="1">
                              <a:solidFill>
                                <a:srgbClr val="3333FF"/>
                              </a:solidFill>
                              <a:latin typeface="Cambria Math"/>
                            </a:rPr>
                          </m:ctrlPr>
                        </m:dPr>
                        <m:e>
                          <m:r>
                            <a:rPr lang="en-US" i="1">
                              <a:solidFill>
                                <a:srgbClr val="3333FF"/>
                              </a:solidFill>
                              <a:latin typeface="Cambria Math"/>
                              <a:ea typeface="Cambria Math"/>
                            </a:rPr>
                            <m:t>𝜃</m:t>
                          </m:r>
                          <m:r>
                            <a:rPr lang="en-US" i="1">
                              <a:solidFill>
                                <a:srgbClr val="3333FF"/>
                              </a:solidFill>
                              <a:latin typeface="Cambria Math"/>
                              <a:ea typeface="Cambria Math"/>
                            </a:rPr>
                            <m:t>|</m:t>
                          </m:r>
                          <m:r>
                            <a:rPr lang="en-US" i="1">
                              <a:solidFill>
                                <a:srgbClr val="3333FF"/>
                              </a:solidFill>
                              <a:latin typeface="Cambria Math"/>
                              <a:ea typeface="Cambria Math"/>
                            </a:rPr>
                            <m:t>𝜙</m:t>
                          </m:r>
                          <m:r>
                            <a:rPr lang="en-US" i="1">
                              <a:solidFill>
                                <a:srgbClr val="3333FF"/>
                              </a:solidFill>
                              <a:latin typeface="Cambria Math"/>
                              <a:ea typeface="Cambria Math"/>
                            </a:rPr>
                            <m:t>,</m:t>
                          </m:r>
                          <m:r>
                            <a:rPr lang="en-US" i="1">
                              <a:solidFill>
                                <a:srgbClr val="3333FF"/>
                              </a:solidFill>
                              <a:latin typeface="Cambria Math"/>
                              <a:ea typeface="Cambria Math"/>
                            </a:rPr>
                            <m:t>𝑦</m:t>
                          </m:r>
                        </m:e>
                      </m:d>
                      <m:r>
                        <a:rPr lang="en-US" i="1">
                          <a:solidFill>
                            <a:schemeClr val="tx1"/>
                          </a:solidFill>
                          <a:latin typeface="Cambria Math"/>
                          <a:ea typeface="Cambria Math"/>
                        </a:rPr>
                        <m:t>=</m:t>
                      </m:r>
                      <m:nary>
                        <m:naryPr>
                          <m:chr m:val="∏"/>
                          <m:ctrlPr>
                            <a:rPr lang="en-US" i="1">
                              <a:solidFill>
                                <a:schemeClr val="tx1"/>
                              </a:solidFill>
                              <a:latin typeface="Cambria Math"/>
                              <a:ea typeface="Cambria Math"/>
                            </a:rPr>
                          </m:ctrlPr>
                        </m:naryPr>
                        <m:sub>
                          <m:r>
                            <m:rPr>
                              <m:brk m:alnAt="23"/>
                            </m:rPr>
                            <a:rPr lang="en-US" i="1">
                              <a:solidFill>
                                <a:schemeClr val="tx1"/>
                              </a:solidFill>
                              <a:latin typeface="Cambria Math"/>
                              <a:ea typeface="Cambria Math"/>
                            </a:rPr>
                            <m:t>𝑗</m:t>
                          </m:r>
                          <m:r>
                            <a:rPr lang="en-US" i="1">
                              <a:solidFill>
                                <a:schemeClr val="tx1"/>
                              </a:solidFill>
                              <a:latin typeface="Cambria Math"/>
                              <a:ea typeface="Cambria Math"/>
                            </a:rPr>
                            <m:t>=1</m:t>
                          </m:r>
                        </m:sub>
                        <m:sup>
                          <m:r>
                            <a:rPr lang="en-US" i="1">
                              <a:solidFill>
                                <a:schemeClr val="tx1"/>
                              </a:solidFill>
                              <a:latin typeface="Cambria Math"/>
                              <a:ea typeface="Cambria Math"/>
                            </a:rPr>
                            <m:t>𝐽</m:t>
                          </m:r>
                        </m:sup>
                        <m:e>
                          <m:r>
                            <a:rPr lang="en-US" i="1">
                              <a:solidFill>
                                <a:schemeClr val="tx1"/>
                              </a:solidFill>
                              <a:latin typeface="Cambria Math"/>
                              <a:ea typeface="Cambria Math"/>
                            </a:rPr>
                            <m:t>𝑝</m:t>
                          </m:r>
                          <m:r>
                            <a:rPr lang="en-US" i="1">
                              <a:solidFill>
                                <a:schemeClr val="tx1"/>
                              </a:solidFill>
                              <a:latin typeface="Cambria Math"/>
                              <a:ea typeface="Cambria Math"/>
                            </a:rPr>
                            <m:t>(</m:t>
                          </m:r>
                          <m:sSub>
                            <m:sSubPr>
                              <m:ctrlPr>
                                <a:rPr lang="en-US" i="1">
                                  <a:solidFill>
                                    <a:schemeClr val="tx1"/>
                                  </a:solidFill>
                                  <a:latin typeface="Cambria Math"/>
                                  <a:ea typeface="Cambria Math"/>
                                </a:rPr>
                              </m:ctrlPr>
                            </m:sSubPr>
                            <m:e>
                              <m:r>
                                <a:rPr lang="en-US" i="1">
                                  <a:solidFill>
                                    <a:schemeClr val="tx1"/>
                                  </a:solidFill>
                                  <a:latin typeface="Cambria Math"/>
                                  <a:ea typeface="Cambria Math"/>
                                </a:rPr>
                                <m:t>𝜃</m:t>
                              </m:r>
                            </m:e>
                            <m:sub>
                              <m:r>
                                <a:rPr lang="en-US" i="1">
                                  <a:solidFill>
                                    <a:schemeClr val="tx1"/>
                                  </a:solidFill>
                                  <a:latin typeface="Cambria Math"/>
                                  <a:ea typeface="Cambria Math"/>
                                </a:rPr>
                                <m:t>𝑗</m:t>
                              </m:r>
                            </m:sub>
                          </m:sSub>
                          <m:r>
                            <a:rPr lang="en-US" i="1">
                              <a:solidFill>
                                <a:schemeClr val="tx1"/>
                              </a:solidFill>
                              <a:latin typeface="Cambria Math"/>
                              <a:ea typeface="Cambria Math"/>
                            </a:rPr>
                            <m:t>|</m:t>
                          </m:r>
                          <m:r>
                            <a:rPr lang="en-US" i="1">
                              <a:solidFill>
                                <a:schemeClr val="tx1"/>
                              </a:solidFill>
                              <a:latin typeface="Cambria Math"/>
                              <a:ea typeface="Cambria Math"/>
                            </a:rPr>
                            <m:t>𝜙</m:t>
                          </m:r>
                          <m:r>
                            <a:rPr lang="en-US" i="1">
                              <a:solidFill>
                                <a:schemeClr val="tx1"/>
                              </a:solidFill>
                              <a:latin typeface="Cambria Math"/>
                              <a:ea typeface="Cambria Math"/>
                            </a:rPr>
                            <m:t>,</m:t>
                          </m:r>
                          <m:r>
                            <a:rPr lang="en-US" i="1">
                              <a:solidFill>
                                <a:schemeClr val="tx1"/>
                              </a:solidFill>
                              <a:latin typeface="Cambria Math"/>
                              <a:ea typeface="Cambria Math"/>
                            </a:rPr>
                            <m:t>𝑦</m:t>
                          </m:r>
                          <m:r>
                            <a:rPr lang="en-US" i="1">
                              <a:solidFill>
                                <a:schemeClr val="tx1"/>
                              </a:solidFill>
                              <a:latin typeface="Cambria Math"/>
                              <a:ea typeface="Cambria Math"/>
                            </a:rPr>
                            <m:t>)</m:t>
                          </m:r>
                        </m:e>
                      </m:nary>
                    </m:oMath>
                  </m:oMathPara>
                </a14:m>
                <a:endParaRPr lang="en-US" dirty="0" smtClean="0">
                  <a:solidFill>
                    <a:schemeClr val="tx1"/>
                  </a:solidFill>
                </a:endParaRPr>
              </a:p>
              <a:p>
                <a:endParaRPr lang="en-US" sz="1000" dirty="0" smtClean="0">
                  <a:solidFill>
                    <a:schemeClr val="tx1"/>
                  </a:solidFill>
                </a:endParaRPr>
              </a:p>
              <a:p>
                <a:pPr marL="742950" lvl="1" indent="-285750">
                  <a:buFont typeface="Wingdings" panose="05000000000000000000" pitchFamily="2" charset="2"/>
                  <a:buChar char="ü"/>
                </a:pPr>
                <a14:m>
                  <m:oMath xmlns:m="http://schemas.openxmlformats.org/officeDocument/2006/math">
                    <m:r>
                      <a:rPr lang="en-US" i="1">
                        <a:solidFill>
                          <a:schemeClr val="tx1"/>
                        </a:solidFill>
                        <a:latin typeface="Cambria Math"/>
                      </a:rPr>
                      <m:t>𝑝</m:t>
                    </m:r>
                    <m:d>
                      <m:dPr>
                        <m:ctrlPr>
                          <a:rPr lang="en-US" i="1">
                            <a:solidFill>
                              <a:schemeClr val="tx1"/>
                            </a:solidFill>
                            <a:latin typeface="Cambria Math"/>
                          </a:rPr>
                        </m:ctrlPr>
                      </m:dPr>
                      <m:e>
                        <m:r>
                          <a:rPr lang="en-US" i="1">
                            <a:solidFill>
                              <a:schemeClr val="tx1"/>
                            </a:solidFill>
                            <a:latin typeface="Cambria Math"/>
                            <a:ea typeface="Cambria Math"/>
                          </a:rPr>
                          <m:t>𝜃</m:t>
                        </m:r>
                        <m:r>
                          <a:rPr lang="en-US" i="1">
                            <a:solidFill>
                              <a:schemeClr val="tx1"/>
                            </a:solidFill>
                            <a:latin typeface="Cambria Math"/>
                            <a:ea typeface="Cambria Math"/>
                          </a:rPr>
                          <m:t>|</m:t>
                        </m:r>
                        <m:r>
                          <a:rPr lang="en-US" i="1">
                            <a:solidFill>
                              <a:schemeClr val="tx1"/>
                            </a:solidFill>
                            <a:latin typeface="Cambria Math"/>
                            <a:ea typeface="Cambria Math"/>
                          </a:rPr>
                          <m:t>𝜙</m:t>
                        </m:r>
                        <m:r>
                          <a:rPr lang="en-US" i="1">
                            <a:solidFill>
                              <a:schemeClr val="tx1"/>
                            </a:solidFill>
                            <a:latin typeface="Cambria Math"/>
                            <a:ea typeface="Cambria Math"/>
                          </a:rPr>
                          <m:t>,</m:t>
                        </m:r>
                        <m:r>
                          <a:rPr lang="en-US" i="1">
                            <a:solidFill>
                              <a:schemeClr val="tx1"/>
                            </a:solidFill>
                            <a:latin typeface="Cambria Math"/>
                            <a:ea typeface="Cambria Math"/>
                          </a:rPr>
                          <m:t>𝑦</m:t>
                        </m:r>
                      </m:e>
                    </m:d>
                  </m:oMath>
                </a14:m>
                <a:r>
                  <a:rPr lang="en-US" dirty="0" smtClean="0">
                    <a:solidFill>
                      <a:schemeClr val="tx1"/>
                    </a:solidFill>
                  </a:rPr>
                  <a:t> is a distribution on </a:t>
                </a:r>
                <a14:m>
                  <m:oMath xmlns:m="http://schemas.openxmlformats.org/officeDocument/2006/math">
                    <m:r>
                      <a:rPr lang="en-US" i="1">
                        <a:solidFill>
                          <a:schemeClr val="tx1"/>
                        </a:solidFill>
                        <a:latin typeface="Cambria Math"/>
                        <a:ea typeface="Cambria Math"/>
                      </a:rPr>
                      <m:t>𝜃</m:t>
                    </m:r>
                  </m:oMath>
                </a14:m>
                <a:r>
                  <a:rPr lang="en-US" dirty="0" smtClean="0">
                    <a:solidFill>
                      <a:schemeClr val="tx1"/>
                    </a:solidFill>
                  </a:rPr>
                  <a:t> </a:t>
                </a:r>
                <a:r>
                  <a:rPr lang="en-US" dirty="0" smtClean="0"/>
                  <a:t>given</a:t>
                </a:r>
                <a:r>
                  <a:rPr lang="en-US" dirty="0" smtClean="0">
                    <a:solidFill>
                      <a:schemeClr val="tx1"/>
                    </a:solidFill>
                  </a:rPr>
                  <a:t> </a:t>
                </a:r>
                <a14:m>
                  <m:oMath xmlns:m="http://schemas.openxmlformats.org/officeDocument/2006/math">
                    <m:r>
                      <a:rPr lang="en-US" b="0" i="1" smtClean="0">
                        <a:solidFill>
                          <a:schemeClr val="tx1"/>
                        </a:solidFill>
                        <a:latin typeface="Cambria Math" panose="02040503050406030204" pitchFamily="18" charset="0"/>
                      </a:rPr>
                      <m:t>𝜙</m:t>
                    </m:r>
                  </m:oMath>
                </a14:m>
                <a:r>
                  <a:rPr lang="en-US" dirty="0" smtClean="0">
                    <a:solidFill>
                      <a:schemeClr val="tx1"/>
                    </a:solidFill>
                  </a:rPr>
                  <a:t> </a:t>
                </a:r>
                <a:r>
                  <a:rPr lang="en-US" dirty="0" smtClean="0"/>
                  <a:t>and</a:t>
                </a:r>
                <a:r>
                  <a:rPr lang="en-US" dirty="0" smtClean="0">
                    <a:solidFill>
                      <a:schemeClr val="tx1"/>
                    </a:solidFill>
                  </a:rPr>
                  <a:t> the fixed data </a:t>
                </a:r>
                <a14:m>
                  <m:oMath xmlns:m="http://schemas.openxmlformats.org/officeDocument/2006/math">
                    <m:r>
                      <a:rPr lang="en-US" b="0" i="1" smtClean="0">
                        <a:solidFill>
                          <a:schemeClr val="tx1"/>
                        </a:solidFill>
                        <a:latin typeface="Cambria Math" panose="02040503050406030204" pitchFamily="18" charset="0"/>
                      </a:rPr>
                      <m:t>𝑦</m:t>
                    </m:r>
                  </m:oMath>
                </a14:m>
                <a:endParaRPr lang="en-US" dirty="0" smtClean="0">
                  <a:solidFill>
                    <a:schemeClr val="tx1"/>
                  </a:solidFill>
                </a:endParaRPr>
              </a:p>
              <a:p>
                <a:pPr marL="742950" lvl="1" indent="-285750">
                  <a:buFont typeface="Wingdings" panose="05000000000000000000" pitchFamily="2" charset="2"/>
                  <a:buChar char="ü"/>
                </a:pPr>
                <a:r>
                  <a:rPr lang="en-US" dirty="0">
                    <a:solidFill>
                      <a:schemeClr val="tx1"/>
                    </a:solidFill>
                    <a:ea typeface="Cambria Math"/>
                  </a:rPr>
                  <a:t>w</a:t>
                </a:r>
                <a:r>
                  <a:rPr lang="en-US" dirty="0" smtClean="0">
                    <a:solidFill>
                      <a:schemeClr val="tx1"/>
                    </a:solidFill>
                    <a:ea typeface="Cambria Math"/>
                  </a:rPr>
                  <a:t>hen </a:t>
                </a:r>
                <a14:m>
                  <m:oMath xmlns:m="http://schemas.openxmlformats.org/officeDocument/2006/math">
                    <m:r>
                      <a:rPr lang="en-US" i="1">
                        <a:solidFill>
                          <a:schemeClr val="tx1"/>
                        </a:solidFill>
                        <a:latin typeface="Cambria Math"/>
                        <a:ea typeface="Cambria Math"/>
                      </a:rPr>
                      <m:t>𝜙</m:t>
                    </m:r>
                  </m:oMath>
                </a14:m>
                <a:r>
                  <a:rPr lang="en-US" dirty="0">
                    <a:solidFill>
                      <a:schemeClr val="tx1"/>
                    </a:solidFill>
                  </a:rPr>
                  <a:t> is </a:t>
                </a:r>
                <a:r>
                  <a:rPr lang="en-US" dirty="0" smtClean="0">
                    <a:solidFill>
                      <a:schemeClr val="tx1"/>
                    </a:solidFill>
                  </a:rPr>
                  <a:t>fixed</a:t>
                </a:r>
                <a:r>
                  <a:rPr lang="en-US" dirty="0" smtClean="0">
                    <a:solidFill>
                      <a:schemeClr val="tx1"/>
                    </a:solidFill>
                    <a:sym typeface="Wingdings" panose="05000000000000000000" pitchFamily="2" charset="2"/>
                  </a:rPr>
                  <a:t> </a:t>
                </a:r>
                <a:r>
                  <a:rPr lang="en-US" dirty="0">
                    <a:solidFill>
                      <a:schemeClr val="tx1"/>
                    </a:solidFill>
                    <a:sym typeface="Wingdings" panose="05000000000000000000" pitchFamily="2" charset="2"/>
                  </a:rPr>
                  <a:t>single level Bayesian </a:t>
                </a:r>
                <a:r>
                  <a:rPr lang="en-US" dirty="0" smtClean="0">
                    <a:solidFill>
                      <a:schemeClr val="tx1"/>
                    </a:solidFill>
                    <a:sym typeface="Wingdings" panose="05000000000000000000" pitchFamily="2" charset="2"/>
                  </a:rPr>
                  <a:t>approach can be used, thus easy for conjugate model</a:t>
                </a:r>
              </a:p>
              <a:p>
                <a:pPr marL="742950" lvl="1" indent="-285750">
                  <a:buFont typeface="Wingdings" panose="05000000000000000000" pitchFamily="2" charset="2"/>
                  <a:buChar char="ü"/>
                </a:pPr>
                <a:r>
                  <a:rPr lang="en-US" dirty="0" smtClean="0">
                    <a:sym typeface="Wingdings" panose="05000000000000000000" pitchFamily="2" charset="2"/>
                  </a:rPr>
                  <a:t>Conditional posterior distribution is a product of conjugate posterior densities for the components </a:t>
                </a:r>
                <a14:m>
                  <m:oMath xmlns:m="http://schemas.openxmlformats.org/officeDocument/2006/math">
                    <m:sSub>
                      <m:sSubPr>
                        <m:ctrlPr>
                          <a:rPr lang="en-US" i="1">
                            <a:latin typeface="Cambria Math"/>
                            <a:ea typeface="Cambria Math"/>
                          </a:rPr>
                        </m:ctrlPr>
                      </m:sSubPr>
                      <m:e>
                        <m:r>
                          <a:rPr lang="en-US" i="1">
                            <a:latin typeface="Cambria Math"/>
                            <a:ea typeface="Cambria Math"/>
                          </a:rPr>
                          <m:t>𝜃</m:t>
                        </m:r>
                      </m:e>
                      <m:sub>
                        <m:r>
                          <a:rPr lang="en-US" i="1">
                            <a:latin typeface="Cambria Math"/>
                            <a:ea typeface="Cambria Math"/>
                          </a:rPr>
                          <m:t>𝑗</m:t>
                        </m:r>
                      </m:sub>
                    </m:sSub>
                  </m:oMath>
                </a14:m>
                <a:endParaRPr lang="en-US" dirty="0">
                  <a:solidFill>
                    <a:schemeClr val="tx1"/>
                  </a:solidFill>
                  <a:sym typeface="Wingdings" panose="05000000000000000000" pitchFamily="2" charset="2"/>
                </a:endParaRPr>
              </a:p>
              <a:p>
                <a:pPr marL="742950" lvl="1" indent="-285750">
                  <a:buFont typeface="Wingdings" panose="05000000000000000000" pitchFamily="2" charset="2"/>
                  <a:buChar char="ü"/>
                </a:pPr>
                <a:endParaRPr lang="en-US" dirty="0">
                  <a:solidFill>
                    <a:schemeClr val="tx1"/>
                  </a:solidFill>
                </a:endParaRPr>
              </a:p>
            </p:txBody>
          </p:sp>
        </mc:Choice>
        <mc:Fallback xmlns="">
          <p:sp>
            <p:nvSpPr>
              <p:cNvPr id="31" name="TextBox 30"/>
              <p:cNvSpPr txBox="1">
                <a:spLocks noRot="1" noChangeAspect="1" noMove="1" noResize="1" noEditPoints="1" noAdjustHandles="1" noChangeArrowheads="1" noChangeShapeType="1" noTextEdit="1"/>
              </p:cNvSpPr>
              <p:nvPr/>
            </p:nvSpPr>
            <p:spPr>
              <a:xfrm>
                <a:off x="155331" y="2286000"/>
                <a:ext cx="8001000" cy="3272434"/>
              </a:xfrm>
              <a:prstGeom prst="rect">
                <a:avLst/>
              </a:prstGeom>
              <a:blipFill>
                <a:blip r:embed="rId3"/>
                <a:stretch>
                  <a:fillRect l="-609" t="-931" r="-7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p:cNvSpPr txBox="1"/>
              <p:nvPr/>
            </p:nvSpPr>
            <p:spPr>
              <a:xfrm>
                <a:off x="155331" y="5354653"/>
                <a:ext cx="8001000" cy="369332"/>
              </a:xfrm>
              <a:prstGeom prst="rect">
                <a:avLst/>
              </a:prstGeom>
              <a:noFill/>
            </p:spPr>
            <p:txBody>
              <a:bodyPr wrap="square" rtlCol="0">
                <a:spAutoFit/>
              </a:bodyPr>
              <a:lstStyle/>
              <a:p>
                <a:r>
                  <a:rPr lang="en-US" b="1" dirty="0" smtClean="0">
                    <a:solidFill>
                      <a:schemeClr val="tx1"/>
                    </a:solidFill>
                  </a:rPr>
                  <a:t>Step 3</a:t>
                </a:r>
                <a:r>
                  <a:rPr lang="en-US" dirty="0" smtClean="0">
                    <a:solidFill>
                      <a:schemeClr val="tx1"/>
                    </a:solidFill>
                  </a:rPr>
                  <a:t>: Obtain </a:t>
                </a:r>
                <a:r>
                  <a:rPr lang="en-US" i="1" dirty="0" smtClean="0">
                    <a:solidFill>
                      <a:schemeClr val="tx1"/>
                    </a:solidFill>
                  </a:rPr>
                  <a:t>marginal posterior distribution</a:t>
                </a:r>
                <a:r>
                  <a:rPr lang="en-US" dirty="0" smtClean="0">
                    <a:solidFill>
                      <a:schemeClr val="tx1"/>
                    </a:solidFill>
                  </a:rPr>
                  <a:t> </a:t>
                </a:r>
                <a14:m>
                  <m:oMath xmlns:m="http://schemas.openxmlformats.org/officeDocument/2006/math">
                    <m:r>
                      <a:rPr lang="en-US" i="1">
                        <a:solidFill>
                          <a:schemeClr val="tx1"/>
                        </a:solidFill>
                        <a:latin typeface="Cambria Math"/>
                        <a:ea typeface="Cambria Math"/>
                      </a:rPr>
                      <m:t>𝑝</m:t>
                    </m:r>
                    <m:d>
                      <m:dPr>
                        <m:ctrlPr>
                          <a:rPr lang="en-US" i="1">
                            <a:solidFill>
                              <a:schemeClr val="tx1"/>
                            </a:solidFill>
                            <a:latin typeface="Cambria Math"/>
                            <a:ea typeface="Cambria Math"/>
                          </a:rPr>
                        </m:ctrlPr>
                      </m:dPr>
                      <m:e>
                        <m:r>
                          <a:rPr lang="en-US" i="1">
                            <a:solidFill>
                              <a:schemeClr val="tx1"/>
                            </a:solidFill>
                            <a:latin typeface="Cambria Math"/>
                            <a:ea typeface="Cambria Math"/>
                          </a:rPr>
                          <m:t>𝜙</m:t>
                        </m:r>
                      </m:e>
                      <m:e>
                        <m:r>
                          <a:rPr lang="en-US" i="1">
                            <a:solidFill>
                              <a:schemeClr val="tx1"/>
                            </a:solidFill>
                            <a:latin typeface="Cambria Math"/>
                            <a:ea typeface="Cambria Math"/>
                          </a:rPr>
                          <m:t>𝑦</m:t>
                        </m:r>
                      </m:e>
                    </m:d>
                  </m:oMath>
                </a14:m>
                <a:r>
                  <a:rPr lang="en-US" dirty="0" smtClean="0">
                    <a:solidFill>
                      <a:schemeClr val="tx1"/>
                    </a:solidFill>
                  </a:rPr>
                  <a:t> and estimate </a:t>
                </a:r>
                <a14:m>
                  <m:oMath xmlns:m="http://schemas.openxmlformats.org/officeDocument/2006/math">
                    <m:r>
                      <a:rPr lang="en-US" i="1">
                        <a:solidFill>
                          <a:schemeClr val="tx1"/>
                        </a:solidFill>
                        <a:latin typeface="Cambria Math"/>
                        <a:ea typeface="Cambria Math"/>
                      </a:rPr>
                      <m:t>𝜙</m:t>
                    </m:r>
                  </m:oMath>
                </a14:m>
                <a:r>
                  <a:rPr lang="en-US" dirty="0" smtClean="0">
                    <a:solidFill>
                      <a:schemeClr val="tx1"/>
                    </a:solidFill>
                  </a:rPr>
                  <a:t>  </a:t>
                </a:r>
                <a:endParaRPr lang="en-US" dirty="0">
                  <a:solidFill>
                    <a:schemeClr val="tx1"/>
                  </a:solidFill>
                </a:endParaRPr>
              </a:p>
            </p:txBody>
          </p:sp>
        </mc:Choice>
        <mc:Fallback xmlns="">
          <p:sp>
            <p:nvSpPr>
              <p:cNvPr id="32" name="TextBox 31"/>
              <p:cNvSpPr txBox="1">
                <a:spLocks noRot="1" noChangeAspect="1" noMove="1" noResize="1" noEditPoints="1" noAdjustHandles="1" noChangeArrowheads="1" noChangeShapeType="1" noTextEdit="1"/>
              </p:cNvSpPr>
              <p:nvPr/>
            </p:nvSpPr>
            <p:spPr>
              <a:xfrm>
                <a:off x="155331" y="5354653"/>
                <a:ext cx="8001000" cy="369332"/>
              </a:xfrm>
              <a:prstGeom prst="rect">
                <a:avLst/>
              </a:prstGeom>
              <a:blipFill>
                <a:blip r:embed="rId4"/>
                <a:stretch>
                  <a:fillRect l="-609" t="-8197" b="-24590"/>
                </a:stretch>
              </a:blipFill>
            </p:spPr>
            <p:txBody>
              <a:bodyPr/>
              <a:lstStyle/>
              <a:p>
                <a:r>
                  <a:rPr lang="en-US">
                    <a:noFill/>
                  </a:rPr>
                  <a:t> </a:t>
                </a:r>
              </a:p>
            </p:txBody>
          </p:sp>
        </mc:Fallback>
      </mc:AlternateContent>
      <p:sp>
        <p:nvSpPr>
          <p:cNvPr id="33" name="TextBox 32"/>
          <p:cNvSpPr txBox="1"/>
          <p:nvPr/>
        </p:nvSpPr>
        <p:spPr>
          <a:xfrm>
            <a:off x="6301087" y="1789729"/>
            <a:ext cx="2233313" cy="323165"/>
          </a:xfrm>
          <a:prstGeom prst="rect">
            <a:avLst/>
          </a:prstGeom>
          <a:noFill/>
        </p:spPr>
        <p:txBody>
          <a:bodyPr wrap="square" rtlCol="0">
            <a:spAutoFit/>
          </a:bodyPr>
          <a:lstStyle/>
          <a:p>
            <a:r>
              <a:rPr lang="en-US" sz="1500" dirty="0" smtClean="0"/>
              <a:t>(un-normalized form)</a:t>
            </a:r>
            <a:endParaRPr lang="en-US" sz="1500" dirty="0"/>
          </a:p>
        </p:txBody>
      </p:sp>
      <mc:AlternateContent xmlns:mc="http://schemas.openxmlformats.org/markup-compatibility/2006" xmlns:a14="http://schemas.microsoft.com/office/drawing/2010/main">
        <mc:Choice Requires="a14">
          <p:sp>
            <p:nvSpPr>
              <p:cNvPr id="35" name="Rectangle 34"/>
              <p:cNvSpPr/>
              <p:nvPr/>
            </p:nvSpPr>
            <p:spPr>
              <a:xfrm>
                <a:off x="5398662" y="5735936"/>
                <a:ext cx="2145138" cy="6765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smtClean="0">
                          <a:solidFill>
                            <a:srgbClr val="00B050"/>
                          </a:solidFill>
                          <a:latin typeface="Cambria Math"/>
                          <a:ea typeface="Cambria Math"/>
                        </a:rPr>
                        <m:t>𝑝</m:t>
                      </m:r>
                      <m:d>
                        <m:dPr>
                          <m:ctrlPr>
                            <a:rPr lang="en-US" i="1">
                              <a:solidFill>
                                <a:srgbClr val="00B050"/>
                              </a:solidFill>
                              <a:latin typeface="Cambria Math"/>
                              <a:ea typeface="Cambria Math"/>
                            </a:rPr>
                          </m:ctrlPr>
                        </m:dPr>
                        <m:e>
                          <m:r>
                            <a:rPr lang="en-US" i="1">
                              <a:solidFill>
                                <a:srgbClr val="00B050"/>
                              </a:solidFill>
                              <a:latin typeface="Cambria Math"/>
                              <a:ea typeface="Cambria Math"/>
                            </a:rPr>
                            <m:t>𝜙</m:t>
                          </m:r>
                        </m:e>
                        <m:e>
                          <m:r>
                            <a:rPr lang="en-US" i="1">
                              <a:solidFill>
                                <a:srgbClr val="00B050"/>
                              </a:solidFill>
                              <a:latin typeface="Cambria Math"/>
                              <a:ea typeface="Cambria Math"/>
                            </a:rPr>
                            <m:t>𝑦</m:t>
                          </m:r>
                        </m:e>
                      </m:d>
                      <m:r>
                        <a:rPr lang="en-US" i="1">
                          <a:solidFill>
                            <a:schemeClr val="tx1"/>
                          </a:solidFill>
                          <a:latin typeface="Cambria Math"/>
                          <a:ea typeface="Cambria Math"/>
                        </a:rPr>
                        <m:t>=</m:t>
                      </m:r>
                      <m:f>
                        <m:fPr>
                          <m:ctrlPr>
                            <a:rPr lang="en-US" i="1" smtClean="0">
                              <a:solidFill>
                                <a:schemeClr val="tx1"/>
                              </a:solidFill>
                              <a:latin typeface="Cambria Math"/>
                              <a:ea typeface="Cambria Math"/>
                            </a:rPr>
                          </m:ctrlPr>
                        </m:fPr>
                        <m:num>
                          <m:r>
                            <a:rPr lang="en-US" i="1" smtClean="0">
                              <a:solidFill>
                                <a:srgbClr val="FF0000"/>
                              </a:solidFill>
                              <a:latin typeface="Cambria Math"/>
                              <a:ea typeface="Cambria Math"/>
                            </a:rPr>
                            <m:t>𝑝</m:t>
                          </m:r>
                          <m:d>
                            <m:dPr>
                              <m:ctrlPr>
                                <a:rPr lang="en-US" i="1">
                                  <a:solidFill>
                                    <a:srgbClr val="FF0000"/>
                                  </a:solidFill>
                                  <a:latin typeface="Cambria Math"/>
                                  <a:ea typeface="Cambria Math"/>
                                </a:rPr>
                              </m:ctrlPr>
                            </m:dPr>
                            <m:e>
                              <m:r>
                                <a:rPr lang="en-US" i="1">
                                  <a:solidFill>
                                    <a:srgbClr val="FF0000"/>
                                  </a:solidFill>
                                  <a:latin typeface="Cambria Math"/>
                                  <a:ea typeface="Cambria Math"/>
                                </a:rPr>
                                <m:t>𝜙</m:t>
                              </m:r>
                              <m:r>
                                <a:rPr lang="en-US" i="1">
                                  <a:solidFill>
                                    <a:srgbClr val="FF0000"/>
                                  </a:solidFill>
                                  <a:latin typeface="Cambria Math"/>
                                  <a:ea typeface="Cambria Math"/>
                                </a:rPr>
                                <m:t>,</m:t>
                              </m:r>
                              <m:r>
                                <a:rPr lang="en-US" i="1">
                                  <a:solidFill>
                                    <a:srgbClr val="FF0000"/>
                                  </a:solidFill>
                                  <a:latin typeface="Cambria Math"/>
                                  <a:ea typeface="Cambria Math"/>
                                </a:rPr>
                                <m:t>𝜃</m:t>
                              </m:r>
                            </m:e>
                            <m:e>
                              <m:r>
                                <a:rPr lang="en-US" i="1">
                                  <a:solidFill>
                                    <a:srgbClr val="FF0000"/>
                                  </a:solidFill>
                                  <a:latin typeface="Cambria Math"/>
                                  <a:ea typeface="Cambria Math"/>
                                </a:rPr>
                                <m:t>𝑦</m:t>
                              </m:r>
                            </m:e>
                          </m:d>
                        </m:num>
                        <m:den>
                          <m:r>
                            <a:rPr lang="en-US" i="1" smtClean="0">
                              <a:solidFill>
                                <a:srgbClr val="3333FF"/>
                              </a:solidFill>
                              <a:latin typeface="Cambria Math"/>
                            </a:rPr>
                            <m:t>𝑝</m:t>
                          </m:r>
                          <m:d>
                            <m:dPr>
                              <m:ctrlPr>
                                <a:rPr lang="en-US" i="1">
                                  <a:solidFill>
                                    <a:srgbClr val="3333FF"/>
                                  </a:solidFill>
                                  <a:latin typeface="Cambria Math"/>
                                </a:rPr>
                              </m:ctrlPr>
                            </m:dPr>
                            <m:e>
                              <m:r>
                                <a:rPr lang="en-US" i="1">
                                  <a:solidFill>
                                    <a:srgbClr val="3333FF"/>
                                  </a:solidFill>
                                  <a:latin typeface="Cambria Math"/>
                                  <a:ea typeface="Cambria Math"/>
                                </a:rPr>
                                <m:t>𝜃</m:t>
                              </m:r>
                              <m:r>
                                <a:rPr lang="en-US" i="1">
                                  <a:solidFill>
                                    <a:srgbClr val="3333FF"/>
                                  </a:solidFill>
                                  <a:latin typeface="Cambria Math"/>
                                  <a:ea typeface="Cambria Math"/>
                                </a:rPr>
                                <m:t>|</m:t>
                              </m:r>
                              <m:r>
                                <a:rPr lang="en-US" i="1">
                                  <a:solidFill>
                                    <a:srgbClr val="3333FF"/>
                                  </a:solidFill>
                                  <a:latin typeface="Cambria Math"/>
                                  <a:ea typeface="Cambria Math"/>
                                </a:rPr>
                                <m:t>𝜙</m:t>
                              </m:r>
                              <m:r>
                                <a:rPr lang="en-US" b="0" i="1" smtClean="0">
                                  <a:solidFill>
                                    <a:srgbClr val="3333FF"/>
                                  </a:solidFill>
                                  <a:latin typeface="Cambria Math"/>
                                  <a:ea typeface="Cambria Math"/>
                                </a:rPr>
                                <m:t>,</m:t>
                              </m:r>
                              <m:r>
                                <a:rPr lang="en-US" b="0" i="1" smtClean="0">
                                  <a:solidFill>
                                    <a:srgbClr val="3333FF"/>
                                  </a:solidFill>
                                  <a:latin typeface="Cambria Math"/>
                                  <a:ea typeface="Cambria Math"/>
                                </a:rPr>
                                <m:t>𝑦</m:t>
                              </m:r>
                            </m:e>
                          </m:d>
                        </m:den>
                      </m:f>
                    </m:oMath>
                  </m:oMathPara>
                </a14:m>
                <a:endParaRPr lang="en-US" dirty="0">
                  <a:solidFill>
                    <a:schemeClr val="tx1"/>
                  </a:solidFill>
                </a:endParaRPr>
              </a:p>
            </p:txBody>
          </p:sp>
        </mc:Choice>
        <mc:Fallback xmlns="">
          <p:sp>
            <p:nvSpPr>
              <p:cNvPr id="35" name="Rectangle 34"/>
              <p:cNvSpPr>
                <a:spLocks noRot="1" noChangeAspect="1" noMove="1" noResize="1" noEditPoints="1" noAdjustHandles="1" noChangeArrowheads="1" noChangeShapeType="1" noTextEdit="1"/>
              </p:cNvSpPr>
              <p:nvPr/>
            </p:nvSpPr>
            <p:spPr>
              <a:xfrm>
                <a:off x="5398662" y="5735936"/>
                <a:ext cx="2145138" cy="67653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Rectangle 35"/>
              <p:cNvSpPr/>
              <p:nvPr/>
            </p:nvSpPr>
            <p:spPr>
              <a:xfrm>
                <a:off x="3030833" y="1764268"/>
                <a:ext cx="3270254"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smtClean="0">
                          <a:solidFill>
                            <a:srgbClr val="FF0000"/>
                          </a:solidFill>
                          <a:latin typeface="Cambria Math"/>
                          <a:ea typeface="Cambria Math"/>
                        </a:rPr>
                        <m:t>𝑝</m:t>
                      </m:r>
                      <m:d>
                        <m:dPr>
                          <m:ctrlPr>
                            <a:rPr lang="en-US" i="1">
                              <a:solidFill>
                                <a:srgbClr val="FF0000"/>
                              </a:solidFill>
                              <a:latin typeface="Cambria Math"/>
                              <a:ea typeface="Cambria Math"/>
                            </a:rPr>
                          </m:ctrlPr>
                        </m:dPr>
                        <m:e>
                          <m:r>
                            <a:rPr lang="en-US" i="1">
                              <a:solidFill>
                                <a:srgbClr val="FF0000"/>
                              </a:solidFill>
                              <a:latin typeface="Cambria Math"/>
                              <a:ea typeface="Cambria Math"/>
                            </a:rPr>
                            <m:t>𝜙</m:t>
                          </m:r>
                          <m:r>
                            <a:rPr lang="en-US" i="1">
                              <a:solidFill>
                                <a:srgbClr val="FF0000"/>
                              </a:solidFill>
                              <a:latin typeface="Cambria Math"/>
                              <a:ea typeface="Cambria Math"/>
                            </a:rPr>
                            <m:t>,</m:t>
                          </m:r>
                          <m:r>
                            <a:rPr lang="en-US" i="1">
                              <a:solidFill>
                                <a:srgbClr val="FF0000"/>
                              </a:solidFill>
                              <a:latin typeface="Cambria Math"/>
                              <a:ea typeface="Cambria Math"/>
                            </a:rPr>
                            <m:t>𝜃</m:t>
                          </m:r>
                        </m:e>
                        <m:e>
                          <m:r>
                            <a:rPr lang="en-US" i="1">
                              <a:solidFill>
                                <a:srgbClr val="FF0000"/>
                              </a:solidFill>
                              <a:latin typeface="Cambria Math"/>
                              <a:ea typeface="Cambria Math"/>
                            </a:rPr>
                            <m:t>𝑦</m:t>
                          </m:r>
                        </m:e>
                      </m:d>
                      <m:r>
                        <a:rPr lang="en-US" i="1" smtClean="0">
                          <a:latin typeface="Cambria Math"/>
                          <a:ea typeface="Cambria Math"/>
                        </a:rPr>
                        <m:t>∝</m:t>
                      </m:r>
                      <m:r>
                        <a:rPr lang="en-US" i="1">
                          <a:latin typeface="Cambria Math"/>
                          <a:ea typeface="Cambria Math"/>
                        </a:rPr>
                        <m:t>𝑝</m:t>
                      </m:r>
                      <m:d>
                        <m:dPr>
                          <m:ctrlPr>
                            <a:rPr lang="en-US" i="1">
                              <a:latin typeface="Cambria Math"/>
                              <a:ea typeface="Cambria Math"/>
                            </a:rPr>
                          </m:ctrlPr>
                        </m:dPr>
                        <m:e>
                          <m:r>
                            <a:rPr lang="en-US" i="1">
                              <a:latin typeface="Cambria Math"/>
                              <a:ea typeface="Cambria Math"/>
                            </a:rPr>
                            <m:t>𝑦</m:t>
                          </m:r>
                          <m:r>
                            <a:rPr lang="en-US" i="1">
                              <a:latin typeface="Cambria Math"/>
                              <a:ea typeface="Cambria Math"/>
                            </a:rPr>
                            <m:t>|</m:t>
                          </m:r>
                          <m:r>
                            <a:rPr lang="en-US" i="1">
                              <a:latin typeface="Cambria Math"/>
                              <a:ea typeface="Cambria Math"/>
                            </a:rPr>
                            <m:t>𝜃</m:t>
                          </m:r>
                        </m:e>
                      </m:d>
                      <m:r>
                        <a:rPr lang="en-US" i="1">
                          <a:latin typeface="Cambria Math"/>
                          <a:ea typeface="Cambria Math"/>
                        </a:rPr>
                        <m:t>𝑝</m:t>
                      </m:r>
                      <m:d>
                        <m:dPr>
                          <m:ctrlPr>
                            <a:rPr lang="en-US" i="1">
                              <a:latin typeface="Cambria Math"/>
                              <a:ea typeface="Cambria Math"/>
                            </a:rPr>
                          </m:ctrlPr>
                        </m:dPr>
                        <m:e>
                          <m:r>
                            <a:rPr lang="en-US" i="1">
                              <a:latin typeface="Cambria Math"/>
                              <a:ea typeface="Cambria Math"/>
                            </a:rPr>
                            <m:t>𝜃</m:t>
                          </m:r>
                          <m:r>
                            <a:rPr lang="en-US" i="1">
                              <a:latin typeface="Cambria Math"/>
                              <a:ea typeface="Cambria Math"/>
                            </a:rPr>
                            <m:t>|</m:t>
                          </m:r>
                          <m:r>
                            <a:rPr lang="en-US" i="1">
                              <a:latin typeface="Cambria Math"/>
                              <a:ea typeface="Cambria Math"/>
                            </a:rPr>
                            <m:t>𝜙</m:t>
                          </m:r>
                        </m:e>
                      </m:d>
                      <m:r>
                        <a:rPr lang="en-US" i="1">
                          <a:latin typeface="Cambria Math"/>
                          <a:ea typeface="Cambria Math"/>
                        </a:rPr>
                        <m:t>𝑝</m:t>
                      </m:r>
                      <m:r>
                        <a:rPr lang="en-US" i="1">
                          <a:latin typeface="Cambria Math"/>
                          <a:ea typeface="Cambria Math"/>
                        </a:rPr>
                        <m:t>(</m:t>
                      </m:r>
                      <m:r>
                        <a:rPr lang="en-US" i="1">
                          <a:latin typeface="Cambria Math"/>
                          <a:ea typeface="Cambria Math"/>
                        </a:rPr>
                        <m:t>𝜙</m:t>
                      </m:r>
                      <m:r>
                        <m:rPr>
                          <m:nor/>
                        </m:rPr>
                        <a:rPr lang="en-US" dirty="0"/>
                        <m:t>)</m:t>
                      </m:r>
                    </m:oMath>
                  </m:oMathPara>
                </a14:m>
                <a:endParaRPr lang="en-US" dirty="0"/>
              </a:p>
            </p:txBody>
          </p:sp>
        </mc:Choice>
        <mc:Fallback xmlns="">
          <p:sp>
            <p:nvSpPr>
              <p:cNvPr id="36" name="Rectangle 35"/>
              <p:cNvSpPr>
                <a:spLocks noRot="1" noChangeAspect="1" noMove="1" noResize="1" noEditPoints="1" noAdjustHandles="1" noChangeArrowheads="1" noChangeShapeType="1" noTextEdit="1"/>
              </p:cNvSpPr>
              <p:nvPr/>
            </p:nvSpPr>
            <p:spPr>
              <a:xfrm>
                <a:off x="3030833" y="1764268"/>
                <a:ext cx="3270254" cy="369332"/>
              </a:xfrm>
              <a:prstGeom prst="rect">
                <a:avLst/>
              </a:prstGeom>
              <a:blipFill>
                <a:blip r:embed="rId6"/>
                <a:stretch>
                  <a:fillRect b="-131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Rectangle 3"/>
              <p:cNvSpPr/>
              <p:nvPr/>
            </p:nvSpPr>
            <p:spPr>
              <a:xfrm>
                <a:off x="1316086" y="5744080"/>
                <a:ext cx="2637837" cy="660245"/>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r>
                        <a:rPr lang="en-US" i="1" smtClean="0">
                          <a:solidFill>
                            <a:srgbClr val="00B050"/>
                          </a:solidFill>
                          <a:latin typeface="Cambria Math"/>
                          <a:ea typeface="Cambria Math"/>
                        </a:rPr>
                        <m:t>𝑝</m:t>
                      </m:r>
                      <m:d>
                        <m:dPr>
                          <m:ctrlPr>
                            <a:rPr lang="en-US" i="1">
                              <a:solidFill>
                                <a:srgbClr val="00B050"/>
                              </a:solidFill>
                              <a:latin typeface="Cambria Math"/>
                              <a:ea typeface="Cambria Math"/>
                            </a:rPr>
                          </m:ctrlPr>
                        </m:dPr>
                        <m:e>
                          <m:r>
                            <a:rPr lang="en-US" i="1">
                              <a:solidFill>
                                <a:srgbClr val="00B050"/>
                              </a:solidFill>
                              <a:latin typeface="Cambria Math" panose="02040503050406030204" pitchFamily="18" charset="0"/>
                              <a:ea typeface="Cambria Math"/>
                            </a:rPr>
                            <m:t>𝜙</m:t>
                          </m:r>
                        </m:e>
                        <m:e>
                          <m:r>
                            <a:rPr lang="en-US" i="1">
                              <a:solidFill>
                                <a:srgbClr val="00B050"/>
                              </a:solidFill>
                              <a:latin typeface="Cambria Math"/>
                              <a:ea typeface="Cambria Math"/>
                            </a:rPr>
                            <m:t>𝑦</m:t>
                          </m:r>
                        </m:e>
                      </m:d>
                      <m:r>
                        <a:rPr lang="en-US" i="1">
                          <a:latin typeface="Cambria Math" panose="02040503050406030204" pitchFamily="18" charset="0"/>
                          <a:ea typeface="Cambria Math"/>
                        </a:rPr>
                        <m:t>=</m:t>
                      </m:r>
                      <m:nary>
                        <m:naryPr>
                          <m:ctrlPr>
                            <a:rPr lang="en-US" i="1">
                              <a:latin typeface="Cambria Math"/>
                              <a:ea typeface="Cambria Math"/>
                            </a:rPr>
                          </m:ctrlPr>
                        </m:naryPr>
                        <m:sub>
                          <m:r>
                            <a:rPr lang="en-US" i="1">
                              <a:latin typeface="Cambria Math" panose="02040503050406030204" pitchFamily="18" charset="0"/>
                              <a:ea typeface="Cambria Math"/>
                            </a:rPr>
                            <m:t>𝜃</m:t>
                          </m:r>
                        </m:sub>
                        <m:sup>
                          <m:r>
                            <a:rPr lang="en-US" i="1">
                              <a:latin typeface="Cambria Math" panose="02040503050406030204" pitchFamily="18" charset="0"/>
                              <a:ea typeface="Cambria Math"/>
                            </a:rPr>
                            <m:t> </m:t>
                          </m:r>
                        </m:sup>
                        <m:e>
                          <m:r>
                            <a:rPr lang="en-US" i="1" smtClean="0">
                              <a:solidFill>
                                <a:srgbClr val="FF0000"/>
                              </a:solidFill>
                              <a:latin typeface="Cambria Math"/>
                              <a:ea typeface="Cambria Math"/>
                            </a:rPr>
                            <m:t>𝑝</m:t>
                          </m:r>
                          <m:d>
                            <m:dPr>
                              <m:ctrlPr>
                                <a:rPr lang="en-US" i="1">
                                  <a:solidFill>
                                    <a:srgbClr val="FF0000"/>
                                  </a:solidFill>
                                  <a:latin typeface="Cambria Math"/>
                                  <a:ea typeface="Cambria Math"/>
                                </a:rPr>
                              </m:ctrlPr>
                            </m:dPr>
                            <m:e>
                              <m:r>
                                <a:rPr lang="en-US" i="1">
                                  <a:solidFill>
                                    <a:srgbClr val="FF0000"/>
                                  </a:solidFill>
                                  <a:latin typeface="Cambria Math"/>
                                  <a:ea typeface="Cambria Math"/>
                                </a:rPr>
                                <m:t>𝜙</m:t>
                              </m:r>
                              <m:r>
                                <a:rPr lang="en-US" i="1">
                                  <a:solidFill>
                                    <a:srgbClr val="FF0000"/>
                                  </a:solidFill>
                                  <a:latin typeface="Cambria Math"/>
                                  <a:ea typeface="Cambria Math"/>
                                </a:rPr>
                                <m:t>,</m:t>
                              </m:r>
                              <m:r>
                                <a:rPr lang="en-US" i="1">
                                  <a:solidFill>
                                    <a:srgbClr val="FF0000"/>
                                  </a:solidFill>
                                  <a:latin typeface="Cambria Math"/>
                                  <a:ea typeface="Cambria Math"/>
                                </a:rPr>
                                <m:t>𝜃</m:t>
                              </m:r>
                            </m:e>
                            <m:e>
                              <m:r>
                                <a:rPr lang="en-US" i="1">
                                  <a:solidFill>
                                    <a:srgbClr val="FF0000"/>
                                  </a:solidFill>
                                  <a:latin typeface="Cambria Math"/>
                                  <a:ea typeface="Cambria Math"/>
                                </a:rPr>
                                <m:t>𝑦</m:t>
                              </m:r>
                            </m:e>
                          </m:d>
                          <m:r>
                            <a:rPr lang="en-US" i="1">
                              <a:latin typeface="Cambria Math" panose="02040503050406030204" pitchFamily="18" charset="0"/>
                              <a:ea typeface="Cambria Math"/>
                            </a:rPr>
                            <m:t>𝑑</m:t>
                          </m:r>
                          <m:r>
                            <a:rPr lang="en-US" i="1">
                              <a:latin typeface="Cambria Math" panose="02040503050406030204" pitchFamily="18" charset="0"/>
                              <a:ea typeface="Cambria Math"/>
                            </a:rPr>
                            <m:t>𝜃</m:t>
                          </m:r>
                        </m:e>
                      </m:nary>
                    </m:oMath>
                  </m:oMathPara>
                </a14:m>
                <a:endParaRPr lang="en-US" dirty="0"/>
              </a:p>
            </p:txBody>
          </p:sp>
        </mc:Choice>
        <mc:Fallback xmlns="">
          <p:sp>
            <p:nvSpPr>
              <p:cNvPr id="4" name="Rectangle 3"/>
              <p:cNvSpPr>
                <a:spLocks noRot="1" noChangeAspect="1" noMove="1" noResize="1" noEditPoints="1" noAdjustHandles="1" noChangeArrowheads="1" noChangeShapeType="1" noTextEdit="1"/>
              </p:cNvSpPr>
              <p:nvPr/>
            </p:nvSpPr>
            <p:spPr>
              <a:xfrm>
                <a:off x="1316086" y="5744080"/>
                <a:ext cx="2637837" cy="660245"/>
              </a:xfrm>
              <a:prstGeom prst="rect">
                <a:avLst/>
              </a:prstGeom>
              <a:blipFill>
                <a:blip r:embed="rId7"/>
                <a:stretch>
                  <a:fillRect/>
                </a:stretch>
              </a:blipFill>
            </p:spPr>
            <p:txBody>
              <a:bodyPr/>
              <a:lstStyle/>
              <a:p>
                <a:r>
                  <a:rPr lang="en-US">
                    <a:noFill/>
                  </a:rPr>
                  <a:t> </a:t>
                </a:r>
              </a:p>
            </p:txBody>
          </p:sp>
        </mc:Fallback>
      </mc:AlternateContent>
      <p:sp>
        <p:nvSpPr>
          <p:cNvPr id="5" name="TextBox 4"/>
          <p:cNvSpPr txBox="1"/>
          <p:nvPr/>
        </p:nvSpPr>
        <p:spPr>
          <a:xfrm>
            <a:off x="4042107" y="5889536"/>
            <a:ext cx="1066800" cy="369332"/>
          </a:xfrm>
          <a:prstGeom prst="rect">
            <a:avLst/>
          </a:prstGeom>
          <a:noFill/>
        </p:spPr>
        <p:txBody>
          <a:bodyPr wrap="square" rtlCol="0">
            <a:spAutoFit/>
          </a:bodyPr>
          <a:lstStyle/>
          <a:p>
            <a:pPr algn="ctr"/>
            <a:r>
              <a:rPr lang="en-US" dirty="0" smtClean="0"/>
              <a:t>or</a:t>
            </a:r>
            <a:endParaRPr lang="en-US" dirty="0"/>
          </a:p>
        </p:txBody>
      </p:sp>
      <p:sp>
        <p:nvSpPr>
          <p:cNvPr id="2" name="TextBox 1"/>
          <p:cNvSpPr txBox="1"/>
          <p:nvPr/>
        </p:nvSpPr>
        <p:spPr>
          <a:xfrm>
            <a:off x="1408909" y="6412468"/>
            <a:ext cx="2172491" cy="369332"/>
          </a:xfrm>
          <a:prstGeom prst="rect">
            <a:avLst/>
          </a:prstGeom>
          <a:noFill/>
        </p:spPr>
        <p:txBody>
          <a:bodyPr wrap="square" rtlCol="0">
            <a:spAutoFit/>
          </a:bodyPr>
          <a:lstStyle/>
          <a:p>
            <a:r>
              <a:rPr lang="en-US" dirty="0" smtClean="0"/>
              <a:t>Brute force approach</a:t>
            </a:r>
            <a:endParaRPr lang="en-US" dirty="0"/>
          </a:p>
        </p:txBody>
      </p:sp>
      <p:sp>
        <p:nvSpPr>
          <p:cNvPr id="12" name="TextBox 11"/>
          <p:cNvSpPr txBox="1"/>
          <p:nvPr/>
        </p:nvSpPr>
        <p:spPr>
          <a:xfrm>
            <a:off x="228600" y="685800"/>
            <a:ext cx="3352800" cy="369332"/>
          </a:xfrm>
          <a:prstGeom prst="rect">
            <a:avLst/>
          </a:prstGeom>
          <a:noFill/>
        </p:spPr>
        <p:txBody>
          <a:bodyPr wrap="square" rtlCol="0">
            <a:spAutoFit/>
          </a:bodyPr>
          <a:lstStyle/>
          <a:p>
            <a:r>
              <a:rPr lang="en-US" b="1" dirty="0" smtClean="0">
                <a:solidFill>
                  <a:srgbClr val="00B050"/>
                </a:solidFill>
              </a:rPr>
              <a:t>Analytical</a:t>
            </a:r>
            <a:endParaRPr lang="en-US" b="1" dirty="0">
              <a:solidFill>
                <a:srgbClr val="00B050"/>
              </a:solidFill>
            </a:endParaRPr>
          </a:p>
        </p:txBody>
      </p:sp>
    </p:spTree>
    <p:extLst>
      <p:ext uri="{BB962C8B-B14F-4D97-AF65-F5344CB8AC3E}">
        <p14:creationId xmlns:p14="http://schemas.microsoft.com/office/powerpoint/2010/main" val="284653149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228600"/>
            <a:ext cx="9144000" cy="369332"/>
          </a:xfrm>
          <a:prstGeom prst="rect">
            <a:avLst/>
          </a:prstGeom>
          <a:solidFill>
            <a:schemeClr val="accent1">
              <a:lumMod val="20000"/>
              <a:lumOff val="80000"/>
            </a:schemeClr>
          </a:solidFill>
        </p:spPr>
        <p:txBody>
          <a:bodyPr wrap="square" rtlCol="0">
            <a:spAutoFit/>
          </a:bodyPr>
          <a:lstStyle/>
          <a:p>
            <a:r>
              <a:rPr lang="en-US" b="1" dirty="0" smtClean="0">
                <a:solidFill>
                  <a:srgbClr val="3333FF"/>
                </a:solidFill>
              </a:rPr>
              <a:t>     Drawing simulations from the posterior distribution</a:t>
            </a:r>
            <a:endParaRPr lang="en-US" b="1" dirty="0">
              <a:solidFill>
                <a:srgbClr val="3333FF"/>
              </a:solidFill>
            </a:endParaRPr>
          </a:p>
        </p:txBody>
      </p:sp>
      <mc:AlternateContent xmlns:mc="http://schemas.openxmlformats.org/markup-compatibility/2006" xmlns:a14="http://schemas.microsoft.com/office/drawing/2010/main">
        <mc:Choice Requires="a14">
          <p:sp>
            <p:nvSpPr>
              <p:cNvPr id="6" name="TextBox 5"/>
              <p:cNvSpPr txBox="1"/>
              <p:nvPr/>
            </p:nvSpPr>
            <p:spPr>
              <a:xfrm>
                <a:off x="155330" y="1909310"/>
                <a:ext cx="8988669" cy="369332"/>
              </a:xfrm>
              <a:prstGeom prst="rect">
                <a:avLst/>
              </a:prstGeom>
              <a:noFill/>
            </p:spPr>
            <p:txBody>
              <a:bodyPr wrap="square" rtlCol="0">
                <a:spAutoFit/>
              </a:bodyPr>
              <a:lstStyle/>
              <a:p>
                <a:r>
                  <a:rPr lang="en-US" b="1" dirty="0" smtClean="0"/>
                  <a:t>Step 1</a:t>
                </a:r>
                <a:r>
                  <a:rPr lang="en-US" dirty="0" smtClean="0"/>
                  <a:t>: Draw the vector of hyperparameters </a:t>
                </a:r>
                <a14:m>
                  <m:oMath xmlns:m="http://schemas.openxmlformats.org/officeDocument/2006/math">
                    <m:r>
                      <a:rPr lang="en-US" i="1" smtClean="0">
                        <a:latin typeface="Cambria Math"/>
                        <a:ea typeface="Cambria Math"/>
                      </a:rPr>
                      <m:t>𝜙</m:t>
                    </m:r>
                  </m:oMath>
                </a14:m>
                <a:r>
                  <a:rPr lang="en-US" dirty="0" smtClean="0"/>
                  <a:t> from its marginal posterior distribution, </a:t>
                </a:r>
                <a14:m>
                  <m:oMath xmlns:m="http://schemas.openxmlformats.org/officeDocument/2006/math">
                    <m:r>
                      <a:rPr lang="en-US" b="0" i="1" smtClean="0">
                        <a:latin typeface="Cambria Math"/>
                        <a:ea typeface="Cambria Math"/>
                      </a:rPr>
                      <m:t>𝑝</m:t>
                    </m:r>
                    <m:r>
                      <a:rPr lang="en-US" b="0" i="0" smtClean="0">
                        <a:latin typeface="Cambria Math"/>
                        <a:ea typeface="Cambria Math"/>
                      </a:rPr>
                      <m:t>(</m:t>
                    </m:r>
                    <m:r>
                      <a:rPr lang="en-US" i="1">
                        <a:latin typeface="Cambria Math"/>
                        <a:ea typeface="Cambria Math"/>
                      </a:rPr>
                      <m:t>𝜙</m:t>
                    </m:r>
                    <m:r>
                      <a:rPr lang="en-US" b="0" i="1" smtClean="0">
                        <a:latin typeface="Cambria Math"/>
                        <a:ea typeface="Cambria Math"/>
                      </a:rPr>
                      <m:t>|</m:t>
                    </m:r>
                    <m:r>
                      <a:rPr lang="en-US" b="0" i="1" smtClean="0">
                        <a:latin typeface="Cambria Math"/>
                        <a:ea typeface="Cambria Math"/>
                      </a:rPr>
                      <m:t>𝑦</m:t>
                    </m:r>
                    <m:r>
                      <a:rPr lang="en-US" b="0" i="1" smtClean="0">
                        <a:latin typeface="Cambria Math"/>
                        <a:ea typeface="Cambria Math"/>
                      </a:rPr>
                      <m:t>)</m:t>
                    </m:r>
                  </m:oMath>
                </a14:m>
                <a:endParaRPr lang="en-US" dirty="0"/>
              </a:p>
            </p:txBody>
          </p:sp>
        </mc:Choice>
        <mc:Fallback xmlns="">
          <p:sp>
            <p:nvSpPr>
              <p:cNvPr id="6" name="TextBox 5"/>
              <p:cNvSpPr txBox="1">
                <a:spLocks noRot="1" noChangeAspect="1" noMove="1" noResize="1" noEditPoints="1" noAdjustHandles="1" noChangeArrowheads="1" noChangeShapeType="1" noTextEdit="1"/>
              </p:cNvSpPr>
              <p:nvPr/>
            </p:nvSpPr>
            <p:spPr>
              <a:xfrm>
                <a:off x="155330" y="1909310"/>
                <a:ext cx="8988669" cy="369332"/>
              </a:xfrm>
              <a:prstGeom prst="rect">
                <a:avLst/>
              </a:prstGeom>
              <a:blipFill>
                <a:blip r:embed="rId3"/>
                <a:stretch>
                  <a:fillRect l="-542" t="-819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p:cNvSpPr txBox="1"/>
              <p:nvPr/>
            </p:nvSpPr>
            <p:spPr>
              <a:xfrm>
                <a:off x="152400" y="2803289"/>
                <a:ext cx="8610600" cy="1333442"/>
              </a:xfrm>
              <a:prstGeom prst="rect">
                <a:avLst/>
              </a:prstGeom>
              <a:noFill/>
            </p:spPr>
            <p:txBody>
              <a:bodyPr wrap="square" rtlCol="0">
                <a:spAutoFit/>
              </a:bodyPr>
              <a:lstStyle/>
              <a:p>
                <a:r>
                  <a:rPr lang="en-US" b="1" dirty="0" smtClean="0"/>
                  <a:t>Step 2</a:t>
                </a:r>
                <a:r>
                  <a:rPr lang="en-US" dirty="0" smtClean="0"/>
                  <a:t>: Draw the parameter vector </a:t>
                </a:r>
                <a14:m>
                  <m:oMath xmlns:m="http://schemas.openxmlformats.org/officeDocument/2006/math">
                    <m:r>
                      <a:rPr lang="en-US" i="1" smtClean="0">
                        <a:solidFill>
                          <a:srgbClr val="3333FF"/>
                        </a:solidFill>
                        <a:latin typeface="Cambria Math"/>
                        <a:ea typeface="Cambria Math"/>
                      </a:rPr>
                      <m:t>𝜃</m:t>
                    </m:r>
                  </m:oMath>
                </a14:m>
                <a:r>
                  <a:rPr lang="en-US" dirty="0" smtClean="0"/>
                  <a:t> from its conditional posterior distribution</a:t>
                </a:r>
              </a:p>
              <a:p>
                <a:endParaRPr lang="en-US" sz="1000" i="1" dirty="0" smtClean="0">
                  <a:latin typeface="Cambria Math"/>
                </a:endParaRPr>
              </a:p>
              <a:p>
                <a:pPr/>
                <a14:m>
                  <m:oMathPara xmlns:m="http://schemas.openxmlformats.org/officeDocument/2006/math">
                    <m:oMathParaPr>
                      <m:jc m:val="centerGroup"/>
                    </m:oMathParaPr>
                    <m:oMath xmlns:m="http://schemas.openxmlformats.org/officeDocument/2006/math">
                      <m:r>
                        <a:rPr lang="en-US" i="1">
                          <a:latin typeface="Cambria Math"/>
                        </a:rPr>
                        <m:t>𝑝</m:t>
                      </m:r>
                      <m:d>
                        <m:dPr>
                          <m:ctrlPr>
                            <a:rPr lang="en-US" i="1">
                              <a:latin typeface="Cambria Math"/>
                            </a:rPr>
                          </m:ctrlPr>
                        </m:dPr>
                        <m:e>
                          <m:r>
                            <a:rPr lang="en-US" i="1">
                              <a:latin typeface="Cambria Math"/>
                              <a:ea typeface="Cambria Math"/>
                            </a:rPr>
                            <m:t>𝜃</m:t>
                          </m:r>
                          <m:r>
                            <a:rPr lang="en-US" i="1">
                              <a:latin typeface="Cambria Math"/>
                              <a:ea typeface="Cambria Math"/>
                            </a:rPr>
                            <m:t>|</m:t>
                          </m:r>
                          <m:r>
                            <a:rPr lang="en-US" i="1">
                              <a:latin typeface="Cambria Math"/>
                              <a:ea typeface="Cambria Math"/>
                            </a:rPr>
                            <m:t>𝜙</m:t>
                          </m:r>
                          <m:r>
                            <a:rPr lang="en-US" i="1">
                              <a:latin typeface="Cambria Math"/>
                              <a:ea typeface="Cambria Math"/>
                            </a:rPr>
                            <m:t>,</m:t>
                          </m:r>
                          <m:r>
                            <a:rPr lang="en-US" i="1">
                              <a:latin typeface="Cambria Math"/>
                              <a:ea typeface="Cambria Math"/>
                            </a:rPr>
                            <m:t>𝑦</m:t>
                          </m:r>
                        </m:e>
                      </m:d>
                      <m:r>
                        <a:rPr lang="en-US" i="1">
                          <a:latin typeface="Cambria Math"/>
                          <a:ea typeface="Cambria Math"/>
                        </a:rPr>
                        <m:t>=</m:t>
                      </m:r>
                      <m:nary>
                        <m:naryPr>
                          <m:chr m:val="∏"/>
                          <m:ctrlPr>
                            <a:rPr lang="en-US" i="1">
                              <a:latin typeface="Cambria Math"/>
                              <a:ea typeface="Cambria Math"/>
                            </a:rPr>
                          </m:ctrlPr>
                        </m:naryPr>
                        <m:sub>
                          <m:r>
                            <m:rPr>
                              <m:brk m:alnAt="23"/>
                            </m:rPr>
                            <a:rPr lang="en-US" i="1">
                              <a:latin typeface="Cambria Math"/>
                              <a:ea typeface="Cambria Math"/>
                            </a:rPr>
                            <m:t>𝑗</m:t>
                          </m:r>
                          <m:r>
                            <a:rPr lang="en-US" i="1">
                              <a:latin typeface="Cambria Math"/>
                              <a:ea typeface="Cambria Math"/>
                            </a:rPr>
                            <m:t>=1</m:t>
                          </m:r>
                        </m:sub>
                        <m:sup>
                          <m:r>
                            <a:rPr lang="en-US" i="1">
                              <a:latin typeface="Cambria Math"/>
                              <a:ea typeface="Cambria Math"/>
                            </a:rPr>
                            <m:t>𝐽</m:t>
                          </m:r>
                        </m:sup>
                        <m:e>
                          <m:r>
                            <a:rPr lang="en-US" i="1">
                              <a:latin typeface="Cambria Math"/>
                              <a:ea typeface="Cambria Math"/>
                            </a:rPr>
                            <m:t>𝑝</m:t>
                          </m:r>
                          <m:r>
                            <a:rPr lang="en-US" i="1">
                              <a:latin typeface="Cambria Math"/>
                              <a:ea typeface="Cambria Math"/>
                            </a:rPr>
                            <m:t>(</m:t>
                          </m:r>
                          <m:sSub>
                            <m:sSubPr>
                              <m:ctrlPr>
                                <a:rPr lang="en-US" i="1">
                                  <a:latin typeface="Cambria Math"/>
                                  <a:ea typeface="Cambria Math"/>
                                </a:rPr>
                              </m:ctrlPr>
                            </m:sSubPr>
                            <m:e>
                              <m:r>
                                <a:rPr lang="en-US" i="1">
                                  <a:latin typeface="Cambria Math"/>
                                  <a:ea typeface="Cambria Math"/>
                                </a:rPr>
                                <m:t>𝜃</m:t>
                              </m:r>
                            </m:e>
                            <m:sub>
                              <m:r>
                                <a:rPr lang="en-US" i="1">
                                  <a:latin typeface="Cambria Math"/>
                                  <a:ea typeface="Cambria Math"/>
                                </a:rPr>
                                <m:t>𝑗</m:t>
                              </m:r>
                            </m:sub>
                          </m:sSub>
                          <m:r>
                            <a:rPr lang="en-US" i="1">
                              <a:latin typeface="Cambria Math"/>
                              <a:ea typeface="Cambria Math"/>
                            </a:rPr>
                            <m:t>|</m:t>
                          </m:r>
                          <m:r>
                            <a:rPr lang="en-US" i="1">
                              <a:latin typeface="Cambria Math"/>
                              <a:ea typeface="Cambria Math"/>
                            </a:rPr>
                            <m:t>𝜙</m:t>
                          </m:r>
                          <m:r>
                            <a:rPr lang="en-US" i="1">
                              <a:latin typeface="Cambria Math"/>
                              <a:ea typeface="Cambria Math"/>
                            </a:rPr>
                            <m:t>,</m:t>
                          </m:r>
                          <m:r>
                            <a:rPr lang="en-US" i="1">
                              <a:latin typeface="Cambria Math"/>
                              <a:ea typeface="Cambria Math"/>
                            </a:rPr>
                            <m:t>𝑦</m:t>
                          </m:r>
                          <m:r>
                            <a:rPr lang="en-US" i="1">
                              <a:latin typeface="Cambria Math"/>
                              <a:ea typeface="Cambria Math"/>
                            </a:rPr>
                            <m:t>)</m:t>
                          </m:r>
                        </m:e>
                      </m:nary>
                    </m:oMath>
                  </m:oMathPara>
                </a14:m>
                <a:endParaRPr lang="en-US" dirty="0"/>
              </a:p>
            </p:txBody>
          </p:sp>
        </mc:Choice>
        <mc:Fallback xmlns="">
          <p:sp>
            <p:nvSpPr>
              <p:cNvPr id="32" name="TextBox 31"/>
              <p:cNvSpPr txBox="1">
                <a:spLocks noRot="1" noChangeAspect="1" noMove="1" noResize="1" noEditPoints="1" noAdjustHandles="1" noChangeArrowheads="1" noChangeShapeType="1" noTextEdit="1"/>
              </p:cNvSpPr>
              <p:nvPr/>
            </p:nvSpPr>
            <p:spPr>
              <a:xfrm>
                <a:off x="152400" y="2803289"/>
                <a:ext cx="8610600" cy="1333442"/>
              </a:xfrm>
              <a:prstGeom prst="rect">
                <a:avLst/>
              </a:prstGeom>
              <a:blipFill>
                <a:blip r:embed="rId4"/>
                <a:stretch>
                  <a:fillRect l="-566" t="-274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TextBox 32"/>
              <p:cNvSpPr txBox="1"/>
              <p:nvPr/>
            </p:nvSpPr>
            <p:spPr>
              <a:xfrm>
                <a:off x="152400" y="4609981"/>
                <a:ext cx="8915400" cy="800219"/>
              </a:xfrm>
              <a:prstGeom prst="rect">
                <a:avLst/>
              </a:prstGeom>
              <a:noFill/>
            </p:spPr>
            <p:txBody>
              <a:bodyPr wrap="square" rtlCol="0">
                <a:spAutoFit/>
              </a:bodyPr>
              <a:lstStyle/>
              <a:p>
                <a:r>
                  <a:rPr lang="en-US" b="1" dirty="0" smtClean="0"/>
                  <a:t>Step 3</a:t>
                </a:r>
                <a:r>
                  <a:rPr lang="en-US" dirty="0" smtClean="0"/>
                  <a:t>: Draw predictive values </a:t>
                </a:r>
                <a14:m>
                  <m:oMath xmlns:m="http://schemas.openxmlformats.org/officeDocument/2006/math">
                    <m:acc>
                      <m:accPr>
                        <m:chr m:val="̂"/>
                        <m:ctrlPr>
                          <a:rPr lang="en-US" i="1" smtClean="0">
                            <a:solidFill>
                              <a:srgbClr val="3333FF"/>
                            </a:solidFill>
                            <a:latin typeface="Cambria Math"/>
                          </a:rPr>
                        </m:ctrlPr>
                      </m:accPr>
                      <m:e>
                        <m:r>
                          <a:rPr lang="en-US" b="0" i="1" smtClean="0">
                            <a:solidFill>
                              <a:srgbClr val="3333FF"/>
                            </a:solidFill>
                            <a:latin typeface="Cambria Math"/>
                          </a:rPr>
                          <m:t>𝑦</m:t>
                        </m:r>
                      </m:e>
                    </m:acc>
                  </m:oMath>
                </a14:m>
                <a:r>
                  <a:rPr lang="en-US" dirty="0" smtClean="0"/>
                  <a:t> from the posterior predictive distribution given the drawn </a:t>
                </a:r>
                <a14:m>
                  <m:oMath xmlns:m="http://schemas.openxmlformats.org/officeDocument/2006/math">
                    <m:r>
                      <a:rPr lang="en-US" i="1">
                        <a:latin typeface="Cambria Math"/>
                        <a:ea typeface="Cambria Math"/>
                      </a:rPr>
                      <m:t>𝜃</m:t>
                    </m:r>
                  </m:oMath>
                </a14:m>
                <a:endParaRPr lang="en-US" dirty="0" smtClean="0"/>
              </a:p>
              <a:p>
                <a:endParaRPr lang="en-US" sz="1000" dirty="0"/>
              </a:p>
              <a:p>
                <a:pPr algn="ctr"/>
                <a14:m>
                  <m:oMathPara xmlns:m="http://schemas.openxmlformats.org/officeDocument/2006/math">
                    <m:oMathParaPr>
                      <m:jc m:val="centerGroup"/>
                    </m:oMathParaPr>
                    <m:oMath xmlns:m="http://schemas.openxmlformats.org/officeDocument/2006/math">
                      <m:acc>
                        <m:accPr>
                          <m:chr m:val="̂"/>
                          <m:ctrlPr>
                            <a:rPr lang="en-US" i="1">
                              <a:solidFill>
                                <a:srgbClr val="3333FF"/>
                              </a:solidFill>
                              <a:latin typeface="Cambria Math"/>
                            </a:rPr>
                          </m:ctrlPr>
                        </m:accPr>
                        <m:e>
                          <m:r>
                            <a:rPr lang="en-US" i="1">
                              <a:solidFill>
                                <a:srgbClr val="3333FF"/>
                              </a:solidFill>
                              <a:latin typeface="Cambria Math"/>
                            </a:rPr>
                            <m:t>𝑦</m:t>
                          </m:r>
                        </m:e>
                      </m:acc>
                      <m:r>
                        <a:rPr lang="en-US" i="1">
                          <a:latin typeface="Cambria Math"/>
                          <a:ea typeface="Cambria Math"/>
                        </a:rPr>
                        <m:t>~</m:t>
                      </m:r>
                      <m:r>
                        <a:rPr lang="en-US" i="1">
                          <a:latin typeface="Cambria Math"/>
                          <a:ea typeface="Cambria Math"/>
                        </a:rPr>
                        <m:t>𝑝</m:t>
                      </m:r>
                      <m:r>
                        <a:rPr lang="en-US">
                          <a:latin typeface="Cambria Math"/>
                          <a:ea typeface="Cambria Math"/>
                        </a:rPr>
                        <m:t>(</m:t>
                      </m:r>
                      <m:acc>
                        <m:accPr>
                          <m:chr m:val="̂"/>
                          <m:ctrlPr>
                            <a:rPr lang="en-US" i="1">
                              <a:solidFill>
                                <a:srgbClr val="3333FF"/>
                              </a:solidFill>
                              <a:latin typeface="Cambria Math"/>
                            </a:rPr>
                          </m:ctrlPr>
                        </m:accPr>
                        <m:e>
                          <m:r>
                            <a:rPr lang="en-US" i="1">
                              <a:solidFill>
                                <a:srgbClr val="3333FF"/>
                              </a:solidFill>
                              <a:latin typeface="Cambria Math"/>
                            </a:rPr>
                            <m:t>𝑦</m:t>
                          </m:r>
                        </m:e>
                      </m:acc>
                      <m:r>
                        <a:rPr lang="en-US" i="1">
                          <a:latin typeface="Cambria Math"/>
                          <a:ea typeface="Cambria Math"/>
                        </a:rPr>
                        <m:t>|</m:t>
                      </m:r>
                      <m:r>
                        <a:rPr lang="en-US" i="1">
                          <a:latin typeface="Cambria Math"/>
                          <a:ea typeface="Cambria Math"/>
                        </a:rPr>
                        <m:t>𝜃</m:t>
                      </m:r>
                      <m:r>
                        <a:rPr lang="en-US" i="1">
                          <a:latin typeface="Cambria Math"/>
                          <a:ea typeface="Cambria Math"/>
                        </a:rPr>
                        <m:t>)</m:t>
                      </m:r>
                    </m:oMath>
                  </m:oMathPara>
                </a14:m>
                <a:endParaRPr lang="en-US" dirty="0"/>
              </a:p>
            </p:txBody>
          </p:sp>
        </mc:Choice>
        <mc:Fallback xmlns="">
          <p:sp>
            <p:nvSpPr>
              <p:cNvPr id="33" name="TextBox 32"/>
              <p:cNvSpPr txBox="1">
                <a:spLocks noRot="1" noChangeAspect="1" noMove="1" noResize="1" noEditPoints="1" noAdjustHandles="1" noChangeArrowheads="1" noChangeShapeType="1" noTextEdit="1"/>
              </p:cNvSpPr>
              <p:nvPr/>
            </p:nvSpPr>
            <p:spPr>
              <a:xfrm>
                <a:off x="152400" y="4609981"/>
                <a:ext cx="8915400" cy="800219"/>
              </a:xfrm>
              <a:prstGeom prst="rect">
                <a:avLst/>
              </a:prstGeom>
              <a:blipFill>
                <a:blip r:embed="rId5"/>
                <a:stretch>
                  <a:fillRect l="-547" t="-3788" b="-5303"/>
                </a:stretch>
              </a:blipFill>
            </p:spPr>
            <p:txBody>
              <a:bodyPr/>
              <a:lstStyle/>
              <a:p>
                <a:r>
                  <a:rPr lang="en-US">
                    <a:noFill/>
                  </a:rPr>
                  <a:t> </a:t>
                </a:r>
              </a:p>
            </p:txBody>
          </p:sp>
        </mc:Fallback>
      </mc:AlternateContent>
      <p:sp>
        <p:nvSpPr>
          <p:cNvPr id="8" name="TextBox 7"/>
          <p:cNvSpPr txBox="1"/>
          <p:nvPr/>
        </p:nvSpPr>
        <p:spPr>
          <a:xfrm>
            <a:off x="0" y="6019800"/>
            <a:ext cx="9144000" cy="646331"/>
          </a:xfrm>
          <a:prstGeom prst="rect">
            <a:avLst/>
          </a:prstGeom>
          <a:solidFill>
            <a:schemeClr val="accent3">
              <a:lumMod val="20000"/>
              <a:lumOff val="80000"/>
            </a:schemeClr>
          </a:solidFill>
        </p:spPr>
        <p:txBody>
          <a:bodyPr wrap="square" rtlCol="0">
            <a:spAutoFit/>
          </a:bodyPr>
          <a:lstStyle/>
          <a:p>
            <a:r>
              <a:rPr lang="en-US" dirty="0" smtClean="0"/>
              <a:t>Repeat L times, and compute posterior distribution of any estimand or predictive quantity of interest</a:t>
            </a:r>
            <a:endParaRPr lang="en-US" dirty="0"/>
          </a:p>
        </p:txBody>
      </p:sp>
      <mc:AlternateContent xmlns:mc="http://schemas.openxmlformats.org/markup-compatibility/2006" xmlns:a14="http://schemas.microsoft.com/office/drawing/2010/main">
        <mc:Choice Requires="a14">
          <p:sp>
            <p:nvSpPr>
              <p:cNvPr id="2" name="Rectangle 1"/>
              <p:cNvSpPr/>
              <p:nvPr/>
            </p:nvSpPr>
            <p:spPr>
              <a:xfrm>
                <a:off x="609600" y="5410200"/>
                <a:ext cx="8153400" cy="395621"/>
              </a:xfrm>
              <a:prstGeom prst="rect">
                <a:avLst/>
              </a:prstGeom>
            </p:spPr>
            <p:txBody>
              <a:bodyPr wrap="square">
                <a:spAutoFit/>
              </a:bodyPr>
              <a:lstStyle/>
              <a:p>
                <a:r>
                  <a:rPr lang="en-US" dirty="0" smtClean="0"/>
                  <a:t> or </a:t>
                </a:r>
                <a:r>
                  <a:rPr lang="en-US" dirty="0"/>
                  <a:t>d</a:t>
                </a:r>
                <a:r>
                  <a:rPr lang="en-US" dirty="0" smtClean="0"/>
                  <a:t>raw future </a:t>
                </a:r>
                <a:r>
                  <a:rPr lang="en-US" dirty="0"/>
                  <a:t>observations</a:t>
                </a:r>
                <a:r>
                  <a:rPr lang="en-US" i="1" dirty="0"/>
                  <a:t> </a:t>
                </a:r>
                <a14:m>
                  <m:oMath xmlns:m="http://schemas.openxmlformats.org/officeDocument/2006/math">
                    <m:acc>
                      <m:accPr>
                        <m:chr m:val="̃"/>
                        <m:ctrlPr>
                          <a:rPr lang="en-US" i="1">
                            <a:latin typeface="Cambria Math"/>
                            <a:ea typeface="Cambria Math"/>
                          </a:rPr>
                        </m:ctrlPr>
                      </m:accPr>
                      <m:e>
                        <m:r>
                          <a:rPr lang="en-US" i="1">
                            <a:latin typeface="Cambria Math"/>
                            <a:ea typeface="Cambria Math"/>
                          </a:rPr>
                          <m:t>𝑦</m:t>
                        </m:r>
                      </m:e>
                    </m:acc>
                  </m:oMath>
                </a14:m>
                <a:r>
                  <a:rPr lang="en-US" dirty="0"/>
                  <a:t> corresponding to future </a:t>
                </a:r>
                <a14:m>
                  <m:oMath xmlns:m="http://schemas.openxmlformats.org/officeDocument/2006/math">
                    <m:sSub>
                      <m:sSubPr>
                        <m:ctrlPr>
                          <a:rPr lang="en-US" i="1">
                            <a:latin typeface="Cambria Math"/>
                          </a:rPr>
                        </m:ctrlPr>
                      </m:sSubPr>
                      <m:e>
                        <m:r>
                          <a:rPr lang="en-US" b="0" i="1">
                            <a:latin typeface="Cambria Math" panose="02040503050406030204" pitchFamily="18" charset="0"/>
                          </a:rPr>
                          <m:t>𝜃</m:t>
                        </m:r>
                      </m:e>
                      <m:sub>
                        <m:r>
                          <a:rPr lang="en-US" b="0" i="1">
                            <a:latin typeface="Cambria Math" panose="02040503050406030204" pitchFamily="18" charset="0"/>
                          </a:rPr>
                          <m:t>𝑗</m:t>
                        </m:r>
                      </m:sub>
                    </m:sSub>
                  </m:oMath>
                </a14:m>
                <a:r>
                  <a:rPr lang="en-US" dirty="0"/>
                  <a:t> drawn from </a:t>
                </a:r>
                <a:r>
                  <a:rPr lang="en-US" dirty="0" smtClean="0"/>
                  <a:t>hyper-prior </a:t>
                </a:r>
                <a14:m>
                  <m:oMath xmlns:m="http://schemas.openxmlformats.org/officeDocument/2006/math">
                    <m:r>
                      <a:rPr lang="en-US" i="1">
                        <a:latin typeface="Cambria Math"/>
                        <a:ea typeface="Cambria Math"/>
                      </a:rPr>
                      <m:t>𝜙</m:t>
                    </m:r>
                  </m:oMath>
                </a14:m>
                <a:r>
                  <a:rPr lang="en-US" i="1" dirty="0" smtClean="0"/>
                  <a:t> </a:t>
                </a:r>
                <a:endParaRPr lang="en-US" i="1" dirty="0"/>
              </a:p>
            </p:txBody>
          </p:sp>
        </mc:Choice>
        <mc:Fallback xmlns="">
          <p:sp>
            <p:nvSpPr>
              <p:cNvPr id="2" name="Rectangle 1"/>
              <p:cNvSpPr>
                <a:spLocks noRot="1" noChangeAspect="1" noMove="1" noResize="1" noEditPoints="1" noAdjustHandles="1" noChangeArrowheads="1" noChangeShapeType="1" noTextEdit="1"/>
              </p:cNvSpPr>
              <p:nvPr/>
            </p:nvSpPr>
            <p:spPr>
              <a:xfrm>
                <a:off x="609600" y="5410200"/>
                <a:ext cx="8153400" cy="395621"/>
              </a:xfrm>
              <a:prstGeom prst="rect">
                <a:avLst/>
              </a:prstGeom>
              <a:blipFill>
                <a:blip r:embed="rId6"/>
                <a:stretch>
                  <a:fillRect t="-7813" b="-1875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Rectangle 3"/>
              <p:cNvSpPr/>
              <p:nvPr/>
            </p:nvSpPr>
            <p:spPr>
              <a:xfrm>
                <a:off x="152400" y="1141498"/>
                <a:ext cx="4888440" cy="369332"/>
              </a:xfrm>
              <a:prstGeom prst="rect">
                <a:avLst/>
              </a:prstGeom>
            </p:spPr>
            <p:txBody>
              <a:bodyPr wrap="square">
                <a:spAutoFit/>
              </a:bodyPr>
              <a:lstStyle/>
              <a:p>
                <a:r>
                  <a:rPr lang="en-US" dirty="0"/>
                  <a:t>By factorization: </a:t>
                </a:r>
                <a14:m>
                  <m:oMath xmlns:m="http://schemas.openxmlformats.org/officeDocument/2006/math">
                    <m:r>
                      <a:rPr lang="en-US" i="1">
                        <a:latin typeface="Cambria Math"/>
                        <a:ea typeface="Cambria Math"/>
                      </a:rPr>
                      <m:t>𝑝</m:t>
                    </m:r>
                    <m:d>
                      <m:dPr>
                        <m:ctrlPr>
                          <a:rPr lang="en-US" i="1">
                            <a:latin typeface="Cambria Math"/>
                            <a:ea typeface="Cambria Math"/>
                          </a:rPr>
                        </m:ctrlPr>
                      </m:dPr>
                      <m:e>
                        <m:r>
                          <a:rPr lang="en-US" i="1">
                            <a:latin typeface="Cambria Math"/>
                            <a:ea typeface="Cambria Math"/>
                          </a:rPr>
                          <m:t>𝜙</m:t>
                        </m:r>
                        <m:r>
                          <a:rPr lang="en-US" i="1">
                            <a:latin typeface="Cambria Math"/>
                            <a:ea typeface="Cambria Math"/>
                          </a:rPr>
                          <m:t>,</m:t>
                        </m:r>
                        <m:r>
                          <a:rPr lang="en-US" i="1">
                            <a:latin typeface="Cambria Math"/>
                            <a:ea typeface="Cambria Math"/>
                          </a:rPr>
                          <m:t>𝜃</m:t>
                        </m:r>
                      </m:e>
                      <m:e>
                        <m:r>
                          <a:rPr lang="en-US" i="1">
                            <a:latin typeface="Cambria Math"/>
                            <a:ea typeface="Cambria Math"/>
                          </a:rPr>
                          <m:t>𝑦</m:t>
                        </m:r>
                      </m:e>
                    </m:d>
                    <m:r>
                      <m:rPr>
                        <m:nor/>
                      </m:rPr>
                      <a:rPr lang="en-US">
                        <a:latin typeface="Cambria Math" panose="02040503050406030204" pitchFamily="18" charset="0"/>
                        <a:ea typeface="Cambria Math"/>
                      </a:rPr>
                      <m:t>=</m:t>
                    </m:r>
                    <m:r>
                      <a:rPr lang="en-US" i="1">
                        <a:latin typeface="Cambria Math"/>
                        <a:ea typeface="Cambria Math"/>
                      </a:rPr>
                      <m:t>𝑝</m:t>
                    </m:r>
                    <m:d>
                      <m:dPr>
                        <m:ctrlPr>
                          <a:rPr lang="en-US" i="1">
                            <a:latin typeface="Cambria Math"/>
                            <a:ea typeface="Cambria Math"/>
                          </a:rPr>
                        </m:ctrlPr>
                      </m:dPr>
                      <m:e>
                        <m:r>
                          <a:rPr lang="en-US" i="1">
                            <a:latin typeface="Cambria Math"/>
                            <a:ea typeface="Cambria Math"/>
                          </a:rPr>
                          <m:t>𝜃</m:t>
                        </m:r>
                      </m:e>
                      <m:e>
                        <m:r>
                          <a:rPr lang="en-US" i="1">
                            <a:latin typeface="Cambria Math" panose="02040503050406030204" pitchFamily="18" charset="0"/>
                            <a:ea typeface="Cambria Math"/>
                          </a:rPr>
                          <m:t>𝜙</m:t>
                        </m:r>
                        <m:r>
                          <a:rPr lang="en-US" i="1">
                            <a:latin typeface="Cambria Math" panose="02040503050406030204" pitchFamily="18" charset="0"/>
                            <a:ea typeface="Cambria Math"/>
                          </a:rPr>
                          <m:t>, </m:t>
                        </m:r>
                        <m:r>
                          <a:rPr lang="en-US" i="1">
                            <a:latin typeface="Cambria Math"/>
                            <a:ea typeface="Cambria Math"/>
                          </a:rPr>
                          <m:t>𝑦</m:t>
                        </m:r>
                      </m:e>
                    </m:d>
                    <m:r>
                      <a:rPr lang="en-US" i="1">
                        <a:latin typeface="Cambria Math"/>
                        <a:ea typeface="Cambria Math"/>
                      </a:rPr>
                      <m:t>𝑝</m:t>
                    </m:r>
                    <m:d>
                      <m:dPr>
                        <m:ctrlPr>
                          <a:rPr lang="en-US" i="1">
                            <a:latin typeface="Cambria Math"/>
                            <a:ea typeface="Cambria Math"/>
                          </a:rPr>
                        </m:ctrlPr>
                      </m:dPr>
                      <m:e>
                        <m:r>
                          <a:rPr lang="en-US" i="1">
                            <a:latin typeface="Cambria Math" panose="02040503050406030204" pitchFamily="18" charset="0"/>
                            <a:ea typeface="Cambria Math"/>
                          </a:rPr>
                          <m:t>𝜙</m:t>
                        </m:r>
                      </m:e>
                      <m:e>
                        <m:r>
                          <a:rPr lang="en-US" i="1">
                            <a:latin typeface="Cambria Math"/>
                            <a:ea typeface="Cambria Math"/>
                          </a:rPr>
                          <m:t>𝑦</m:t>
                        </m:r>
                      </m:e>
                    </m:d>
                  </m:oMath>
                </a14:m>
                <a:endParaRPr lang="en-US" dirty="0"/>
              </a:p>
            </p:txBody>
          </p:sp>
        </mc:Choice>
        <mc:Fallback xmlns="">
          <p:sp>
            <p:nvSpPr>
              <p:cNvPr id="4" name="Rectangle 3"/>
              <p:cNvSpPr>
                <a:spLocks noRot="1" noChangeAspect="1" noMove="1" noResize="1" noEditPoints="1" noAdjustHandles="1" noChangeArrowheads="1" noChangeShapeType="1" noTextEdit="1"/>
              </p:cNvSpPr>
              <p:nvPr/>
            </p:nvSpPr>
            <p:spPr>
              <a:xfrm>
                <a:off x="152400" y="1141498"/>
                <a:ext cx="4888440" cy="369332"/>
              </a:xfrm>
              <a:prstGeom prst="rect">
                <a:avLst/>
              </a:prstGeom>
              <a:blipFill>
                <a:blip r:embed="rId7"/>
                <a:stretch>
                  <a:fillRect l="-998" t="-8197" b="-24590"/>
                </a:stretch>
              </a:blipFill>
            </p:spPr>
            <p:txBody>
              <a:bodyPr/>
              <a:lstStyle/>
              <a:p>
                <a:r>
                  <a:rPr lang="en-US">
                    <a:noFill/>
                  </a:rPr>
                  <a:t> </a:t>
                </a:r>
              </a:p>
            </p:txBody>
          </p:sp>
        </mc:Fallback>
      </mc:AlternateContent>
      <p:sp>
        <p:nvSpPr>
          <p:cNvPr id="7" name="TextBox 6"/>
          <p:cNvSpPr txBox="1"/>
          <p:nvPr/>
        </p:nvSpPr>
        <p:spPr>
          <a:xfrm>
            <a:off x="4589584" y="1177099"/>
            <a:ext cx="3352800" cy="323165"/>
          </a:xfrm>
          <a:prstGeom prst="rect">
            <a:avLst/>
          </a:prstGeom>
          <a:noFill/>
        </p:spPr>
        <p:txBody>
          <a:bodyPr wrap="square" rtlCol="0">
            <a:spAutoFit/>
          </a:bodyPr>
          <a:lstStyle/>
          <a:p>
            <a:r>
              <a:rPr lang="en-US" sz="1500" dirty="0" smtClean="0">
                <a:solidFill>
                  <a:srgbClr val="FF0000"/>
                </a:solidFill>
              </a:rPr>
              <a:t>(Not Bayesian factorization)</a:t>
            </a:r>
            <a:endParaRPr lang="en-US" sz="1500" dirty="0">
              <a:solidFill>
                <a:srgbClr val="FF0000"/>
              </a:solidFill>
            </a:endParaRPr>
          </a:p>
        </p:txBody>
      </p:sp>
      <p:cxnSp>
        <p:nvCxnSpPr>
          <p:cNvPr id="11" name="Straight Connector 10"/>
          <p:cNvCxnSpPr/>
          <p:nvPr/>
        </p:nvCxnSpPr>
        <p:spPr>
          <a:xfrm>
            <a:off x="5181600" y="3868507"/>
            <a:ext cx="533400" cy="1"/>
          </a:xfrm>
          <a:prstGeom prst="line">
            <a:avLst/>
          </a:prstGeom>
          <a:ln w="19050">
            <a:solidFill>
              <a:srgbClr val="FF0000"/>
            </a:solidFill>
            <a:prstDash val="sysDash"/>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5108431" y="3826055"/>
            <a:ext cx="679738" cy="323165"/>
          </a:xfrm>
          <a:prstGeom prst="rect">
            <a:avLst/>
          </a:prstGeom>
        </p:spPr>
        <p:txBody>
          <a:bodyPr wrap="none">
            <a:spAutoFit/>
          </a:bodyPr>
          <a:lstStyle/>
          <a:p>
            <a:r>
              <a:rPr lang="en-US" sz="1500" dirty="0" smtClean="0">
                <a:solidFill>
                  <a:srgbClr val="FF0000"/>
                </a:solidFill>
              </a:rPr>
              <a:t>(fixed)</a:t>
            </a:r>
            <a:endParaRPr lang="en-US" sz="1500" dirty="0"/>
          </a:p>
        </p:txBody>
      </p:sp>
      <p:sp>
        <p:nvSpPr>
          <p:cNvPr id="23" name="TextBox 22"/>
          <p:cNvSpPr txBox="1"/>
          <p:nvPr/>
        </p:nvSpPr>
        <p:spPr>
          <a:xfrm>
            <a:off x="228600" y="685800"/>
            <a:ext cx="5943600" cy="369332"/>
          </a:xfrm>
          <a:prstGeom prst="rect">
            <a:avLst/>
          </a:prstGeom>
          <a:noFill/>
        </p:spPr>
        <p:txBody>
          <a:bodyPr wrap="square" rtlCol="0">
            <a:spAutoFit/>
          </a:bodyPr>
          <a:lstStyle/>
          <a:p>
            <a:r>
              <a:rPr lang="en-US" b="1" dirty="0" smtClean="0">
                <a:solidFill>
                  <a:srgbClr val="00B050"/>
                </a:solidFill>
              </a:rPr>
              <a:t>Simulation</a:t>
            </a:r>
            <a:endParaRPr lang="en-US" b="1" dirty="0">
              <a:solidFill>
                <a:srgbClr val="00B050"/>
              </a:solidFill>
            </a:endParaRPr>
          </a:p>
        </p:txBody>
      </p:sp>
      <mc:AlternateContent xmlns:mc="http://schemas.openxmlformats.org/markup-compatibility/2006" xmlns:a14="http://schemas.microsoft.com/office/drawing/2010/main">
        <mc:Choice Requires="a14">
          <p:sp>
            <p:nvSpPr>
              <p:cNvPr id="5" name="TextBox 4"/>
              <p:cNvSpPr txBox="1"/>
              <p:nvPr/>
            </p:nvSpPr>
            <p:spPr>
              <a:xfrm>
                <a:off x="839664" y="4143576"/>
                <a:ext cx="7620000" cy="325089"/>
              </a:xfrm>
              <a:prstGeom prst="rect">
                <a:avLst/>
              </a:prstGeom>
              <a:noFill/>
            </p:spPr>
            <p:txBody>
              <a:bodyPr wrap="square" rtlCol="0">
                <a:spAutoFit/>
              </a:bodyPr>
              <a:lstStyle/>
              <a:p>
                <a:pPr algn="ctr"/>
                <a:r>
                  <a:rPr lang="en-US" sz="1400" dirty="0" smtClean="0">
                    <a:solidFill>
                      <a:srgbClr val="FF0000"/>
                    </a:solidFill>
                  </a:rPr>
                  <a:t>(The components </a:t>
                </a:r>
                <a14:m>
                  <m:oMath xmlns:m="http://schemas.openxmlformats.org/officeDocument/2006/math">
                    <m:sSub>
                      <m:sSubPr>
                        <m:ctrlPr>
                          <a:rPr lang="en-US" sz="1400" i="1">
                            <a:solidFill>
                              <a:srgbClr val="FF0000"/>
                            </a:solidFill>
                            <a:latin typeface="Cambria Math"/>
                            <a:ea typeface="Cambria Math"/>
                          </a:rPr>
                        </m:ctrlPr>
                      </m:sSubPr>
                      <m:e>
                        <m:r>
                          <a:rPr lang="en-US" sz="1400" i="1">
                            <a:solidFill>
                              <a:srgbClr val="FF0000"/>
                            </a:solidFill>
                            <a:latin typeface="Cambria Math"/>
                            <a:ea typeface="Cambria Math"/>
                          </a:rPr>
                          <m:t>𝜃</m:t>
                        </m:r>
                      </m:e>
                      <m:sub>
                        <m:r>
                          <a:rPr lang="en-US" sz="1400" i="1">
                            <a:solidFill>
                              <a:srgbClr val="FF0000"/>
                            </a:solidFill>
                            <a:latin typeface="Cambria Math"/>
                            <a:ea typeface="Cambria Math"/>
                          </a:rPr>
                          <m:t>𝑗</m:t>
                        </m:r>
                      </m:sub>
                    </m:sSub>
                  </m:oMath>
                </a14:m>
                <a:r>
                  <a:rPr lang="en-US" sz="1400" dirty="0" smtClean="0">
                    <a:solidFill>
                      <a:srgbClr val="FF0000"/>
                    </a:solidFill>
                  </a:rPr>
                  <a:t> can be drawn independently, one at a time)</a:t>
                </a:r>
                <a:endParaRPr lang="en-US" sz="1400" dirty="0">
                  <a:solidFill>
                    <a:srgbClr val="FF0000"/>
                  </a:solidFill>
                </a:endParaRPr>
              </a:p>
            </p:txBody>
          </p:sp>
        </mc:Choice>
        <mc:Fallback xmlns="">
          <p:sp>
            <p:nvSpPr>
              <p:cNvPr id="5" name="TextBox 4"/>
              <p:cNvSpPr txBox="1">
                <a:spLocks noRot="1" noChangeAspect="1" noMove="1" noResize="1" noEditPoints="1" noAdjustHandles="1" noChangeArrowheads="1" noChangeShapeType="1" noTextEdit="1"/>
              </p:cNvSpPr>
              <p:nvPr/>
            </p:nvSpPr>
            <p:spPr>
              <a:xfrm>
                <a:off x="839664" y="4143576"/>
                <a:ext cx="7620000" cy="325089"/>
              </a:xfrm>
              <a:prstGeom prst="rect">
                <a:avLst/>
              </a:prstGeom>
              <a:blipFill>
                <a:blip r:embed="rId8"/>
                <a:stretch>
                  <a:fillRect t="-1887" b="-15094"/>
                </a:stretch>
              </a:blipFill>
            </p:spPr>
            <p:txBody>
              <a:bodyPr/>
              <a:lstStyle/>
              <a:p>
                <a:r>
                  <a:rPr lang="en-US">
                    <a:noFill/>
                  </a:rPr>
                  <a:t> </a:t>
                </a:r>
              </a:p>
            </p:txBody>
          </p:sp>
        </mc:Fallback>
      </mc:AlternateContent>
    </p:spTree>
    <p:extLst>
      <p:ext uri="{BB962C8B-B14F-4D97-AF65-F5344CB8AC3E}">
        <p14:creationId xmlns:p14="http://schemas.microsoft.com/office/powerpoint/2010/main" val="332072369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657857" y="2153028"/>
            <a:ext cx="3200400" cy="76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94111" y="2447668"/>
            <a:ext cx="3886200" cy="29005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Down Arrow 11"/>
          <p:cNvSpPr/>
          <p:nvPr/>
        </p:nvSpPr>
        <p:spPr>
          <a:xfrm rot="10800000">
            <a:off x="1544596" y="2752467"/>
            <a:ext cx="403627" cy="2514600"/>
          </a:xfrm>
          <a:prstGeom prst="downArrow">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Down Arrow 12"/>
          <p:cNvSpPr/>
          <p:nvPr/>
        </p:nvSpPr>
        <p:spPr>
          <a:xfrm>
            <a:off x="6649998" y="2676268"/>
            <a:ext cx="403627" cy="2671960"/>
          </a:xfrm>
          <a:prstGeom prst="downArrow">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4" name="TextBox 13"/>
              <p:cNvSpPr txBox="1"/>
              <p:nvPr/>
            </p:nvSpPr>
            <p:spPr>
              <a:xfrm>
                <a:off x="5792486" y="5348228"/>
                <a:ext cx="2131541" cy="668645"/>
              </a:xfrm>
              <a:prstGeom prst="rect">
                <a:avLst/>
              </a:prstGeom>
              <a:noFill/>
              <a:ln>
                <a:solidFill>
                  <a:schemeClr val="accent1">
                    <a:lumMod val="75000"/>
                  </a:schemeClr>
                </a:solidFill>
              </a:ln>
            </p:spPr>
            <p:txBody>
              <a:bodyPr wrap="square" rtlCol="0">
                <a:spAutoFit/>
              </a:bodyPr>
              <a:lstStyle/>
              <a:p>
                <a:pPr algn="ctr"/>
                <a:r>
                  <a:rPr lang="en-US" dirty="0" smtClean="0"/>
                  <a:t>Sampled data</a:t>
                </a:r>
              </a:p>
              <a:p>
                <a:pPr algn="ctr"/>
                <a14:m>
                  <m:oMath xmlns:m="http://schemas.openxmlformats.org/officeDocument/2006/math">
                    <m:sSub>
                      <m:sSubPr>
                        <m:ctrlPr>
                          <a:rPr lang="en-US" i="1">
                            <a:latin typeface="Cambria Math"/>
                            <a:ea typeface="Cambria Math"/>
                          </a:rPr>
                        </m:ctrlPr>
                      </m:sSubPr>
                      <m:e>
                        <m:r>
                          <a:rPr lang="en-US" i="1">
                            <a:latin typeface="Cambria Math"/>
                            <a:ea typeface="Cambria Math"/>
                          </a:rPr>
                          <m:t>𝜃</m:t>
                        </m:r>
                      </m:e>
                      <m:sub>
                        <m:r>
                          <a:rPr lang="en-US" b="0" i="1" smtClean="0">
                            <a:latin typeface="Cambria Math" panose="02040503050406030204" pitchFamily="18" charset="0"/>
                            <a:ea typeface="Cambria Math"/>
                          </a:rPr>
                          <m:t>𝑗</m:t>
                        </m:r>
                      </m:sub>
                    </m:sSub>
                  </m:oMath>
                </a14:m>
                <a:r>
                  <a:rPr lang="en-US" dirty="0" smtClean="0"/>
                  <a:t> or </a:t>
                </a:r>
                <a14:m>
                  <m:oMath xmlns:m="http://schemas.openxmlformats.org/officeDocument/2006/math">
                    <m:sSub>
                      <m:sSubPr>
                        <m:ctrlPr>
                          <a:rPr lang="en-US" i="1">
                            <a:latin typeface="Cambria Math"/>
                            <a:ea typeface="Cambria Math"/>
                          </a:rPr>
                        </m:ctrlPr>
                      </m:sSubPr>
                      <m:e>
                        <m:acc>
                          <m:accPr>
                            <m:chr m:val="̂"/>
                            <m:ctrlPr>
                              <a:rPr lang="en-US" i="1" smtClean="0">
                                <a:latin typeface="Cambria Math"/>
                                <a:ea typeface="Cambria Math"/>
                              </a:rPr>
                            </m:ctrlPr>
                          </m:accPr>
                          <m:e>
                            <m:r>
                              <a:rPr lang="en-US" i="1">
                                <a:latin typeface="Cambria Math" panose="02040503050406030204" pitchFamily="18" charset="0"/>
                                <a:ea typeface="Cambria Math"/>
                              </a:rPr>
                              <m:t>𝑦</m:t>
                            </m:r>
                          </m:e>
                        </m:acc>
                      </m:e>
                      <m:sub>
                        <m:r>
                          <a:rPr lang="en-US" b="0" i="1" smtClean="0">
                            <a:latin typeface="Cambria Math" panose="02040503050406030204" pitchFamily="18" charset="0"/>
                            <a:ea typeface="Cambria Math"/>
                          </a:rPr>
                          <m:t>𝑗</m:t>
                        </m:r>
                      </m:sub>
                    </m:sSub>
                  </m:oMath>
                </a14:m>
                <a:endParaRPr lang="en-US" dirty="0" smtClean="0"/>
              </a:p>
            </p:txBody>
          </p:sp>
        </mc:Choice>
        <mc:Fallback xmlns="">
          <p:sp>
            <p:nvSpPr>
              <p:cNvPr id="14" name="TextBox 13"/>
              <p:cNvSpPr txBox="1">
                <a:spLocks noRot="1" noChangeAspect="1" noMove="1" noResize="1" noEditPoints="1" noAdjustHandles="1" noChangeArrowheads="1" noChangeShapeType="1" noTextEdit="1"/>
              </p:cNvSpPr>
              <p:nvPr/>
            </p:nvSpPr>
            <p:spPr>
              <a:xfrm>
                <a:off x="5792486" y="5348228"/>
                <a:ext cx="2131541" cy="668645"/>
              </a:xfrm>
              <a:prstGeom prst="rect">
                <a:avLst/>
              </a:prstGeom>
              <a:blipFill>
                <a:blip r:embed="rId4"/>
                <a:stretch>
                  <a:fillRect t="-3571" b="-9821"/>
                </a:stretch>
              </a:blipFill>
              <a:ln>
                <a:solidFill>
                  <a:schemeClr val="accent1">
                    <a:lumMod val="75000"/>
                  </a:schemeClr>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p:cNvSpPr txBox="1"/>
              <p:nvPr/>
            </p:nvSpPr>
            <p:spPr>
              <a:xfrm>
                <a:off x="64403" y="1994312"/>
                <a:ext cx="3625692" cy="646331"/>
              </a:xfrm>
              <a:prstGeom prst="rect">
                <a:avLst/>
              </a:prstGeom>
              <a:noFill/>
              <a:ln>
                <a:solidFill>
                  <a:schemeClr val="accent3">
                    <a:lumMod val="75000"/>
                  </a:schemeClr>
                </a:solidFill>
              </a:ln>
            </p:spPr>
            <p:txBody>
              <a:bodyPr wrap="square" rtlCol="0">
                <a:spAutoFit/>
              </a:bodyPr>
              <a:lstStyle/>
              <a:p>
                <a:pPr algn="ctr"/>
                <a:r>
                  <a:rPr lang="en-US" dirty="0" smtClean="0"/>
                  <a:t>Construct posterior on  </a:t>
                </a:r>
              </a:p>
              <a:p>
                <a:pPr algn="ctr"/>
                <a:r>
                  <a:rPr lang="en-US" dirty="0" smtClean="0"/>
                  <a:t>the hyper parameters </a:t>
                </a:r>
                <a14:m>
                  <m:oMath xmlns:m="http://schemas.openxmlformats.org/officeDocument/2006/math">
                    <m:r>
                      <a:rPr lang="en-US" i="1">
                        <a:latin typeface="Cambria Math"/>
                        <a:ea typeface="Cambria Math"/>
                      </a:rPr>
                      <m:t>𝜙</m:t>
                    </m:r>
                    <m:r>
                      <a:rPr lang="en-US" i="1">
                        <a:latin typeface="Cambria Math"/>
                        <a:ea typeface="Cambria Math"/>
                      </a:rPr>
                      <m:t>=</m:t>
                    </m:r>
                    <m:d>
                      <m:dPr>
                        <m:ctrlPr>
                          <a:rPr lang="en-US" i="1" dirty="0">
                            <a:latin typeface="Cambria Math"/>
                            <a:ea typeface="Cambria Math"/>
                          </a:rPr>
                        </m:ctrlPr>
                      </m:dPr>
                      <m:e>
                        <m:r>
                          <a:rPr lang="en-US" i="1">
                            <a:latin typeface="Cambria Math"/>
                            <a:ea typeface="Cambria Math"/>
                          </a:rPr>
                          <m:t>𝛼</m:t>
                        </m:r>
                        <m:r>
                          <a:rPr lang="en-US" i="1">
                            <a:latin typeface="Cambria Math"/>
                            <a:ea typeface="Cambria Math"/>
                          </a:rPr>
                          <m:t>,</m:t>
                        </m:r>
                        <m:r>
                          <a:rPr lang="en-US" i="1">
                            <a:latin typeface="Cambria Math"/>
                            <a:ea typeface="Cambria Math"/>
                          </a:rPr>
                          <m:t>𝛽</m:t>
                        </m:r>
                      </m:e>
                    </m:d>
                  </m:oMath>
                </a14:m>
                <a:r>
                  <a:rPr lang="en-US" dirty="0" smtClean="0"/>
                  <a:t> </a:t>
                </a:r>
                <a:endParaRPr lang="en-US" dirty="0"/>
              </a:p>
            </p:txBody>
          </p:sp>
        </mc:Choice>
        <mc:Fallback xmlns="">
          <p:sp>
            <p:nvSpPr>
              <p:cNvPr id="15" name="TextBox 14"/>
              <p:cNvSpPr txBox="1">
                <a:spLocks noRot="1" noChangeAspect="1" noMove="1" noResize="1" noEditPoints="1" noAdjustHandles="1" noChangeArrowheads="1" noChangeShapeType="1" noTextEdit="1"/>
              </p:cNvSpPr>
              <p:nvPr/>
            </p:nvSpPr>
            <p:spPr>
              <a:xfrm>
                <a:off x="64403" y="1994312"/>
                <a:ext cx="3625692" cy="646331"/>
              </a:xfrm>
              <a:prstGeom prst="rect">
                <a:avLst/>
              </a:prstGeom>
              <a:blipFill>
                <a:blip r:embed="rId5"/>
                <a:stretch>
                  <a:fillRect t="-3704" b="-12963"/>
                </a:stretch>
              </a:blipFill>
              <a:ln>
                <a:solidFill>
                  <a:schemeClr val="accent3">
                    <a:lumMod val="75000"/>
                  </a:schemeClr>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Rectangle 15"/>
              <p:cNvSpPr/>
              <p:nvPr/>
            </p:nvSpPr>
            <p:spPr>
              <a:xfrm>
                <a:off x="1281859" y="1586304"/>
                <a:ext cx="92910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a:solidFill>
                            <a:srgbClr val="00B050"/>
                          </a:solidFill>
                          <a:latin typeface="Cambria Math"/>
                          <a:ea typeface="Cambria Math"/>
                        </a:rPr>
                        <m:t>𝑝</m:t>
                      </m:r>
                      <m:d>
                        <m:dPr>
                          <m:ctrlPr>
                            <a:rPr lang="en-US" i="1">
                              <a:solidFill>
                                <a:srgbClr val="00B050"/>
                              </a:solidFill>
                              <a:latin typeface="Cambria Math"/>
                              <a:ea typeface="Cambria Math"/>
                            </a:rPr>
                          </m:ctrlPr>
                        </m:dPr>
                        <m:e>
                          <m:r>
                            <a:rPr lang="en-US" i="1">
                              <a:solidFill>
                                <a:srgbClr val="00B050"/>
                              </a:solidFill>
                              <a:latin typeface="Cambria Math" panose="02040503050406030204" pitchFamily="18" charset="0"/>
                              <a:ea typeface="Cambria Math"/>
                            </a:rPr>
                            <m:t>𝜙</m:t>
                          </m:r>
                        </m:e>
                        <m:e>
                          <m:r>
                            <a:rPr lang="en-US" i="1">
                              <a:solidFill>
                                <a:srgbClr val="00B050"/>
                              </a:solidFill>
                              <a:latin typeface="Cambria Math"/>
                              <a:ea typeface="Cambria Math"/>
                            </a:rPr>
                            <m:t>𝑦</m:t>
                          </m:r>
                        </m:e>
                      </m:d>
                    </m:oMath>
                  </m:oMathPara>
                </a14:m>
                <a:endParaRPr lang="en-US" dirty="0"/>
              </a:p>
            </p:txBody>
          </p:sp>
        </mc:Choice>
        <mc:Fallback xmlns="">
          <p:sp>
            <p:nvSpPr>
              <p:cNvPr id="16" name="Rectangle 15"/>
              <p:cNvSpPr>
                <a:spLocks noRot="1" noChangeAspect="1" noMove="1" noResize="1" noEditPoints="1" noAdjustHandles="1" noChangeArrowheads="1" noChangeShapeType="1" noTextEdit="1"/>
              </p:cNvSpPr>
              <p:nvPr/>
            </p:nvSpPr>
            <p:spPr>
              <a:xfrm>
                <a:off x="1281859" y="1586304"/>
                <a:ext cx="929100" cy="369332"/>
              </a:xfrm>
              <a:prstGeom prst="rect">
                <a:avLst/>
              </a:prstGeom>
              <a:blipFill>
                <a:blip r:embed="rId6"/>
                <a:stretch>
                  <a:fillRect b="-114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Rectangle 17"/>
              <p:cNvSpPr/>
              <p:nvPr/>
            </p:nvSpPr>
            <p:spPr>
              <a:xfrm>
                <a:off x="7101752" y="2506006"/>
                <a:ext cx="92910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a:latin typeface="Cambria Math"/>
                          <a:ea typeface="Cambria Math"/>
                        </a:rPr>
                        <m:t>𝑝</m:t>
                      </m:r>
                      <m:d>
                        <m:dPr>
                          <m:ctrlPr>
                            <a:rPr lang="en-US" i="1">
                              <a:latin typeface="Cambria Math"/>
                              <a:ea typeface="Cambria Math"/>
                            </a:rPr>
                          </m:ctrlPr>
                        </m:dPr>
                        <m:e>
                          <m:r>
                            <a:rPr lang="en-US" i="1">
                              <a:latin typeface="Cambria Math" panose="02040503050406030204" pitchFamily="18" charset="0"/>
                              <a:ea typeface="Cambria Math"/>
                            </a:rPr>
                            <m:t>𝜙</m:t>
                          </m:r>
                        </m:e>
                        <m:e>
                          <m:r>
                            <a:rPr lang="en-US" i="1">
                              <a:latin typeface="Cambria Math"/>
                              <a:ea typeface="Cambria Math"/>
                            </a:rPr>
                            <m:t>𝑦</m:t>
                          </m:r>
                        </m:e>
                      </m:d>
                    </m:oMath>
                  </m:oMathPara>
                </a14:m>
                <a:endParaRPr lang="en-US" dirty="0"/>
              </a:p>
            </p:txBody>
          </p:sp>
        </mc:Choice>
        <mc:Fallback xmlns="">
          <p:sp>
            <p:nvSpPr>
              <p:cNvPr id="18" name="Rectangle 17"/>
              <p:cNvSpPr>
                <a:spLocks noRot="1" noChangeAspect="1" noMove="1" noResize="1" noEditPoints="1" noAdjustHandles="1" noChangeArrowheads="1" noChangeShapeType="1" noTextEdit="1"/>
              </p:cNvSpPr>
              <p:nvPr/>
            </p:nvSpPr>
            <p:spPr>
              <a:xfrm>
                <a:off x="7101752" y="2506006"/>
                <a:ext cx="929100" cy="369332"/>
              </a:xfrm>
              <a:prstGeom prst="rect">
                <a:avLst/>
              </a:prstGeom>
              <a:blipFill>
                <a:blip r:embed="rId7"/>
                <a:stretch>
                  <a:fillRect b="-114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Rectangle 18"/>
              <p:cNvSpPr/>
              <p:nvPr/>
            </p:nvSpPr>
            <p:spPr>
              <a:xfrm>
                <a:off x="7053625" y="3475283"/>
                <a:ext cx="1152239"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a:latin typeface="Cambria Math"/>
                          <a:ea typeface="Cambria Math"/>
                        </a:rPr>
                        <m:t>𝑝</m:t>
                      </m:r>
                      <m:d>
                        <m:dPr>
                          <m:ctrlPr>
                            <a:rPr lang="en-US" i="1">
                              <a:latin typeface="Cambria Math"/>
                              <a:ea typeface="Cambria Math"/>
                            </a:rPr>
                          </m:ctrlPr>
                        </m:dPr>
                        <m:e>
                          <m:r>
                            <a:rPr lang="en-US" i="1">
                              <a:latin typeface="Cambria Math"/>
                              <a:ea typeface="Cambria Math"/>
                            </a:rPr>
                            <m:t>𝜃</m:t>
                          </m:r>
                        </m:e>
                        <m:e>
                          <m:r>
                            <a:rPr lang="en-US" i="1">
                              <a:latin typeface="Cambria Math" panose="02040503050406030204" pitchFamily="18" charset="0"/>
                              <a:ea typeface="Cambria Math"/>
                            </a:rPr>
                            <m:t>𝜙</m:t>
                          </m:r>
                          <m:r>
                            <a:rPr lang="en-US" i="1">
                              <a:latin typeface="Cambria Math" panose="02040503050406030204" pitchFamily="18" charset="0"/>
                              <a:ea typeface="Cambria Math"/>
                            </a:rPr>
                            <m:t>, </m:t>
                          </m:r>
                          <m:r>
                            <a:rPr lang="en-US" i="1">
                              <a:latin typeface="Cambria Math"/>
                              <a:ea typeface="Cambria Math"/>
                            </a:rPr>
                            <m:t>𝑦</m:t>
                          </m:r>
                        </m:e>
                      </m:d>
                    </m:oMath>
                  </m:oMathPara>
                </a14:m>
                <a:endParaRPr lang="en-US" dirty="0"/>
              </a:p>
            </p:txBody>
          </p:sp>
        </mc:Choice>
        <mc:Fallback xmlns="">
          <p:sp>
            <p:nvSpPr>
              <p:cNvPr id="19" name="Rectangle 18"/>
              <p:cNvSpPr>
                <a:spLocks noRot="1" noChangeAspect="1" noMove="1" noResize="1" noEditPoints="1" noAdjustHandles="1" noChangeArrowheads="1" noChangeShapeType="1" noTextEdit="1"/>
              </p:cNvSpPr>
              <p:nvPr/>
            </p:nvSpPr>
            <p:spPr>
              <a:xfrm>
                <a:off x="7053625" y="3475283"/>
                <a:ext cx="1152239" cy="369332"/>
              </a:xfrm>
              <a:prstGeom prst="rect">
                <a:avLst/>
              </a:prstGeom>
              <a:blipFill>
                <a:blip r:embed="rId8"/>
                <a:stretch>
                  <a:fillRect b="-114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Rectangle 19"/>
              <p:cNvSpPr/>
              <p:nvPr/>
            </p:nvSpPr>
            <p:spPr>
              <a:xfrm>
                <a:off x="7101752" y="4798987"/>
                <a:ext cx="1204048" cy="369332"/>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acc>
                        <m:accPr>
                          <m:chr m:val="̂"/>
                          <m:ctrlPr>
                            <a:rPr lang="en-US" i="1" smtClean="0">
                              <a:solidFill>
                                <a:schemeClr val="tx1"/>
                              </a:solidFill>
                              <a:latin typeface="Cambria Math"/>
                            </a:rPr>
                          </m:ctrlPr>
                        </m:accPr>
                        <m:e>
                          <m:r>
                            <a:rPr lang="en-US" i="1">
                              <a:solidFill>
                                <a:schemeClr val="tx1"/>
                              </a:solidFill>
                              <a:latin typeface="Cambria Math"/>
                            </a:rPr>
                            <m:t>𝑦</m:t>
                          </m:r>
                        </m:e>
                      </m:acc>
                      <m:r>
                        <a:rPr lang="en-US" i="1">
                          <a:solidFill>
                            <a:schemeClr val="tx1"/>
                          </a:solidFill>
                          <a:latin typeface="Cambria Math"/>
                          <a:ea typeface="Cambria Math"/>
                        </a:rPr>
                        <m:t>~</m:t>
                      </m:r>
                      <m:r>
                        <a:rPr lang="en-US" i="1">
                          <a:solidFill>
                            <a:schemeClr val="tx1"/>
                          </a:solidFill>
                          <a:latin typeface="Cambria Math"/>
                          <a:ea typeface="Cambria Math"/>
                        </a:rPr>
                        <m:t>𝑝</m:t>
                      </m:r>
                      <m:r>
                        <a:rPr lang="en-US">
                          <a:solidFill>
                            <a:schemeClr val="tx1"/>
                          </a:solidFill>
                          <a:latin typeface="Cambria Math"/>
                          <a:ea typeface="Cambria Math"/>
                        </a:rPr>
                        <m:t>(</m:t>
                      </m:r>
                      <m:acc>
                        <m:accPr>
                          <m:chr m:val="̂"/>
                          <m:ctrlPr>
                            <a:rPr lang="en-US" i="1">
                              <a:solidFill>
                                <a:schemeClr val="tx1"/>
                              </a:solidFill>
                              <a:latin typeface="Cambria Math"/>
                            </a:rPr>
                          </m:ctrlPr>
                        </m:accPr>
                        <m:e>
                          <m:r>
                            <a:rPr lang="en-US" i="1">
                              <a:solidFill>
                                <a:schemeClr val="tx1"/>
                              </a:solidFill>
                              <a:latin typeface="Cambria Math"/>
                            </a:rPr>
                            <m:t>𝑦</m:t>
                          </m:r>
                        </m:e>
                      </m:acc>
                      <m:r>
                        <a:rPr lang="en-US" i="1">
                          <a:solidFill>
                            <a:schemeClr val="tx1"/>
                          </a:solidFill>
                          <a:latin typeface="Cambria Math"/>
                          <a:ea typeface="Cambria Math"/>
                        </a:rPr>
                        <m:t>|</m:t>
                      </m:r>
                      <m:r>
                        <a:rPr lang="en-US" i="1">
                          <a:solidFill>
                            <a:schemeClr val="tx1"/>
                          </a:solidFill>
                          <a:latin typeface="Cambria Math"/>
                          <a:ea typeface="Cambria Math"/>
                        </a:rPr>
                        <m:t>𝜃</m:t>
                      </m:r>
                      <m:r>
                        <a:rPr lang="en-US" i="1">
                          <a:solidFill>
                            <a:schemeClr val="tx1"/>
                          </a:solidFill>
                          <a:latin typeface="Cambria Math"/>
                          <a:ea typeface="Cambria Math"/>
                        </a:rPr>
                        <m:t>)</m:t>
                      </m:r>
                    </m:oMath>
                  </m:oMathPara>
                </a14:m>
                <a:endParaRPr lang="en-US" dirty="0">
                  <a:solidFill>
                    <a:schemeClr val="tx1"/>
                  </a:solidFill>
                </a:endParaRPr>
              </a:p>
            </p:txBody>
          </p:sp>
        </mc:Choice>
        <mc:Fallback xmlns="">
          <p:sp>
            <p:nvSpPr>
              <p:cNvPr id="20" name="Rectangle 19"/>
              <p:cNvSpPr>
                <a:spLocks noRot="1" noChangeAspect="1" noMove="1" noResize="1" noEditPoints="1" noAdjustHandles="1" noChangeArrowheads="1" noChangeShapeType="1" noTextEdit="1"/>
              </p:cNvSpPr>
              <p:nvPr/>
            </p:nvSpPr>
            <p:spPr>
              <a:xfrm>
                <a:off x="7101752" y="4798987"/>
                <a:ext cx="1204048" cy="369332"/>
              </a:xfrm>
              <a:prstGeom prst="rect">
                <a:avLst/>
              </a:prstGeom>
              <a:blipFill>
                <a:blip r:embed="rId9"/>
                <a:stretch>
                  <a:fillRect t="-6557" b="-13115"/>
                </a:stretch>
              </a:blipFill>
            </p:spPr>
            <p:txBody>
              <a:bodyPr/>
              <a:lstStyle/>
              <a:p>
                <a:r>
                  <a:rPr lang="en-US">
                    <a:noFill/>
                  </a:rPr>
                  <a:t> </a:t>
                </a:r>
              </a:p>
            </p:txBody>
          </p:sp>
        </mc:Fallback>
      </mc:AlternateContent>
      <p:sp>
        <p:nvSpPr>
          <p:cNvPr id="21" name="TextBox 20"/>
          <p:cNvSpPr txBox="1"/>
          <p:nvPr/>
        </p:nvSpPr>
        <p:spPr>
          <a:xfrm>
            <a:off x="0" y="228600"/>
            <a:ext cx="9144000" cy="369332"/>
          </a:xfrm>
          <a:prstGeom prst="rect">
            <a:avLst/>
          </a:prstGeom>
          <a:solidFill>
            <a:schemeClr val="accent1">
              <a:lumMod val="20000"/>
              <a:lumOff val="80000"/>
            </a:schemeClr>
          </a:solidFill>
        </p:spPr>
        <p:txBody>
          <a:bodyPr wrap="square" rtlCol="0">
            <a:spAutoFit/>
          </a:bodyPr>
          <a:lstStyle/>
          <a:p>
            <a:r>
              <a:rPr lang="en-US" b="1" dirty="0" smtClean="0">
                <a:solidFill>
                  <a:srgbClr val="3333FF"/>
                </a:solidFill>
              </a:rPr>
              <a:t>     Bayesian analysis of conjugate hierarchical models-Procedure : Rat tumor example</a:t>
            </a:r>
            <a:endParaRPr lang="en-US" b="1" dirty="0">
              <a:solidFill>
                <a:srgbClr val="3333FF"/>
              </a:solidFill>
            </a:endParaRPr>
          </a:p>
        </p:txBody>
      </p:sp>
      <p:sp>
        <p:nvSpPr>
          <p:cNvPr id="22" name="TextBox 21"/>
          <p:cNvSpPr txBox="1"/>
          <p:nvPr/>
        </p:nvSpPr>
        <p:spPr>
          <a:xfrm>
            <a:off x="489109" y="1238323"/>
            <a:ext cx="2514600" cy="369332"/>
          </a:xfrm>
          <a:prstGeom prst="rect">
            <a:avLst/>
          </a:prstGeom>
          <a:noFill/>
        </p:spPr>
        <p:txBody>
          <a:bodyPr wrap="square" rtlCol="0">
            <a:spAutoFit/>
          </a:bodyPr>
          <a:lstStyle/>
          <a:p>
            <a:pPr algn="ctr"/>
            <a:r>
              <a:rPr lang="en-US" dirty="0" smtClean="0">
                <a:solidFill>
                  <a:srgbClr val="FF0000"/>
                </a:solidFill>
              </a:rPr>
              <a:t>Analytical approach</a:t>
            </a:r>
            <a:endParaRPr lang="en-US" dirty="0">
              <a:solidFill>
                <a:srgbClr val="FF0000"/>
              </a:solidFill>
            </a:endParaRPr>
          </a:p>
        </p:txBody>
      </p:sp>
      <p:sp>
        <p:nvSpPr>
          <p:cNvPr id="23" name="TextBox 22"/>
          <p:cNvSpPr txBox="1"/>
          <p:nvPr/>
        </p:nvSpPr>
        <p:spPr>
          <a:xfrm>
            <a:off x="5600956" y="6107668"/>
            <a:ext cx="2514600" cy="369332"/>
          </a:xfrm>
          <a:prstGeom prst="rect">
            <a:avLst/>
          </a:prstGeom>
          <a:noFill/>
        </p:spPr>
        <p:txBody>
          <a:bodyPr wrap="square" rtlCol="0">
            <a:spAutoFit/>
          </a:bodyPr>
          <a:lstStyle/>
          <a:p>
            <a:pPr algn="ctr"/>
            <a:r>
              <a:rPr lang="en-US" smtClean="0">
                <a:solidFill>
                  <a:srgbClr val="FF0000"/>
                </a:solidFill>
              </a:rPr>
              <a:t>Simulational </a:t>
            </a:r>
            <a:r>
              <a:rPr lang="en-US" dirty="0" smtClean="0">
                <a:solidFill>
                  <a:srgbClr val="FF0000"/>
                </a:solidFill>
              </a:rPr>
              <a:t>approach</a:t>
            </a:r>
            <a:endParaRPr lang="en-US" dirty="0">
              <a:solidFill>
                <a:srgbClr val="FF0000"/>
              </a:solidFill>
            </a:endParaRPr>
          </a:p>
        </p:txBody>
      </p:sp>
      <mc:AlternateContent xmlns:mc="http://schemas.openxmlformats.org/markup-compatibility/2006" xmlns:a14="http://schemas.microsoft.com/office/drawing/2010/main">
        <mc:Choice Requires="a14">
          <p:sp>
            <p:nvSpPr>
              <p:cNvPr id="17" name="Rectangle 16"/>
              <p:cNvSpPr/>
              <p:nvPr/>
            </p:nvSpPr>
            <p:spPr>
              <a:xfrm>
                <a:off x="4298038" y="1103608"/>
                <a:ext cx="2988895" cy="965392"/>
              </a:xfrm>
              <a:prstGeom prst="rect">
                <a:avLst/>
              </a:prstGeom>
            </p:spPr>
            <p:txBody>
              <a:bodyPr wrap="none">
                <a:spAutoFit/>
              </a:bodyPr>
              <a:lstStyle/>
              <a:p>
                <a:pPr marL="285750" indent="-285750">
                  <a:buFont typeface="Arial" panose="020B0604020202020204" pitchFamily="34" charset="0"/>
                  <a:buChar char="•"/>
                </a:pPr>
                <a14:m>
                  <m:oMath xmlns:m="http://schemas.openxmlformats.org/officeDocument/2006/math">
                    <m:r>
                      <a:rPr lang="en-US" b="0" i="1" smtClean="0">
                        <a:latin typeface="Cambria Math" panose="02040503050406030204" pitchFamily="18" charset="0"/>
                        <a:ea typeface="Cambria Math"/>
                      </a:rPr>
                      <m:t>𝜙</m:t>
                    </m:r>
                    <m:r>
                      <a:rPr lang="en-US" b="0" i="1" smtClean="0">
                        <a:latin typeface="Cambria Math" panose="02040503050406030204" pitchFamily="18" charset="0"/>
                        <a:ea typeface="Cambria Math"/>
                      </a:rPr>
                      <m:t>~</m:t>
                    </m:r>
                    <m:r>
                      <a:rPr lang="en-US" i="1">
                        <a:latin typeface="Cambria Math" panose="02040503050406030204" pitchFamily="18" charset="0"/>
                        <a:ea typeface="Cambria Math"/>
                      </a:rPr>
                      <m:t>𝑝</m:t>
                    </m:r>
                    <m:d>
                      <m:dPr>
                        <m:ctrlPr>
                          <a:rPr lang="en-US" b="0" i="1" smtClean="0">
                            <a:latin typeface="Cambria Math"/>
                            <a:ea typeface="Cambria Math"/>
                          </a:rPr>
                        </m:ctrlPr>
                      </m:dPr>
                      <m:e>
                        <m:r>
                          <a:rPr lang="en-US" i="1">
                            <a:latin typeface="Cambria Math" panose="02040503050406030204" pitchFamily="18" charset="0"/>
                            <a:ea typeface="Cambria Math"/>
                          </a:rPr>
                          <m:t>𝜙</m:t>
                        </m:r>
                      </m:e>
                    </m:d>
                  </m:oMath>
                </a14:m>
                <a:r>
                  <a:rPr lang="en-US" dirty="0" smtClean="0">
                    <a:ea typeface="Cambria Math"/>
                  </a:rPr>
                  <a:t> : Hyper prior </a:t>
                </a:r>
                <a:endParaRPr lang="en-US" dirty="0">
                  <a:ea typeface="Cambria Math"/>
                </a:endParaRPr>
              </a:p>
              <a:p>
                <a:pPr marL="285750" indent="-285750">
                  <a:buFont typeface="Arial" panose="020B0604020202020204" pitchFamily="34" charset="0"/>
                  <a:buChar char="•"/>
                </a:pPr>
                <a14:m>
                  <m:oMath xmlns:m="http://schemas.openxmlformats.org/officeDocument/2006/math">
                    <m:sSub>
                      <m:sSubPr>
                        <m:ctrlPr>
                          <a:rPr lang="en-US" i="1">
                            <a:latin typeface="Cambria Math"/>
                            <a:ea typeface="Cambria Math"/>
                          </a:rPr>
                        </m:ctrlPr>
                      </m:sSubPr>
                      <m:e>
                        <m:r>
                          <a:rPr lang="en-US" i="1">
                            <a:latin typeface="Cambria Math" panose="02040503050406030204" pitchFamily="18" charset="0"/>
                            <a:ea typeface="Cambria Math"/>
                          </a:rPr>
                          <m:t>𝜃</m:t>
                        </m:r>
                      </m:e>
                      <m:sub>
                        <m:r>
                          <a:rPr lang="en-US" i="1">
                            <a:latin typeface="Cambria Math" panose="02040503050406030204" pitchFamily="18" charset="0"/>
                            <a:ea typeface="Cambria Math"/>
                          </a:rPr>
                          <m:t>𝑖</m:t>
                        </m:r>
                      </m:sub>
                    </m:sSub>
                    <m:r>
                      <a:rPr lang="en-US">
                        <a:latin typeface="Cambria Math" panose="02040503050406030204" pitchFamily="18" charset="0"/>
                        <a:ea typeface="Cambria Math"/>
                      </a:rPr>
                      <m:t>~</m:t>
                    </m:r>
                    <m:r>
                      <m:rPr>
                        <m:sty m:val="p"/>
                      </m:rPr>
                      <a:rPr lang="en-US" b="0" i="0" smtClean="0">
                        <a:latin typeface="Cambria Math" panose="02040503050406030204" pitchFamily="18" charset="0"/>
                        <a:ea typeface="Cambria Math"/>
                      </a:rPr>
                      <m:t>Beta</m:t>
                    </m:r>
                    <m:d>
                      <m:dPr>
                        <m:ctrlPr>
                          <a:rPr lang="en-US" b="0" i="1" smtClean="0">
                            <a:latin typeface="Cambria Math"/>
                            <a:ea typeface="Cambria Math"/>
                          </a:rPr>
                        </m:ctrlPr>
                      </m:dPr>
                      <m:e>
                        <m:r>
                          <a:rPr lang="en-US" b="0" i="1" smtClean="0">
                            <a:latin typeface="Cambria Math" panose="02040503050406030204" pitchFamily="18" charset="0"/>
                            <a:ea typeface="Cambria Math"/>
                          </a:rPr>
                          <m:t>𝛼</m:t>
                        </m:r>
                        <m:r>
                          <a:rPr lang="en-US" b="0" i="1" smtClean="0">
                            <a:latin typeface="Cambria Math" panose="02040503050406030204" pitchFamily="18" charset="0"/>
                            <a:ea typeface="Cambria Math"/>
                          </a:rPr>
                          <m:t>, </m:t>
                        </m:r>
                        <m:r>
                          <a:rPr lang="en-US" b="0" i="1" smtClean="0">
                            <a:latin typeface="Cambria Math" panose="02040503050406030204" pitchFamily="18" charset="0"/>
                            <a:ea typeface="Cambria Math"/>
                          </a:rPr>
                          <m:t>𝛽</m:t>
                        </m:r>
                      </m:e>
                    </m:d>
                  </m:oMath>
                </a14:m>
                <a:r>
                  <a:rPr lang="en-US" dirty="0" smtClean="0"/>
                  <a:t> : Prior</a:t>
                </a:r>
              </a:p>
              <a:p>
                <a:pPr marL="285750" indent="-285750">
                  <a:buFont typeface="Arial" panose="020B0604020202020204" pitchFamily="34" charset="0"/>
                  <a:buChar char="•"/>
                </a:pPr>
                <a14:m>
                  <m:oMath xmlns:m="http://schemas.openxmlformats.org/officeDocument/2006/math">
                    <m:sSub>
                      <m:sSubPr>
                        <m:ctrlPr>
                          <a:rPr lang="en-US" i="1">
                            <a:latin typeface="Cambria Math"/>
                            <a:ea typeface="Cambria Math"/>
                          </a:rPr>
                        </m:ctrlPr>
                      </m:sSubPr>
                      <m:e>
                        <m:r>
                          <a:rPr lang="en-US" i="1">
                            <a:latin typeface="Cambria Math"/>
                            <a:ea typeface="Cambria Math"/>
                          </a:rPr>
                          <m:t>𝑦</m:t>
                        </m:r>
                      </m:e>
                      <m:sub>
                        <m:r>
                          <a:rPr lang="en-US" i="1">
                            <a:latin typeface="Cambria Math" panose="02040503050406030204" pitchFamily="18" charset="0"/>
                            <a:ea typeface="Cambria Math"/>
                          </a:rPr>
                          <m:t>𝑖</m:t>
                        </m:r>
                      </m:sub>
                    </m:sSub>
                    <m:r>
                      <a:rPr lang="en-US" i="1">
                        <a:latin typeface="Cambria Math" panose="02040503050406030204" pitchFamily="18" charset="0"/>
                        <a:ea typeface="Cambria Math"/>
                      </a:rPr>
                      <m:t>~</m:t>
                    </m:r>
                    <m:r>
                      <m:rPr>
                        <m:sty m:val="p"/>
                      </m:rPr>
                      <a:rPr lang="en-US" b="0" i="0" smtClean="0">
                        <a:latin typeface="Cambria Math" panose="02040503050406030204" pitchFamily="18" charset="0"/>
                        <a:ea typeface="Cambria Math"/>
                      </a:rPr>
                      <m:t>Bin</m:t>
                    </m:r>
                    <m:d>
                      <m:dPr>
                        <m:ctrlPr>
                          <a:rPr lang="en-US" b="0" i="1" smtClean="0">
                            <a:latin typeface="Cambria Math"/>
                            <a:ea typeface="Cambria Math"/>
                          </a:rPr>
                        </m:ctrlPr>
                      </m:dPr>
                      <m:e>
                        <m:sSub>
                          <m:sSubPr>
                            <m:ctrlPr>
                              <a:rPr lang="en-US" b="0" i="1" smtClean="0">
                                <a:latin typeface="Cambria Math"/>
                                <a:ea typeface="Cambria Math"/>
                              </a:rPr>
                            </m:ctrlPr>
                          </m:sSubPr>
                          <m:e>
                            <m:r>
                              <a:rPr lang="en-US" b="0" i="1" smtClean="0">
                                <a:latin typeface="Cambria Math" panose="02040503050406030204" pitchFamily="18" charset="0"/>
                                <a:ea typeface="Cambria Math"/>
                              </a:rPr>
                              <m:t>𝑛</m:t>
                            </m:r>
                          </m:e>
                          <m:sub>
                            <m:r>
                              <a:rPr lang="en-US" b="0" i="1" smtClean="0">
                                <a:latin typeface="Cambria Math" panose="02040503050406030204" pitchFamily="18" charset="0"/>
                                <a:ea typeface="Cambria Math"/>
                              </a:rPr>
                              <m:t>𝑗</m:t>
                            </m:r>
                          </m:sub>
                        </m:sSub>
                        <m:r>
                          <a:rPr lang="en-US" b="0" i="1" smtClean="0">
                            <a:latin typeface="Cambria Math" panose="02040503050406030204" pitchFamily="18" charset="0"/>
                            <a:ea typeface="Cambria Math"/>
                          </a:rPr>
                          <m:t>, </m:t>
                        </m:r>
                        <m:sSub>
                          <m:sSubPr>
                            <m:ctrlPr>
                              <a:rPr lang="en-US" b="0" i="1" smtClean="0">
                                <a:latin typeface="Cambria Math"/>
                                <a:ea typeface="Cambria Math"/>
                              </a:rPr>
                            </m:ctrlPr>
                          </m:sSubPr>
                          <m:e>
                            <m:r>
                              <a:rPr lang="en-US" b="0" i="1" smtClean="0">
                                <a:latin typeface="Cambria Math" panose="02040503050406030204" pitchFamily="18" charset="0"/>
                                <a:ea typeface="Cambria Math"/>
                              </a:rPr>
                              <m:t>𝜃</m:t>
                            </m:r>
                          </m:e>
                          <m:sub>
                            <m:r>
                              <a:rPr lang="en-US" b="0" i="1" smtClean="0">
                                <a:latin typeface="Cambria Math" panose="02040503050406030204" pitchFamily="18" charset="0"/>
                                <a:ea typeface="Cambria Math"/>
                              </a:rPr>
                              <m:t>𝑗</m:t>
                            </m:r>
                          </m:sub>
                        </m:sSub>
                      </m:e>
                    </m:d>
                  </m:oMath>
                </a14:m>
                <a:r>
                  <a:rPr lang="en-US" dirty="0" smtClean="0"/>
                  <a:t> : Likelihood</a:t>
                </a:r>
                <a:endParaRPr lang="en-US" dirty="0"/>
              </a:p>
            </p:txBody>
          </p:sp>
        </mc:Choice>
        <mc:Fallback xmlns="">
          <p:sp>
            <p:nvSpPr>
              <p:cNvPr id="17" name="Rectangle 16"/>
              <p:cNvSpPr>
                <a:spLocks noRot="1" noChangeAspect="1" noMove="1" noResize="1" noEditPoints="1" noAdjustHandles="1" noChangeArrowheads="1" noChangeShapeType="1" noTextEdit="1"/>
              </p:cNvSpPr>
              <p:nvPr/>
            </p:nvSpPr>
            <p:spPr>
              <a:xfrm>
                <a:off x="4298038" y="1103608"/>
                <a:ext cx="2988895" cy="965392"/>
              </a:xfrm>
              <a:prstGeom prst="rect">
                <a:avLst/>
              </a:prstGeom>
              <a:blipFill>
                <a:blip r:embed="rId10"/>
                <a:stretch>
                  <a:fillRect l="-1224" t="-3165" r="-1429" b="-759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TextBox 38"/>
              <p:cNvSpPr txBox="1"/>
              <p:nvPr/>
            </p:nvSpPr>
            <p:spPr>
              <a:xfrm>
                <a:off x="680638" y="5308545"/>
                <a:ext cx="2131541" cy="646331"/>
              </a:xfrm>
              <a:prstGeom prst="rect">
                <a:avLst/>
              </a:prstGeom>
              <a:noFill/>
              <a:ln>
                <a:solidFill>
                  <a:schemeClr val="accent1">
                    <a:lumMod val="75000"/>
                  </a:schemeClr>
                </a:solidFill>
              </a:ln>
            </p:spPr>
            <p:txBody>
              <a:bodyPr wrap="square" rtlCol="0">
                <a:spAutoFit/>
              </a:bodyPr>
              <a:lstStyle/>
              <a:p>
                <a:pPr algn="ctr"/>
                <a:r>
                  <a:rPr lang="en-US" dirty="0" smtClean="0"/>
                  <a:t>Small test data</a:t>
                </a:r>
              </a:p>
              <a:p>
                <a:pPr algn="ct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ea typeface="Cambria Math"/>
                        </a:rPr>
                        <m:t>𝑦</m:t>
                      </m:r>
                      <m:r>
                        <a:rPr lang="en-US" b="0" i="1" smtClean="0">
                          <a:latin typeface="Cambria Math" panose="02040503050406030204" pitchFamily="18" charset="0"/>
                          <a:ea typeface="Cambria Math"/>
                        </a:rPr>
                        <m:t>=(</m:t>
                      </m:r>
                      <m:sSub>
                        <m:sSubPr>
                          <m:ctrlPr>
                            <a:rPr lang="en-US" b="0" i="1" smtClean="0">
                              <a:latin typeface="Cambria Math"/>
                              <a:ea typeface="Cambria Math"/>
                            </a:rPr>
                          </m:ctrlPr>
                        </m:sSubPr>
                        <m:e>
                          <m:r>
                            <a:rPr lang="en-US" b="0" i="1" smtClean="0">
                              <a:latin typeface="Cambria Math" panose="02040503050406030204" pitchFamily="18" charset="0"/>
                              <a:ea typeface="Cambria Math"/>
                            </a:rPr>
                            <m:t>𝑦</m:t>
                          </m:r>
                        </m:e>
                        <m:sub>
                          <m:r>
                            <a:rPr lang="en-US" b="0" i="1" smtClean="0">
                              <a:latin typeface="Cambria Math" panose="02040503050406030204" pitchFamily="18" charset="0"/>
                              <a:ea typeface="Cambria Math"/>
                            </a:rPr>
                            <m:t>1</m:t>
                          </m:r>
                        </m:sub>
                      </m:sSub>
                      <m:r>
                        <a:rPr lang="en-US" b="0" i="1" smtClean="0">
                          <a:latin typeface="Cambria Math" panose="02040503050406030204" pitchFamily="18" charset="0"/>
                          <a:ea typeface="Cambria Math"/>
                        </a:rPr>
                        <m:t>,…,</m:t>
                      </m:r>
                      <m:sSub>
                        <m:sSubPr>
                          <m:ctrlPr>
                            <a:rPr lang="en-US" b="0" i="1" smtClean="0">
                              <a:latin typeface="Cambria Math"/>
                              <a:ea typeface="Cambria Math"/>
                            </a:rPr>
                          </m:ctrlPr>
                        </m:sSubPr>
                        <m:e>
                          <m:r>
                            <a:rPr lang="en-US" b="0" i="1" smtClean="0">
                              <a:latin typeface="Cambria Math" panose="02040503050406030204" pitchFamily="18" charset="0"/>
                              <a:ea typeface="Cambria Math"/>
                            </a:rPr>
                            <m:t>𝑦</m:t>
                          </m:r>
                        </m:e>
                        <m:sub>
                          <m:r>
                            <a:rPr lang="en-US" b="0" i="1" smtClean="0">
                              <a:latin typeface="Cambria Math" panose="02040503050406030204" pitchFamily="18" charset="0"/>
                              <a:ea typeface="Cambria Math"/>
                            </a:rPr>
                            <m:t>𝑛</m:t>
                          </m:r>
                        </m:sub>
                      </m:sSub>
                      <m:r>
                        <a:rPr lang="en-US" b="0" i="1" smtClean="0">
                          <a:latin typeface="Cambria Math" panose="02040503050406030204" pitchFamily="18" charset="0"/>
                          <a:ea typeface="Cambria Math"/>
                        </a:rPr>
                        <m:t>)</m:t>
                      </m:r>
                    </m:oMath>
                  </m:oMathPara>
                </a14:m>
                <a:endParaRPr lang="en-US" dirty="0" smtClean="0"/>
              </a:p>
            </p:txBody>
          </p:sp>
        </mc:Choice>
        <mc:Fallback xmlns="">
          <p:sp>
            <p:nvSpPr>
              <p:cNvPr id="39" name="TextBox 38"/>
              <p:cNvSpPr txBox="1">
                <a:spLocks noRot="1" noChangeAspect="1" noMove="1" noResize="1" noEditPoints="1" noAdjustHandles="1" noChangeArrowheads="1" noChangeShapeType="1" noTextEdit="1"/>
              </p:cNvSpPr>
              <p:nvPr/>
            </p:nvSpPr>
            <p:spPr>
              <a:xfrm>
                <a:off x="680638" y="5308545"/>
                <a:ext cx="2131541" cy="646331"/>
              </a:xfrm>
              <a:prstGeom prst="rect">
                <a:avLst/>
              </a:prstGeom>
              <a:blipFill>
                <a:blip r:embed="rId11"/>
                <a:stretch>
                  <a:fillRect t="-4630" b="-5556"/>
                </a:stretch>
              </a:blipFill>
              <a:ln>
                <a:solidFill>
                  <a:schemeClr val="accent1">
                    <a:lumMod val="75000"/>
                  </a:schemeClr>
                </a:solidFill>
              </a:ln>
            </p:spPr>
            <p:txBody>
              <a:bodyPr/>
              <a:lstStyle/>
              <a:p>
                <a:r>
                  <a:rPr lang="en-US">
                    <a:noFill/>
                  </a:rPr>
                  <a:t> </a:t>
                </a:r>
              </a:p>
            </p:txBody>
          </p:sp>
        </mc:Fallback>
      </mc:AlternateContent>
    </p:spTree>
    <p:extLst>
      <p:ext uri="{BB962C8B-B14F-4D97-AF65-F5344CB8AC3E}">
        <p14:creationId xmlns:p14="http://schemas.microsoft.com/office/powerpoint/2010/main" val="82983772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228600"/>
            <a:ext cx="9144000" cy="369332"/>
          </a:xfrm>
          <a:prstGeom prst="rect">
            <a:avLst/>
          </a:prstGeom>
          <a:solidFill>
            <a:schemeClr val="accent1">
              <a:lumMod val="20000"/>
              <a:lumOff val="80000"/>
            </a:schemeClr>
          </a:solidFill>
        </p:spPr>
        <p:txBody>
          <a:bodyPr wrap="square" rtlCol="0">
            <a:spAutoFit/>
          </a:bodyPr>
          <a:lstStyle/>
          <a:p>
            <a:r>
              <a:rPr lang="en-US" b="1" dirty="0" smtClean="0">
                <a:solidFill>
                  <a:srgbClr val="3333FF"/>
                </a:solidFill>
              </a:rPr>
              <a:t>     Bayesian analysis of conjugate hierarchical models-Procedure : Rat tumor example</a:t>
            </a:r>
            <a:endParaRPr lang="en-US" b="1" dirty="0">
              <a:solidFill>
                <a:srgbClr val="3333FF"/>
              </a:solidFill>
            </a:endParaRPr>
          </a:p>
        </p:txBody>
      </p:sp>
      <p:sp>
        <p:nvSpPr>
          <p:cNvPr id="2" name="TextBox 1"/>
          <p:cNvSpPr txBox="1"/>
          <p:nvPr/>
        </p:nvSpPr>
        <p:spPr>
          <a:xfrm>
            <a:off x="304800" y="2365667"/>
            <a:ext cx="8173720" cy="369332"/>
          </a:xfrm>
          <a:prstGeom prst="rect">
            <a:avLst/>
          </a:prstGeom>
          <a:noFill/>
        </p:spPr>
        <p:txBody>
          <a:bodyPr wrap="square" rtlCol="0">
            <a:spAutoFit/>
          </a:bodyPr>
          <a:lstStyle/>
          <a:p>
            <a:pPr marL="285750" indent="-285750">
              <a:buFont typeface="Arial" panose="020B0604020202020204" pitchFamily="34" charset="0"/>
              <a:buChar char="•"/>
            </a:pPr>
            <a:r>
              <a:rPr lang="en-US" b="1" dirty="0" smtClean="0"/>
              <a:t>Step 1 </a:t>
            </a:r>
            <a:r>
              <a:rPr lang="en-US" dirty="0" smtClean="0"/>
              <a:t>(joint posterior distribution):</a:t>
            </a:r>
            <a:endParaRPr lang="en-US" dirty="0"/>
          </a:p>
        </p:txBody>
      </p:sp>
      <p:sp>
        <p:nvSpPr>
          <p:cNvPr id="4" name="TextBox 3"/>
          <p:cNvSpPr txBox="1"/>
          <p:nvPr/>
        </p:nvSpPr>
        <p:spPr>
          <a:xfrm>
            <a:off x="304800" y="3810000"/>
            <a:ext cx="8153400" cy="369332"/>
          </a:xfrm>
          <a:prstGeom prst="rect">
            <a:avLst/>
          </a:prstGeom>
          <a:noFill/>
        </p:spPr>
        <p:txBody>
          <a:bodyPr wrap="square" rtlCol="0">
            <a:spAutoFit/>
          </a:bodyPr>
          <a:lstStyle/>
          <a:p>
            <a:pPr marL="285750" indent="-285750">
              <a:buFont typeface="Arial" panose="020B0604020202020204" pitchFamily="34" charset="0"/>
              <a:buChar char="•"/>
            </a:pPr>
            <a:r>
              <a:rPr lang="en-US" b="1" dirty="0" smtClean="0"/>
              <a:t>Step 2</a:t>
            </a:r>
            <a:r>
              <a:rPr lang="en-US" dirty="0" smtClean="0"/>
              <a:t> (conditional posterior distribution):</a:t>
            </a:r>
            <a:endParaRPr lang="en-US" dirty="0"/>
          </a:p>
        </p:txBody>
      </p:sp>
      <p:sp>
        <p:nvSpPr>
          <p:cNvPr id="5" name="TextBox 4"/>
          <p:cNvSpPr txBox="1"/>
          <p:nvPr/>
        </p:nvSpPr>
        <p:spPr>
          <a:xfrm>
            <a:off x="296008" y="5497387"/>
            <a:ext cx="8158480" cy="369332"/>
          </a:xfrm>
          <a:prstGeom prst="rect">
            <a:avLst/>
          </a:prstGeom>
          <a:noFill/>
        </p:spPr>
        <p:txBody>
          <a:bodyPr wrap="square" rtlCol="0">
            <a:spAutoFit/>
          </a:bodyPr>
          <a:lstStyle/>
          <a:p>
            <a:pPr marL="285750" indent="-285750">
              <a:buFont typeface="Arial" panose="020B0604020202020204" pitchFamily="34" charset="0"/>
              <a:buChar char="•"/>
            </a:pPr>
            <a:r>
              <a:rPr lang="en-US" b="1" dirty="0" smtClean="0"/>
              <a:t>Step 3</a:t>
            </a:r>
            <a:r>
              <a:rPr lang="en-US" dirty="0" smtClean="0"/>
              <a:t> (marginal posterior distribution):</a:t>
            </a:r>
            <a:endParaRPr lang="en-US" dirty="0"/>
          </a:p>
        </p:txBody>
      </p:sp>
      <mc:AlternateContent xmlns:mc="http://schemas.openxmlformats.org/markup-compatibility/2006" xmlns:a14="http://schemas.microsoft.com/office/drawing/2010/main">
        <mc:Choice Requires="a14">
          <p:sp>
            <p:nvSpPr>
              <p:cNvPr id="12" name="TextBox 11"/>
              <p:cNvSpPr txBox="1"/>
              <p:nvPr/>
            </p:nvSpPr>
            <p:spPr>
              <a:xfrm>
                <a:off x="1473078" y="2746667"/>
                <a:ext cx="1236108"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a:rPr>
                        <m:t>𝑝</m:t>
                      </m:r>
                      <m:r>
                        <a:rPr lang="en-US" sz="1600" b="0" i="1" smtClean="0">
                          <a:latin typeface="Cambria Math"/>
                        </a:rPr>
                        <m:t>(</m:t>
                      </m:r>
                      <m:r>
                        <a:rPr lang="en-US" sz="1600" b="0" i="1" smtClean="0">
                          <a:latin typeface="Cambria Math"/>
                          <a:ea typeface="Cambria Math"/>
                        </a:rPr>
                        <m:t>𝜃</m:t>
                      </m:r>
                      <m:r>
                        <a:rPr lang="en-US" sz="1600" b="0" i="1" smtClean="0">
                          <a:latin typeface="Cambria Math"/>
                          <a:ea typeface="Cambria Math"/>
                        </a:rPr>
                        <m:t>,</m:t>
                      </m:r>
                      <m:r>
                        <a:rPr lang="en-US" sz="1600" b="0" i="1" smtClean="0">
                          <a:latin typeface="Cambria Math"/>
                          <a:ea typeface="Cambria Math"/>
                        </a:rPr>
                        <m:t>𝛼</m:t>
                      </m:r>
                      <m:r>
                        <a:rPr lang="en-US" sz="1600" b="0" i="1" smtClean="0">
                          <a:latin typeface="Cambria Math"/>
                          <a:ea typeface="Cambria Math"/>
                        </a:rPr>
                        <m:t>,</m:t>
                      </m:r>
                      <m:r>
                        <a:rPr lang="en-US" sz="1600" b="0" i="1" smtClean="0">
                          <a:latin typeface="Cambria Math"/>
                          <a:ea typeface="Cambria Math"/>
                        </a:rPr>
                        <m:t>𝛽</m:t>
                      </m:r>
                      <m:r>
                        <a:rPr lang="en-US" sz="1600" b="0" i="1" smtClean="0">
                          <a:latin typeface="Cambria Math"/>
                          <a:ea typeface="Cambria Math"/>
                        </a:rPr>
                        <m:t>|</m:t>
                      </m:r>
                      <m:r>
                        <a:rPr lang="en-US" sz="1600" b="0" i="1" smtClean="0">
                          <a:latin typeface="Cambria Math"/>
                          <a:ea typeface="Cambria Math"/>
                        </a:rPr>
                        <m:t>𝑦</m:t>
                      </m:r>
                      <m:r>
                        <a:rPr lang="en-US" sz="1600" b="0" i="1" smtClean="0">
                          <a:latin typeface="Cambria Math"/>
                          <a:ea typeface="Cambria Math"/>
                        </a:rPr>
                        <m:t>)</m:t>
                      </m:r>
                    </m:oMath>
                  </m:oMathPara>
                </a14:m>
                <a:endParaRPr lang="en-US" sz="1600" dirty="0"/>
              </a:p>
            </p:txBody>
          </p:sp>
        </mc:Choice>
        <mc:Fallback xmlns="">
          <p:sp>
            <p:nvSpPr>
              <p:cNvPr id="12" name="TextBox 11"/>
              <p:cNvSpPr txBox="1">
                <a:spLocks noRot="1" noChangeAspect="1" noMove="1" noResize="1" noEditPoints="1" noAdjustHandles="1" noChangeArrowheads="1" noChangeShapeType="1" noTextEdit="1"/>
              </p:cNvSpPr>
              <p:nvPr/>
            </p:nvSpPr>
            <p:spPr>
              <a:xfrm>
                <a:off x="1473078" y="2746667"/>
                <a:ext cx="1236108" cy="338554"/>
              </a:xfrm>
              <a:prstGeom prst="rect">
                <a:avLst/>
              </a:prstGeom>
              <a:blipFill>
                <a:blip r:embed="rId2"/>
                <a:stretch>
                  <a:fillRect b="-1090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Rectangle 18"/>
              <p:cNvSpPr/>
              <p:nvPr/>
            </p:nvSpPr>
            <p:spPr>
              <a:xfrm>
                <a:off x="2667000" y="2746667"/>
                <a:ext cx="5943600" cy="1058751"/>
              </a:xfrm>
              <a:prstGeom prst="rect">
                <a:avLst/>
              </a:prstGeom>
            </p:spPr>
            <p:txBody>
              <a:bodyPr wrap="square">
                <a:spAutoFit/>
              </a:bodyPr>
              <a:lstStyle/>
              <a:p>
                <a14:m>
                  <m:oMath xmlns:m="http://schemas.openxmlformats.org/officeDocument/2006/math">
                    <m:r>
                      <a:rPr lang="en-US" sz="1600" i="1" smtClean="0">
                        <a:latin typeface="Cambria Math"/>
                        <a:ea typeface="Cambria Math"/>
                      </a:rPr>
                      <m:t>∝</m:t>
                    </m:r>
                    <m:r>
                      <a:rPr lang="en-US" sz="1600" i="1" smtClean="0">
                        <a:solidFill>
                          <a:srgbClr val="FF0000"/>
                        </a:solidFill>
                        <a:latin typeface="Cambria Math"/>
                        <a:ea typeface="Cambria Math"/>
                      </a:rPr>
                      <m:t>𝑝</m:t>
                    </m:r>
                    <m:r>
                      <a:rPr lang="en-US" sz="1600" i="1" smtClean="0">
                        <a:solidFill>
                          <a:srgbClr val="FF0000"/>
                        </a:solidFill>
                        <a:latin typeface="Cambria Math"/>
                        <a:ea typeface="Cambria Math"/>
                      </a:rPr>
                      <m:t>(</m:t>
                    </m:r>
                    <m:r>
                      <a:rPr lang="en-US" sz="1600" i="1" smtClean="0">
                        <a:solidFill>
                          <a:srgbClr val="FF0000"/>
                        </a:solidFill>
                        <a:latin typeface="Cambria Math"/>
                        <a:ea typeface="Cambria Math"/>
                      </a:rPr>
                      <m:t>𝛼</m:t>
                    </m:r>
                    <m:r>
                      <a:rPr lang="en-US" sz="1600" i="1" smtClean="0">
                        <a:solidFill>
                          <a:srgbClr val="FF0000"/>
                        </a:solidFill>
                        <a:latin typeface="Cambria Math"/>
                        <a:ea typeface="Cambria Math"/>
                      </a:rPr>
                      <m:t>,</m:t>
                    </m:r>
                    <m:r>
                      <a:rPr lang="en-US" sz="1600" i="1" smtClean="0">
                        <a:solidFill>
                          <a:srgbClr val="FF0000"/>
                        </a:solidFill>
                        <a:latin typeface="Cambria Math"/>
                        <a:ea typeface="Cambria Math"/>
                      </a:rPr>
                      <m:t>𝛽</m:t>
                    </m:r>
                    <m:r>
                      <a:rPr lang="en-US" sz="1600">
                        <a:solidFill>
                          <a:srgbClr val="FF0000"/>
                        </a:solidFill>
                        <a:latin typeface="Cambria Math"/>
                        <a:ea typeface="Cambria Math"/>
                      </a:rPr>
                      <m:t>)</m:t>
                    </m:r>
                    <m:r>
                      <a:rPr lang="en-US" sz="1600" i="1" smtClean="0">
                        <a:solidFill>
                          <a:srgbClr val="3333FF"/>
                        </a:solidFill>
                        <a:latin typeface="Cambria Math"/>
                      </a:rPr>
                      <m:t>𝑝</m:t>
                    </m:r>
                    <m:r>
                      <a:rPr lang="en-US" sz="1600" i="1" smtClean="0">
                        <a:solidFill>
                          <a:srgbClr val="3333FF"/>
                        </a:solidFill>
                        <a:latin typeface="Cambria Math"/>
                      </a:rPr>
                      <m:t>(</m:t>
                    </m:r>
                    <m:r>
                      <a:rPr lang="en-US" sz="1600" i="1">
                        <a:solidFill>
                          <a:srgbClr val="3333FF"/>
                        </a:solidFill>
                        <a:latin typeface="Cambria Math"/>
                        <a:ea typeface="Cambria Math"/>
                      </a:rPr>
                      <m:t>𝜃</m:t>
                    </m:r>
                    <m:r>
                      <a:rPr lang="en-US" sz="1600" i="1">
                        <a:solidFill>
                          <a:srgbClr val="3333FF"/>
                        </a:solidFill>
                        <a:latin typeface="Cambria Math"/>
                        <a:ea typeface="Cambria Math"/>
                      </a:rPr>
                      <m:t>|</m:t>
                    </m:r>
                    <m:r>
                      <a:rPr lang="en-US" sz="1600" i="1">
                        <a:solidFill>
                          <a:srgbClr val="3333FF"/>
                        </a:solidFill>
                        <a:latin typeface="Cambria Math"/>
                        <a:ea typeface="Cambria Math"/>
                      </a:rPr>
                      <m:t>𝛼</m:t>
                    </m:r>
                    <m:r>
                      <a:rPr lang="en-US" sz="1600" i="1">
                        <a:solidFill>
                          <a:srgbClr val="3333FF"/>
                        </a:solidFill>
                        <a:latin typeface="Cambria Math"/>
                        <a:ea typeface="Cambria Math"/>
                      </a:rPr>
                      <m:t>,</m:t>
                    </m:r>
                    <m:r>
                      <a:rPr lang="en-US" sz="1600" i="1">
                        <a:solidFill>
                          <a:srgbClr val="3333FF"/>
                        </a:solidFill>
                        <a:latin typeface="Cambria Math"/>
                        <a:ea typeface="Cambria Math"/>
                      </a:rPr>
                      <m:t>𝛽</m:t>
                    </m:r>
                    <m:r>
                      <a:rPr lang="en-US" sz="1600" i="1">
                        <a:solidFill>
                          <a:srgbClr val="3333FF"/>
                        </a:solidFill>
                        <a:latin typeface="Cambria Math"/>
                        <a:ea typeface="Cambria Math"/>
                      </a:rPr>
                      <m:t>)</m:t>
                    </m:r>
                  </m:oMath>
                </a14:m>
                <a:r>
                  <a:rPr lang="en-US" sz="1600" dirty="0">
                    <a:solidFill>
                      <a:srgbClr val="3333FF"/>
                    </a:solidFill>
                  </a:rPr>
                  <a:t> </a:t>
                </a:r>
                <a14:m>
                  <m:oMath xmlns:m="http://schemas.openxmlformats.org/officeDocument/2006/math">
                    <m:r>
                      <a:rPr lang="en-US" sz="1600" i="1">
                        <a:solidFill>
                          <a:srgbClr val="00B050"/>
                        </a:solidFill>
                        <a:latin typeface="Cambria Math"/>
                      </a:rPr>
                      <m:t>𝑝</m:t>
                    </m:r>
                    <m:r>
                      <a:rPr lang="en-US" sz="1600" i="1">
                        <a:solidFill>
                          <a:srgbClr val="00B050"/>
                        </a:solidFill>
                        <a:latin typeface="Cambria Math"/>
                      </a:rPr>
                      <m:t>(</m:t>
                    </m:r>
                    <m:r>
                      <a:rPr lang="en-US" sz="1600" i="1">
                        <a:solidFill>
                          <a:srgbClr val="00B050"/>
                        </a:solidFill>
                        <a:latin typeface="Cambria Math"/>
                        <a:ea typeface="Cambria Math"/>
                      </a:rPr>
                      <m:t>𝑦</m:t>
                    </m:r>
                    <m:r>
                      <a:rPr lang="en-US" sz="1600" i="1">
                        <a:solidFill>
                          <a:srgbClr val="00B050"/>
                        </a:solidFill>
                        <a:latin typeface="Cambria Math"/>
                        <a:ea typeface="Cambria Math"/>
                      </a:rPr>
                      <m:t>|</m:t>
                    </m:r>
                    <m:r>
                      <a:rPr lang="en-US" sz="1600" i="1">
                        <a:solidFill>
                          <a:srgbClr val="00B050"/>
                        </a:solidFill>
                        <a:latin typeface="Cambria Math"/>
                        <a:ea typeface="Cambria Math"/>
                      </a:rPr>
                      <m:t>𝜃</m:t>
                    </m:r>
                    <m:r>
                      <a:rPr lang="en-US" sz="1600" i="1">
                        <a:solidFill>
                          <a:srgbClr val="00B050"/>
                        </a:solidFill>
                        <a:latin typeface="Cambria Math"/>
                        <a:ea typeface="Cambria Math"/>
                      </a:rPr>
                      <m:t>,</m:t>
                    </m:r>
                    <m:r>
                      <a:rPr lang="en-US" sz="1600" i="1">
                        <a:solidFill>
                          <a:srgbClr val="00B050"/>
                        </a:solidFill>
                        <a:latin typeface="Cambria Math"/>
                        <a:ea typeface="Cambria Math"/>
                      </a:rPr>
                      <m:t>𝛼</m:t>
                    </m:r>
                    <m:r>
                      <a:rPr lang="en-US" sz="1600" i="1">
                        <a:solidFill>
                          <a:srgbClr val="00B050"/>
                        </a:solidFill>
                        <a:latin typeface="Cambria Math"/>
                        <a:ea typeface="Cambria Math"/>
                      </a:rPr>
                      <m:t>,</m:t>
                    </m:r>
                    <m:r>
                      <a:rPr lang="en-US" sz="1600" i="1">
                        <a:solidFill>
                          <a:srgbClr val="00B050"/>
                        </a:solidFill>
                        <a:latin typeface="Cambria Math"/>
                        <a:ea typeface="Cambria Math"/>
                      </a:rPr>
                      <m:t>𝛽</m:t>
                    </m:r>
                    <m:r>
                      <a:rPr lang="en-US" sz="1600" i="1">
                        <a:solidFill>
                          <a:srgbClr val="00B050"/>
                        </a:solidFill>
                        <a:latin typeface="Cambria Math"/>
                        <a:ea typeface="Cambria Math"/>
                      </a:rPr>
                      <m:t>)</m:t>
                    </m:r>
                  </m:oMath>
                </a14:m>
                <a:endParaRPr lang="en-US" sz="1600" b="0" i="1" dirty="0" smtClean="0">
                  <a:latin typeface="Cambria Math"/>
                  <a:ea typeface="Cambria Math"/>
                </a:endParaRPr>
              </a:p>
              <a:p>
                <a:pPr/>
                <a14:m>
                  <m:oMathPara xmlns:m="http://schemas.openxmlformats.org/officeDocument/2006/math">
                    <m:oMathParaPr>
                      <m:jc m:val="left"/>
                    </m:oMathParaPr>
                    <m:oMath xmlns:m="http://schemas.openxmlformats.org/officeDocument/2006/math">
                      <m:r>
                        <a:rPr lang="en-US" sz="1600" i="1">
                          <a:latin typeface="Cambria Math"/>
                          <a:ea typeface="Cambria Math"/>
                        </a:rPr>
                        <m:t>∝</m:t>
                      </m:r>
                      <m:r>
                        <a:rPr lang="en-US" sz="1600" b="0" i="1" smtClean="0">
                          <a:solidFill>
                            <a:srgbClr val="FF0000"/>
                          </a:solidFill>
                          <a:latin typeface="Cambria Math"/>
                          <a:ea typeface="Cambria Math"/>
                        </a:rPr>
                        <m:t>𝑝</m:t>
                      </m:r>
                      <m:d>
                        <m:dPr>
                          <m:ctrlPr>
                            <a:rPr lang="en-US" sz="1600" i="1">
                              <a:solidFill>
                                <a:srgbClr val="FF0000"/>
                              </a:solidFill>
                              <a:latin typeface="Cambria Math"/>
                              <a:ea typeface="Cambria Math"/>
                            </a:rPr>
                          </m:ctrlPr>
                        </m:dPr>
                        <m:e>
                          <m:r>
                            <a:rPr lang="en-US" sz="1600" i="1">
                              <a:solidFill>
                                <a:srgbClr val="FF0000"/>
                              </a:solidFill>
                              <a:latin typeface="Cambria Math"/>
                              <a:ea typeface="Cambria Math"/>
                            </a:rPr>
                            <m:t>𝛼</m:t>
                          </m:r>
                          <m:r>
                            <a:rPr lang="en-US" sz="1600" i="1">
                              <a:solidFill>
                                <a:srgbClr val="FF0000"/>
                              </a:solidFill>
                              <a:latin typeface="Cambria Math"/>
                              <a:ea typeface="Cambria Math"/>
                            </a:rPr>
                            <m:t>,</m:t>
                          </m:r>
                          <m:r>
                            <a:rPr lang="en-US" sz="1600" i="1">
                              <a:solidFill>
                                <a:srgbClr val="FF0000"/>
                              </a:solidFill>
                              <a:latin typeface="Cambria Math"/>
                              <a:ea typeface="Cambria Math"/>
                            </a:rPr>
                            <m:t>𝛽</m:t>
                          </m:r>
                        </m:e>
                      </m:d>
                      <m:nary>
                        <m:naryPr>
                          <m:chr m:val="∏"/>
                          <m:ctrlPr>
                            <a:rPr lang="en-US" sz="1600" i="1">
                              <a:latin typeface="Cambria Math"/>
                              <a:ea typeface="Cambria Math"/>
                            </a:rPr>
                          </m:ctrlPr>
                        </m:naryPr>
                        <m:sub>
                          <m:r>
                            <m:rPr>
                              <m:brk m:alnAt="23"/>
                            </m:rPr>
                            <a:rPr lang="en-US" sz="1600" i="1">
                              <a:latin typeface="Cambria Math"/>
                              <a:ea typeface="Cambria Math"/>
                            </a:rPr>
                            <m:t>𝑗</m:t>
                          </m:r>
                          <m:r>
                            <a:rPr lang="en-US" sz="1600" i="1">
                              <a:latin typeface="Cambria Math"/>
                              <a:ea typeface="Cambria Math"/>
                            </a:rPr>
                            <m:t>=1</m:t>
                          </m:r>
                        </m:sub>
                        <m:sup>
                          <m:r>
                            <a:rPr lang="en-US" sz="1600" i="1">
                              <a:latin typeface="Cambria Math"/>
                              <a:ea typeface="Cambria Math"/>
                            </a:rPr>
                            <m:t>𝐽</m:t>
                          </m:r>
                        </m:sup>
                        <m:e>
                          <m:f>
                            <m:fPr>
                              <m:ctrlPr>
                                <a:rPr lang="en-US" sz="1600" i="1" smtClean="0">
                                  <a:solidFill>
                                    <a:srgbClr val="3333FF"/>
                                  </a:solidFill>
                                  <a:latin typeface="Cambria Math"/>
                                </a:rPr>
                              </m:ctrlPr>
                            </m:fPr>
                            <m:num>
                              <m:r>
                                <m:rPr>
                                  <m:sty m:val="p"/>
                                </m:rPr>
                                <a:rPr lang="el-GR" sz="1600" i="1">
                                  <a:solidFill>
                                    <a:srgbClr val="3333FF"/>
                                  </a:solidFill>
                                  <a:latin typeface="Cambria Math"/>
                                  <a:ea typeface="Cambria Math"/>
                                </a:rPr>
                                <m:t>Γ</m:t>
                              </m:r>
                              <m:r>
                                <a:rPr lang="en-US" sz="1600" i="1">
                                  <a:solidFill>
                                    <a:srgbClr val="3333FF"/>
                                  </a:solidFill>
                                  <a:latin typeface="Cambria Math"/>
                                  <a:ea typeface="Cambria Math"/>
                                </a:rPr>
                                <m:t>(</m:t>
                              </m:r>
                              <m:r>
                                <a:rPr lang="en-US" sz="1600" i="1">
                                  <a:solidFill>
                                    <a:srgbClr val="3333FF"/>
                                  </a:solidFill>
                                  <a:latin typeface="Cambria Math"/>
                                  <a:ea typeface="Cambria Math"/>
                                </a:rPr>
                                <m:t>𝛼</m:t>
                              </m:r>
                              <m:r>
                                <a:rPr lang="en-US" sz="1600" b="0" i="1" smtClean="0">
                                  <a:solidFill>
                                    <a:srgbClr val="3333FF"/>
                                  </a:solidFill>
                                  <a:latin typeface="Cambria Math" panose="02040503050406030204" pitchFamily="18" charset="0"/>
                                  <a:ea typeface="Cambria Math"/>
                                </a:rPr>
                                <m:t>+</m:t>
                              </m:r>
                              <m:r>
                                <a:rPr lang="en-US" sz="1600" i="1">
                                  <a:solidFill>
                                    <a:srgbClr val="3333FF"/>
                                  </a:solidFill>
                                  <a:latin typeface="Cambria Math"/>
                                  <a:ea typeface="Cambria Math"/>
                                </a:rPr>
                                <m:t>𝛽</m:t>
                              </m:r>
                              <m:r>
                                <a:rPr lang="en-US" sz="1600" i="1">
                                  <a:solidFill>
                                    <a:srgbClr val="3333FF"/>
                                  </a:solidFill>
                                  <a:latin typeface="Cambria Math"/>
                                  <a:ea typeface="Cambria Math"/>
                                </a:rPr>
                                <m:t>)</m:t>
                              </m:r>
                            </m:num>
                            <m:den>
                              <m:r>
                                <m:rPr>
                                  <m:sty m:val="p"/>
                                </m:rPr>
                                <a:rPr lang="el-GR" sz="1600" i="1">
                                  <a:solidFill>
                                    <a:srgbClr val="3333FF"/>
                                  </a:solidFill>
                                  <a:latin typeface="Cambria Math"/>
                                  <a:ea typeface="Cambria Math"/>
                                </a:rPr>
                                <m:t>Γ</m:t>
                              </m:r>
                              <m:r>
                                <a:rPr lang="en-US" sz="1600" i="1">
                                  <a:solidFill>
                                    <a:srgbClr val="3333FF"/>
                                  </a:solidFill>
                                  <a:latin typeface="Cambria Math"/>
                                  <a:ea typeface="Cambria Math"/>
                                </a:rPr>
                                <m:t>(</m:t>
                              </m:r>
                              <m:r>
                                <a:rPr lang="en-US" sz="1600" i="1">
                                  <a:solidFill>
                                    <a:srgbClr val="3333FF"/>
                                  </a:solidFill>
                                  <a:latin typeface="Cambria Math"/>
                                  <a:ea typeface="Cambria Math"/>
                                </a:rPr>
                                <m:t>𝛼</m:t>
                              </m:r>
                              <m:r>
                                <a:rPr lang="en-US" sz="1600" i="1">
                                  <a:solidFill>
                                    <a:srgbClr val="3333FF"/>
                                  </a:solidFill>
                                  <a:latin typeface="Cambria Math"/>
                                  <a:ea typeface="Cambria Math"/>
                                </a:rPr>
                                <m:t>)</m:t>
                              </m:r>
                              <m:r>
                                <m:rPr>
                                  <m:sty m:val="p"/>
                                </m:rPr>
                                <a:rPr lang="el-GR" sz="1600" i="1">
                                  <a:solidFill>
                                    <a:srgbClr val="3333FF"/>
                                  </a:solidFill>
                                  <a:latin typeface="Cambria Math"/>
                                  <a:ea typeface="Cambria Math"/>
                                </a:rPr>
                                <m:t>Γ</m:t>
                              </m:r>
                              <m:r>
                                <a:rPr lang="en-US" sz="1600" i="1">
                                  <a:solidFill>
                                    <a:srgbClr val="3333FF"/>
                                  </a:solidFill>
                                  <a:latin typeface="Cambria Math"/>
                                  <a:ea typeface="Cambria Math"/>
                                </a:rPr>
                                <m:t>(</m:t>
                              </m:r>
                              <m:r>
                                <a:rPr lang="en-US" sz="1600" i="1">
                                  <a:solidFill>
                                    <a:srgbClr val="3333FF"/>
                                  </a:solidFill>
                                  <a:latin typeface="Cambria Math"/>
                                  <a:ea typeface="Cambria Math"/>
                                </a:rPr>
                                <m:t>𝛼</m:t>
                              </m:r>
                              <m:r>
                                <a:rPr lang="en-US" sz="1600" i="1">
                                  <a:solidFill>
                                    <a:srgbClr val="3333FF"/>
                                  </a:solidFill>
                                  <a:latin typeface="Cambria Math"/>
                                  <a:ea typeface="Cambria Math"/>
                                </a:rPr>
                                <m:t>)</m:t>
                              </m:r>
                            </m:den>
                          </m:f>
                          <m:sSubSup>
                            <m:sSubSupPr>
                              <m:ctrlPr>
                                <a:rPr lang="en-US" sz="1600" i="1">
                                  <a:solidFill>
                                    <a:srgbClr val="3333FF"/>
                                  </a:solidFill>
                                  <a:latin typeface="Cambria Math"/>
                                </a:rPr>
                              </m:ctrlPr>
                            </m:sSubSupPr>
                            <m:e>
                              <m:r>
                                <a:rPr lang="en-US" sz="1600" i="1">
                                  <a:solidFill>
                                    <a:srgbClr val="3333FF"/>
                                  </a:solidFill>
                                  <a:latin typeface="Cambria Math"/>
                                  <a:ea typeface="Cambria Math"/>
                                </a:rPr>
                                <m:t>𝜃</m:t>
                              </m:r>
                            </m:e>
                            <m:sub>
                              <m:r>
                                <a:rPr lang="en-US" sz="1600" i="1">
                                  <a:solidFill>
                                    <a:srgbClr val="3333FF"/>
                                  </a:solidFill>
                                  <a:latin typeface="Cambria Math"/>
                                </a:rPr>
                                <m:t>𝑗</m:t>
                              </m:r>
                            </m:sub>
                            <m:sup>
                              <m:r>
                                <a:rPr lang="en-US" sz="1600" i="1">
                                  <a:solidFill>
                                    <a:srgbClr val="3333FF"/>
                                  </a:solidFill>
                                  <a:latin typeface="Cambria Math"/>
                                  <a:ea typeface="Cambria Math"/>
                                </a:rPr>
                                <m:t>𝛼</m:t>
                              </m:r>
                              <m:r>
                                <a:rPr lang="en-US" sz="1600" i="1">
                                  <a:solidFill>
                                    <a:srgbClr val="3333FF"/>
                                  </a:solidFill>
                                  <a:latin typeface="Cambria Math"/>
                                  <a:ea typeface="Cambria Math"/>
                                </a:rPr>
                                <m:t>−1</m:t>
                              </m:r>
                            </m:sup>
                          </m:sSubSup>
                          <m:sSup>
                            <m:sSupPr>
                              <m:ctrlPr>
                                <a:rPr lang="en-US" sz="1600" i="1">
                                  <a:solidFill>
                                    <a:srgbClr val="3333FF"/>
                                  </a:solidFill>
                                  <a:latin typeface="Cambria Math"/>
                                </a:rPr>
                              </m:ctrlPr>
                            </m:sSupPr>
                            <m:e>
                              <m:d>
                                <m:dPr>
                                  <m:ctrlPr>
                                    <a:rPr lang="en-US" sz="1600" i="1">
                                      <a:solidFill>
                                        <a:srgbClr val="3333FF"/>
                                      </a:solidFill>
                                      <a:latin typeface="Cambria Math"/>
                                    </a:rPr>
                                  </m:ctrlPr>
                                </m:dPr>
                                <m:e>
                                  <m:r>
                                    <a:rPr lang="en-US" sz="1600" i="1">
                                      <a:solidFill>
                                        <a:srgbClr val="3333FF"/>
                                      </a:solidFill>
                                      <a:latin typeface="Cambria Math"/>
                                    </a:rPr>
                                    <m:t>1−</m:t>
                                  </m:r>
                                  <m:sSub>
                                    <m:sSubPr>
                                      <m:ctrlPr>
                                        <a:rPr lang="en-US" sz="1600" i="1">
                                          <a:solidFill>
                                            <a:srgbClr val="3333FF"/>
                                          </a:solidFill>
                                          <a:latin typeface="Cambria Math"/>
                                        </a:rPr>
                                      </m:ctrlPr>
                                    </m:sSubPr>
                                    <m:e>
                                      <m:r>
                                        <a:rPr lang="en-US" sz="1600" i="1">
                                          <a:solidFill>
                                            <a:srgbClr val="3333FF"/>
                                          </a:solidFill>
                                          <a:latin typeface="Cambria Math"/>
                                          <a:ea typeface="Cambria Math"/>
                                        </a:rPr>
                                        <m:t>𝜃</m:t>
                                      </m:r>
                                    </m:e>
                                    <m:sub>
                                      <m:r>
                                        <a:rPr lang="en-US" sz="1600" i="1">
                                          <a:solidFill>
                                            <a:srgbClr val="3333FF"/>
                                          </a:solidFill>
                                          <a:latin typeface="Cambria Math"/>
                                        </a:rPr>
                                        <m:t>𝑗</m:t>
                                      </m:r>
                                    </m:sub>
                                  </m:sSub>
                                </m:e>
                              </m:d>
                            </m:e>
                            <m:sup>
                              <m:r>
                                <a:rPr lang="en-US" sz="1600" i="1">
                                  <a:solidFill>
                                    <a:srgbClr val="3333FF"/>
                                  </a:solidFill>
                                  <a:latin typeface="Cambria Math"/>
                                  <a:ea typeface="Cambria Math"/>
                                </a:rPr>
                                <m:t>𝛽</m:t>
                              </m:r>
                              <m:r>
                                <a:rPr lang="en-US" sz="1600" i="1">
                                  <a:solidFill>
                                    <a:srgbClr val="3333FF"/>
                                  </a:solidFill>
                                  <a:latin typeface="Cambria Math"/>
                                  <a:ea typeface="Cambria Math"/>
                                </a:rPr>
                                <m:t>−1</m:t>
                              </m:r>
                            </m:sup>
                          </m:sSup>
                        </m:e>
                      </m:nary>
                      <m:nary>
                        <m:naryPr>
                          <m:chr m:val="∏"/>
                          <m:ctrlPr>
                            <a:rPr lang="en-US" sz="1600" i="1" smtClean="0">
                              <a:solidFill>
                                <a:srgbClr val="00B050"/>
                              </a:solidFill>
                              <a:latin typeface="Cambria Math"/>
                              <a:ea typeface="Cambria Math"/>
                            </a:rPr>
                          </m:ctrlPr>
                        </m:naryPr>
                        <m:sub>
                          <m:r>
                            <m:rPr>
                              <m:brk m:alnAt="23"/>
                            </m:rPr>
                            <a:rPr lang="en-US" sz="1600" i="1">
                              <a:solidFill>
                                <a:srgbClr val="00B050"/>
                              </a:solidFill>
                              <a:latin typeface="Cambria Math"/>
                              <a:ea typeface="Cambria Math"/>
                            </a:rPr>
                            <m:t>𝑗</m:t>
                          </m:r>
                          <m:r>
                            <a:rPr lang="en-US" sz="1600" i="1">
                              <a:solidFill>
                                <a:srgbClr val="00B050"/>
                              </a:solidFill>
                              <a:latin typeface="Cambria Math"/>
                              <a:ea typeface="Cambria Math"/>
                            </a:rPr>
                            <m:t>=1</m:t>
                          </m:r>
                        </m:sub>
                        <m:sup>
                          <m:r>
                            <a:rPr lang="en-US" sz="1600" i="1">
                              <a:solidFill>
                                <a:srgbClr val="00B050"/>
                              </a:solidFill>
                              <a:latin typeface="Cambria Math"/>
                              <a:ea typeface="Cambria Math"/>
                            </a:rPr>
                            <m:t>𝐽</m:t>
                          </m:r>
                        </m:sup>
                        <m:e>
                          <m:sSubSup>
                            <m:sSubSupPr>
                              <m:ctrlPr>
                                <a:rPr lang="en-US" sz="1600" i="1">
                                  <a:solidFill>
                                    <a:srgbClr val="00B050"/>
                                  </a:solidFill>
                                  <a:latin typeface="Cambria Math"/>
                                </a:rPr>
                              </m:ctrlPr>
                            </m:sSubSupPr>
                            <m:e>
                              <m:r>
                                <a:rPr lang="en-US" sz="1600" i="1">
                                  <a:solidFill>
                                    <a:srgbClr val="00B050"/>
                                  </a:solidFill>
                                  <a:latin typeface="Cambria Math"/>
                                  <a:ea typeface="Cambria Math"/>
                                </a:rPr>
                                <m:t>𝜃</m:t>
                              </m:r>
                            </m:e>
                            <m:sub>
                              <m:r>
                                <a:rPr lang="en-US" sz="1600" i="1">
                                  <a:solidFill>
                                    <a:srgbClr val="00B050"/>
                                  </a:solidFill>
                                  <a:latin typeface="Cambria Math"/>
                                </a:rPr>
                                <m:t>𝑗</m:t>
                              </m:r>
                            </m:sub>
                            <m:sup>
                              <m:sSub>
                                <m:sSubPr>
                                  <m:ctrlPr>
                                    <a:rPr lang="en-US" sz="1600" i="1">
                                      <a:solidFill>
                                        <a:srgbClr val="00B050"/>
                                      </a:solidFill>
                                      <a:latin typeface="Cambria Math"/>
                                    </a:rPr>
                                  </m:ctrlPr>
                                </m:sSubPr>
                                <m:e>
                                  <m:r>
                                    <a:rPr lang="en-US" sz="1600" i="1">
                                      <a:solidFill>
                                        <a:srgbClr val="00B050"/>
                                      </a:solidFill>
                                      <a:latin typeface="Cambria Math"/>
                                    </a:rPr>
                                    <m:t>𝑦</m:t>
                                  </m:r>
                                </m:e>
                                <m:sub>
                                  <m:r>
                                    <a:rPr lang="en-US" sz="1600" i="1">
                                      <a:solidFill>
                                        <a:srgbClr val="00B050"/>
                                      </a:solidFill>
                                      <a:latin typeface="Cambria Math"/>
                                    </a:rPr>
                                    <m:t>𝑗</m:t>
                                  </m:r>
                                </m:sub>
                              </m:sSub>
                            </m:sup>
                          </m:sSubSup>
                          <m:sSup>
                            <m:sSupPr>
                              <m:ctrlPr>
                                <a:rPr lang="en-US" sz="1600" i="1">
                                  <a:solidFill>
                                    <a:srgbClr val="00B050"/>
                                  </a:solidFill>
                                  <a:latin typeface="Cambria Math"/>
                                </a:rPr>
                              </m:ctrlPr>
                            </m:sSupPr>
                            <m:e>
                              <m:d>
                                <m:dPr>
                                  <m:ctrlPr>
                                    <a:rPr lang="en-US" sz="1600" i="1">
                                      <a:solidFill>
                                        <a:srgbClr val="00B050"/>
                                      </a:solidFill>
                                      <a:latin typeface="Cambria Math"/>
                                    </a:rPr>
                                  </m:ctrlPr>
                                </m:dPr>
                                <m:e>
                                  <m:r>
                                    <a:rPr lang="en-US" sz="1600" i="1">
                                      <a:solidFill>
                                        <a:srgbClr val="00B050"/>
                                      </a:solidFill>
                                      <a:latin typeface="Cambria Math"/>
                                    </a:rPr>
                                    <m:t>1−</m:t>
                                  </m:r>
                                  <m:sSub>
                                    <m:sSubPr>
                                      <m:ctrlPr>
                                        <a:rPr lang="en-US" sz="1600" i="1">
                                          <a:solidFill>
                                            <a:srgbClr val="00B050"/>
                                          </a:solidFill>
                                          <a:latin typeface="Cambria Math"/>
                                        </a:rPr>
                                      </m:ctrlPr>
                                    </m:sSubPr>
                                    <m:e>
                                      <m:r>
                                        <a:rPr lang="en-US" sz="1600" i="1">
                                          <a:solidFill>
                                            <a:srgbClr val="00B050"/>
                                          </a:solidFill>
                                          <a:latin typeface="Cambria Math"/>
                                          <a:ea typeface="Cambria Math"/>
                                        </a:rPr>
                                        <m:t>𝜃</m:t>
                                      </m:r>
                                    </m:e>
                                    <m:sub>
                                      <m:r>
                                        <a:rPr lang="en-US" sz="1600" i="1">
                                          <a:solidFill>
                                            <a:srgbClr val="00B050"/>
                                          </a:solidFill>
                                          <a:latin typeface="Cambria Math"/>
                                        </a:rPr>
                                        <m:t>𝑗</m:t>
                                      </m:r>
                                    </m:sub>
                                  </m:sSub>
                                </m:e>
                              </m:d>
                            </m:e>
                            <m:sup>
                              <m:sSub>
                                <m:sSubPr>
                                  <m:ctrlPr>
                                    <a:rPr lang="en-US" sz="1600" i="1">
                                      <a:solidFill>
                                        <a:srgbClr val="00B050"/>
                                      </a:solidFill>
                                      <a:latin typeface="Cambria Math"/>
                                    </a:rPr>
                                  </m:ctrlPr>
                                </m:sSubPr>
                                <m:e>
                                  <m:sSub>
                                    <m:sSubPr>
                                      <m:ctrlPr>
                                        <a:rPr lang="en-US" sz="1600" i="1">
                                          <a:solidFill>
                                            <a:srgbClr val="00B050"/>
                                          </a:solidFill>
                                          <a:latin typeface="Cambria Math"/>
                                        </a:rPr>
                                      </m:ctrlPr>
                                    </m:sSubPr>
                                    <m:e>
                                      <m:r>
                                        <a:rPr lang="en-US" sz="1600" i="1">
                                          <a:solidFill>
                                            <a:srgbClr val="00B050"/>
                                          </a:solidFill>
                                          <a:latin typeface="Cambria Math"/>
                                        </a:rPr>
                                        <m:t>𝑛</m:t>
                                      </m:r>
                                    </m:e>
                                    <m:sub>
                                      <m:r>
                                        <a:rPr lang="en-US" sz="1600" i="1">
                                          <a:solidFill>
                                            <a:srgbClr val="00B050"/>
                                          </a:solidFill>
                                          <a:latin typeface="Cambria Math"/>
                                        </a:rPr>
                                        <m:t>𝑗</m:t>
                                      </m:r>
                                    </m:sub>
                                  </m:sSub>
                                  <m:r>
                                    <a:rPr lang="en-US" sz="1600" i="1">
                                      <a:solidFill>
                                        <a:srgbClr val="00B050"/>
                                      </a:solidFill>
                                      <a:latin typeface="Cambria Math"/>
                                    </a:rPr>
                                    <m:t>−</m:t>
                                  </m:r>
                                  <m:r>
                                    <a:rPr lang="en-US" sz="1600" i="1">
                                      <a:solidFill>
                                        <a:srgbClr val="00B050"/>
                                      </a:solidFill>
                                      <a:latin typeface="Cambria Math"/>
                                    </a:rPr>
                                    <m:t>𝑦</m:t>
                                  </m:r>
                                </m:e>
                                <m:sub>
                                  <m:r>
                                    <a:rPr lang="en-US" sz="1600" i="1">
                                      <a:solidFill>
                                        <a:srgbClr val="00B050"/>
                                      </a:solidFill>
                                      <a:latin typeface="Cambria Math"/>
                                    </a:rPr>
                                    <m:t>𝑗</m:t>
                                  </m:r>
                                </m:sub>
                              </m:sSub>
                            </m:sup>
                          </m:sSup>
                        </m:e>
                      </m:nary>
                    </m:oMath>
                  </m:oMathPara>
                </a14:m>
                <a:endParaRPr lang="en-US" sz="1600" dirty="0"/>
              </a:p>
            </p:txBody>
          </p:sp>
        </mc:Choice>
        <mc:Fallback xmlns="">
          <p:sp>
            <p:nvSpPr>
              <p:cNvPr id="19" name="Rectangle 18"/>
              <p:cNvSpPr>
                <a:spLocks noRot="1" noChangeAspect="1" noMove="1" noResize="1" noEditPoints="1" noAdjustHandles="1" noChangeArrowheads="1" noChangeShapeType="1" noTextEdit="1"/>
              </p:cNvSpPr>
              <p:nvPr/>
            </p:nvSpPr>
            <p:spPr>
              <a:xfrm>
                <a:off x="2667000" y="2746667"/>
                <a:ext cx="5943600" cy="1058751"/>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Rectangle 19"/>
              <p:cNvSpPr/>
              <p:nvPr/>
            </p:nvSpPr>
            <p:spPr>
              <a:xfrm>
                <a:off x="914400" y="4249400"/>
                <a:ext cx="8008987" cy="812530"/>
              </a:xfrm>
              <a:prstGeom prst="rect">
                <a:avLst/>
              </a:prstGeom>
            </p:spPr>
            <p:txBody>
              <a:bodyPr wrap="none">
                <a:spAutoFit/>
              </a:bodyPr>
              <a:lstStyle/>
              <a:p>
                <a:pPr/>
                <a14:m>
                  <m:oMathPara xmlns:m="http://schemas.openxmlformats.org/officeDocument/2006/math">
                    <m:oMathParaPr>
                      <m:jc m:val="left"/>
                    </m:oMathParaPr>
                    <m:oMath xmlns:m="http://schemas.openxmlformats.org/officeDocument/2006/math">
                      <m:r>
                        <a:rPr lang="en-US" sz="1600" i="1" smtClean="0">
                          <a:latin typeface="Cambria Math"/>
                        </a:rPr>
                        <m:t>𝑝</m:t>
                      </m:r>
                      <m:d>
                        <m:dPr>
                          <m:ctrlPr>
                            <a:rPr lang="en-US" sz="1600" i="1">
                              <a:latin typeface="Cambria Math"/>
                            </a:rPr>
                          </m:ctrlPr>
                        </m:dPr>
                        <m:e>
                          <m:r>
                            <a:rPr lang="en-US" sz="1600" i="1">
                              <a:latin typeface="Cambria Math"/>
                              <a:ea typeface="Cambria Math"/>
                            </a:rPr>
                            <m:t>𝜃</m:t>
                          </m:r>
                          <m:r>
                            <a:rPr lang="en-US" sz="1600" i="1">
                              <a:latin typeface="Cambria Math"/>
                              <a:ea typeface="Cambria Math"/>
                            </a:rPr>
                            <m:t>|</m:t>
                          </m:r>
                          <m:r>
                            <a:rPr lang="en-US" sz="1600" i="1">
                              <a:latin typeface="Cambria Math"/>
                              <a:ea typeface="Cambria Math"/>
                            </a:rPr>
                            <m:t>𝛼</m:t>
                          </m:r>
                          <m:r>
                            <a:rPr lang="en-US" sz="1600" i="1">
                              <a:latin typeface="Cambria Math"/>
                              <a:ea typeface="Cambria Math"/>
                            </a:rPr>
                            <m:t>,</m:t>
                          </m:r>
                          <m:r>
                            <a:rPr lang="en-US" sz="1600" i="1">
                              <a:latin typeface="Cambria Math"/>
                              <a:ea typeface="Cambria Math"/>
                            </a:rPr>
                            <m:t>𝛽</m:t>
                          </m:r>
                          <m:r>
                            <a:rPr lang="en-US" sz="1600" i="1">
                              <a:latin typeface="Cambria Math"/>
                              <a:ea typeface="Cambria Math"/>
                            </a:rPr>
                            <m:t>,</m:t>
                          </m:r>
                          <m:r>
                            <a:rPr lang="en-US" sz="1600" i="1">
                              <a:latin typeface="Cambria Math"/>
                              <a:ea typeface="Cambria Math"/>
                            </a:rPr>
                            <m:t>𝑦</m:t>
                          </m:r>
                        </m:e>
                      </m:d>
                      <m:r>
                        <a:rPr lang="en-US" sz="1600" b="0" i="1" smtClean="0">
                          <a:latin typeface="Cambria Math"/>
                          <a:ea typeface="Cambria Math"/>
                        </a:rPr>
                        <m:t>=</m:t>
                      </m:r>
                      <m:nary>
                        <m:naryPr>
                          <m:chr m:val="∏"/>
                          <m:ctrlPr>
                            <a:rPr lang="en-US" sz="1600" i="1">
                              <a:latin typeface="Cambria Math"/>
                              <a:ea typeface="Cambria Math"/>
                            </a:rPr>
                          </m:ctrlPr>
                        </m:naryPr>
                        <m:sub>
                          <m:r>
                            <m:rPr>
                              <m:brk m:alnAt="23"/>
                            </m:rPr>
                            <a:rPr lang="en-US" sz="1600" i="1">
                              <a:latin typeface="Cambria Math"/>
                              <a:ea typeface="Cambria Math"/>
                            </a:rPr>
                            <m:t>𝑗</m:t>
                          </m:r>
                          <m:r>
                            <a:rPr lang="en-US" sz="1600" i="1">
                              <a:latin typeface="Cambria Math"/>
                              <a:ea typeface="Cambria Math"/>
                            </a:rPr>
                            <m:t>=1</m:t>
                          </m:r>
                        </m:sub>
                        <m:sup>
                          <m:r>
                            <a:rPr lang="en-US" sz="1600" i="1">
                              <a:latin typeface="Cambria Math"/>
                              <a:ea typeface="Cambria Math"/>
                            </a:rPr>
                            <m:t>𝐽</m:t>
                          </m:r>
                        </m:sup>
                        <m:e>
                          <m:r>
                            <a:rPr lang="en-US" sz="1600" i="1">
                              <a:latin typeface="Cambria Math"/>
                              <a:ea typeface="Cambria Math"/>
                            </a:rPr>
                            <m:t>𝑝</m:t>
                          </m:r>
                          <m:d>
                            <m:dPr>
                              <m:ctrlPr>
                                <a:rPr lang="en-US" sz="1600" i="1">
                                  <a:latin typeface="Cambria Math"/>
                                  <a:ea typeface="Cambria Math"/>
                                </a:rPr>
                              </m:ctrlPr>
                            </m:dPr>
                            <m:e>
                              <m:sSub>
                                <m:sSubPr>
                                  <m:ctrlPr>
                                    <a:rPr lang="en-US" sz="1600" i="1">
                                      <a:latin typeface="Cambria Math"/>
                                      <a:ea typeface="Cambria Math"/>
                                    </a:rPr>
                                  </m:ctrlPr>
                                </m:sSubPr>
                                <m:e>
                                  <m:r>
                                    <a:rPr lang="en-US" sz="1600" i="1">
                                      <a:latin typeface="Cambria Math"/>
                                      <a:ea typeface="Cambria Math"/>
                                    </a:rPr>
                                    <m:t>𝜃</m:t>
                                  </m:r>
                                </m:e>
                                <m:sub>
                                  <m:r>
                                    <a:rPr lang="en-US" sz="1600" i="1">
                                      <a:latin typeface="Cambria Math"/>
                                      <a:ea typeface="Cambria Math"/>
                                    </a:rPr>
                                    <m:t>𝑗</m:t>
                                  </m:r>
                                </m:sub>
                              </m:sSub>
                            </m:e>
                            <m:e>
                              <m:r>
                                <a:rPr lang="en-US" sz="1600" i="1" smtClean="0">
                                  <a:latin typeface="Cambria Math"/>
                                  <a:ea typeface="Cambria Math"/>
                                </a:rPr>
                                <m:t>𝛼</m:t>
                              </m:r>
                              <m:r>
                                <a:rPr lang="en-US" sz="1600" i="1" smtClean="0">
                                  <a:latin typeface="Cambria Math"/>
                                  <a:ea typeface="Cambria Math"/>
                                </a:rPr>
                                <m:t>,</m:t>
                              </m:r>
                              <m:r>
                                <a:rPr lang="en-US" sz="1600" i="1" smtClean="0">
                                  <a:latin typeface="Cambria Math"/>
                                  <a:ea typeface="Cambria Math"/>
                                </a:rPr>
                                <m:t>𝛽</m:t>
                              </m:r>
                              <m:r>
                                <a:rPr lang="en-US" sz="1600" i="1">
                                  <a:latin typeface="Cambria Math"/>
                                  <a:ea typeface="Cambria Math"/>
                                </a:rPr>
                                <m:t>,</m:t>
                              </m:r>
                              <m:sSub>
                                <m:sSubPr>
                                  <m:ctrlPr>
                                    <a:rPr lang="en-US" sz="1600" i="1">
                                      <a:latin typeface="Cambria Math"/>
                                      <a:ea typeface="Cambria Math"/>
                                    </a:rPr>
                                  </m:ctrlPr>
                                </m:sSubPr>
                                <m:e>
                                  <m:r>
                                    <a:rPr lang="en-US" sz="1600" i="1">
                                      <a:latin typeface="Cambria Math"/>
                                      <a:ea typeface="Cambria Math"/>
                                    </a:rPr>
                                    <m:t>𝑦</m:t>
                                  </m:r>
                                </m:e>
                                <m:sub>
                                  <m:r>
                                    <a:rPr lang="en-US" sz="1600" i="1">
                                      <a:latin typeface="Cambria Math"/>
                                      <a:ea typeface="Cambria Math"/>
                                    </a:rPr>
                                    <m:t>𝑗</m:t>
                                  </m:r>
                                </m:sub>
                              </m:sSub>
                            </m:e>
                          </m:d>
                          <m:r>
                            <a:rPr lang="en-US" sz="1600" i="1">
                              <a:latin typeface="Cambria Math"/>
                              <a:ea typeface="Cambria Math"/>
                            </a:rPr>
                            <m:t>=</m:t>
                          </m:r>
                          <m:nary>
                            <m:naryPr>
                              <m:chr m:val="∏"/>
                              <m:ctrlPr>
                                <a:rPr lang="en-US" sz="1600" i="1">
                                  <a:latin typeface="Cambria Math"/>
                                  <a:ea typeface="Cambria Math"/>
                                </a:rPr>
                              </m:ctrlPr>
                            </m:naryPr>
                            <m:sub>
                              <m:r>
                                <m:rPr>
                                  <m:brk m:alnAt="23"/>
                                </m:rPr>
                                <a:rPr lang="en-US" sz="1600" i="1">
                                  <a:latin typeface="Cambria Math"/>
                                  <a:ea typeface="Cambria Math"/>
                                </a:rPr>
                                <m:t>𝑗</m:t>
                              </m:r>
                              <m:r>
                                <a:rPr lang="en-US" sz="1600" i="1">
                                  <a:latin typeface="Cambria Math"/>
                                  <a:ea typeface="Cambria Math"/>
                                </a:rPr>
                                <m:t>=1</m:t>
                              </m:r>
                            </m:sub>
                            <m:sup>
                              <m:r>
                                <a:rPr lang="en-US" sz="1600" i="1">
                                  <a:latin typeface="Cambria Math"/>
                                  <a:ea typeface="Cambria Math"/>
                                </a:rPr>
                                <m:t>𝐽</m:t>
                              </m:r>
                            </m:sup>
                            <m:e>
                              <m:f>
                                <m:fPr>
                                  <m:ctrlPr>
                                    <a:rPr lang="en-US" sz="1600" i="1">
                                      <a:latin typeface="Cambria Math"/>
                                    </a:rPr>
                                  </m:ctrlPr>
                                </m:fPr>
                                <m:num>
                                  <m:r>
                                    <m:rPr>
                                      <m:sty m:val="p"/>
                                    </m:rPr>
                                    <a:rPr lang="el-GR" sz="1600" i="1">
                                      <a:latin typeface="Cambria Math"/>
                                      <a:ea typeface="Cambria Math"/>
                                    </a:rPr>
                                    <m:t>Γ</m:t>
                                  </m:r>
                                  <m:r>
                                    <a:rPr lang="en-US" sz="1600" i="1">
                                      <a:latin typeface="Cambria Math"/>
                                      <a:ea typeface="Cambria Math"/>
                                    </a:rPr>
                                    <m:t>(</m:t>
                                  </m:r>
                                  <m:r>
                                    <a:rPr lang="en-US" sz="1600" i="1">
                                      <a:latin typeface="Cambria Math"/>
                                      <a:ea typeface="Cambria Math"/>
                                    </a:rPr>
                                    <m:t>𝛼</m:t>
                                  </m:r>
                                  <m:r>
                                    <a:rPr lang="en-US" sz="1600" b="0" i="1" smtClean="0">
                                      <a:latin typeface="Cambria Math" panose="02040503050406030204" pitchFamily="18" charset="0"/>
                                      <a:ea typeface="Cambria Math"/>
                                    </a:rPr>
                                    <m:t>+</m:t>
                                  </m:r>
                                  <m:r>
                                    <a:rPr lang="en-US" sz="1600" i="1">
                                      <a:latin typeface="Cambria Math"/>
                                      <a:ea typeface="Cambria Math"/>
                                    </a:rPr>
                                    <m:t>𝛽</m:t>
                                  </m:r>
                                  <m:r>
                                    <a:rPr lang="en-US" sz="1600" b="1" i="1" smtClean="0">
                                      <a:latin typeface="Cambria Math" panose="02040503050406030204" pitchFamily="18" charset="0"/>
                                      <a:ea typeface="Cambria Math"/>
                                    </a:rPr>
                                    <m:t>+</m:t>
                                  </m:r>
                                  <m:sSub>
                                    <m:sSubPr>
                                      <m:ctrlPr>
                                        <a:rPr lang="en-US" sz="1600" i="1">
                                          <a:latin typeface="Cambria Math"/>
                                        </a:rPr>
                                      </m:ctrlPr>
                                    </m:sSubPr>
                                    <m:e>
                                      <m:r>
                                        <a:rPr lang="en-US" sz="1600" i="1">
                                          <a:latin typeface="Cambria Math"/>
                                        </a:rPr>
                                        <m:t>𝑛</m:t>
                                      </m:r>
                                    </m:e>
                                    <m:sub>
                                      <m:r>
                                        <a:rPr lang="en-US" sz="1600" i="1">
                                          <a:latin typeface="Cambria Math"/>
                                        </a:rPr>
                                        <m:t>𝑗</m:t>
                                      </m:r>
                                    </m:sub>
                                  </m:sSub>
                                  <m:r>
                                    <a:rPr lang="en-US" sz="1600" b="1" i="1">
                                      <a:latin typeface="Cambria Math"/>
                                      <a:ea typeface="Cambria Math"/>
                                    </a:rPr>
                                    <m:t>)</m:t>
                                  </m:r>
                                </m:num>
                                <m:den>
                                  <m:r>
                                    <m:rPr>
                                      <m:sty m:val="p"/>
                                    </m:rPr>
                                    <a:rPr lang="el-GR" sz="1600" i="1">
                                      <a:latin typeface="Cambria Math"/>
                                      <a:ea typeface="Cambria Math"/>
                                    </a:rPr>
                                    <m:t>Γ</m:t>
                                  </m:r>
                                  <m:r>
                                    <a:rPr lang="en-US" sz="1600" i="1">
                                      <a:latin typeface="Cambria Math"/>
                                      <a:ea typeface="Cambria Math"/>
                                    </a:rPr>
                                    <m:t>(</m:t>
                                  </m:r>
                                  <m:r>
                                    <a:rPr lang="en-US" sz="1600" i="1">
                                      <a:latin typeface="Cambria Math"/>
                                      <a:ea typeface="Cambria Math"/>
                                    </a:rPr>
                                    <m:t>𝛼</m:t>
                                  </m:r>
                                  <m:r>
                                    <a:rPr lang="en-US" sz="1600" b="0" i="1" smtClean="0">
                                      <a:latin typeface="Cambria Math" panose="02040503050406030204" pitchFamily="18" charset="0"/>
                                      <a:ea typeface="Cambria Math"/>
                                    </a:rPr>
                                    <m:t>+</m:t>
                                  </m:r>
                                  <m:sSub>
                                    <m:sSubPr>
                                      <m:ctrlPr>
                                        <a:rPr lang="en-US" sz="1600" i="1">
                                          <a:latin typeface="Cambria Math"/>
                                        </a:rPr>
                                      </m:ctrlPr>
                                    </m:sSubPr>
                                    <m:e>
                                      <m:r>
                                        <a:rPr lang="en-US" sz="1600" i="1">
                                          <a:latin typeface="Cambria Math"/>
                                        </a:rPr>
                                        <m:t>𝑦</m:t>
                                      </m:r>
                                    </m:e>
                                    <m:sub>
                                      <m:r>
                                        <a:rPr lang="en-US" sz="1600" i="1">
                                          <a:latin typeface="Cambria Math"/>
                                        </a:rPr>
                                        <m:t>𝑗</m:t>
                                      </m:r>
                                    </m:sub>
                                  </m:sSub>
                                  <m:r>
                                    <a:rPr lang="en-US" sz="1600" i="1">
                                      <a:latin typeface="Cambria Math"/>
                                      <a:ea typeface="Cambria Math"/>
                                    </a:rPr>
                                    <m:t>)</m:t>
                                  </m:r>
                                  <m:r>
                                    <m:rPr>
                                      <m:sty m:val="p"/>
                                    </m:rPr>
                                    <a:rPr lang="el-GR" sz="1600" i="1">
                                      <a:latin typeface="Cambria Math"/>
                                      <a:ea typeface="Cambria Math"/>
                                    </a:rPr>
                                    <m:t>Γ</m:t>
                                  </m:r>
                                  <m:r>
                                    <a:rPr lang="en-US" sz="1600" i="1">
                                      <a:latin typeface="Cambria Math"/>
                                      <a:ea typeface="Cambria Math"/>
                                    </a:rPr>
                                    <m:t>(</m:t>
                                  </m:r>
                                  <m:r>
                                    <a:rPr lang="en-US" sz="1600" i="1">
                                      <a:latin typeface="Cambria Math"/>
                                      <a:ea typeface="Cambria Math"/>
                                    </a:rPr>
                                    <m:t>𝛽</m:t>
                                  </m:r>
                                  <m:r>
                                    <a:rPr lang="en-US" sz="1600" i="1">
                                      <a:latin typeface="Cambria Math"/>
                                      <a:ea typeface="Cambria Math"/>
                                    </a:rPr>
                                    <m:t>+</m:t>
                                  </m:r>
                                  <m:sSub>
                                    <m:sSubPr>
                                      <m:ctrlPr>
                                        <a:rPr lang="en-US" sz="1600" i="1">
                                          <a:latin typeface="Cambria Math"/>
                                        </a:rPr>
                                      </m:ctrlPr>
                                    </m:sSubPr>
                                    <m:e>
                                      <m:sSub>
                                        <m:sSubPr>
                                          <m:ctrlPr>
                                            <a:rPr lang="en-US" sz="1600" i="1">
                                              <a:latin typeface="Cambria Math"/>
                                            </a:rPr>
                                          </m:ctrlPr>
                                        </m:sSubPr>
                                        <m:e>
                                          <m:r>
                                            <a:rPr lang="en-US" sz="1600" i="1">
                                              <a:latin typeface="Cambria Math"/>
                                            </a:rPr>
                                            <m:t>𝑛</m:t>
                                          </m:r>
                                        </m:e>
                                        <m:sub>
                                          <m:r>
                                            <a:rPr lang="en-US" sz="1600" i="1">
                                              <a:latin typeface="Cambria Math"/>
                                            </a:rPr>
                                            <m:t>𝑗</m:t>
                                          </m:r>
                                        </m:sub>
                                      </m:sSub>
                                      <m:r>
                                        <a:rPr lang="en-US" sz="1600" i="1">
                                          <a:latin typeface="Cambria Math"/>
                                        </a:rPr>
                                        <m:t>−</m:t>
                                      </m:r>
                                      <m:r>
                                        <a:rPr lang="en-US" sz="1600" i="1">
                                          <a:latin typeface="Cambria Math"/>
                                        </a:rPr>
                                        <m:t>𝑦</m:t>
                                      </m:r>
                                    </m:e>
                                    <m:sub>
                                      <m:r>
                                        <a:rPr lang="en-US" sz="1600" i="1">
                                          <a:latin typeface="Cambria Math"/>
                                        </a:rPr>
                                        <m:t>𝑗</m:t>
                                      </m:r>
                                    </m:sub>
                                  </m:sSub>
                                  <m:r>
                                    <a:rPr lang="en-US" sz="1600" i="1">
                                      <a:latin typeface="Cambria Math"/>
                                      <a:ea typeface="Cambria Math"/>
                                    </a:rPr>
                                    <m:t>)</m:t>
                                  </m:r>
                                </m:den>
                              </m:f>
                              <m:sSubSup>
                                <m:sSubSupPr>
                                  <m:ctrlPr>
                                    <a:rPr lang="en-US" sz="1600" i="1">
                                      <a:latin typeface="Cambria Math"/>
                                    </a:rPr>
                                  </m:ctrlPr>
                                </m:sSubSupPr>
                                <m:e>
                                  <m:r>
                                    <a:rPr lang="en-US" sz="1600" i="1">
                                      <a:latin typeface="Cambria Math"/>
                                      <a:ea typeface="Cambria Math"/>
                                    </a:rPr>
                                    <m:t>𝜃</m:t>
                                  </m:r>
                                </m:e>
                                <m:sub>
                                  <m:r>
                                    <a:rPr lang="en-US" sz="1600" i="1">
                                      <a:latin typeface="Cambria Math"/>
                                    </a:rPr>
                                    <m:t>𝑗</m:t>
                                  </m:r>
                                </m:sub>
                                <m:sup>
                                  <m:r>
                                    <a:rPr lang="en-US" sz="1600" i="1">
                                      <a:latin typeface="Cambria Math"/>
                                      <a:ea typeface="Cambria Math"/>
                                    </a:rPr>
                                    <m:t>𝛼</m:t>
                                  </m:r>
                                  <m:r>
                                    <a:rPr lang="en-US" sz="1600" i="1">
                                      <a:latin typeface="Cambria Math"/>
                                      <a:ea typeface="Cambria Math"/>
                                    </a:rPr>
                                    <m:t>+</m:t>
                                  </m:r>
                                  <m:sSub>
                                    <m:sSubPr>
                                      <m:ctrlPr>
                                        <a:rPr lang="en-US" sz="1600" i="1">
                                          <a:latin typeface="Cambria Math"/>
                                        </a:rPr>
                                      </m:ctrlPr>
                                    </m:sSubPr>
                                    <m:e>
                                      <m:r>
                                        <a:rPr lang="en-US" sz="1600" i="1">
                                          <a:latin typeface="Cambria Math"/>
                                        </a:rPr>
                                        <m:t>𝑦</m:t>
                                      </m:r>
                                    </m:e>
                                    <m:sub>
                                      <m:r>
                                        <a:rPr lang="en-US" sz="1600" i="1">
                                          <a:latin typeface="Cambria Math"/>
                                        </a:rPr>
                                        <m:t>𝑗</m:t>
                                      </m:r>
                                    </m:sub>
                                  </m:sSub>
                                  <m:r>
                                    <a:rPr lang="en-US" sz="1600" i="1">
                                      <a:latin typeface="Cambria Math"/>
                                      <a:ea typeface="Cambria Math"/>
                                    </a:rPr>
                                    <m:t>−1</m:t>
                                  </m:r>
                                </m:sup>
                              </m:sSubSup>
                              <m:sSup>
                                <m:sSupPr>
                                  <m:ctrlPr>
                                    <a:rPr lang="en-US" sz="1600" i="1">
                                      <a:latin typeface="Cambria Math"/>
                                    </a:rPr>
                                  </m:ctrlPr>
                                </m:sSupPr>
                                <m:e>
                                  <m:d>
                                    <m:dPr>
                                      <m:ctrlPr>
                                        <a:rPr lang="en-US" sz="1600" i="1">
                                          <a:latin typeface="Cambria Math"/>
                                        </a:rPr>
                                      </m:ctrlPr>
                                    </m:dPr>
                                    <m:e>
                                      <m:r>
                                        <a:rPr lang="en-US" sz="1600" i="1">
                                          <a:latin typeface="Cambria Math"/>
                                        </a:rPr>
                                        <m:t>1−</m:t>
                                      </m:r>
                                      <m:sSub>
                                        <m:sSubPr>
                                          <m:ctrlPr>
                                            <a:rPr lang="en-US" sz="1600" i="1">
                                              <a:latin typeface="Cambria Math"/>
                                            </a:rPr>
                                          </m:ctrlPr>
                                        </m:sSubPr>
                                        <m:e>
                                          <m:r>
                                            <a:rPr lang="en-US" sz="1600" i="1">
                                              <a:latin typeface="Cambria Math"/>
                                              <a:ea typeface="Cambria Math"/>
                                            </a:rPr>
                                            <m:t>𝜃</m:t>
                                          </m:r>
                                        </m:e>
                                        <m:sub>
                                          <m:r>
                                            <a:rPr lang="en-US" sz="1600" i="1">
                                              <a:latin typeface="Cambria Math"/>
                                            </a:rPr>
                                            <m:t>𝑗</m:t>
                                          </m:r>
                                        </m:sub>
                                      </m:sSub>
                                    </m:e>
                                  </m:d>
                                </m:e>
                                <m:sup>
                                  <m:r>
                                    <a:rPr lang="en-US" sz="1600" i="1">
                                      <a:latin typeface="Cambria Math"/>
                                      <a:ea typeface="Cambria Math"/>
                                    </a:rPr>
                                    <m:t>𝛽</m:t>
                                  </m:r>
                                  <m:r>
                                    <a:rPr lang="en-US" sz="1600" i="1">
                                      <a:latin typeface="Cambria Math"/>
                                      <a:ea typeface="Cambria Math"/>
                                    </a:rPr>
                                    <m:t>+</m:t>
                                  </m:r>
                                  <m:sSub>
                                    <m:sSubPr>
                                      <m:ctrlPr>
                                        <a:rPr lang="en-US" sz="1600" i="1">
                                          <a:latin typeface="Cambria Math"/>
                                        </a:rPr>
                                      </m:ctrlPr>
                                    </m:sSubPr>
                                    <m:e>
                                      <m:sSub>
                                        <m:sSubPr>
                                          <m:ctrlPr>
                                            <a:rPr lang="en-US" sz="1600" i="1">
                                              <a:latin typeface="Cambria Math"/>
                                            </a:rPr>
                                          </m:ctrlPr>
                                        </m:sSubPr>
                                        <m:e>
                                          <m:r>
                                            <a:rPr lang="en-US" sz="1600" i="1">
                                              <a:latin typeface="Cambria Math"/>
                                            </a:rPr>
                                            <m:t>𝑛</m:t>
                                          </m:r>
                                        </m:e>
                                        <m:sub>
                                          <m:r>
                                            <a:rPr lang="en-US" sz="1600" i="1">
                                              <a:latin typeface="Cambria Math"/>
                                            </a:rPr>
                                            <m:t>𝑗</m:t>
                                          </m:r>
                                        </m:sub>
                                      </m:sSub>
                                      <m:r>
                                        <a:rPr lang="en-US" sz="1600" i="1">
                                          <a:latin typeface="Cambria Math"/>
                                        </a:rPr>
                                        <m:t>−</m:t>
                                      </m:r>
                                      <m:r>
                                        <a:rPr lang="en-US" sz="1600" i="1">
                                          <a:latin typeface="Cambria Math"/>
                                        </a:rPr>
                                        <m:t>𝑦</m:t>
                                      </m:r>
                                    </m:e>
                                    <m:sub>
                                      <m:r>
                                        <a:rPr lang="en-US" sz="1600" i="1">
                                          <a:latin typeface="Cambria Math"/>
                                        </a:rPr>
                                        <m:t>𝑗</m:t>
                                      </m:r>
                                    </m:sub>
                                  </m:sSub>
                                  <m:r>
                                    <a:rPr lang="en-US" sz="1600" i="1">
                                      <a:latin typeface="Cambria Math"/>
                                      <a:ea typeface="Cambria Math"/>
                                    </a:rPr>
                                    <m:t>−1</m:t>
                                  </m:r>
                                </m:sup>
                              </m:sSup>
                            </m:e>
                          </m:nary>
                        </m:e>
                      </m:nary>
                    </m:oMath>
                  </m:oMathPara>
                </a14:m>
                <a:endParaRPr lang="en-US" sz="1600" dirty="0" smtClean="0">
                  <a:ea typeface="Cambria Math"/>
                </a:endParaRPr>
              </a:p>
            </p:txBody>
          </p:sp>
        </mc:Choice>
        <mc:Fallback xmlns="">
          <p:sp>
            <p:nvSpPr>
              <p:cNvPr id="20" name="Rectangle 19"/>
              <p:cNvSpPr>
                <a:spLocks noRot="1" noChangeAspect="1" noMove="1" noResize="1" noEditPoints="1" noAdjustHandles="1" noChangeArrowheads="1" noChangeShapeType="1" noTextEdit="1"/>
              </p:cNvSpPr>
              <p:nvPr/>
            </p:nvSpPr>
            <p:spPr>
              <a:xfrm>
                <a:off x="914400" y="4249400"/>
                <a:ext cx="8008987" cy="812530"/>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Rectangle 21"/>
              <p:cNvSpPr/>
              <p:nvPr/>
            </p:nvSpPr>
            <p:spPr>
              <a:xfrm>
                <a:off x="1296640" y="5943600"/>
                <a:ext cx="6826362" cy="812530"/>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r>
                        <a:rPr lang="en-US" sz="1600" i="1" smtClean="0">
                          <a:latin typeface="Cambria Math"/>
                        </a:rPr>
                        <m:t>𝑝</m:t>
                      </m:r>
                      <m:d>
                        <m:dPr>
                          <m:ctrlPr>
                            <a:rPr lang="en-US" sz="1600" i="1">
                              <a:latin typeface="Cambria Math"/>
                            </a:rPr>
                          </m:ctrlPr>
                        </m:dPr>
                        <m:e>
                          <m:r>
                            <a:rPr lang="en-US" sz="1600" i="1">
                              <a:latin typeface="Cambria Math"/>
                              <a:ea typeface="Cambria Math"/>
                            </a:rPr>
                            <m:t>𝛼</m:t>
                          </m:r>
                          <m:r>
                            <a:rPr lang="en-US" sz="1600" i="1">
                              <a:latin typeface="Cambria Math"/>
                              <a:ea typeface="Cambria Math"/>
                            </a:rPr>
                            <m:t>,</m:t>
                          </m:r>
                          <m:r>
                            <a:rPr lang="en-US" sz="1600" i="1">
                              <a:latin typeface="Cambria Math"/>
                              <a:ea typeface="Cambria Math"/>
                            </a:rPr>
                            <m:t>𝛽</m:t>
                          </m:r>
                        </m:e>
                        <m:e>
                          <m:r>
                            <a:rPr lang="en-US" sz="1600" i="1">
                              <a:latin typeface="Cambria Math"/>
                              <a:ea typeface="Cambria Math"/>
                            </a:rPr>
                            <m:t>𝑦</m:t>
                          </m:r>
                        </m:e>
                      </m:d>
                      <m:r>
                        <a:rPr lang="en-US" sz="1600" b="0" i="1" smtClean="0">
                          <a:latin typeface="Cambria Math"/>
                          <a:ea typeface="Cambria Math"/>
                        </a:rPr>
                        <m:t>=</m:t>
                      </m:r>
                      <m:f>
                        <m:fPr>
                          <m:ctrlPr>
                            <a:rPr lang="en-US" sz="1600" i="1">
                              <a:latin typeface="Cambria Math"/>
                              <a:ea typeface="Cambria Math"/>
                            </a:rPr>
                          </m:ctrlPr>
                        </m:fPr>
                        <m:num>
                          <m:r>
                            <a:rPr lang="en-US" sz="1600" i="1">
                              <a:latin typeface="Cambria Math"/>
                              <a:ea typeface="Cambria Math"/>
                            </a:rPr>
                            <m:t>𝑝</m:t>
                          </m:r>
                          <m:d>
                            <m:dPr>
                              <m:ctrlPr>
                                <a:rPr lang="en-US" sz="1600" i="1">
                                  <a:latin typeface="Cambria Math"/>
                                  <a:ea typeface="Cambria Math"/>
                                </a:rPr>
                              </m:ctrlPr>
                            </m:dPr>
                            <m:e>
                              <m:r>
                                <a:rPr lang="en-US" sz="1600" i="1">
                                  <a:latin typeface="Cambria Math"/>
                                  <a:ea typeface="Cambria Math"/>
                                </a:rPr>
                                <m:t>𝜃</m:t>
                              </m:r>
                              <m:r>
                                <a:rPr lang="en-US" sz="1600" i="1">
                                  <a:latin typeface="Cambria Math"/>
                                  <a:ea typeface="Cambria Math"/>
                                </a:rPr>
                                <m:t>,</m:t>
                              </m:r>
                              <m:r>
                                <a:rPr lang="en-US" sz="1600" i="1">
                                  <a:latin typeface="Cambria Math"/>
                                  <a:ea typeface="Cambria Math"/>
                                </a:rPr>
                                <m:t>𝛼</m:t>
                              </m:r>
                              <m:r>
                                <a:rPr lang="en-US" sz="1600" i="1">
                                  <a:latin typeface="Cambria Math"/>
                                  <a:ea typeface="Cambria Math"/>
                                </a:rPr>
                                <m:t>,</m:t>
                              </m:r>
                              <m:r>
                                <a:rPr lang="en-US" sz="1600" i="1">
                                  <a:latin typeface="Cambria Math"/>
                                  <a:ea typeface="Cambria Math"/>
                                </a:rPr>
                                <m:t>𝛽</m:t>
                              </m:r>
                            </m:e>
                            <m:e>
                              <m:r>
                                <a:rPr lang="en-US" sz="1600" i="1">
                                  <a:latin typeface="Cambria Math"/>
                                  <a:ea typeface="Cambria Math"/>
                                </a:rPr>
                                <m:t>𝑦</m:t>
                              </m:r>
                            </m:e>
                          </m:d>
                        </m:num>
                        <m:den>
                          <m:r>
                            <a:rPr lang="en-US" sz="1600" i="1">
                              <a:latin typeface="Cambria Math"/>
                            </a:rPr>
                            <m:t>𝑝</m:t>
                          </m:r>
                          <m:d>
                            <m:dPr>
                              <m:ctrlPr>
                                <a:rPr lang="en-US" sz="1600" i="1">
                                  <a:latin typeface="Cambria Math"/>
                                </a:rPr>
                              </m:ctrlPr>
                            </m:dPr>
                            <m:e>
                              <m:r>
                                <a:rPr lang="en-US" sz="1600" i="1">
                                  <a:latin typeface="Cambria Math"/>
                                  <a:ea typeface="Cambria Math"/>
                                </a:rPr>
                                <m:t>𝜃</m:t>
                              </m:r>
                              <m:r>
                                <a:rPr lang="en-US" sz="1600" i="1">
                                  <a:latin typeface="Cambria Math"/>
                                  <a:ea typeface="Cambria Math"/>
                                </a:rPr>
                                <m:t>|</m:t>
                              </m:r>
                              <m:r>
                                <a:rPr lang="en-US" sz="1600" i="1">
                                  <a:latin typeface="Cambria Math"/>
                                  <a:ea typeface="Cambria Math"/>
                                </a:rPr>
                                <m:t>𝛼</m:t>
                              </m:r>
                              <m:r>
                                <a:rPr lang="en-US" sz="1600" i="1">
                                  <a:latin typeface="Cambria Math"/>
                                  <a:ea typeface="Cambria Math"/>
                                </a:rPr>
                                <m:t>,</m:t>
                              </m:r>
                              <m:r>
                                <a:rPr lang="en-US" sz="1600" i="1">
                                  <a:latin typeface="Cambria Math"/>
                                  <a:ea typeface="Cambria Math"/>
                                </a:rPr>
                                <m:t>𝛽</m:t>
                              </m:r>
                              <m:r>
                                <a:rPr lang="en-US" sz="1600" i="1">
                                  <a:latin typeface="Cambria Math"/>
                                  <a:ea typeface="Cambria Math"/>
                                </a:rPr>
                                <m:t>,</m:t>
                              </m:r>
                              <m:r>
                                <a:rPr lang="en-US" sz="1600" i="1">
                                  <a:latin typeface="Cambria Math"/>
                                  <a:ea typeface="Cambria Math"/>
                                </a:rPr>
                                <m:t>𝑦</m:t>
                              </m:r>
                            </m:e>
                          </m:d>
                        </m:den>
                      </m:f>
                      <m:r>
                        <a:rPr lang="en-US" sz="1600" i="1">
                          <a:latin typeface="Cambria Math"/>
                          <a:ea typeface="Cambria Math"/>
                        </a:rPr>
                        <m:t>∝</m:t>
                      </m:r>
                      <m:r>
                        <a:rPr lang="en-US" sz="1600" i="1" smtClean="0">
                          <a:solidFill>
                            <a:srgbClr val="FF0000"/>
                          </a:solidFill>
                          <a:latin typeface="Cambria Math"/>
                          <a:ea typeface="Cambria Math"/>
                        </a:rPr>
                        <m:t>𝑝</m:t>
                      </m:r>
                      <m:d>
                        <m:dPr>
                          <m:ctrlPr>
                            <a:rPr lang="en-US" sz="1600" i="1">
                              <a:solidFill>
                                <a:srgbClr val="FF0000"/>
                              </a:solidFill>
                              <a:latin typeface="Cambria Math"/>
                              <a:ea typeface="Cambria Math"/>
                            </a:rPr>
                          </m:ctrlPr>
                        </m:dPr>
                        <m:e>
                          <m:r>
                            <a:rPr lang="en-US" sz="1600" i="1">
                              <a:solidFill>
                                <a:srgbClr val="FF0000"/>
                              </a:solidFill>
                              <a:latin typeface="Cambria Math"/>
                              <a:ea typeface="Cambria Math"/>
                            </a:rPr>
                            <m:t>𝛼</m:t>
                          </m:r>
                          <m:r>
                            <a:rPr lang="en-US" sz="1600" i="1">
                              <a:solidFill>
                                <a:srgbClr val="FF0000"/>
                              </a:solidFill>
                              <a:latin typeface="Cambria Math"/>
                              <a:ea typeface="Cambria Math"/>
                            </a:rPr>
                            <m:t>,</m:t>
                          </m:r>
                          <m:r>
                            <a:rPr lang="en-US" sz="1600" i="1">
                              <a:solidFill>
                                <a:srgbClr val="FF0000"/>
                              </a:solidFill>
                              <a:latin typeface="Cambria Math"/>
                              <a:ea typeface="Cambria Math"/>
                            </a:rPr>
                            <m:t>𝛽</m:t>
                          </m:r>
                        </m:e>
                      </m:d>
                      <m:nary>
                        <m:naryPr>
                          <m:chr m:val="∏"/>
                          <m:ctrlPr>
                            <a:rPr lang="en-US" sz="1600" i="1">
                              <a:latin typeface="Cambria Math"/>
                              <a:ea typeface="Cambria Math"/>
                            </a:rPr>
                          </m:ctrlPr>
                        </m:naryPr>
                        <m:sub>
                          <m:r>
                            <m:rPr>
                              <m:brk m:alnAt="23"/>
                            </m:rPr>
                            <a:rPr lang="en-US" sz="1600" i="1">
                              <a:latin typeface="Cambria Math"/>
                              <a:ea typeface="Cambria Math"/>
                            </a:rPr>
                            <m:t>𝑗</m:t>
                          </m:r>
                          <m:r>
                            <a:rPr lang="en-US" sz="1600" i="1">
                              <a:latin typeface="Cambria Math"/>
                              <a:ea typeface="Cambria Math"/>
                            </a:rPr>
                            <m:t>=1</m:t>
                          </m:r>
                        </m:sub>
                        <m:sup>
                          <m:r>
                            <a:rPr lang="en-US" sz="1600" i="1">
                              <a:latin typeface="Cambria Math"/>
                              <a:ea typeface="Cambria Math"/>
                            </a:rPr>
                            <m:t>𝐽</m:t>
                          </m:r>
                        </m:sup>
                        <m:e>
                          <m:f>
                            <m:fPr>
                              <m:ctrlPr>
                                <a:rPr lang="en-US" sz="1600" i="1">
                                  <a:latin typeface="Cambria Math"/>
                                </a:rPr>
                              </m:ctrlPr>
                            </m:fPr>
                            <m:num>
                              <m:r>
                                <m:rPr>
                                  <m:sty m:val="p"/>
                                </m:rPr>
                                <a:rPr lang="el-GR" sz="1600" i="1">
                                  <a:latin typeface="Cambria Math"/>
                                  <a:ea typeface="Cambria Math"/>
                                </a:rPr>
                                <m:t>Γ</m:t>
                              </m:r>
                              <m:r>
                                <a:rPr lang="en-US" sz="1600" i="1">
                                  <a:latin typeface="Cambria Math"/>
                                  <a:ea typeface="Cambria Math"/>
                                </a:rPr>
                                <m:t>(</m:t>
                              </m:r>
                              <m:r>
                                <a:rPr lang="en-US" sz="1600" i="1">
                                  <a:latin typeface="Cambria Math"/>
                                  <a:ea typeface="Cambria Math"/>
                                </a:rPr>
                                <m:t>𝛼</m:t>
                              </m:r>
                              <m:r>
                                <a:rPr lang="en-US" sz="1600" b="0" i="1" smtClean="0">
                                  <a:latin typeface="Cambria Math" panose="02040503050406030204" pitchFamily="18" charset="0"/>
                                  <a:ea typeface="Cambria Math"/>
                                </a:rPr>
                                <m:t>+</m:t>
                              </m:r>
                              <m:r>
                                <a:rPr lang="en-US" sz="1600" i="1">
                                  <a:latin typeface="Cambria Math"/>
                                  <a:ea typeface="Cambria Math"/>
                                </a:rPr>
                                <m:t>𝛽</m:t>
                              </m:r>
                              <m:r>
                                <a:rPr lang="en-US" sz="1600" i="1">
                                  <a:latin typeface="Cambria Math"/>
                                  <a:ea typeface="Cambria Math"/>
                                </a:rPr>
                                <m:t>)</m:t>
                              </m:r>
                            </m:num>
                            <m:den>
                              <m:r>
                                <m:rPr>
                                  <m:sty m:val="p"/>
                                </m:rPr>
                                <a:rPr lang="el-GR" sz="1600" i="1">
                                  <a:latin typeface="Cambria Math"/>
                                  <a:ea typeface="Cambria Math"/>
                                </a:rPr>
                                <m:t>Γ</m:t>
                              </m:r>
                              <m:r>
                                <a:rPr lang="en-US" sz="1600" i="1">
                                  <a:latin typeface="Cambria Math"/>
                                  <a:ea typeface="Cambria Math"/>
                                </a:rPr>
                                <m:t>(</m:t>
                              </m:r>
                              <m:r>
                                <a:rPr lang="en-US" sz="1600" i="1">
                                  <a:latin typeface="Cambria Math"/>
                                  <a:ea typeface="Cambria Math"/>
                                </a:rPr>
                                <m:t>𝛼</m:t>
                              </m:r>
                              <m:r>
                                <a:rPr lang="en-US" sz="1600" i="1">
                                  <a:latin typeface="Cambria Math"/>
                                  <a:ea typeface="Cambria Math"/>
                                </a:rPr>
                                <m:t>)</m:t>
                              </m:r>
                              <m:r>
                                <m:rPr>
                                  <m:sty m:val="p"/>
                                </m:rPr>
                                <a:rPr lang="el-GR" sz="1600" i="1">
                                  <a:latin typeface="Cambria Math"/>
                                  <a:ea typeface="Cambria Math"/>
                                </a:rPr>
                                <m:t>Γ</m:t>
                              </m:r>
                              <m:r>
                                <a:rPr lang="en-US" sz="1600" i="1">
                                  <a:latin typeface="Cambria Math"/>
                                  <a:ea typeface="Cambria Math"/>
                                </a:rPr>
                                <m:t>(</m:t>
                              </m:r>
                              <m:r>
                                <a:rPr lang="en-US" sz="1600" i="1">
                                  <a:latin typeface="Cambria Math"/>
                                  <a:ea typeface="Cambria Math"/>
                                </a:rPr>
                                <m:t>𝛼</m:t>
                              </m:r>
                              <m:r>
                                <a:rPr lang="en-US" sz="1600" i="1">
                                  <a:latin typeface="Cambria Math"/>
                                  <a:ea typeface="Cambria Math"/>
                                </a:rPr>
                                <m:t>)</m:t>
                              </m:r>
                            </m:den>
                          </m:f>
                          <m:f>
                            <m:fPr>
                              <m:ctrlPr>
                                <a:rPr lang="en-US" sz="1600" i="1">
                                  <a:latin typeface="Cambria Math"/>
                                  <a:ea typeface="Cambria Math"/>
                                </a:rPr>
                              </m:ctrlPr>
                            </m:fPr>
                            <m:num>
                              <m:r>
                                <m:rPr>
                                  <m:sty m:val="p"/>
                                </m:rPr>
                                <a:rPr lang="el-GR" sz="1600" i="1">
                                  <a:latin typeface="Cambria Math"/>
                                  <a:ea typeface="Cambria Math"/>
                                </a:rPr>
                                <m:t>Γ</m:t>
                              </m:r>
                              <m:r>
                                <a:rPr lang="en-US" sz="1600" i="1">
                                  <a:latin typeface="Cambria Math"/>
                                  <a:ea typeface="Cambria Math"/>
                                </a:rPr>
                                <m:t>(</m:t>
                              </m:r>
                              <m:r>
                                <a:rPr lang="en-US" sz="1600" i="1">
                                  <a:latin typeface="Cambria Math"/>
                                  <a:ea typeface="Cambria Math"/>
                                </a:rPr>
                                <m:t>𝛼</m:t>
                              </m:r>
                              <m:r>
                                <a:rPr lang="en-US" sz="1600" i="1">
                                  <a:latin typeface="Cambria Math"/>
                                  <a:ea typeface="Cambria Math"/>
                                </a:rPr>
                                <m:t>+</m:t>
                              </m:r>
                              <m:sSub>
                                <m:sSubPr>
                                  <m:ctrlPr>
                                    <a:rPr lang="en-US" sz="1600" i="1">
                                      <a:latin typeface="Cambria Math"/>
                                      <a:ea typeface="Cambria Math"/>
                                    </a:rPr>
                                  </m:ctrlPr>
                                </m:sSubPr>
                                <m:e>
                                  <m:r>
                                    <a:rPr lang="en-US" sz="1600" b="0" i="1" smtClean="0">
                                      <a:latin typeface="Cambria Math" panose="02040503050406030204" pitchFamily="18" charset="0"/>
                                      <a:ea typeface="Cambria Math"/>
                                    </a:rPr>
                                    <m:t>𝑦</m:t>
                                  </m:r>
                                </m:e>
                                <m:sub>
                                  <m:r>
                                    <a:rPr lang="en-US" sz="1600" i="1">
                                      <a:latin typeface="Cambria Math"/>
                                      <a:ea typeface="Cambria Math"/>
                                    </a:rPr>
                                    <m:t>𝑗</m:t>
                                  </m:r>
                                </m:sub>
                              </m:sSub>
                              <m:r>
                                <a:rPr lang="en-US" sz="1600" i="1">
                                  <a:latin typeface="Cambria Math"/>
                                  <a:ea typeface="Cambria Math"/>
                                </a:rPr>
                                <m:t>)</m:t>
                              </m:r>
                              <m:r>
                                <m:rPr>
                                  <m:sty m:val="p"/>
                                </m:rPr>
                                <a:rPr lang="el-GR" sz="1600" i="1">
                                  <a:latin typeface="Cambria Math"/>
                                  <a:ea typeface="Cambria Math"/>
                                </a:rPr>
                                <m:t>Γ</m:t>
                              </m:r>
                              <m:r>
                                <a:rPr lang="en-US" sz="1600" i="1">
                                  <a:latin typeface="Cambria Math"/>
                                  <a:ea typeface="Cambria Math"/>
                                </a:rPr>
                                <m:t>(</m:t>
                              </m:r>
                              <m:r>
                                <a:rPr lang="en-US" sz="1600" i="1">
                                  <a:latin typeface="Cambria Math"/>
                                  <a:ea typeface="Cambria Math"/>
                                </a:rPr>
                                <m:t>𝛽</m:t>
                              </m:r>
                              <m:r>
                                <a:rPr lang="en-US" sz="1600" i="1">
                                  <a:latin typeface="Cambria Math"/>
                                  <a:ea typeface="Cambria Math"/>
                                </a:rPr>
                                <m:t>+</m:t>
                              </m:r>
                              <m:sSub>
                                <m:sSubPr>
                                  <m:ctrlPr>
                                    <a:rPr lang="en-US" sz="1600" i="1">
                                      <a:latin typeface="Cambria Math"/>
                                      <a:ea typeface="Cambria Math"/>
                                    </a:rPr>
                                  </m:ctrlPr>
                                </m:sSubPr>
                                <m:e>
                                  <m:r>
                                    <a:rPr lang="en-US" sz="1600" i="1">
                                      <a:latin typeface="Cambria Math"/>
                                      <a:ea typeface="Cambria Math"/>
                                    </a:rPr>
                                    <m:t>𝑛</m:t>
                                  </m:r>
                                </m:e>
                                <m:sub>
                                  <m:r>
                                    <a:rPr lang="en-US" sz="1600" i="1">
                                      <a:latin typeface="Cambria Math"/>
                                      <a:ea typeface="Cambria Math"/>
                                    </a:rPr>
                                    <m:t>𝑗</m:t>
                                  </m:r>
                                </m:sub>
                              </m:sSub>
                              <m:r>
                                <a:rPr lang="en-US" sz="1600" i="1">
                                  <a:latin typeface="Cambria Math"/>
                                  <a:ea typeface="Cambria Math"/>
                                </a:rPr>
                                <m:t>−</m:t>
                              </m:r>
                              <m:sSub>
                                <m:sSubPr>
                                  <m:ctrlPr>
                                    <a:rPr lang="en-US" sz="1600" i="1">
                                      <a:latin typeface="Cambria Math"/>
                                      <a:ea typeface="Cambria Math"/>
                                    </a:rPr>
                                  </m:ctrlPr>
                                </m:sSubPr>
                                <m:e>
                                  <m:r>
                                    <a:rPr lang="en-US" sz="1600" i="1">
                                      <a:latin typeface="Cambria Math"/>
                                      <a:ea typeface="Cambria Math"/>
                                    </a:rPr>
                                    <m:t>𝑦</m:t>
                                  </m:r>
                                </m:e>
                                <m:sub>
                                  <m:r>
                                    <a:rPr lang="en-US" sz="1600" i="1">
                                      <a:latin typeface="Cambria Math"/>
                                      <a:ea typeface="Cambria Math"/>
                                    </a:rPr>
                                    <m:t>𝑗</m:t>
                                  </m:r>
                                </m:sub>
                              </m:sSub>
                              <m:r>
                                <a:rPr lang="en-US" sz="1600" i="1">
                                  <a:latin typeface="Cambria Math"/>
                                  <a:ea typeface="Cambria Math"/>
                                </a:rPr>
                                <m:t>)</m:t>
                              </m:r>
                            </m:num>
                            <m:den>
                              <m:r>
                                <m:rPr>
                                  <m:sty m:val="p"/>
                                </m:rPr>
                                <a:rPr lang="el-GR" sz="1600" i="1">
                                  <a:latin typeface="Cambria Math"/>
                                  <a:ea typeface="Cambria Math"/>
                                </a:rPr>
                                <m:t>Γ</m:t>
                              </m:r>
                              <m:r>
                                <a:rPr lang="en-US" sz="1600" i="1">
                                  <a:latin typeface="Cambria Math"/>
                                  <a:ea typeface="Cambria Math"/>
                                </a:rPr>
                                <m:t>(</m:t>
                              </m:r>
                              <m:r>
                                <a:rPr lang="en-US" sz="1600" i="1">
                                  <a:latin typeface="Cambria Math"/>
                                  <a:ea typeface="Cambria Math"/>
                                </a:rPr>
                                <m:t>𝛼</m:t>
                              </m:r>
                              <m:r>
                                <a:rPr lang="en-US" sz="1600" i="1">
                                  <a:latin typeface="Cambria Math"/>
                                  <a:ea typeface="Cambria Math"/>
                                </a:rPr>
                                <m:t>,</m:t>
                              </m:r>
                              <m:r>
                                <a:rPr lang="en-US" sz="1600" i="1">
                                  <a:latin typeface="Cambria Math"/>
                                  <a:ea typeface="Cambria Math"/>
                                </a:rPr>
                                <m:t>𝛽</m:t>
                              </m:r>
                              <m:r>
                                <a:rPr lang="en-US" sz="1600" i="1">
                                  <a:latin typeface="Cambria Math"/>
                                  <a:ea typeface="Cambria Math"/>
                                </a:rPr>
                                <m:t>+</m:t>
                              </m:r>
                              <m:sSub>
                                <m:sSubPr>
                                  <m:ctrlPr>
                                    <a:rPr lang="en-US" sz="1600" i="1">
                                      <a:latin typeface="Cambria Math"/>
                                      <a:ea typeface="Cambria Math"/>
                                    </a:rPr>
                                  </m:ctrlPr>
                                </m:sSubPr>
                                <m:e>
                                  <m:r>
                                    <a:rPr lang="en-US" sz="1600" i="1">
                                      <a:latin typeface="Cambria Math"/>
                                      <a:ea typeface="Cambria Math"/>
                                    </a:rPr>
                                    <m:t>𝑛</m:t>
                                  </m:r>
                                </m:e>
                                <m:sub>
                                  <m:r>
                                    <a:rPr lang="en-US" sz="1600" i="1">
                                      <a:latin typeface="Cambria Math"/>
                                      <a:ea typeface="Cambria Math"/>
                                    </a:rPr>
                                    <m:t>𝑗</m:t>
                                  </m:r>
                                </m:sub>
                              </m:sSub>
                              <m:r>
                                <a:rPr lang="en-US" sz="1600" i="1">
                                  <a:latin typeface="Cambria Math"/>
                                  <a:ea typeface="Cambria Math"/>
                                </a:rPr>
                                <m:t>)</m:t>
                              </m:r>
                            </m:den>
                          </m:f>
                        </m:e>
                      </m:nary>
                    </m:oMath>
                  </m:oMathPara>
                </a14:m>
                <a:endParaRPr lang="en-US" sz="1600" dirty="0">
                  <a:ea typeface="Cambria Math"/>
                </a:endParaRPr>
              </a:p>
            </p:txBody>
          </p:sp>
        </mc:Choice>
        <mc:Fallback xmlns="">
          <p:sp>
            <p:nvSpPr>
              <p:cNvPr id="22" name="Rectangle 21"/>
              <p:cNvSpPr>
                <a:spLocks noRot="1" noChangeAspect="1" noMove="1" noResize="1" noEditPoints="1" noAdjustHandles="1" noChangeArrowheads="1" noChangeShapeType="1" noTextEdit="1"/>
              </p:cNvSpPr>
              <p:nvPr/>
            </p:nvSpPr>
            <p:spPr>
              <a:xfrm>
                <a:off x="1296640" y="5943600"/>
                <a:ext cx="6826362" cy="812530"/>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Rectangle 22"/>
              <p:cNvSpPr/>
              <p:nvPr/>
            </p:nvSpPr>
            <p:spPr>
              <a:xfrm>
                <a:off x="2667000" y="1620232"/>
                <a:ext cx="1452257" cy="35836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i="1" smtClean="0">
                              <a:solidFill>
                                <a:srgbClr val="3333FF"/>
                              </a:solidFill>
                              <a:latin typeface="Cambria Math"/>
                              <a:ea typeface="Cambria Math"/>
                            </a:rPr>
                          </m:ctrlPr>
                        </m:sSubPr>
                        <m:e>
                          <m:r>
                            <a:rPr lang="en-US" sz="1600" i="1">
                              <a:solidFill>
                                <a:srgbClr val="3333FF"/>
                              </a:solidFill>
                              <a:latin typeface="Cambria Math"/>
                              <a:ea typeface="Cambria Math"/>
                            </a:rPr>
                            <m:t>𝜃</m:t>
                          </m:r>
                        </m:e>
                        <m:sub>
                          <m:r>
                            <a:rPr lang="en-US" sz="1600" b="0" i="1" smtClean="0">
                              <a:solidFill>
                                <a:srgbClr val="3333FF"/>
                              </a:solidFill>
                              <a:latin typeface="Cambria Math"/>
                              <a:ea typeface="Cambria Math"/>
                            </a:rPr>
                            <m:t>𝑗</m:t>
                          </m:r>
                        </m:sub>
                      </m:sSub>
                      <m:r>
                        <a:rPr lang="en-US" sz="1600" b="0" i="1" smtClean="0">
                          <a:solidFill>
                            <a:srgbClr val="3333FF"/>
                          </a:solidFill>
                          <a:latin typeface="Cambria Math"/>
                          <a:ea typeface="Cambria Math"/>
                        </a:rPr>
                        <m:t>~</m:t>
                      </m:r>
                      <m:r>
                        <m:rPr>
                          <m:sty m:val="p"/>
                        </m:rPr>
                        <a:rPr lang="en-US" sz="1600" b="0" i="0" smtClean="0">
                          <a:solidFill>
                            <a:srgbClr val="3333FF"/>
                          </a:solidFill>
                          <a:latin typeface="Cambria Math"/>
                          <a:ea typeface="Cambria Math"/>
                        </a:rPr>
                        <m:t>Beta</m:t>
                      </m:r>
                      <m:r>
                        <a:rPr lang="en-US" sz="1600" b="0" i="1" smtClean="0">
                          <a:solidFill>
                            <a:srgbClr val="3333FF"/>
                          </a:solidFill>
                          <a:latin typeface="Cambria Math"/>
                          <a:ea typeface="Cambria Math"/>
                        </a:rPr>
                        <m:t>(</m:t>
                      </m:r>
                      <m:r>
                        <a:rPr lang="en-US" sz="1600" i="1">
                          <a:solidFill>
                            <a:srgbClr val="3333FF"/>
                          </a:solidFill>
                          <a:latin typeface="Cambria Math"/>
                          <a:ea typeface="Cambria Math"/>
                        </a:rPr>
                        <m:t>𝛼</m:t>
                      </m:r>
                      <m:r>
                        <a:rPr lang="en-US" sz="1600" i="1">
                          <a:solidFill>
                            <a:srgbClr val="3333FF"/>
                          </a:solidFill>
                          <a:latin typeface="Cambria Math"/>
                          <a:ea typeface="Cambria Math"/>
                        </a:rPr>
                        <m:t>,</m:t>
                      </m:r>
                      <m:r>
                        <a:rPr lang="en-US" sz="1600" i="1">
                          <a:solidFill>
                            <a:srgbClr val="3333FF"/>
                          </a:solidFill>
                          <a:latin typeface="Cambria Math"/>
                          <a:ea typeface="Cambria Math"/>
                        </a:rPr>
                        <m:t>𝛽</m:t>
                      </m:r>
                      <m:r>
                        <a:rPr lang="en-US" sz="1600" b="0" i="0" smtClean="0">
                          <a:solidFill>
                            <a:srgbClr val="3333FF"/>
                          </a:solidFill>
                          <a:latin typeface="Cambria Math" panose="02040503050406030204" pitchFamily="18" charset="0"/>
                          <a:ea typeface="Cambria Math"/>
                        </a:rPr>
                        <m:t>)</m:t>
                      </m:r>
                    </m:oMath>
                  </m:oMathPara>
                </a14:m>
                <a:endParaRPr lang="en-US" sz="1600" dirty="0">
                  <a:solidFill>
                    <a:srgbClr val="3333FF"/>
                  </a:solidFill>
                </a:endParaRPr>
              </a:p>
            </p:txBody>
          </p:sp>
        </mc:Choice>
        <mc:Fallback xmlns="">
          <p:sp>
            <p:nvSpPr>
              <p:cNvPr id="23" name="Rectangle 22"/>
              <p:cNvSpPr>
                <a:spLocks noRot="1" noChangeAspect="1" noMove="1" noResize="1" noEditPoints="1" noAdjustHandles="1" noChangeArrowheads="1" noChangeShapeType="1" noTextEdit="1"/>
              </p:cNvSpPr>
              <p:nvPr/>
            </p:nvSpPr>
            <p:spPr>
              <a:xfrm>
                <a:off x="2667000" y="1620232"/>
                <a:ext cx="1452257" cy="358368"/>
              </a:xfrm>
              <a:prstGeom prst="rect">
                <a:avLst/>
              </a:prstGeom>
              <a:blipFill>
                <a:blip r:embed="rId6"/>
                <a:stretch>
                  <a:fillRect b="-678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Rectangle 23"/>
              <p:cNvSpPr/>
              <p:nvPr/>
            </p:nvSpPr>
            <p:spPr>
              <a:xfrm>
                <a:off x="2667000" y="1927632"/>
                <a:ext cx="1433598" cy="358368"/>
              </a:xfrm>
              <a:prstGeom prst="rect">
                <a:avLst/>
              </a:prstGeom>
            </p:spPr>
            <p:txBody>
              <a:bodyPr wrap="none">
                <a:spAutoFit/>
              </a:bodyPr>
              <a:lstStyle/>
              <a:p>
                <a14:m>
                  <m:oMath xmlns:m="http://schemas.openxmlformats.org/officeDocument/2006/math">
                    <m:sSub>
                      <m:sSubPr>
                        <m:ctrlPr>
                          <a:rPr lang="en-US" sz="1600" i="1" smtClean="0">
                            <a:solidFill>
                              <a:srgbClr val="00B050"/>
                            </a:solidFill>
                            <a:latin typeface="Cambria Math"/>
                            <a:ea typeface="Cambria Math"/>
                          </a:rPr>
                        </m:ctrlPr>
                      </m:sSubPr>
                      <m:e>
                        <m:r>
                          <a:rPr lang="en-US" sz="1600" b="0" i="1" smtClean="0">
                            <a:solidFill>
                              <a:srgbClr val="00B050"/>
                            </a:solidFill>
                            <a:latin typeface="Cambria Math"/>
                            <a:ea typeface="Cambria Math"/>
                          </a:rPr>
                          <m:t>𝑦</m:t>
                        </m:r>
                      </m:e>
                      <m:sub>
                        <m:r>
                          <a:rPr lang="en-US" sz="1600" i="1">
                            <a:solidFill>
                              <a:srgbClr val="00B050"/>
                            </a:solidFill>
                            <a:latin typeface="Cambria Math"/>
                            <a:ea typeface="Cambria Math"/>
                          </a:rPr>
                          <m:t>𝑗</m:t>
                        </m:r>
                      </m:sub>
                    </m:sSub>
                    <m:r>
                      <a:rPr lang="en-US" sz="1600" i="1">
                        <a:solidFill>
                          <a:srgbClr val="00B050"/>
                        </a:solidFill>
                        <a:latin typeface="Cambria Math"/>
                        <a:ea typeface="Cambria Math"/>
                      </a:rPr>
                      <m:t>~</m:t>
                    </m:r>
                    <m:r>
                      <m:rPr>
                        <m:sty m:val="p"/>
                      </m:rPr>
                      <a:rPr lang="en-US" sz="1600" b="0" i="0" smtClean="0">
                        <a:solidFill>
                          <a:srgbClr val="00B050"/>
                        </a:solidFill>
                        <a:latin typeface="Cambria Math"/>
                        <a:ea typeface="Cambria Math"/>
                      </a:rPr>
                      <m:t>Bin</m:t>
                    </m:r>
                    <m:r>
                      <a:rPr lang="en-US" sz="1600" i="1">
                        <a:solidFill>
                          <a:srgbClr val="00B050"/>
                        </a:solidFill>
                        <a:latin typeface="Cambria Math"/>
                        <a:ea typeface="Cambria Math"/>
                      </a:rPr>
                      <m:t>(</m:t>
                    </m:r>
                    <m:sSub>
                      <m:sSubPr>
                        <m:ctrlPr>
                          <a:rPr lang="en-US" sz="1600" i="1">
                            <a:solidFill>
                              <a:srgbClr val="00B050"/>
                            </a:solidFill>
                            <a:latin typeface="Cambria Math"/>
                            <a:ea typeface="Cambria Math"/>
                          </a:rPr>
                        </m:ctrlPr>
                      </m:sSubPr>
                      <m:e>
                        <m:r>
                          <a:rPr lang="en-US" sz="1600" b="0" i="1" smtClean="0">
                            <a:solidFill>
                              <a:srgbClr val="00B050"/>
                            </a:solidFill>
                            <a:latin typeface="Cambria Math"/>
                            <a:ea typeface="Cambria Math"/>
                          </a:rPr>
                          <m:t>𝑛</m:t>
                        </m:r>
                      </m:e>
                      <m:sub>
                        <m:r>
                          <a:rPr lang="en-US" sz="1600" i="1">
                            <a:solidFill>
                              <a:srgbClr val="00B050"/>
                            </a:solidFill>
                            <a:latin typeface="Cambria Math"/>
                            <a:ea typeface="Cambria Math"/>
                          </a:rPr>
                          <m:t>𝑗</m:t>
                        </m:r>
                      </m:sub>
                    </m:sSub>
                  </m:oMath>
                </a14:m>
                <a:r>
                  <a:rPr lang="en-US" sz="1600" dirty="0" smtClean="0">
                    <a:solidFill>
                      <a:srgbClr val="00B050"/>
                    </a:solidFill>
                  </a:rPr>
                  <a:t>,</a:t>
                </a:r>
                <a:r>
                  <a:rPr lang="en-US" sz="1600" dirty="0">
                    <a:solidFill>
                      <a:srgbClr val="00B050"/>
                    </a:solidFill>
                    <a:ea typeface="Cambria Math"/>
                  </a:rPr>
                  <a:t> </a:t>
                </a:r>
                <a14:m>
                  <m:oMath xmlns:m="http://schemas.openxmlformats.org/officeDocument/2006/math">
                    <m:sSub>
                      <m:sSubPr>
                        <m:ctrlPr>
                          <a:rPr lang="en-US" sz="1600" i="1">
                            <a:solidFill>
                              <a:srgbClr val="00B050"/>
                            </a:solidFill>
                            <a:latin typeface="Cambria Math"/>
                            <a:ea typeface="Cambria Math"/>
                          </a:rPr>
                        </m:ctrlPr>
                      </m:sSubPr>
                      <m:e>
                        <m:r>
                          <a:rPr lang="en-US" sz="1600" i="1">
                            <a:solidFill>
                              <a:srgbClr val="00B050"/>
                            </a:solidFill>
                            <a:latin typeface="Cambria Math"/>
                            <a:ea typeface="Cambria Math"/>
                          </a:rPr>
                          <m:t>𝜃</m:t>
                        </m:r>
                      </m:e>
                      <m:sub>
                        <m:r>
                          <a:rPr lang="en-US" sz="1600" i="1">
                            <a:solidFill>
                              <a:srgbClr val="00B050"/>
                            </a:solidFill>
                            <a:latin typeface="Cambria Math"/>
                            <a:ea typeface="Cambria Math"/>
                          </a:rPr>
                          <m:t>𝑗</m:t>
                        </m:r>
                      </m:sub>
                    </m:sSub>
                    <m:r>
                      <a:rPr lang="en-US" sz="1600" b="0" i="0" smtClean="0">
                        <a:solidFill>
                          <a:srgbClr val="00B050"/>
                        </a:solidFill>
                        <a:latin typeface="Cambria Math" panose="02040503050406030204" pitchFamily="18" charset="0"/>
                        <a:ea typeface="Cambria Math"/>
                      </a:rPr>
                      <m:t>)</m:t>
                    </m:r>
                  </m:oMath>
                </a14:m>
                <a:endParaRPr lang="en-US" sz="1600" dirty="0">
                  <a:solidFill>
                    <a:srgbClr val="00B050"/>
                  </a:solidFill>
                </a:endParaRPr>
              </a:p>
            </p:txBody>
          </p:sp>
        </mc:Choice>
        <mc:Fallback xmlns="">
          <p:sp>
            <p:nvSpPr>
              <p:cNvPr id="24" name="Rectangle 23"/>
              <p:cNvSpPr>
                <a:spLocks noRot="1" noChangeAspect="1" noMove="1" noResize="1" noEditPoints="1" noAdjustHandles="1" noChangeArrowheads="1" noChangeShapeType="1" noTextEdit="1"/>
              </p:cNvSpPr>
              <p:nvPr/>
            </p:nvSpPr>
            <p:spPr>
              <a:xfrm>
                <a:off x="2667000" y="1927632"/>
                <a:ext cx="1433598" cy="358368"/>
              </a:xfrm>
              <a:prstGeom prst="rect">
                <a:avLst/>
              </a:prstGeom>
              <a:blipFill>
                <a:blip r:embed="rId7"/>
                <a:stretch>
                  <a:fillRect t="-3390" b="-1694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Rectangle 25"/>
              <p:cNvSpPr/>
              <p:nvPr/>
            </p:nvSpPr>
            <p:spPr>
              <a:xfrm>
                <a:off x="2286000" y="1342107"/>
                <a:ext cx="1507464"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ctrlPr>
                            <a:rPr lang="en-US" sz="1600" i="1" smtClean="0">
                              <a:solidFill>
                                <a:srgbClr val="FF0000"/>
                              </a:solidFill>
                              <a:latin typeface="Cambria Math"/>
                              <a:ea typeface="Cambria Math"/>
                            </a:rPr>
                          </m:ctrlPr>
                        </m:dPr>
                        <m:e>
                          <m:r>
                            <a:rPr lang="en-US" sz="1600" i="1">
                              <a:solidFill>
                                <a:srgbClr val="FF0000"/>
                              </a:solidFill>
                              <a:latin typeface="Cambria Math"/>
                              <a:ea typeface="Cambria Math"/>
                            </a:rPr>
                            <m:t>𝛼</m:t>
                          </m:r>
                          <m:r>
                            <a:rPr lang="en-US" sz="1600" i="1">
                              <a:solidFill>
                                <a:srgbClr val="FF0000"/>
                              </a:solidFill>
                              <a:latin typeface="Cambria Math"/>
                              <a:ea typeface="Cambria Math"/>
                            </a:rPr>
                            <m:t>,</m:t>
                          </m:r>
                          <m:r>
                            <a:rPr lang="en-US" sz="1600" i="1">
                              <a:solidFill>
                                <a:srgbClr val="FF0000"/>
                              </a:solidFill>
                              <a:latin typeface="Cambria Math"/>
                              <a:ea typeface="Cambria Math"/>
                            </a:rPr>
                            <m:t>𝛽</m:t>
                          </m:r>
                        </m:e>
                      </m:d>
                      <m:r>
                        <a:rPr lang="en-US" sz="1600" b="0" i="1" smtClean="0">
                          <a:solidFill>
                            <a:srgbClr val="FF0000"/>
                          </a:solidFill>
                          <a:latin typeface="Cambria Math"/>
                          <a:ea typeface="Cambria Math"/>
                        </a:rPr>
                        <m:t>~</m:t>
                      </m:r>
                      <m:r>
                        <a:rPr lang="en-US" sz="1600" i="1">
                          <a:solidFill>
                            <a:srgbClr val="FF0000"/>
                          </a:solidFill>
                          <a:latin typeface="Cambria Math"/>
                          <a:ea typeface="Cambria Math"/>
                        </a:rPr>
                        <m:t>𝑝</m:t>
                      </m:r>
                      <m:d>
                        <m:dPr>
                          <m:ctrlPr>
                            <a:rPr lang="en-US" sz="1600" i="1">
                              <a:solidFill>
                                <a:srgbClr val="FF0000"/>
                              </a:solidFill>
                              <a:latin typeface="Cambria Math"/>
                              <a:ea typeface="Cambria Math"/>
                            </a:rPr>
                          </m:ctrlPr>
                        </m:dPr>
                        <m:e>
                          <m:r>
                            <a:rPr lang="en-US" sz="1600" i="1">
                              <a:solidFill>
                                <a:srgbClr val="FF0000"/>
                              </a:solidFill>
                              <a:latin typeface="Cambria Math"/>
                              <a:ea typeface="Cambria Math"/>
                            </a:rPr>
                            <m:t>𝛼</m:t>
                          </m:r>
                          <m:r>
                            <a:rPr lang="en-US" sz="1600" i="1">
                              <a:solidFill>
                                <a:srgbClr val="FF0000"/>
                              </a:solidFill>
                              <a:latin typeface="Cambria Math"/>
                              <a:ea typeface="Cambria Math"/>
                            </a:rPr>
                            <m:t>,</m:t>
                          </m:r>
                          <m:r>
                            <a:rPr lang="en-US" sz="1600" i="1">
                              <a:solidFill>
                                <a:srgbClr val="FF0000"/>
                              </a:solidFill>
                              <a:latin typeface="Cambria Math"/>
                              <a:ea typeface="Cambria Math"/>
                            </a:rPr>
                            <m:t>𝛽</m:t>
                          </m:r>
                        </m:e>
                      </m:d>
                    </m:oMath>
                  </m:oMathPara>
                </a14:m>
                <a:endParaRPr lang="en-US" sz="1600" dirty="0">
                  <a:solidFill>
                    <a:srgbClr val="FF0000"/>
                  </a:solidFill>
                </a:endParaRPr>
              </a:p>
            </p:txBody>
          </p:sp>
        </mc:Choice>
        <mc:Fallback xmlns="">
          <p:sp>
            <p:nvSpPr>
              <p:cNvPr id="26" name="Rectangle 25"/>
              <p:cNvSpPr>
                <a:spLocks noRot="1" noChangeAspect="1" noMove="1" noResize="1" noEditPoints="1" noAdjustHandles="1" noChangeArrowheads="1" noChangeShapeType="1" noTextEdit="1"/>
              </p:cNvSpPr>
              <p:nvPr/>
            </p:nvSpPr>
            <p:spPr>
              <a:xfrm>
                <a:off x="2286000" y="1342107"/>
                <a:ext cx="1507464" cy="338554"/>
              </a:xfrm>
              <a:prstGeom prst="rect">
                <a:avLst/>
              </a:prstGeom>
              <a:blipFill>
                <a:blip r:embed="rId8"/>
                <a:stretch>
                  <a:fillRect b="-8929"/>
                </a:stretch>
              </a:blipFill>
            </p:spPr>
            <p:txBody>
              <a:bodyPr/>
              <a:lstStyle/>
              <a:p>
                <a:r>
                  <a:rPr lang="en-US">
                    <a:noFill/>
                  </a:rPr>
                  <a:t> </a:t>
                </a:r>
              </a:p>
            </p:txBody>
          </p:sp>
        </mc:Fallback>
      </mc:AlternateContent>
      <p:sp>
        <p:nvSpPr>
          <p:cNvPr id="27" name="TextBox 26"/>
          <p:cNvSpPr txBox="1"/>
          <p:nvPr/>
        </p:nvSpPr>
        <p:spPr>
          <a:xfrm>
            <a:off x="4232495" y="1328823"/>
            <a:ext cx="1752600" cy="338554"/>
          </a:xfrm>
          <a:prstGeom prst="rect">
            <a:avLst/>
          </a:prstGeom>
          <a:noFill/>
        </p:spPr>
        <p:txBody>
          <a:bodyPr wrap="square" rtlCol="0">
            <a:spAutoFit/>
          </a:bodyPr>
          <a:lstStyle/>
          <a:p>
            <a:r>
              <a:rPr lang="en-US" sz="1600" dirty="0" smtClean="0">
                <a:solidFill>
                  <a:srgbClr val="7030A0"/>
                </a:solidFill>
              </a:rPr>
              <a:t>: </a:t>
            </a:r>
            <a:r>
              <a:rPr lang="en-US" sz="1600" dirty="0" smtClean="0">
                <a:solidFill>
                  <a:srgbClr val="FF0000"/>
                </a:solidFill>
              </a:rPr>
              <a:t>hyper prior</a:t>
            </a:r>
            <a:endParaRPr lang="en-US" sz="1600" dirty="0">
              <a:solidFill>
                <a:srgbClr val="FF0000"/>
              </a:solidFill>
            </a:endParaRPr>
          </a:p>
        </p:txBody>
      </p:sp>
      <p:sp>
        <p:nvSpPr>
          <p:cNvPr id="28" name="TextBox 27"/>
          <p:cNvSpPr txBox="1"/>
          <p:nvPr/>
        </p:nvSpPr>
        <p:spPr>
          <a:xfrm>
            <a:off x="4232495" y="1632765"/>
            <a:ext cx="1752600" cy="338554"/>
          </a:xfrm>
          <a:prstGeom prst="rect">
            <a:avLst/>
          </a:prstGeom>
          <a:noFill/>
        </p:spPr>
        <p:txBody>
          <a:bodyPr wrap="square" rtlCol="0">
            <a:spAutoFit/>
          </a:bodyPr>
          <a:lstStyle/>
          <a:p>
            <a:r>
              <a:rPr lang="en-US" sz="1600" dirty="0" smtClean="0">
                <a:solidFill>
                  <a:srgbClr val="3333FF"/>
                </a:solidFill>
              </a:rPr>
              <a:t>: Prior</a:t>
            </a:r>
            <a:endParaRPr lang="en-US" sz="1600" dirty="0">
              <a:solidFill>
                <a:srgbClr val="3333FF"/>
              </a:solidFill>
            </a:endParaRPr>
          </a:p>
        </p:txBody>
      </p:sp>
      <p:sp>
        <p:nvSpPr>
          <p:cNvPr id="29" name="TextBox 28"/>
          <p:cNvSpPr txBox="1"/>
          <p:nvPr/>
        </p:nvSpPr>
        <p:spPr>
          <a:xfrm>
            <a:off x="4232495" y="1933557"/>
            <a:ext cx="3810000" cy="338554"/>
          </a:xfrm>
          <a:prstGeom prst="rect">
            <a:avLst/>
          </a:prstGeom>
          <a:noFill/>
        </p:spPr>
        <p:txBody>
          <a:bodyPr wrap="square" rtlCol="0">
            <a:spAutoFit/>
          </a:bodyPr>
          <a:lstStyle/>
          <a:p>
            <a:r>
              <a:rPr lang="en-US" sz="1600" dirty="0" smtClean="0">
                <a:solidFill>
                  <a:srgbClr val="00B050"/>
                </a:solidFill>
              </a:rPr>
              <a:t>: sampling distribution</a:t>
            </a:r>
            <a:endParaRPr lang="en-US" sz="1600" dirty="0">
              <a:solidFill>
                <a:srgbClr val="00B050"/>
              </a:solidFill>
            </a:endParaRPr>
          </a:p>
        </p:txBody>
      </p:sp>
      <p:sp>
        <p:nvSpPr>
          <p:cNvPr id="6" name="TextBox 5"/>
          <p:cNvSpPr txBox="1"/>
          <p:nvPr/>
        </p:nvSpPr>
        <p:spPr>
          <a:xfrm>
            <a:off x="304800" y="1022769"/>
            <a:ext cx="2951480" cy="369332"/>
          </a:xfrm>
          <a:prstGeom prst="rect">
            <a:avLst/>
          </a:prstGeom>
          <a:noFill/>
        </p:spPr>
        <p:txBody>
          <a:bodyPr wrap="square" rtlCol="0">
            <a:spAutoFit/>
          </a:bodyPr>
          <a:lstStyle/>
          <a:p>
            <a:pPr marL="285750" indent="-285750">
              <a:buFont typeface="Arial" panose="020B0604020202020204" pitchFamily="34" charset="0"/>
              <a:buChar char="•"/>
            </a:pPr>
            <a:r>
              <a:rPr lang="en-US" dirty="0" smtClean="0"/>
              <a:t>Models are given: </a:t>
            </a:r>
            <a:endParaRPr lang="en-US" dirty="0"/>
          </a:p>
        </p:txBody>
      </p:sp>
      <p:sp>
        <p:nvSpPr>
          <p:cNvPr id="17" name="TextBox 16"/>
          <p:cNvSpPr txBox="1"/>
          <p:nvPr/>
        </p:nvSpPr>
        <p:spPr>
          <a:xfrm>
            <a:off x="228600" y="685800"/>
            <a:ext cx="3352800" cy="369332"/>
          </a:xfrm>
          <a:prstGeom prst="rect">
            <a:avLst/>
          </a:prstGeom>
          <a:noFill/>
        </p:spPr>
        <p:txBody>
          <a:bodyPr wrap="square" rtlCol="0">
            <a:spAutoFit/>
          </a:bodyPr>
          <a:lstStyle/>
          <a:p>
            <a:r>
              <a:rPr lang="en-US" b="1" dirty="0" smtClean="0">
                <a:solidFill>
                  <a:srgbClr val="00B050"/>
                </a:solidFill>
              </a:rPr>
              <a:t>Analytical </a:t>
            </a:r>
            <a:endParaRPr lang="en-US" b="1" dirty="0">
              <a:solidFill>
                <a:srgbClr val="00B050"/>
              </a:solidFill>
            </a:endParaRPr>
          </a:p>
        </p:txBody>
      </p:sp>
      <mc:AlternateContent xmlns:mc="http://schemas.openxmlformats.org/markup-compatibility/2006" xmlns:a14="http://schemas.microsoft.com/office/drawing/2010/main">
        <mc:Choice Requires="a14">
          <p:sp>
            <p:nvSpPr>
              <p:cNvPr id="7" name="TextBox 6"/>
              <p:cNvSpPr txBox="1"/>
              <p:nvPr/>
            </p:nvSpPr>
            <p:spPr>
              <a:xfrm>
                <a:off x="1600199" y="5061930"/>
                <a:ext cx="6442295" cy="323165"/>
              </a:xfrm>
              <a:prstGeom prst="rect">
                <a:avLst/>
              </a:prstGeom>
              <a:noFill/>
            </p:spPr>
            <p:txBody>
              <a:bodyPr wrap="square" rtlCol="0">
                <a:spAutoFit/>
              </a:bodyPr>
              <a:lstStyle/>
              <a:p>
                <a:r>
                  <a:rPr lang="en-US" sz="1500" dirty="0" smtClean="0">
                    <a:solidFill>
                      <a:srgbClr val="FF0000"/>
                    </a:solidFill>
                  </a:rPr>
                  <a:t>(Given the hyper-parameters (</a:t>
                </a:r>
                <a14:m>
                  <m:oMath xmlns:m="http://schemas.openxmlformats.org/officeDocument/2006/math">
                    <m:r>
                      <a:rPr lang="en-US" sz="1500" i="1">
                        <a:solidFill>
                          <a:srgbClr val="FF0000"/>
                        </a:solidFill>
                        <a:latin typeface="Cambria Math"/>
                        <a:ea typeface="Cambria Math"/>
                      </a:rPr>
                      <m:t>𝛼</m:t>
                    </m:r>
                    <m:r>
                      <a:rPr lang="en-US" sz="1500" i="1">
                        <a:solidFill>
                          <a:srgbClr val="FF0000"/>
                        </a:solidFill>
                        <a:latin typeface="Cambria Math"/>
                        <a:ea typeface="Cambria Math"/>
                      </a:rPr>
                      <m:t>,</m:t>
                    </m:r>
                    <m:r>
                      <a:rPr lang="en-US" sz="1500" i="1">
                        <a:solidFill>
                          <a:srgbClr val="FF0000"/>
                        </a:solidFill>
                        <a:latin typeface="Cambria Math"/>
                        <a:ea typeface="Cambria Math"/>
                      </a:rPr>
                      <m:t>𝛽</m:t>
                    </m:r>
                    <m:r>
                      <a:rPr lang="en-US" sz="1500" b="0" i="1" smtClean="0">
                        <a:solidFill>
                          <a:srgbClr val="FF0000"/>
                        </a:solidFill>
                        <a:latin typeface="Cambria Math" panose="02040503050406030204" pitchFamily="18" charset="0"/>
                        <a:ea typeface="Cambria Math"/>
                      </a:rPr>
                      <m:t>),</m:t>
                    </m:r>
                  </m:oMath>
                </a14:m>
                <a:r>
                  <a:rPr lang="en-US" sz="1500" dirty="0" smtClean="0">
                    <a:solidFill>
                      <a:srgbClr val="FF0000"/>
                    </a:solidFill>
                  </a:rPr>
                  <a:t> it is just a single layer Bayesian posterior)   </a:t>
                </a:r>
                <a:endParaRPr lang="en-US" sz="1500" dirty="0">
                  <a:solidFill>
                    <a:srgbClr val="FF0000"/>
                  </a:solidFill>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1600199" y="5061930"/>
                <a:ext cx="6442295" cy="323165"/>
              </a:xfrm>
              <a:prstGeom prst="rect">
                <a:avLst/>
              </a:prstGeom>
              <a:blipFill>
                <a:blip r:embed="rId9"/>
                <a:stretch>
                  <a:fillRect l="-284" t="-3774" b="-20755"/>
                </a:stretch>
              </a:blipFill>
            </p:spPr>
            <p:txBody>
              <a:bodyPr/>
              <a:lstStyle/>
              <a:p>
                <a:r>
                  <a:rPr lang="en-US">
                    <a:noFill/>
                  </a:rPr>
                  <a:t> </a:t>
                </a:r>
              </a:p>
            </p:txBody>
          </p:sp>
        </mc:Fallback>
      </mc:AlternateContent>
    </p:spTree>
    <p:extLst>
      <p:ext uri="{BB962C8B-B14F-4D97-AF65-F5344CB8AC3E}">
        <p14:creationId xmlns:p14="http://schemas.microsoft.com/office/powerpoint/2010/main" val="232391465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228600"/>
            <a:ext cx="9144000" cy="369332"/>
          </a:xfrm>
          <a:prstGeom prst="rect">
            <a:avLst/>
          </a:prstGeom>
          <a:solidFill>
            <a:schemeClr val="accent1">
              <a:lumMod val="20000"/>
              <a:lumOff val="80000"/>
            </a:schemeClr>
          </a:solidFill>
        </p:spPr>
        <p:txBody>
          <a:bodyPr wrap="square" rtlCol="0">
            <a:spAutoFit/>
          </a:bodyPr>
          <a:lstStyle/>
          <a:p>
            <a:r>
              <a:rPr lang="en-US" b="1" dirty="0" smtClean="0">
                <a:solidFill>
                  <a:srgbClr val="3333FF"/>
                </a:solidFill>
              </a:rPr>
              <a:t>     Bayesian analysis of conjugate hierarchical models-Procedure : Rat tumor example</a:t>
            </a:r>
            <a:endParaRPr lang="en-US" b="1" dirty="0">
              <a:solidFill>
                <a:srgbClr val="3333FF"/>
              </a:solidFill>
            </a:endParaRPr>
          </a:p>
        </p:txBody>
      </p:sp>
      <mc:AlternateContent xmlns:mc="http://schemas.openxmlformats.org/markup-compatibility/2006" xmlns:a14="http://schemas.microsoft.com/office/drawing/2010/main">
        <mc:Choice Requires="a14">
          <p:sp>
            <p:nvSpPr>
              <p:cNvPr id="20" name="Rectangle 19"/>
              <p:cNvSpPr/>
              <p:nvPr/>
            </p:nvSpPr>
            <p:spPr>
              <a:xfrm>
                <a:off x="812275" y="5156384"/>
                <a:ext cx="8309647" cy="722505"/>
              </a:xfrm>
              <a:prstGeom prst="rect">
                <a:avLst/>
              </a:prstGeom>
            </p:spPr>
            <p:txBody>
              <a:bodyPr wrap="none">
                <a:spAutoFit/>
              </a:bodyPr>
              <a:lstStyle/>
              <a:p>
                <a:pPr/>
                <a14:m>
                  <m:oMathPara xmlns:m="http://schemas.openxmlformats.org/officeDocument/2006/math">
                    <m:oMathParaPr>
                      <m:jc m:val="left"/>
                    </m:oMathParaPr>
                    <m:oMath xmlns:m="http://schemas.openxmlformats.org/officeDocument/2006/math">
                      <m:r>
                        <a:rPr lang="en-US" sz="1400" i="1" smtClean="0">
                          <a:latin typeface="Cambria Math"/>
                        </a:rPr>
                        <m:t>𝑝</m:t>
                      </m:r>
                      <m:d>
                        <m:dPr>
                          <m:ctrlPr>
                            <a:rPr lang="en-US" sz="1400" i="1">
                              <a:latin typeface="Cambria Math"/>
                            </a:rPr>
                          </m:ctrlPr>
                        </m:dPr>
                        <m:e>
                          <m:r>
                            <a:rPr lang="en-US" sz="1400" i="1">
                              <a:latin typeface="Cambria Math"/>
                              <a:ea typeface="Cambria Math"/>
                            </a:rPr>
                            <m:t>𝜃</m:t>
                          </m:r>
                          <m:r>
                            <a:rPr lang="en-US" sz="1400" i="1">
                              <a:latin typeface="Cambria Math"/>
                              <a:ea typeface="Cambria Math"/>
                            </a:rPr>
                            <m:t>|</m:t>
                          </m:r>
                          <m:sSup>
                            <m:sSupPr>
                              <m:ctrlPr>
                                <a:rPr lang="en-US" sz="1400" i="1" smtClean="0">
                                  <a:solidFill>
                                    <a:srgbClr val="FF0000"/>
                                  </a:solidFill>
                                  <a:latin typeface="Cambria Math"/>
                                </a:rPr>
                              </m:ctrlPr>
                            </m:sSupPr>
                            <m:e>
                              <m:r>
                                <a:rPr lang="en-US" sz="1400" i="1">
                                  <a:solidFill>
                                    <a:srgbClr val="FF0000"/>
                                  </a:solidFill>
                                  <a:latin typeface="Cambria Math" panose="02040503050406030204" pitchFamily="18" charset="0"/>
                                </a:rPr>
                                <m:t>𝛼</m:t>
                              </m:r>
                            </m:e>
                            <m:sup>
                              <m:d>
                                <m:dPr>
                                  <m:ctrlPr>
                                    <a:rPr lang="en-US" sz="1400" i="1">
                                      <a:solidFill>
                                        <a:srgbClr val="FF0000"/>
                                      </a:solidFill>
                                      <a:latin typeface="Cambria Math"/>
                                    </a:rPr>
                                  </m:ctrlPr>
                                </m:dPr>
                                <m:e>
                                  <m:r>
                                    <a:rPr lang="en-US" sz="1400" i="1">
                                      <a:solidFill>
                                        <a:srgbClr val="FF0000"/>
                                      </a:solidFill>
                                      <a:latin typeface="Cambria Math" panose="02040503050406030204" pitchFamily="18" charset="0"/>
                                    </a:rPr>
                                    <m:t>𝑖</m:t>
                                  </m:r>
                                </m:e>
                              </m:d>
                            </m:sup>
                          </m:sSup>
                          <m:r>
                            <a:rPr lang="en-US" sz="1400" i="1">
                              <a:solidFill>
                                <a:srgbClr val="FF0000"/>
                              </a:solidFill>
                              <a:latin typeface="Cambria Math" panose="02040503050406030204" pitchFamily="18" charset="0"/>
                            </a:rPr>
                            <m:t>,</m:t>
                          </m:r>
                          <m:sSup>
                            <m:sSupPr>
                              <m:ctrlPr>
                                <a:rPr lang="en-US" sz="1400" i="1">
                                  <a:solidFill>
                                    <a:srgbClr val="FF0000"/>
                                  </a:solidFill>
                                  <a:latin typeface="Cambria Math"/>
                                </a:rPr>
                              </m:ctrlPr>
                            </m:sSupPr>
                            <m:e>
                              <m:r>
                                <a:rPr lang="en-US" sz="1400" i="1">
                                  <a:solidFill>
                                    <a:srgbClr val="FF0000"/>
                                  </a:solidFill>
                                  <a:latin typeface="Cambria Math" panose="02040503050406030204" pitchFamily="18" charset="0"/>
                                </a:rPr>
                                <m:t>𝛽</m:t>
                              </m:r>
                            </m:e>
                            <m:sup>
                              <m:r>
                                <a:rPr lang="en-US" sz="1400" i="1">
                                  <a:solidFill>
                                    <a:srgbClr val="FF0000"/>
                                  </a:solidFill>
                                  <a:latin typeface="Cambria Math" panose="02040503050406030204" pitchFamily="18" charset="0"/>
                                </a:rPr>
                                <m:t>(</m:t>
                              </m:r>
                              <m:r>
                                <a:rPr lang="en-US" sz="1400" i="1">
                                  <a:solidFill>
                                    <a:srgbClr val="FF0000"/>
                                  </a:solidFill>
                                  <a:latin typeface="Cambria Math" panose="02040503050406030204" pitchFamily="18" charset="0"/>
                                </a:rPr>
                                <m:t>𝑖</m:t>
                              </m:r>
                              <m:r>
                                <a:rPr lang="en-US" sz="1400" i="1">
                                  <a:solidFill>
                                    <a:srgbClr val="FF0000"/>
                                  </a:solidFill>
                                  <a:latin typeface="Cambria Math" panose="02040503050406030204" pitchFamily="18" charset="0"/>
                                </a:rPr>
                                <m:t>)</m:t>
                              </m:r>
                            </m:sup>
                          </m:sSup>
                          <m:r>
                            <a:rPr lang="en-US" sz="1400" i="1">
                              <a:latin typeface="Cambria Math"/>
                              <a:ea typeface="Cambria Math"/>
                            </a:rPr>
                            <m:t>,</m:t>
                          </m:r>
                          <m:r>
                            <a:rPr lang="en-US" sz="1400" i="1">
                              <a:latin typeface="Cambria Math"/>
                              <a:ea typeface="Cambria Math"/>
                            </a:rPr>
                            <m:t>𝑦</m:t>
                          </m:r>
                        </m:e>
                      </m:d>
                      <m:r>
                        <a:rPr lang="en-US" sz="1400" b="0" i="1" smtClean="0">
                          <a:latin typeface="Cambria Math"/>
                          <a:ea typeface="Cambria Math"/>
                        </a:rPr>
                        <m:t>=</m:t>
                      </m:r>
                      <m:nary>
                        <m:naryPr>
                          <m:chr m:val="∏"/>
                          <m:ctrlPr>
                            <a:rPr lang="en-US" sz="1400" i="1">
                              <a:latin typeface="Cambria Math"/>
                              <a:ea typeface="Cambria Math"/>
                            </a:rPr>
                          </m:ctrlPr>
                        </m:naryPr>
                        <m:sub>
                          <m:r>
                            <m:rPr>
                              <m:brk m:alnAt="23"/>
                            </m:rPr>
                            <a:rPr lang="en-US" sz="1400" i="1">
                              <a:latin typeface="Cambria Math"/>
                              <a:ea typeface="Cambria Math"/>
                            </a:rPr>
                            <m:t>𝑗</m:t>
                          </m:r>
                          <m:r>
                            <a:rPr lang="en-US" sz="1400" i="1">
                              <a:latin typeface="Cambria Math"/>
                              <a:ea typeface="Cambria Math"/>
                            </a:rPr>
                            <m:t>=1</m:t>
                          </m:r>
                        </m:sub>
                        <m:sup>
                          <m:r>
                            <a:rPr lang="en-US" sz="1400" i="1">
                              <a:latin typeface="Cambria Math"/>
                              <a:ea typeface="Cambria Math"/>
                            </a:rPr>
                            <m:t>𝐽</m:t>
                          </m:r>
                        </m:sup>
                        <m:e>
                          <m:r>
                            <a:rPr lang="en-US" sz="1400" i="1">
                              <a:latin typeface="Cambria Math"/>
                              <a:ea typeface="Cambria Math"/>
                            </a:rPr>
                            <m:t>𝑝</m:t>
                          </m:r>
                          <m:d>
                            <m:dPr>
                              <m:ctrlPr>
                                <a:rPr lang="en-US" sz="1400" i="1">
                                  <a:latin typeface="Cambria Math"/>
                                  <a:ea typeface="Cambria Math"/>
                                </a:rPr>
                              </m:ctrlPr>
                            </m:dPr>
                            <m:e>
                              <m:sSub>
                                <m:sSubPr>
                                  <m:ctrlPr>
                                    <a:rPr lang="en-US" sz="1400" i="1">
                                      <a:latin typeface="Cambria Math"/>
                                      <a:ea typeface="Cambria Math"/>
                                    </a:rPr>
                                  </m:ctrlPr>
                                </m:sSubPr>
                                <m:e>
                                  <m:r>
                                    <a:rPr lang="en-US" sz="1400" i="1">
                                      <a:latin typeface="Cambria Math"/>
                                      <a:ea typeface="Cambria Math"/>
                                    </a:rPr>
                                    <m:t>𝜃</m:t>
                                  </m:r>
                                </m:e>
                                <m:sub>
                                  <m:r>
                                    <a:rPr lang="en-US" sz="1400" i="1">
                                      <a:latin typeface="Cambria Math"/>
                                      <a:ea typeface="Cambria Math"/>
                                    </a:rPr>
                                    <m:t>𝑗</m:t>
                                  </m:r>
                                </m:sub>
                              </m:sSub>
                            </m:e>
                            <m:e>
                              <m:sSup>
                                <m:sSupPr>
                                  <m:ctrlPr>
                                    <a:rPr lang="en-US" sz="1400" i="1" smtClean="0">
                                      <a:solidFill>
                                        <a:srgbClr val="FF0000"/>
                                      </a:solidFill>
                                      <a:latin typeface="Cambria Math"/>
                                    </a:rPr>
                                  </m:ctrlPr>
                                </m:sSupPr>
                                <m:e>
                                  <m:r>
                                    <a:rPr lang="en-US" sz="1400" i="1">
                                      <a:solidFill>
                                        <a:srgbClr val="FF0000"/>
                                      </a:solidFill>
                                      <a:latin typeface="Cambria Math" panose="02040503050406030204" pitchFamily="18" charset="0"/>
                                    </a:rPr>
                                    <m:t>𝛼</m:t>
                                  </m:r>
                                </m:e>
                                <m:sup>
                                  <m:d>
                                    <m:dPr>
                                      <m:ctrlPr>
                                        <a:rPr lang="en-US" sz="1400" i="1">
                                          <a:solidFill>
                                            <a:srgbClr val="FF0000"/>
                                          </a:solidFill>
                                          <a:latin typeface="Cambria Math"/>
                                        </a:rPr>
                                      </m:ctrlPr>
                                    </m:dPr>
                                    <m:e>
                                      <m:r>
                                        <a:rPr lang="en-US" sz="1400" i="1">
                                          <a:solidFill>
                                            <a:srgbClr val="FF0000"/>
                                          </a:solidFill>
                                          <a:latin typeface="Cambria Math" panose="02040503050406030204" pitchFamily="18" charset="0"/>
                                        </a:rPr>
                                        <m:t>𝑖</m:t>
                                      </m:r>
                                    </m:e>
                                  </m:d>
                                </m:sup>
                              </m:sSup>
                              <m:r>
                                <a:rPr lang="en-US" sz="1400" i="1" smtClean="0">
                                  <a:solidFill>
                                    <a:srgbClr val="FF0000"/>
                                  </a:solidFill>
                                  <a:latin typeface="Cambria Math"/>
                                  <a:ea typeface="Cambria Math"/>
                                </a:rPr>
                                <m:t>,</m:t>
                              </m:r>
                              <m:sSup>
                                <m:sSupPr>
                                  <m:ctrlPr>
                                    <a:rPr lang="en-US" sz="1400" i="1">
                                      <a:solidFill>
                                        <a:srgbClr val="FF0000"/>
                                      </a:solidFill>
                                      <a:latin typeface="Cambria Math"/>
                                    </a:rPr>
                                  </m:ctrlPr>
                                </m:sSupPr>
                                <m:e>
                                  <m:r>
                                    <a:rPr lang="en-US" sz="1400" i="1">
                                      <a:solidFill>
                                        <a:srgbClr val="FF0000"/>
                                      </a:solidFill>
                                      <a:latin typeface="Cambria Math" panose="02040503050406030204" pitchFamily="18" charset="0"/>
                                    </a:rPr>
                                    <m:t>𝛽</m:t>
                                  </m:r>
                                </m:e>
                                <m:sup>
                                  <m:r>
                                    <a:rPr lang="en-US" sz="1400" i="1">
                                      <a:solidFill>
                                        <a:srgbClr val="FF0000"/>
                                      </a:solidFill>
                                      <a:latin typeface="Cambria Math" panose="02040503050406030204" pitchFamily="18" charset="0"/>
                                    </a:rPr>
                                    <m:t>(</m:t>
                                  </m:r>
                                  <m:r>
                                    <a:rPr lang="en-US" sz="1400" i="1">
                                      <a:solidFill>
                                        <a:srgbClr val="FF0000"/>
                                      </a:solidFill>
                                      <a:latin typeface="Cambria Math" panose="02040503050406030204" pitchFamily="18" charset="0"/>
                                    </a:rPr>
                                    <m:t>𝑖</m:t>
                                  </m:r>
                                  <m:r>
                                    <a:rPr lang="en-US" sz="1400" i="1">
                                      <a:solidFill>
                                        <a:srgbClr val="FF0000"/>
                                      </a:solidFill>
                                      <a:latin typeface="Cambria Math" panose="02040503050406030204" pitchFamily="18" charset="0"/>
                                    </a:rPr>
                                    <m:t>)</m:t>
                                  </m:r>
                                </m:sup>
                              </m:sSup>
                              <m:r>
                                <a:rPr lang="en-US" sz="1400" i="1">
                                  <a:latin typeface="Cambria Math"/>
                                  <a:ea typeface="Cambria Math"/>
                                </a:rPr>
                                <m:t>,</m:t>
                              </m:r>
                              <m:sSub>
                                <m:sSubPr>
                                  <m:ctrlPr>
                                    <a:rPr lang="en-US" sz="1400" i="1">
                                      <a:latin typeface="Cambria Math"/>
                                      <a:ea typeface="Cambria Math"/>
                                    </a:rPr>
                                  </m:ctrlPr>
                                </m:sSubPr>
                                <m:e>
                                  <m:r>
                                    <a:rPr lang="en-US" sz="1400" i="1">
                                      <a:latin typeface="Cambria Math"/>
                                      <a:ea typeface="Cambria Math"/>
                                    </a:rPr>
                                    <m:t>𝑦</m:t>
                                  </m:r>
                                </m:e>
                                <m:sub>
                                  <m:r>
                                    <a:rPr lang="en-US" sz="1400" i="1">
                                      <a:latin typeface="Cambria Math"/>
                                      <a:ea typeface="Cambria Math"/>
                                    </a:rPr>
                                    <m:t>𝑗</m:t>
                                  </m:r>
                                </m:sub>
                              </m:sSub>
                            </m:e>
                          </m:d>
                          <m:r>
                            <a:rPr lang="en-US" sz="1400" i="1">
                              <a:latin typeface="Cambria Math"/>
                              <a:ea typeface="Cambria Math"/>
                            </a:rPr>
                            <m:t>=</m:t>
                          </m:r>
                          <m:nary>
                            <m:naryPr>
                              <m:chr m:val="∏"/>
                              <m:ctrlPr>
                                <a:rPr lang="en-US" sz="1400" i="1">
                                  <a:latin typeface="Cambria Math"/>
                                  <a:ea typeface="Cambria Math"/>
                                </a:rPr>
                              </m:ctrlPr>
                            </m:naryPr>
                            <m:sub>
                              <m:r>
                                <m:rPr>
                                  <m:brk m:alnAt="23"/>
                                </m:rPr>
                                <a:rPr lang="en-US" sz="1400" i="1">
                                  <a:latin typeface="Cambria Math"/>
                                  <a:ea typeface="Cambria Math"/>
                                </a:rPr>
                                <m:t>𝑗</m:t>
                              </m:r>
                              <m:r>
                                <a:rPr lang="en-US" sz="1400" i="1">
                                  <a:latin typeface="Cambria Math"/>
                                  <a:ea typeface="Cambria Math"/>
                                </a:rPr>
                                <m:t>=1</m:t>
                              </m:r>
                            </m:sub>
                            <m:sup>
                              <m:r>
                                <a:rPr lang="en-US" sz="1400" i="1">
                                  <a:latin typeface="Cambria Math"/>
                                  <a:ea typeface="Cambria Math"/>
                                </a:rPr>
                                <m:t>𝐽</m:t>
                              </m:r>
                            </m:sup>
                            <m:e>
                              <m:f>
                                <m:fPr>
                                  <m:ctrlPr>
                                    <a:rPr lang="en-US" sz="1400" i="1">
                                      <a:latin typeface="Cambria Math"/>
                                    </a:rPr>
                                  </m:ctrlPr>
                                </m:fPr>
                                <m:num>
                                  <m:r>
                                    <m:rPr>
                                      <m:sty m:val="p"/>
                                    </m:rPr>
                                    <a:rPr lang="el-GR" sz="1400" i="1">
                                      <a:latin typeface="Cambria Math"/>
                                      <a:ea typeface="Cambria Math"/>
                                    </a:rPr>
                                    <m:t>Γ</m:t>
                                  </m:r>
                                  <m:r>
                                    <a:rPr lang="en-US" sz="1400" i="1">
                                      <a:latin typeface="Cambria Math"/>
                                      <a:ea typeface="Cambria Math"/>
                                    </a:rPr>
                                    <m:t>(</m:t>
                                  </m:r>
                                  <m:sSup>
                                    <m:sSupPr>
                                      <m:ctrlPr>
                                        <a:rPr lang="en-US" sz="1400" i="1" smtClean="0">
                                          <a:solidFill>
                                            <a:srgbClr val="FF0000"/>
                                          </a:solidFill>
                                          <a:latin typeface="Cambria Math"/>
                                        </a:rPr>
                                      </m:ctrlPr>
                                    </m:sSupPr>
                                    <m:e>
                                      <m:r>
                                        <a:rPr lang="en-US" sz="1400" i="1">
                                          <a:solidFill>
                                            <a:srgbClr val="FF0000"/>
                                          </a:solidFill>
                                          <a:latin typeface="Cambria Math" panose="02040503050406030204" pitchFamily="18" charset="0"/>
                                        </a:rPr>
                                        <m:t>𝛼</m:t>
                                      </m:r>
                                    </m:e>
                                    <m:sup>
                                      <m:d>
                                        <m:dPr>
                                          <m:ctrlPr>
                                            <a:rPr lang="en-US" sz="1400" i="1">
                                              <a:solidFill>
                                                <a:srgbClr val="FF0000"/>
                                              </a:solidFill>
                                              <a:latin typeface="Cambria Math"/>
                                            </a:rPr>
                                          </m:ctrlPr>
                                        </m:dPr>
                                        <m:e>
                                          <m:r>
                                            <a:rPr lang="en-US" sz="1400" i="1">
                                              <a:solidFill>
                                                <a:srgbClr val="FF0000"/>
                                              </a:solidFill>
                                              <a:latin typeface="Cambria Math" panose="02040503050406030204" pitchFamily="18" charset="0"/>
                                            </a:rPr>
                                            <m:t>𝑖</m:t>
                                          </m:r>
                                        </m:e>
                                      </m:d>
                                    </m:sup>
                                  </m:sSup>
                                  <m:r>
                                    <a:rPr lang="en-US" sz="1400" b="0" i="1" smtClean="0">
                                      <a:solidFill>
                                        <a:srgbClr val="FF0000"/>
                                      </a:solidFill>
                                      <a:latin typeface="Cambria Math" panose="02040503050406030204" pitchFamily="18" charset="0"/>
                                      <a:ea typeface="Cambria Math"/>
                                    </a:rPr>
                                    <m:t>+</m:t>
                                  </m:r>
                                  <m:sSup>
                                    <m:sSupPr>
                                      <m:ctrlPr>
                                        <a:rPr lang="en-US" sz="1400" i="1">
                                          <a:solidFill>
                                            <a:srgbClr val="FF0000"/>
                                          </a:solidFill>
                                          <a:latin typeface="Cambria Math"/>
                                        </a:rPr>
                                      </m:ctrlPr>
                                    </m:sSupPr>
                                    <m:e>
                                      <m:r>
                                        <a:rPr lang="en-US" sz="1400" i="1">
                                          <a:solidFill>
                                            <a:srgbClr val="FF0000"/>
                                          </a:solidFill>
                                          <a:latin typeface="Cambria Math" panose="02040503050406030204" pitchFamily="18" charset="0"/>
                                        </a:rPr>
                                        <m:t>𝛽</m:t>
                                      </m:r>
                                    </m:e>
                                    <m:sup>
                                      <m:r>
                                        <a:rPr lang="en-US" sz="1400" i="1">
                                          <a:solidFill>
                                            <a:srgbClr val="FF0000"/>
                                          </a:solidFill>
                                          <a:latin typeface="Cambria Math" panose="02040503050406030204" pitchFamily="18" charset="0"/>
                                        </a:rPr>
                                        <m:t>(</m:t>
                                      </m:r>
                                      <m:r>
                                        <a:rPr lang="en-US" sz="1400" i="1">
                                          <a:solidFill>
                                            <a:srgbClr val="FF0000"/>
                                          </a:solidFill>
                                          <a:latin typeface="Cambria Math" panose="02040503050406030204" pitchFamily="18" charset="0"/>
                                        </a:rPr>
                                        <m:t>𝑖</m:t>
                                      </m:r>
                                      <m:r>
                                        <a:rPr lang="en-US" sz="1400" i="1">
                                          <a:solidFill>
                                            <a:srgbClr val="FF0000"/>
                                          </a:solidFill>
                                          <a:latin typeface="Cambria Math" panose="02040503050406030204" pitchFamily="18" charset="0"/>
                                        </a:rPr>
                                        <m:t>)</m:t>
                                      </m:r>
                                    </m:sup>
                                  </m:sSup>
                                  <m:r>
                                    <a:rPr lang="en-US" sz="1400" b="1" i="1" smtClean="0">
                                      <a:latin typeface="Cambria Math" panose="02040503050406030204" pitchFamily="18" charset="0"/>
                                      <a:ea typeface="Cambria Math"/>
                                    </a:rPr>
                                    <m:t>+</m:t>
                                  </m:r>
                                  <m:sSub>
                                    <m:sSubPr>
                                      <m:ctrlPr>
                                        <a:rPr lang="en-US" sz="1400" i="1">
                                          <a:latin typeface="Cambria Math"/>
                                        </a:rPr>
                                      </m:ctrlPr>
                                    </m:sSubPr>
                                    <m:e>
                                      <m:r>
                                        <a:rPr lang="en-US" sz="1400" i="1">
                                          <a:latin typeface="Cambria Math"/>
                                        </a:rPr>
                                        <m:t>𝑛</m:t>
                                      </m:r>
                                    </m:e>
                                    <m:sub>
                                      <m:r>
                                        <a:rPr lang="en-US" sz="1400" i="1">
                                          <a:latin typeface="Cambria Math"/>
                                        </a:rPr>
                                        <m:t>𝑗</m:t>
                                      </m:r>
                                    </m:sub>
                                  </m:sSub>
                                  <m:r>
                                    <a:rPr lang="en-US" sz="1400" b="1" i="1">
                                      <a:latin typeface="Cambria Math"/>
                                      <a:ea typeface="Cambria Math"/>
                                    </a:rPr>
                                    <m:t>)</m:t>
                                  </m:r>
                                </m:num>
                                <m:den>
                                  <m:r>
                                    <m:rPr>
                                      <m:sty m:val="p"/>
                                    </m:rPr>
                                    <a:rPr lang="el-GR" sz="1400" i="1">
                                      <a:latin typeface="Cambria Math"/>
                                      <a:ea typeface="Cambria Math"/>
                                    </a:rPr>
                                    <m:t>Γ</m:t>
                                  </m:r>
                                  <m:r>
                                    <a:rPr lang="en-US" sz="1400" i="1">
                                      <a:latin typeface="Cambria Math"/>
                                      <a:ea typeface="Cambria Math"/>
                                    </a:rPr>
                                    <m:t>(</m:t>
                                  </m:r>
                                  <m:sSup>
                                    <m:sSupPr>
                                      <m:ctrlPr>
                                        <a:rPr lang="en-US" sz="1400" i="1" smtClean="0">
                                          <a:solidFill>
                                            <a:srgbClr val="FF0000"/>
                                          </a:solidFill>
                                          <a:latin typeface="Cambria Math"/>
                                        </a:rPr>
                                      </m:ctrlPr>
                                    </m:sSupPr>
                                    <m:e>
                                      <m:r>
                                        <a:rPr lang="en-US" sz="1400" i="1">
                                          <a:solidFill>
                                            <a:srgbClr val="FF0000"/>
                                          </a:solidFill>
                                          <a:latin typeface="Cambria Math" panose="02040503050406030204" pitchFamily="18" charset="0"/>
                                        </a:rPr>
                                        <m:t>𝛼</m:t>
                                      </m:r>
                                    </m:e>
                                    <m:sup>
                                      <m:d>
                                        <m:dPr>
                                          <m:ctrlPr>
                                            <a:rPr lang="en-US" sz="1400" i="1">
                                              <a:solidFill>
                                                <a:srgbClr val="FF0000"/>
                                              </a:solidFill>
                                              <a:latin typeface="Cambria Math"/>
                                            </a:rPr>
                                          </m:ctrlPr>
                                        </m:dPr>
                                        <m:e>
                                          <m:r>
                                            <a:rPr lang="en-US" sz="1400" i="1">
                                              <a:solidFill>
                                                <a:srgbClr val="FF0000"/>
                                              </a:solidFill>
                                              <a:latin typeface="Cambria Math" panose="02040503050406030204" pitchFamily="18" charset="0"/>
                                            </a:rPr>
                                            <m:t>𝑖</m:t>
                                          </m:r>
                                        </m:e>
                                      </m:d>
                                    </m:sup>
                                  </m:sSup>
                                  <m:r>
                                    <a:rPr lang="en-US" sz="1400" b="0" i="1" smtClean="0">
                                      <a:latin typeface="Cambria Math" panose="02040503050406030204" pitchFamily="18" charset="0"/>
                                      <a:ea typeface="Cambria Math"/>
                                    </a:rPr>
                                    <m:t>+</m:t>
                                  </m:r>
                                  <m:sSub>
                                    <m:sSubPr>
                                      <m:ctrlPr>
                                        <a:rPr lang="en-US" sz="1400" i="1">
                                          <a:latin typeface="Cambria Math"/>
                                        </a:rPr>
                                      </m:ctrlPr>
                                    </m:sSubPr>
                                    <m:e>
                                      <m:r>
                                        <a:rPr lang="en-US" sz="1400" i="1">
                                          <a:latin typeface="Cambria Math"/>
                                        </a:rPr>
                                        <m:t>𝑦</m:t>
                                      </m:r>
                                    </m:e>
                                    <m:sub>
                                      <m:r>
                                        <a:rPr lang="en-US" sz="1400" i="1">
                                          <a:latin typeface="Cambria Math"/>
                                        </a:rPr>
                                        <m:t>𝑗</m:t>
                                      </m:r>
                                    </m:sub>
                                  </m:sSub>
                                  <m:r>
                                    <a:rPr lang="en-US" sz="1400" i="1">
                                      <a:latin typeface="Cambria Math"/>
                                      <a:ea typeface="Cambria Math"/>
                                    </a:rPr>
                                    <m:t>)</m:t>
                                  </m:r>
                                  <m:r>
                                    <m:rPr>
                                      <m:sty m:val="p"/>
                                    </m:rPr>
                                    <a:rPr lang="el-GR" sz="1400" i="1">
                                      <a:latin typeface="Cambria Math"/>
                                      <a:ea typeface="Cambria Math"/>
                                    </a:rPr>
                                    <m:t>Γ</m:t>
                                  </m:r>
                                  <m:r>
                                    <a:rPr lang="en-US" sz="1400" i="1">
                                      <a:latin typeface="Cambria Math"/>
                                      <a:ea typeface="Cambria Math"/>
                                    </a:rPr>
                                    <m:t>(</m:t>
                                  </m:r>
                                  <m:sSup>
                                    <m:sSupPr>
                                      <m:ctrlPr>
                                        <a:rPr lang="en-US" sz="1400" i="1" smtClean="0">
                                          <a:solidFill>
                                            <a:srgbClr val="FF0000"/>
                                          </a:solidFill>
                                          <a:latin typeface="Cambria Math"/>
                                        </a:rPr>
                                      </m:ctrlPr>
                                    </m:sSupPr>
                                    <m:e>
                                      <m:r>
                                        <a:rPr lang="en-US" sz="1400" i="1">
                                          <a:solidFill>
                                            <a:srgbClr val="FF0000"/>
                                          </a:solidFill>
                                          <a:latin typeface="Cambria Math" panose="02040503050406030204" pitchFamily="18" charset="0"/>
                                        </a:rPr>
                                        <m:t>𝛽</m:t>
                                      </m:r>
                                    </m:e>
                                    <m:sup>
                                      <m:r>
                                        <a:rPr lang="en-US" sz="1400" i="1">
                                          <a:solidFill>
                                            <a:srgbClr val="FF0000"/>
                                          </a:solidFill>
                                          <a:latin typeface="Cambria Math" panose="02040503050406030204" pitchFamily="18" charset="0"/>
                                        </a:rPr>
                                        <m:t>(</m:t>
                                      </m:r>
                                      <m:r>
                                        <a:rPr lang="en-US" sz="1400" i="1">
                                          <a:solidFill>
                                            <a:srgbClr val="FF0000"/>
                                          </a:solidFill>
                                          <a:latin typeface="Cambria Math" panose="02040503050406030204" pitchFamily="18" charset="0"/>
                                        </a:rPr>
                                        <m:t>𝑖</m:t>
                                      </m:r>
                                      <m:r>
                                        <a:rPr lang="en-US" sz="1400" i="1">
                                          <a:solidFill>
                                            <a:srgbClr val="FF0000"/>
                                          </a:solidFill>
                                          <a:latin typeface="Cambria Math" panose="02040503050406030204" pitchFamily="18" charset="0"/>
                                        </a:rPr>
                                        <m:t>)</m:t>
                                      </m:r>
                                    </m:sup>
                                  </m:sSup>
                                  <m:r>
                                    <a:rPr lang="en-US" sz="1400" i="1">
                                      <a:latin typeface="Cambria Math"/>
                                      <a:ea typeface="Cambria Math"/>
                                    </a:rPr>
                                    <m:t>+</m:t>
                                  </m:r>
                                  <m:sSub>
                                    <m:sSubPr>
                                      <m:ctrlPr>
                                        <a:rPr lang="en-US" sz="1400" i="1">
                                          <a:latin typeface="Cambria Math"/>
                                        </a:rPr>
                                      </m:ctrlPr>
                                    </m:sSubPr>
                                    <m:e>
                                      <m:sSub>
                                        <m:sSubPr>
                                          <m:ctrlPr>
                                            <a:rPr lang="en-US" sz="1400" i="1">
                                              <a:latin typeface="Cambria Math"/>
                                            </a:rPr>
                                          </m:ctrlPr>
                                        </m:sSubPr>
                                        <m:e>
                                          <m:r>
                                            <a:rPr lang="en-US" sz="1400" i="1">
                                              <a:latin typeface="Cambria Math"/>
                                            </a:rPr>
                                            <m:t>𝑛</m:t>
                                          </m:r>
                                        </m:e>
                                        <m:sub>
                                          <m:r>
                                            <a:rPr lang="en-US" sz="1400" i="1">
                                              <a:latin typeface="Cambria Math"/>
                                            </a:rPr>
                                            <m:t>𝑗</m:t>
                                          </m:r>
                                        </m:sub>
                                      </m:sSub>
                                      <m:r>
                                        <a:rPr lang="en-US" sz="1400" i="1">
                                          <a:latin typeface="Cambria Math"/>
                                        </a:rPr>
                                        <m:t>−</m:t>
                                      </m:r>
                                      <m:r>
                                        <a:rPr lang="en-US" sz="1400" i="1">
                                          <a:latin typeface="Cambria Math"/>
                                        </a:rPr>
                                        <m:t>𝑦</m:t>
                                      </m:r>
                                    </m:e>
                                    <m:sub>
                                      <m:r>
                                        <a:rPr lang="en-US" sz="1400" i="1">
                                          <a:latin typeface="Cambria Math"/>
                                        </a:rPr>
                                        <m:t>𝑗</m:t>
                                      </m:r>
                                    </m:sub>
                                  </m:sSub>
                                  <m:r>
                                    <a:rPr lang="en-US" sz="1400" i="1">
                                      <a:latin typeface="Cambria Math"/>
                                      <a:ea typeface="Cambria Math"/>
                                    </a:rPr>
                                    <m:t>)</m:t>
                                  </m:r>
                                </m:den>
                              </m:f>
                              <m:sSubSup>
                                <m:sSubSupPr>
                                  <m:ctrlPr>
                                    <a:rPr lang="en-US" sz="1400" i="1">
                                      <a:latin typeface="Cambria Math"/>
                                    </a:rPr>
                                  </m:ctrlPr>
                                </m:sSubSupPr>
                                <m:e>
                                  <m:r>
                                    <a:rPr lang="en-US" sz="1400" i="1">
                                      <a:latin typeface="Cambria Math"/>
                                      <a:ea typeface="Cambria Math"/>
                                    </a:rPr>
                                    <m:t>𝜃</m:t>
                                  </m:r>
                                </m:e>
                                <m:sub>
                                  <m:r>
                                    <a:rPr lang="en-US" sz="1400" i="1">
                                      <a:latin typeface="Cambria Math"/>
                                    </a:rPr>
                                    <m:t>𝑗</m:t>
                                  </m:r>
                                </m:sub>
                                <m:sup>
                                  <m:sSup>
                                    <m:sSupPr>
                                      <m:ctrlPr>
                                        <a:rPr lang="en-US" sz="1400" i="1" smtClean="0">
                                          <a:solidFill>
                                            <a:srgbClr val="FF0000"/>
                                          </a:solidFill>
                                          <a:latin typeface="Cambria Math"/>
                                        </a:rPr>
                                      </m:ctrlPr>
                                    </m:sSupPr>
                                    <m:e>
                                      <m:r>
                                        <a:rPr lang="en-US" sz="1400" i="1">
                                          <a:solidFill>
                                            <a:srgbClr val="FF0000"/>
                                          </a:solidFill>
                                          <a:latin typeface="Cambria Math" panose="02040503050406030204" pitchFamily="18" charset="0"/>
                                        </a:rPr>
                                        <m:t>𝛼</m:t>
                                      </m:r>
                                    </m:e>
                                    <m:sup>
                                      <m:d>
                                        <m:dPr>
                                          <m:ctrlPr>
                                            <a:rPr lang="en-US" sz="1400" i="1">
                                              <a:solidFill>
                                                <a:srgbClr val="FF0000"/>
                                              </a:solidFill>
                                              <a:latin typeface="Cambria Math"/>
                                            </a:rPr>
                                          </m:ctrlPr>
                                        </m:dPr>
                                        <m:e>
                                          <m:r>
                                            <a:rPr lang="en-US" sz="1400" i="1">
                                              <a:solidFill>
                                                <a:srgbClr val="FF0000"/>
                                              </a:solidFill>
                                              <a:latin typeface="Cambria Math" panose="02040503050406030204" pitchFamily="18" charset="0"/>
                                            </a:rPr>
                                            <m:t>𝑖</m:t>
                                          </m:r>
                                        </m:e>
                                      </m:d>
                                    </m:sup>
                                  </m:sSup>
                                  <m:r>
                                    <a:rPr lang="en-US" sz="1400" i="1">
                                      <a:latin typeface="Cambria Math"/>
                                      <a:ea typeface="Cambria Math"/>
                                    </a:rPr>
                                    <m:t>+</m:t>
                                  </m:r>
                                  <m:sSub>
                                    <m:sSubPr>
                                      <m:ctrlPr>
                                        <a:rPr lang="en-US" sz="1400" i="1">
                                          <a:latin typeface="Cambria Math"/>
                                        </a:rPr>
                                      </m:ctrlPr>
                                    </m:sSubPr>
                                    <m:e>
                                      <m:r>
                                        <a:rPr lang="en-US" sz="1400" i="1">
                                          <a:latin typeface="Cambria Math"/>
                                        </a:rPr>
                                        <m:t>𝑦</m:t>
                                      </m:r>
                                    </m:e>
                                    <m:sub>
                                      <m:r>
                                        <a:rPr lang="en-US" sz="1400" i="1">
                                          <a:latin typeface="Cambria Math"/>
                                        </a:rPr>
                                        <m:t>𝑗</m:t>
                                      </m:r>
                                    </m:sub>
                                  </m:sSub>
                                  <m:r>
                                    <a:rPr lang="en-US" sz="1400" i="1">
                                      <a:latin typeface="Cambria Math"/>
                                      <a:ea typeface="Cambria Math"/>
                                    </a:rPr>
                                    <m:t>−1</m:t>
                                  </m:r>
                                </m:sup>
                              </m:sSubSup>
                              <m:sSup>
                                <m:sSupPr>
                                  <m:ctrlPr>
                                    <a:rPr lang="en-US" sz="1400" i="1">
                                      <a:latin typeface="Cambria Math"/>
                                    </a:rPr>
                                  </m:ctrlPr>
                                </m:sSupPr>
                                <m:e>
                                  <m:d>
                                    <m:dPr>
                                      <m:ctrlPr>
                                        <a:rPr lang="en-US" sz="1400" i="1">
                                          <a:latin typeface="Cambria Math"/>
                                        </a:rPr>
                                      </m:ctrlPr>
                                    </m:dPr>
                                    <m:e>
                                      <m:r>
                                        <a:rPr lang="en-US" sz="1400" i="1">
                                          <a:latin typeface="Cambria Math"/>
                                        </a:rPr>
                                        <m:t>1−</m:t>
                                      </m:r>
                                      <m:sSub>
                                        <m:sSubPr>
                                          <m:ctrlPr>
                                            <a:rPr lang="en-US" sz="1400" i="1">
                                              <a:latin typeface="Cambria Math"/>
                                            </a:rPr>
                                          </m:ctrlPr>
                                        </m:sSubPr>
                                        <m:e>
                                          <m:r>
                                            <a:rPr lang="en-US" sz="1400" i="1">
                                              <a:latin typeface="Cambria Math"/>
                                              <a:ea typeface="Cambria Math"/>
                                            </a:rPr>
                                            <m:t>𝜃</m:t>
                                          </m:r>
                                        </m:e>
                                        <m:sub>
                                          <m:r>
                                            <a:rPr lang="en-US" sz="1400" i="1">
                                              <a:latin typeface="Cambria Math"/>
                                            </a:rPr>
                                            <m:t>𝑗</m:t>
                                          </m:r>
                                        </m:sub>
                                      </m:sSub>
                                    </m:e>
                                  </m:d>
                                </m:e>
                                <m:sup>
                                  <m:sSup>
                                    <m:sSupPr>
                                      <m:ctrlPr>
                                        <a:rPr lang="en-US" sz="1400" i="1" smtClean="0">
                                          <a:solidFill>
                                            <a:srgbClr val="FF0000"/>
                                          </a:solidFill>
                                          <a:latin typeface="Cambria Math"/>
                                        </a:rPr>
                                      </m:ctrlPr>
                                    </m:sSupPr>
                                    <m:e>
                                      <m:r>
                                        <a:rPr lang="en-US" sz="1400" i="1">
                                          <a:solidFill>
                                            <a:srgbClr val="FF0000"/>
                                          </a:solidFill>
                                          <a:latin typeface="Cambria Math" panose="02040503050406030204" pitchFamily="18" charset="0"/>
                                        </a:rPr>
                                        <m:t>𝛽</m:t>
                                      </m:r>
                                    </m:e>
                                    <m:sup>
                                      <m:r>
                                        <a:rPr lang="en-US" sz="1400" i="1">
                                          <a:solidFill>
                                            <a:srgbClr val="FF0000"/>
                                          </a:solidFill>
                                          <a:latin typeface="Cambria Math" panose="02040503050406030204" pitchFamily="18" charset="0"/>
                                        </a:rPr>
                                        <m:t>(</m:t>
                                      </m:r>
                                      <m:r>
                                        <a:rPr lang="en-US" sz="1400" i="1">
                                          <a:solidFill>
                                            <a:srgbClr val="FF0000"/>
                                          </a:solidFill>
                                          <a:latin typeface="Cambria Math" panose="02040503050406030204" pitchFamily="18" charset="0"/>
                                        </a:rPr>
                                        <m:t>𝑖</m:t>
                                      </m:r>
                                      <m:r>
                                        <a:rPr lang="en-US" sz="1400" i="1">
                                          <a:solidFill>
                                            <a:srgbClr val="FF0000"/>
                                          </a:solidFill>
                                          <a:latin typeface="Cambria Math" panose="02040503050406030204" pitchFamily="18" charset="0"/>
                                        </a:rPr>
                                        <m:t>)</m:t>
                                      </m:r>
                                    </m:sup>
                                  </m:sSup>
                                  <m:r>
                                    <a:rPr lang="en-US" sz="1400" i="1">
                                      <a:latin typeface="Cambria Math"/>
                                      <a:ea typeface="Cambria Math"/>
                                    </a:rPr>
                                    <m:t>+</m:t>
                                  </m:r>
                                  <m:sSub>
                                    <m:sSubPr>
                                      <m:ctrlPr>
                                        <a:rPr lang="en-US" sz="1400" i="1">
                                          <a:latin typeface="Cambria Math"/>
                                        </a:rPr>
                                      </m:ctrlPr>
                                    </m:sSubPr>
                                    <m:e>
                                      <m:sSub>
                                        <m:sSubPr>
                                          <m:ctrlPr>
                                            <a:rPr lang="en-US" sz="1400" i="1">
                                              <a:latin typeface="Cambria Math"/>
                                            </a:rPr>
                                          </m:ctrlPr>
                                        </m:sSubPr>
                                        <m:e>
                                          <m:r>
                                            <a:rPr lang="en-US" sz="1400" i="1">
                                              <a:latin typeface="Cambria Math"/>
                                            </a:rPr>
                                            <m:t>𝑛</m:t>
                                          </m:r>
                                        </m:e>
                                        <m:sub>
                                          <m:r>
                                            <a:rPr lang="en-US" sz="1400" i="1">
                                              <a:latin typeface="Cambria Math"/>
                                            </a:rPr>
                                            <m:t>𝑗</m:t>
                                          </m:r>
                                        </m:sub>
                                      </m:sSub>
                                      <m:r>
                                        <a:rPr lang="en-US" sz="1400" i="1">
                                          <a:latin typeface="Cambria Math"/>
                                        </a:rPr>
                                        <m:t>−</m:t>
                                      </m:r>
                                      <m:r>
                                        <a:rPr lang="en-US" sz="1400" i="1">
                                          <a:latin typeface="Cambria Math"/>
                                        </a:rPr>
                                        <m:t>𝑦</m:t>
                                      </m:r>
                                    </m:e>
                                    <m:sub>
                                      <m:r>
                                        <a:rPr lang="en-US" sz="1400" i="1">
                                          <a:latin typeface="Cambria Math"/>
                                        </a:rPr>
                                        <m:t>𝑗</m:t>
                                      </m:r>
                                    </m:sub>
                                  </m:sSub>
                                  <m:r>
                                    <a:rPr lang="en-US" sz="1400" i="1">
                                      <a:latin typeface="Cambria Math"/>
                                      <a:ea typeface="Cambria Math"/>
                                    </a:rPr>
                                    <m:t>−1</m:t>
                                  </m:r>
                                </m:sup>
                              </m:sSup>
                            </m:e>
                          </m:nary>
                        </m:e>
                      </m:nary>
                    </m:oMath>
                  </m:oMathPara>
                </a14:m>
                <a:endParaRPr lang="en-US" sz="1400" dirty="0" smtClean="0">
                  <a:ea typeface="Cambria Math"/>
                </a:endParaRPr>
              </a:p>
            </p:txBody>
          </p:sp>
        </mc:Choice>
        <mc:Fallback xmlns="">
          <p:sp>
            <p:nvSpPr>
              <p:cNvPr id="20" name="Rectangle 19"/>
              <p:cNvSpPr>
                <a:spLocks noRot="1" noChangeAspect="1" noMove="1" noResize="1" noEditPoints="1" noAdjustHandles="1" noChangeArrowheads="1" noChangeShapeType="1" noTextEdit="1"/>
              </p:cNvSpPr>
              <p:nvPr/>
            </p:nvSpPr>
            <p:spPr>
              <a:xfrm>
                <a:off x="812275" y="5156384"/>
                <a:ext cx="8309647" cy="722505"/>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Rectangle 21"/>
              <p:cNvSpPr/>
              <p:nvPr/>
            </p:nvSpPr>
            <p:spPr>
              <a:xfrm>
                <a:off x="1553917" y="4182512"/>
                <a:ext cx="6826362" cy="722505"/>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r>
                        <a:rPr lang="en-US" sz="1400" i="1" smtClean="0">
                          <a:latin typeface="Cambria Math"/>
                        </a:rPr>
                        <m:t>𝑝</m:t>
                      </m:r>
                      <m:d>
                        <m:dPr>
                          <m:ctrlPr>
                            <a:rPr lang="en-US" sz="1400" i="1">
                              <a:latin typeface="Cambria Math"/>
                            </a:rPr>
                          </m:ctrlPr>
                        </m:dPr>
                        <m:e>
                          <m:r>
                            <a:rPr lang="en-US" sz="1400" i="1">
                              <a:latin typeface="Cambria Math"/>
                              <a:ea typeface="Cambria Math"/>
                            </a:rPr>
                            <m:t>𝛼</m:t>
                          </m:r>
                          <m:r>
                            <a:rPr lang="en-US" sz="1400" i="1">
                              <a:latin typeface="Cambria Math"/>
                              <a:ea typeface="Cambria Math"/>
                            </a:rPr>
                            <m:t>,</m:t>
                          </m:r>
                          <m:r>
                            <a:rPr lang="en-US" sz="1400" i="1">
                              <a:latin typeface="Cambria Math"/>
                              <a:ea typeface="Cambria Math"/>
                            </a:rPr>
                            <m:t>𝛽</m:t>
                          </m:r>
                        </m:e>
                        <m:e>
                          <m:r>
                            <a:rPr lang="en-US" sz="1400" i="1">
                              <a:latin typeface="Cambria Math"/>
                              <a:ea typeface="Cambria Math"/>
                            </a:rPr>
                            <m:t>𝑦</m:t>
                          </m:r>
                        </m:e>
                      </m:d>
                      <m:r>
                        <a:rPr lang="en-US" sz="1400" b="0" i="1" smtClean="0">
                          <a:latin typeface="Cambria Math"/>
                          <a:ea typeface="Cambria Math"/>
                        </a:rPr>
                        <m:t>=</m:t>
                      </m:r>
                      <m:f>
                        <m:fPr>
                          <m:ctrlPr>
                            <a:rPr lang="en-US" sz="1400" i="1">
                              <a:latin typeface="Cambria Math"/>
                              <a:ea typeface="Cambria Math"/>
                            </a:rPr>
                          </m:ctrlPr>
                        </m:fPr>
                        <m:num>
                          <m:r>
                            <a:rPr lang="en-US" sz="1400" i="1">
                              <a:latin typeface="Cambria Math"/>
                              <a:ea typeface="Cambria Math"/>
                            </a:rPr>
                            <m:t>𝑝</m:t>
                          </m:r>
                          <m:d>
                            <m:dPr>
                              <m:ctrlPr>
                                <a:rPr lang="en-US" sz="1400" i="1">
                                  <a:latin typeface="Cambria Math"/>
                                  <a:ea typeface="Cambria Math"/>
                                </a:rPr>
                              </m:ctrlPr>
                            </m:dPr>
                            <m:e>
                              <m:r>
                                <a:rPr lang="en-US" sz="1400" i="1">
                                  <a:latin typeface="Cambria Math"/>
                                  <a:ea typeface="Cambria Math"/>
                                </a:rPr>
                                <m:t>𝜃</m:t>
                              </m:r>
                              <m:r>
                                <a:rPr lang="en-US" sz="1400" i="1">
                                  <a:latin typeface="Cambria Math"/>
                                  <a:ea typeface="Cambria Math"/>
                                </a:rPr>
                                <m:t>,</m:t>
                              </m:r>
                              <m:r>
                                <a:rPr lang="en-US" sz="1400" i="1">
                                  <a:latin typeface="Cambria Math"/>
                                  <a:ea typeface="Cambria Math"/>
                                </a:rPr>
                                <m:t>𝛼</m:t>
                              </m:r>
                              <m:r>
                                <a:rPr lang="en-US" sz="1400" i="1">
                                  <a:latin typeface="Cambria Math"/>
                                  <a:ea typeface="Cambria Math"/>
                                </a:rPr>
                                <m:t>,</m:t>
                              </m:r>
                              <m:r>
                                <a:rPr lang="en-US" sz="1400" i="1">
                                  <a:latin typeface="Cambria Math"/>
                                  <a:ea typeface="Cambria Math"/>
                                </a:rPr>
                                <m:t>𝛽</m:t>
                              </m:r>
                            </m:e>
                            <m:e>
                              <m:r>
                                <a:rPr lang="en-US" sz="1400" i="1">
                                  <a:latin typeface="Cambria Math"/>
                                  <a:ea typeface="Cambria Math"/>
                                </a:rPr>
                                <m:t>𝑦</m:t>
                              </m:r>
                            </m:e>
                          </m:d>
                        </m:num>
                        <m:den>
                          <m:r>
                            <a:rPr lang="en-US" sz="1400" i="1">
                              <a:latin typeface="Cambria Math"/>
                            </a:rPr>
                            <m:t>𝑝</m:t>
                          </m:r>
                          <m:d>
                            <m:dPr>
                              <m:ctrlPr>
                                <a:rPr lang="en-US" sz="1400" i="1">
                                  <a:latin typeface="Cambria Math"/>
                                </a:rPr>
                              </m:ctrlPr>
                            </m:dPr>
                            <m:e>
                              <m:r>
                                <a:rPr lang="en-US" sz="1400" i="1">
                                  <a:latin typeface="Cambria Math"/>
                                  <a:ea typeface="Cambria Math"/>
                                </a:rPr>
                                <m:t>𝜃</m:t>
                              </m:r>
                              <m:r>
                                <a:rPr lang="en-US" sz="1400" i="1">
                                  <a:latin typeface="Cambria Math"/>
                                  <a:ea typeface="Cambria Math"/>
                                </a:rPr>
                                <m:t>|</m:t>
                              </m:r>
                              <m:r>
                                <a:rPr lang="en-US" sz="1400" i="1">
                                  <a:latin typeface="Cambria Math"/>
                                  <a:ea typeface="Cambria Math"/>
                                </a:rPr>
                                <m:t>𝛼</m:t>
                              </m:r>
                              <m:r>
                                <a:rPr lang="en-US" sz="1400" i="1">
                                  <a:latin typeface="Cambria Math"/>
                                  <a:ea typeface="Cambria Math"/>
                                </a:rPr>
                                <m:t>,</m:t>
                              </m:r>
                              <m:r>
                                <a:rPr lang="en-US" sz="1400" i="1">
                                  <a:latin typeface="Cambria Math"/>
                                  <a:ea typeface="Cambria Math"/>
                                </a:rPr>
                                <m:t>𝛽</m:t>
                              </m:r>
                              <m:r>
                                <a:rPr lang="en-US" sz="1400" i="1">
                                  <a:latin typeface="Cambria Math"/>
                                  <a:ea typeface="Cambria Math"/>
                                </a:rPr>
                                <m:t>,</m:t>
                              </m:r>
                              <m:r>
                                <a:rPr lang="en-US" sz="1400" i="1">
                                  <a:latin typeface="Cambria Math"/>
                                  <a:ea typeface="Cambria Math"/>
                                </a:rPr>
                                <m:t>𝑦</m:t>
                              </m:r>
                            </m:e>
                          </m:d>
                        </m:den>
                      </m:f>
                      <m:r>
                        <a:rPr lang="en-US" sz="1400" i="1">
                          <a:latin typeface="Cambria Math"/>
                          <a:ea typeface="Cambria Math"/>
                        </a:rPr>
                        <m:t>∝</m:t>
                      </m:r>
                      <m:r>
                        <a:rPr lang="en-US" sz="1400" i="1" smtClean="0">
                          <a:solidFill>
                            <a:srgbClr val="FF0000"/>
                          </a:solidFill>
                          <a:latin typeface="Cambria Math"/>
                          <a:ea typeface="Cambria Math"/>
                        </a:rPr>
                        <m:t>𝑝</m:t>
                      </m:r>
                      <m:d>
                        <m:dPr>
                          <m:ctrlPr>
                            <a:rPr lang="en-US" sz="1400" i="1">
                              <a:solidFill>
                                <a:srgbClr val="FF0000"/>
                              </a:solidFill>
                              <a:latin typeface="Cambria Math"/>
                              <a:ea typeface="Cambria Math"/>
                            </a:rPr>
                          </m:ctrlPr>
                        </m:dPr>
                        <m:e>
                          <m:r>
                            <a:rPr lang="en-US" sz="1400" i="1">
                              <a:solidFill>
                                <a:srgbClr val="FF0000"/>
                              </a:solidFill>
                              <a:latin typeface="Cambria Math"/>
                              <a:ea typeface="Cambria Math"/>
                            </a:rPr>
                            <m:t>𝛼</m:t>
                          </m:r>
                          <m:r>
                            <a:rPr lang="en-US" sz="1400" i="1">
                              <a:solidFill>
                                <a:srgbClr val="FF0000"/>
                              </a:solidFill>
                              <a:latin typeface="Cambria Math"/>
                              <a:ea typeface="Cambria Math"/>
                            </a:rPr>
                            <m:t>,</m:t>
                          </m:r>
                          <m:r>
                            <a:rPr lang="en-US" sz="1400" i="1">
                              <a:solidFill>
                                <a:srgbClr val="FF0000"/>
                              </a:solidFill>
                              <a:latin typeface="Cambria Math"/>
                              <a:ea typeface="Cambria Math"/>
                            </a:rPr>
                            <m:t>𝛽</m:t>
                          </m:r>
                        </m:e>
                      </m:d>
                      <m:nary>
                        <m:naryPr>
                          <m:chr m:val="∏"/>
                          <m:ctrlPr>
                            <a:rPr lang="en-US" sz="1400" i="1">
                              <a:latin typeface="Cambria Math"/>
                              <a:ea typeface="Cambria Math"/>
                            </a:rPr>
                          </m:ctrlPr>
                        </m:naryPr>
                        <m:sub>
                          <m:r>
                            <m:rPr>
                              <m:brk m:alnAt="23"/>
                            </m:rPr>
                            <a:rPr lang="en-US" sz="1400" i="1">
                              <a:latin typeface="Cambria Math"/>
                              <a:ea typeface="Cambria Math"/>
                            </a:rPr>
                            <m:t>𝑗</m:t>
                          </m:r>
                          <m:r>
                            <a:rPr lang="en-US" sz="1400" i="1">
                              <a:latin typeface="Cambria Math"/>
                              <a:ea typeface="Cambria Math"/>
                            </a:rPr>
                            <m:t>=1</m:t>
                          </m:r>
                        </m:sub>
                        <m:sup>
                          <m:r>
                            <a:rPr lang="en-US" sz="1400" i="1">
                              <a:latin typeface="Cambria Math"/>
                              <a:ea typeface="Cambria Math"/>
                            </a:rPr>
                            <m:t>𝐽</m:t>
                          </m:r>
                        </m:sup>
                        <m:e>
                          <m:f>
                            <m:fPr>
                              <m:ctrlPr>
                                <a:rPr lang="en-US" sz="1400" i="1">
                                  <a:latin typeface="Cambria Math"/>
                                </a:rPr>
                              </m:ctrlPr>
                            </m:fPr>
                            <m:num>
                              <m:r>
                                <m:rPr>
                                  <m:sty m:val="p"/>
                                </m:rPr>
                                <a:rPr lang="el-GR" sz="1400" i="1">
                                  <a:latin typeface="Cambria Math"/>
                                  <a:ea typeface="Cambria Math"/>
                                </a:rPr>
                                <m:t>Γ</m:t>
                              </m:r>
                              <m:r>
                                <a:rPr lang="en-US" sz="1400" i="1">
                                  <a:latin typeface="Cambria Math"/>
                                  <a:ea typeface="Cambria Math"/>
                                </a:rPr>
                                <m:t>(</m:t>
                              </m:r>
                              <m:r>
                                <a:rPr lang="en-US" sz="1400" i="1">
                                  <a:latin typeface="Cambria Math"/>
                                  <a:ea typeface="Cambria Math"/>
                                </a:rPr>
                                <m:t>𝛼</m:t>
                              </m:r>
                              <m:r>
                                <a:rPr lang="en-US" sz="1400" b="0" i="1" smtClean="0">
                                  <a:latin typeface="Cambria Math" panose="02040503050406030204" pitchFamily="18" charset="0"/>
                                  <a:ea typeface="Cambria Math"/>
                                </a:rPr>
                                <m:t>+</m:t>
                              </m:r>
                              <m:r>
                                <a:rPr lang="en-US" sz="1400" i="1">
                                  <a:latin typeface="Cambria Math"/>
                                  <a:ea typeface="Cambria Math"/>
                                </a:rPr>
                                <m:t>𝛽</m:t>
                              </m:r>
                              <m:r>
                                <a:rPr lang="en-US" sz="1400" i="1">
                                  <a:latin typeface="Cambria Math"/>
                                  <a:ea typeface="Cambria Math"/>
                                </a:rPr>
                                <m:t>)</m:t>
                              </m:r>
                            </m:num>
                            <m:den>
                              <m:r>
                                <m:rPr>
                                  <m:sty m:val="p"/>
                                </m:rPr>
                                <a:rPr lang="el-GR" sz="1400" i="1">
                                  <a:latin typeface="Cambria Math"/>
                                  <a:ea typeface="Cambria Math"/>
                                </a:rPr>
                                <m:t>Γ</m:t>
                              </m:r>
                              <m:r>
                                <a:rPr lang="en-US" sz="1400" i="1">
                                  <a:latin typeface="Cambria Math"/>
                                  <a:ea typeface="Cambria Math"/>
                                </a:rPr>
                                <m:t>(</m:t>
                              </m:r>
                              <m:r>
                                <a:rPr lang="en-US" sz="1400" i="1">
                                  <a:latin typeface="Cambria Math"/>
                                  <a:ea typeface="Cambria Math"/>
                                </a:rPr>
                                <m:t>𝛼</m:t>
                              </m:r>
                              <m:r>
                                <a:rPr lang="en-US" sz="1400" i="1">
                                  <a:latin typeface="Cambria Math"/>
                                  <a:ea typeface="Cambria Math"/>
                                </a:rPr>
                                <m:t>)</m:t>
                              </m:r>
                              <m:r>
                                <m:rPr>
                                  <m:sty m:val="p"/>
                                </m:rPr>
                                <a:rPr lang="el-GR" sz="1400" i="1">
                                  <a:latin typeface="Cambria Math"/>
                                  <a:ea typeface="Cambria Math"/>
                                </a:rPr>
                                <m:t>Γ</m:t>
                              </m:r>
                              <m:r>
                                <a:rPr lang="en-US" sz="1400" i="1">
                                  <a:latin typeface="Cambria Math"/>
                                  <a:ea typeface="Cambria Math"/>
                                </a:rPr>
                                <m:t>(</m:t>
                              </m:r>
                              <m:r>
                                <a:rPr lang="en-US" sz="1400" i="1">
                                  <a:latin typeface="Cambria Math"/>
                                  <a:ea typeface="Cambria Math"/>
                                </a:rPr>
                                <m:t>𝛼</m:t>
                              </m:r>
                              <m:r>
                                <a:rPr lang="en-US" sz="1400" i="1">
                                  <a:latin typeface="Cambria Math"/>
                                  <a:ea typeface="Cambria Math"/>
                                </a:rPr>
                                <m:t>)</m:t>
                              </m:r>
                            </m:den>
                          </m:f>
                          <m:f>
                            <m:fPr>
                              <m:ctrlPr>
                                <a:rPr lang="en-US" sz="1400" i="1">
                                  <a:latin typeface="Cambria Math"/>
                                  <a:ea typeface="Cambria Math"/>
                                </a:rPr>
                              </m:ctrlPr>
                            </m:fPr>
                            <m:num>
                              <m:r>
                                <m:rPr>
                                  <m:sty m:val="p"/>
                                </m:rPr>
                                <a:rPr lang="el-GR" sz="1400" i="1">
                                  <a:latin typeface="Cambria Math"/>
                                  <a:ea typeface="Cambria Math"/>
                                </a:rPr>
                                <m:t>Γ</m:t>
                              </m:r>
                              <m:r>
                                <a:rPr lang="en-US" sz="1400" i="1">
                                  <a:latin typeface="Cambria Math"/>
                                  <a:ea typeface="Cambria Math"/>
                                </a:rPr>
                                <m:t>(</m:t>
                              </m:r>
                              <m:r>
                                <a:rPr lang="en-US" sz="1400" i="1">
                                  <a:latin typeface="Cambria Math"/>
                                  <a:ea typeface="Cambria Math"/>
                                </a:rPr>
                                <m:t>𝛼</m:t>
                              </m:r>
                              <m:r>
                                <a:rPr lang="en-US" sz="1400" i="1">
                                  <a:latin typeface="Cambria Math"/>
                                  <a:ea typeface="Cambria Math"/>
                                </a:rPr>
                                <m:t>+</m:t>
                              </m:r>
                              <m:sSub>
                                <m:sSubPr>
                                  <m:ctrlPr>
                                    <a:rPr lang="en-US" sz="1400" i="1">
                                      <a:latin typeface="Cambria Math"/>
                                      <a:ea typeface="Cambria Math"/>
                                    </a:rPr>
                                  </m:ctrlPr>
                                </m:sSubPr>
                                <m:e>
                                  <m:r>
                                    <a:rPr lang="en-US" sz="1400" i="1">
                                      <a:latin typeface="Cambria Math"/>
                                      <a:ea typeface="Cambria Math"/>
                                    </a:rPr>
                                    <m:t>𝑛</m:t>
                                  </m:r>
                                </m:e>
                                <m:sub>
                                  <m:r>
                                    <a:rPr lang="en-US" sz="1400" i="1">
                                      <a:latin typeface="Cambria Math"/>
                                      <a:ea typeface="Cambria Math"/>
                                    </a:rPr>
                                    <m:t>𝑗</m:t>
                                  </m:r>
                                </m:sub>
                              </m:sSub>
                              <m:r>
                                <a:rPr lang="en-US" sz="1400" i="1">
                                  <a:latin typeface="Cambria Math"/>
                                  <a:ea typeface="Cambria Math"/>
                                </a:rPr>
                                <m:t>)</m:t>
                              </m:r>
                              <m:r>
                                <m:rPr>
                                  <m:sty m:val="p"/>
                                </m:rPr>
                                <a:rPr lang="el-GR" sz="1400" i="1">
                                  <a:latin typeface="Cambria Math"/>
                                  <a:ea typeface="Cambria Math"/>
                                </a:rPr>
                                <m:t>Γ</m:t>
                              </m:r>
                              <m:r>
                                <a:rPr lang="en-US" sz="1400" i="1">
                                  <a:latin typeface="Cambria Math"/>
                                  <a:ea typeface="Cambria Math"/>
                                </a:rPr>
                                <m:t>(</m:t>
                              </m:r>
                              <m:r>
                                <a:rPr lang="en-US" sz="1400" i="1">
                                  <a:latin typeface="Cambria Math"/>
                                  <a:ea typeface="Cambria Math"/>
                                </a:rPr>
                                <m:t>𝛽</m:t>
                              </m:r>
                              <m:r>
                                <a:rPr lang="en-US" sz="1400" i="1">
                                  <a:latin typeface="Cambria Math"/>
                                  <a:ea typeface="Cambria Math"/>
                                </a:rPr>
                                <m:t>+</m:t>
                              </m:r>
                              <m:sSub>
                                <m:sSubPr>
                                  <m:ctrlPr>
                                    <a:rPr lang="en-US" sz="1400" i="1">
                                      <a:latin typeface="Cambria Math"/>
                                      <a:ea typeface="Cambria Math"/>
                                    </a:rPr>
                                  </m:ctrlPr>
                                </m:sSubPr>
                                <m:e>
                                  <m:r>
                                    <a:rPr lang="en-US" sz="1400" i="1">
                                      <a:latin typeface="Cambria Math"/>
                                      <a:ea typeface="Cambria Math"/>
                                    </a:rPr>
                                    <m:t>𝑛</m:t>
                                  </m:r>
                                </m:e>
                                <m:sub>
                                  <m:r>
                                    <a:rPr lang="en-US" sz="1400" i="1">
                                      <a:latin typeface="Cambria Math"/>
                                      <a:ea typeface="Cambria Math"/>
                                    </a:rPr>
                                    <m:t>𝑗</m:t>
                                  </m:r>
                                </m:sub>
                              </m:sSub>
                              <m:r>
                                <a:rPr lang="en-US" sz="1400" i="1">
                                  <a:latin typeface="Cambria Math"/>
                                  <a:ea typeface="Cambria Math"/>
                                </a:rPr>
                                <m:t>−</m:t>
                              </m:r>
                              <m:sSub>
                                <m:sSubPr>
                                  <m:ctrlPr>
                                    <a:rPr lang="en-US" sz="1400" i="1">
                                      <a:latin typeface="Cambria Math"/>
                                      <a:ea typeface="Cambria Math"/>
                                    </a:rPr>
                                  </m:ctrlPr>
                                </m:sSubPr>
                                <m:e>
                                  <m:r>
                                    <a:rPr lang="en-US" sz="1400" i="1">
                                      <a:latin typeface="Cambria Math"/>
                                      <a:ea typeface="Cambria Math"/>
                                    </a:rPr>
                                    <m:t>𝑦</m:t>
                                  </m:r>
                                </m:e>
                                <m:sub>
                                  <m:r>
                                    <a:rPr lang="en-US" sz="1400" i="1">
                                      <a:latin typeface="Cambria Math"/>
                                      <a:ea typeface="Cambria Math"/>
                                    </a:rPr>
                                    <m:t>𝑗</m:t>
                                  </m:r>
                                </m:sub>
                              </m:sSub>
                              <m:r>
                                <a:rPr lang="en-US" sz="1400" i="1">
                                  <a:latin typeface="Cambria Math"/>
                                  <a:ea typeface="Cambria Math"/>
                                </a:rPr>
                                <m:t>)</m:t>
                              </m:r>
                            </m:num>
                            <m:den>
                              <m:r>
                                <m:rPr>
                                  <m:sty m:val="p"/>
                                </m:rPr>
                                <a:rPr lang="el-GR" sz="1400" i="1">
                                  <a:latin typeface="Cambria Math"/>
                                  <a:ea typeface="Cambria Math"/>
                                </a:rPr>
                                <m:t>Γ</m:t>
                              </m:r>
                              <m:r>
                                <a:rPr lang="en-US" sz="1400" i="1">
                                  <a:latin typeface="Cambria Math"/>
                                  <a:ea typeface="Cambria Math"/>
                                </a:rPr>
                                <m:t>(</m:t>
                              </m:r>
                              <m:r>
                                <a:rPr lang="en-US" sz="1400" i="1">
                                  <a:latin typeface="Cambria Math"/>
                                  <a:ea typeface="Cambria Math"/>
                                </a:rPr>
                                <m:t>𝛼</m:t>
                              </m:r>
                              <m:r>
                                <a:rPr lang="en-US" sz="1400" i="1">
                                  <a:latin typeface="Cambria Math"/>
                                  <a:ea typeface="Cambria Math"/>
                                </a:rPr>
                                <m:t>,</m:t>
                              </m:r>
                              <m:r>
                                <a:rPr lang="en-US" sz="1400" i="1">
                                  <a:latin typeface="Cambria Math"/>
                                  <a:ea typeface="Cambria Math"/>
                                </a:rPr>
                                <m:t>𝛽</m:t>
                              </m:r>
                              <m:r>
                                <a:rPr lang="en-US" sz="1400" i="1">
                                  <a:latin typeface="Cambria Math"/>
                                  <a:ea typeface="Cambria Math"/>
                                </a:rPr>
                                <m:t>+</m:t>
                              </m:r>
                              <m:sSub>
                                <m:sSubPr>
                                  <m:ctrlPr>
                                    <a:rPr lang="en-US" sz="1400" i="1">
                                      <a:latin typeface="Cambria Math"/>
                                      <a:ea typeface="Cambria Math"/>
                                    </a:rPr>
                                  </m:ctrlPr>
                                </m:sSubPr>
                                <m:e>
                                  <m:r>
                                    <a:rPr lang="en-US" sz="1400" i="1">
                                      <a:latin typeface="Cambria Math"/>
                                      <a:ea typeface="Cambria Math"/>
                                    </a:rPr>
                                    <m:t>𝑛</m:t>
                                  </m:r>
                                </m:e>
                                <m:sub>
                                  <m:r>
                                    <a:rPr lang="en-US" sz="1400" i="1">
                                      <a:latin typeface="Cambria Math"/>
                                      <a:ea typeface="Cambria Math"/>
                                    </a:rPr>
                                    <m:t>𝑗</m:t>
                                  </m:r>
                                </m:sub>
                              </m:sSub>
                              <m:r>
                                <a:rPr lang="en-US" sz="1400" i="1">
                                  <a:latin typeface="Cambria Math"/>
                                  <a:ea typeface="Cambria Math"/>
                                </a:rPr>
                                <m:t>)</m:t>
                              </m:r>
                            </m:den>
                          </m:f>
                        </m:e>
                      </m:nary>
                    </m:oMath>
                  </m:oMathPara>
                </a14:m>
                <a:endParaRPr lang="en-US" sz="1400" dirty="0">
                  <a:ea typeface="Cambria Math"/>
                </a:endParaRPr>
              </a:p>
            </p:txBody>
          </p:sp>
        </mc:Choice>
        <mc:Fallback xmlns="">
          <p:sp>
            <p:nvSpPr>
              <p:cNvPr id="22" name="Rectangle 21"/>
              <p:cNvSpPr>
                <a:spLocks noRot="1" noChangeAspect="1" noMove="1" noResize="1" noEditPoints="1" noAdjustHandles="1" noChangeArrowheads="1" noChangeShapeType="1" noTextEdit="1"/>
              </p:cNvSpPr>
              <p:nvPr/>
            </p:nvSpPr>
            <p:spPr>
              <a:xfrm>
                <a:off x="1553917" y="4182512"/>
                <a:ext cx="6826362" cy="722505"/>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Rectangle 22"/>
              <p:cNvSpPr/>
              <p:nvPr/>
            </p:nvSpPr>
            <p:spPr>
              <a:xfrm>
                <a:off x="2667000" y="1620232"/>
                <a:ext cx="1452257" cy="35836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i="1" smtClean="0">
                              <a:solidFill>
                                <a:srgbClr val="3333FF"/>
                              </a:solidFill>
                              <a:latin typeface="Cambria Math"/>
                              <a:ea typeface="Cambria Math"/>
                            </a:rPr>
                          </m:ctrlPr>
                        </m:sSubPr>
                        <m:e>
                          <m:r>
                            <a:rPr lang="en-US" sz="1600" i="1">
                              <a:solidFill>
                                <a:srgbClr val="3333FF"/>
                              </a:solidFill>
                              <a:latin typeface="Cambria Math"/>
                              <a:ea typeface="Cambria Math"/>
                            </a:rPr>
                            <m:t>𝜃</m:t>
                          </m:r>
                        </m:e>
                        <m:sub>
                          <m:r>
                            <a:rPr lang="en-US" sz="1600" b="0" i="1" smtClean="0">
                              <a:solidFill>
                                <a:srgbClr val="3333FF"/>
                              </a:solidFill>
                              <a:latin typeface="Cambria Math"/>
                              <a:ea typeface="Cambria Math"/>
                            </a:rPr>
                            <m:t>𝑗</m:t>
                          </m:r>
                        </m:sub>
                      </m:sSub>
                      <m:r>
                        <a:rPr lang="en-US" sz="1600" b="0" i="1" smtClean="0">
                          <a:solidFill>
                            <a:srgbClr val="3333FF"/>
                          </a:solidFill>
                          <a:latin typeface="Cambria Math"/>
                          <a:ea typeface="Cambria Math"/>
                        </a:rPr>
                        <m:t>~</m:t>
                      </m:r>
                      <m:r>
                        <m:rPr>
                          <m:sty m:val="p"/>
                        </m:rPr>
                        <a:rPr lang="en-US" sz="1600" b="0" i="0" smtClean="0">
                          <a:solidFill>
                            <a:srgbClr val="3333FF"/>
                          </a:solidFill>
                          <a:latin typeface="Cambria Math"/>
                          <a:ea typeface="Cambria Math"/>
                        </a:rPr>
                        <m:t>Beta</m:t>
                      </m:r>
                      <m:r>
                        <a:rPr lang="en-US" sz="1600" b="0" i="1" smtClean="0">
                          <a:solidFill>
                            <a:srgbClr val="3333FF"/>
                          </a:solidFill>
                          <a:latin typeface="Cambria Math"/>
                          <a:ea typeface="Cambria Math"/>
                        </a:rPr>
                        <m:t>(</m:t>
                      </m:r>
                      <m:r>
                        <a:rPr lang="en-US" sz="1600" i="1">
                          <a:solidFill>
                            <a:srgbClr val="3333FF"/>
                          </a:solidFill>
                          <a:latin typeface="Cambria Math"/>
                          <a:ea typeface="Cambria Math"/>
                        </a:rPr>
                        <m:t>𝛼</m:t>
                      </m:r>
                      <m:r>
                        <a:rPr lang="en-US" sz="1600" i="1">
                          <a:solidFill>
                            <a:srgbClr val="3333FF"/>
                          </a:solidFill>
                          <a:latin typeface="Cambria Math"/>
                          <a:ea typeface="Cambria Math"/>
                        </a:rPr>
                        <m:t>,</m:t>
                      </m:r>
                      <m:r>
                        <a:rPr lang="en-US" sz="1600" i="1">
                          <a:solidFill>
                            <a:srgbClr val="3333FF"/>
                          </a:solidFill>
                          <a:latin typeface="Cambria Math"/>
                          <a:ea typeface="Cambria Math"/>
                        </a:rPr>
                        <m:t>𝛽</m:t>
                      </m:r>
                      <m:r>
                        <a:rPr lang="en-US" sz="1600" b="0" i="0" smtClean="0">
                          <a:solidFill>
                            <a:srgbClr val="3333FF"/>
                          </a:solidFill>
                          <a:latin typeface="Cambria Math" panose="02040503050406030204" pitchFamily="18" charset="0"/>
                          <a:ea typeface="Cambria Math"/>
                        </a:rPr>
                        <m:t>)</m:t>
                      </m:r>
                    </m:oMath>
                  </m:oMathPara>
                </a14:m>
                <a:endParaRPr lang="en-US" sz="1600" dirty="0">
                  <a:solidFill>
                    <a:srgbClr val="3333FF"/>
                  </a:solidFill>
                </a:endParaRPr>
              </a:p>
            </p:txBody>
          </p:sp>
        </mc:Choice>
        <mc:Fallback xmlns="">
          <p:sp>
            <p:nvSpPr>
              <p:cNvPr id="23" name="Rectangle 22"/>
              <p:cNvSpPr>
                <a:spLocks noRot="1" noChangeAspect="1" noMove="1" noResize="1" noEditPoints="1" noAdjustHandles="1" noChangeArrowheads="1" noChangeShapeType="1" noTextEdit="1"/>
              </p:cNvSpPr>
              <p:nvPr/>
            </p:nvSpPr>
            <p:spPr>
              <a:xfrm>
                <a:off x="2667000" y="1620232"/>
                <a:ext cx="1452257" cy="358368"/>
              </a:xfrm>
              <a:prstGeom prst="rect">
                <a:avLst/>
              </a:prstGeom>
              <a:blipFill>
                <a:blip r:embed="rId6"/>
                <a:stretch>
                  <a:fillRect b="-678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Rectangle 23"/>
              <p:cNvSpPr/>
              <p:nvPr/>
            </p:nvSpPr>
            <p:spPr>
              <a:xfrm>
                <a:off x="2667000" y="1927632"/>
                <a:ext cx="1433598" cy="358368"/>
              </a:xfrm>
              <a:prstGeom prst="rect">
                <a:avLst/>
              </a:prstGeom>
            </p:spPr>
            <p:txBody>
              <a:bodyPr wrap="none">
                <a:spAutoFit/>
              </a:bodyPr>
              <a:lstStyle/>
              <a:p>
                <a14:m>
                  <m:oMath xmlns:m="http://schemas.openxmlformats.org/officeDocument/2006/math">
                    <m:sSub>
                      <m:sSubPr>
                        <m:ctrlPr>
                          <a:rPr lang="en-US" sz="1600" i="1" smtClean="0">
                            <a:solidFill>
                              <a:srgbClr val="00B050"/>
                            </a:solidFill>
                            <a:latin typeface="Cambria Math"/>
                            <a:ea typeface="Cambria Math"/>
                          </a:rPr>
                        </m:ctrlPr>
                      </m:sSubPr>
                      <m:e>
                        <m:r>
                          <a:rPr lang="en-US" sz="1600" b="0" i="1" smtClean="0">
                            <a:solidFill>
                              <a:srgbClr val="00B050"/>
                            </a:solidFill>
                            <a:latin typeface="Cambria Math"/>
                            <a:ea typeface="Cambria Math"/>
                          </a:rPr>
                          <m:t>𝑦</m:t>
                        </m:r>
                      </m:e>
                      <m:sub>
                        <m:r>
                          <a:rPr lang="en-US" sz="1600" i="1">
                            <a:solidFill>
                              <a:srgbClr val="00B050"/>
                            </a:solidFill>
                            <a:latin typeface="Cambria Math"/>
                            <a:ea typeface="Cambria Math"/>
                          </a:rPr>
                          <m:t>𝑗</m:t>
                        </m:r>
                      </m:sub>
                    </m:sSub>
                    <m:r>
                      <a:rPr lang="en-US" sz="1600" i="1">
                        <a:solidFill>
                          <a:srgbClr val="00B050"/>
                        </a:solidFill>
                        <a:latin typeface="Cambria Math"/>
                        <a:ea typeface="Cambria Math"/>
                      </a:rPr>
                      <m:t>~</m:t>
                    </m:r>
                    <m:r>
                      <m:rPr>
                        <m:sty m:val="p"/>
                      </m:rPr>
                      <a:rPr lang="en-US" sz="1600" b="0" i="0" smtClean="0">
                        <a:solidFill>
                          <a:srgbClr val="00B050"/>
                        </a:solidFill>
                        <a:latin typeface="Cambria Math"/>
                        <a:ea typeface="Cambria Math"/>
                      </a:rPr>
                      <m:t>Bin</m:t>
                    </m:r>
                    <m:r>
                      <a:rPr lang="en-US" sz="1600" i="1">
                        <a:solidFill>
                          <a:srgbClr val="00B050"/>
                        </a:solidFill>
                        <a:latin typeface="Cambria Math"/>
                        <a:ea typeface="Cambria Math"/>
                      </a:rPr>
                      <m:t>(</m:t>
                    </m:r>
                    <m:sSub>
                      <m:sSubPr>
                        <m:ctrlPr>
                          <a:rPr lang="en-US" sz="1600" i="1">
                            <a:solidFill>
                              <a:srgbClr val="00B050"/>
                            </a:solidFill>
                            <a:latin typeface="Cambria Math"/>
                            <a:ea typeface="Cambria Math"/>
                          </a:rPr>
                        </m:ctrlPr>
                      </m:sSubPr>
                      <m:e>
                        <m:r>
                          <a:rPr lang="en-US" sz="1600" b="0" i="1" smtClean="0">
                            <a:solidFill>
                              <a:srgbClr val="00B050"/>
                            </a:solidFill>
                            <a:latin typeface="Cambria Math"/>
                            <a:ea typeface="Cambria Math"/>
                          </a:rPr>
                          <m:t>𝑛</m:t>
                        </m:r>
                      </m:e>
                      <m:sub>
                        <m:r>
                          <a:rPr lang="en-US" sz="1600" i="1">
                            <a:solidFill>
                              <a:srgbClr val="00B050"/>
                            </a:solidFill>
                            <a:latin typeface="Cambria Math"/>
                            <a:ea typeface="Cambria Math"/>
                          </a:rPr>
                          <m:t>𝑗</m:t>
                        </m:r>
                      </m:sub>
                    </m:sSub>
                  </m:oMath>
                </a14:m>
                <a:r>
                  <a:rPr lang="en-US" sz="1600" dirty="0" smtClean="0">
                    <a:solidFill>
                      <a:srgbClr val="00B050"/>
                    </a:solidFill>
                  </a:rPr>
                  <a:t>,</a:t>
                </a:r>
                <a:r>
                  <a:rPr lang="en-US" sz="1600" dirty="0">
                    <a:solidFill>
                      <a:srgbClr val="00B050"/>
                    </a:solidFill>
                    <a:ea typeface="Cambria Math"/>
                  </a:rPr>
                  <a:t> </a:t>
                </a:r>
                <a14:m>
                  <m:oMath xmlns:m="http://schemas.openxmlformats.org/officeDocument/2006/math">
                    <m:sSub>
                      <m:sSubPr>
                        <m:ctrlPr>
                          <a:rPr lang="en-US" sz="1600" i="1">
                            <a:solidFill>
                              <a:srgbClr val="00B050"/>
                            </a:solidFill>
                            <a:latin typeface="Cambria Math"/>
                            <a:ea typeface="Cambria Math"/>
                          </a:rPr>
                        </m:ctrlPr>
                      </m:sSubPr>
                      <m:e>
                        <m:r>
                          <a:rPr lang="en-US" sz="1600" i="1">
                            <a:solidFill>
                              <a:srgbClr val="00B050"/>
                            </a:solidFill>
                            <a:latin typeface="Cambria Math"/>
                            <a:ea typeface="Cambria Math"/>
                          </a:rPr>
                          <m:t>𝜃</m:t>
                        </m:r>
                      </m:e>
                      <m:sub>
                        <m:r>
                          <a:rPr lang="en-US" sz="1600" i="1">
                            <a:solidFill>
                              <a:srgbClr val="00B050"/>
                            </a:solidFill>
                            <a:latin typeface="Cambria Math"/>
                            <a:ea typeface="Cambria Math"/>
                          </a:rPr>
                          <m:t>𝑗</m:t>
                        </m:r>
                      </m:sub>
                    </m:sSub>
                    <m:r>
                      <a:rPr lang="en-US" sz="1600" b="0" i="0" smtClean="0">
                        <a:solidFill>
                          <a:srgbClr val="00B050"/>
                        </a:solidFill>
                        <a:latin typeface="Cambria Math" panose="02040503050406030204" pitchFamily="18" charset="0"/>
                        <a:ea typeface="Cambria Math"/>
                      </a:rPr>
                      <m:t>)</m:t>
                    </m:r>
                  </m:oMath>
                </a14:m>
                <a:endParaRPr lang="en-US" sz="1600" dirty="0">
                  <a:solidFill>
                    <a:srgbClr val="00B050"/>
                  </a:solidFill>
                </a:endParaRPr>
              </a:p>
            </p:txBody>
          </p:sp>
        </mc:Choice>
        <mc:Fallback xmlns="">
          <p:sp>
            <p:nvSpPr>
              <p:cNvPr id="24" name="Rectangle 23"/>
              <p:cNvSpPr>
                <a:spLocks noRot="1" noChangeAspect="1" noMove="1" noResize="1" noEditPoints="1" noAdjustHandles="1" noChangeArrowheads="1" noChangeShapeType="1" noTextEdit="1"/>
              </p:cNvSpPr>
              <p:nvPr/>
            </p:nvSpPr>
            <p:spPr>
              <a:xfrm>
                <a:off x="2667000" y="1927632"/>
                <a:ext cx="1433598" cy="358368"/>
              </a:xfrm>
              <a:prstGeom prst="rect">
                <a:avLst/>
              </a:prstGeom>
              <a:blipFill>
                <a:blip r:embed="rId7"/>
                <a:stretch>
                  <a:fillRect t="-3390" b="-1694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Rectangle 25"/>
              <p:cNvSpPr/>
              <p:nvPr/>
            </p:nvSpPr>
            <p:spPr>
              <a:xfrm>
                <a:off x="2286000" y="1342107"/>
                <a:ext cx="1507464"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ctrlPr>
                            <a:rPr lang="en-US" sz="1600" i="1" smtClean="0">
                              <a:solidFill>
                                <a:srgbClr val="FF0000"/>
                              </a:solidFill>
                              <a:latin typeface="Cambria Math"/>
                              <a:ea typeface="Cambria Math"/>
                            </a:rPr>
                          </m:ctrlPr>
                        </m:dPr>
                        <m:e>
                          <m:r>
                            <a:rPr lang="en-US" sz="1600" i="1">
                              <a:solidFill>
                                <a:srgbClr val="FF0000"/>
                              </a:solidFill>
                              <a:latin typeface="Cambria Math"/>
                              <a:ea typeface="Cambria Math"/>
                            </a:rPr>
                            <m:t>𝛼</m:t>
                          </m:r>
                          <m:r>
                            <a:rPr lang="en-US" sz="1600" i="1">
                              <a:solidFill>
                                <a:srgbClr val="FF0000"/>
                              </a:solidFill>
                              <a:latin typeface="Cambria Math"/>
                              <a:ea typeface="Cambria Math"/>
                            </a:rPr>
                            <m:t>,</m:t>
                          </m:r>
                          <m:r>
                            <a:rPr lang="en-US" sz="1600" i="1">
                              <a:solidFill>
                                <a:srgbClr val="FF0000"/>
                              </a:solidFill>
                              <a:latin typeface="Cambria Math"/>
                              <a:ea typeface="Cambria Math"/>
                            </a:rPr>
                            <m:t>𝛽</m:t>
                          </m:r>
                        </m:e>
                      </m:d>
                      <m:r>
                        <a:rPr lang="en-US" sz="1600" b="0" i="1" smtClean="0">
                          <a:solidFill>
                            <a:srgbClr val="FF0000"/>
                          </a:solidFill>
                          <a:latin typeface="Cambria Math"/>
                          <a:ea typeface="Cambria Math"/>
                        </a:rPr>
                        <m:t>~</m:t>
                      </m:r>
                      <m:r>
                        <a:rPr lang="en-US" sz="1600" i="1">
                          <a:solidFill>
                            <a:srgbClr val="FF0000"/>
                          </a:solidFill>
                          <a:latin typeface="Cambria Math"/>
                          <a:ea typeface="Cambria Math"/>
                        </a:rPr>
                        <m:t>𝑝</m:t>
                      </m:r>
                      <m:d>
                        <m:dPr>
                          <m:ctrlPr>
                            <a:rPr lang="en-US" sz="1600" i="1">
                              <a:solidFill>
                                <a:srgbClr val="FF0000"/>
                              </a:solidFill>
                              <a:latin typeface="Cambria Math"/>
                              <a:ea typeface="Cambria Math"/>
                            </a:rPr>
                          </m:ctrlPr>
                        </m:dPr>
                        <m:e>
                          <m:r>
                            <a:rPr lang="en-US" sz="1600" i="1">
                              <a:solidFill>
                                <a:srgbClr val="FF0000"/>
                              </a:solidFill>
                              <a:latin typeface="Cambria Math"/>
                              <a:ea typeface="Cambria Math"/>
                            </a:rPr>
                            <m:t>𝛼</m:t>
                          </m:r>
                          <m:r>
                            <a:rPr lang="en-US" sz="1600" i="1">
                              <a:solidFill>
                                <a:srgbClr val="FF0000"/>
                              </a:solidFill>
                              <a:latin typeface="Cambria Math"/>
                              <a:ea typeface="Cambria Math"/>
                            </a:rPr>
                            <m:t>,</m:t>
                          </m:r>
                          <m:r>
                            <a:rPr lang="en-US" sz="1600" i="1">
                              <a:solidFill>
                                <a:srgbClr val="FF0000"/>
                              </a:solidFill>
                              <a:latin typeface="Cambria Math"/>
                              <a:ea typeface="Cambria Math"/>
                            </a:rPr>
                            <m:t>𝛽</m:t>
                          </m:r>
                        </m:e>
                      </m:d>
                    </m:oMath>
                  </m:oMathPara>
                </a14:m>
                <a:endParaRPr lang="en-US" sz="1600" dirty="0">
                  <a:solidFill>
                    <a:srgbClr val="FF0000"/>
                  </a:solidFill>
                </a:endParaRPr>
              </a:p>
            </p:txBody>
          </p:sp>
        </mc:Choice>
        <mc:Fallback xmlns="">
          <p:sp>
            <p:nvSpPr>
              <p:cNvPr id="26" name="Rectangle 25"/>
              <p:cNvSpPr>
                <a:spLocks noRot="1" noChangeAspect="1" noMove="1" noResize="1" noEditPoints="1" noAdjustHandles="1" noChangeArrowheads="1" noChangeShapeType="1" noTextEdit="1"/>
              </p:cNvSpPr>
              <p:nvPr/>
            </p:nvSpPr>
            <p:spPr>
              <a:xfrm>
                <a:off x="2286000" y="1342107"/>
                <a:ext cx="1507464" cy="338554"/>
              </a:xfrm>
              <a:prstGeom prst="rect">
                <a:avLst/>
              </a:prstGeom>
              <a:blipFill>
                <a:blip r:embed="rId8"/>
                <a:stretch>
                  <a:fillRect b="-8929"/>
                </a:stretch>
              </a:blipFill>
            </p:spPr>
            <p:txBody>
              <a:bodyPr/>
              <a:lstStyle/>
              <a:p>
                <a:r>
                  <a:rPr lang="en-US">
                    <a:noFill/>
                  </a:rPr>
                  <a:t> </a:t>
                </a:r>
              </a:p>
            </p:txBody>
          </p:sp>
        </mc:Fallback>
      </mc:AlternateContent>
      <p:sp>
        <p:nvSpPr>
          <p:cNvPr id="27" name="TextBox 26"/>
          <p:cNvSpPr txBox="1"/>
          <p:nvPr/>
        </p:nvSpPr>
        <p:spPr>
          <a:xfrm>
            <a:off x="4232495" y="1328823"/>
            <a:ext cx="1752600" cy="338554"/>
          </a:xfrm>
          <a:prstGeom prst="rect">
            <a:avLst/>
          </a:prstGeom>
          <a:noFill/>
        </p:spPr>
        <p:txBody>
          <a:bodyPr wrap="square" rtlCol="0">
            <a:spAutoFit/>
          </a:bodyPr>
          <a:lstStyle/>
          <a:p>
            <a:r>
              <a:rPr lang="en-US" sz="1600" dirty="0" smtClean="0">
                <a:solidFill>
                  <a:srgbClr val="7030A0"/>
                </a:solidFill>
              </a:rPr>
              <a:t>: </a:t>
            </a:r>
            <a:r>
              <a:rPr lang="en-US" sz="1600" dirty="0" smtClean="0">
                <a:solidFill>
                  <a:srgbClr val="FF0000"/>
                </a:solidFill>
              </a:rPr>
              <a:t>hyper prior</a:t>
            </a:r>
            <a:endParaRPr lang="en-US" sz="1600" dirty="0">
              <a:solidFill>
                <a:srgbClr val="FF0000"/>
              </a:solidFill>
            </a:endParaRPr>
          </a:p>
        </p:txBody>
      </p:sp>
      <p:sp>
        <p:nvSpPr>
          <p:cNvPr id="28" name="TextBox 27"/>
          <p:cNvSpPr txBox="1"/>
          <p:nvPr/>
        </p:nvSpPr>
        <p:spPr>
          <a:xfrm>
            <a:off x="4232495" y="1632765"/>
            <a:ext cx="1752600" cy="338554"/>
          </a:xfrm>
          <a:prstGeom prst="rect">
            <a:avLst/>
          </a:prstGeom>
          <a:noFill/>
        </p:spPr>
        <p:txBody>
          <a:bodyPr wrap="square" rtlCol="0">
            <a:spAutoFit/>
          </a:bodyPr>
          <a:lstStyle/>
          <a:p>
            <a:r>
              <a:rPr lang="en-US" sz="1600" dirty="0" smtClean="0">
                <a:solidFill>
                  <a:srgbClr val="3333FF"/>
                </a:solidFill>
              </a:rPr>
              <a:t>: Prior</a:t>
            </a:r>
            <a:endParaRPr lang="en-US" sz="1600" dirty="0">
              <a:solidFill>
                <a:srgbClr val="3333FF"/>
              </a:solidFill>
            </a:endParaRPr>
          </a:p>
        </p:txBody>
      </p:sp>
      <p:sp>
        <p:nvSpPr>
          <p:cNvPr id="29" name="TextBox 28"/>
          <p:cNvSpPr txBox="1"/>
          <p:nvPr/>
        </p:nvSpPr>
        <p:spPr>
          <a:xfrm>
            <a:off x="4232495" y="1933557"/>
            <a:ext cx="3810000" cy="338554"/>
          </a:xfrm>
          <a:prstGeom prst="rect">
            <a:avLst/>
          </a:prstGeom>
          <a:noFill/>
        </p:spPr>
        <p:txBody>
          <a:bodyPr wrap="square" rtlCol="0">
            <a:spAutoFit/>
          </a:bodyPr>
          <a:lstStyle/>
          <a:p>
            <a:r>
              <a:rPr lang="en-US" sz="1600" dirty="0" smtClean="0">
                <a:solidFill>
                  <a:srgbClr val="00B050"/>
                </a:solidFill>
              </a:rPr>
              <a:t>: sampling distribution</a:t>
            </a:r>
            <a:endParaRPr lang="en-US" sz="1600" dirty="0">
              <a:solidFill>
                <a:srgbClr val="00B050"/>
              </a:solidFill>
            </a:endParaRPr>
          </a:p>
        </p:txBody>
      </p:sp>
      <p:sp>
        <p:nvSpPr>
          <p:cNvPr id="6" name="TextBox 5"/>
          <p:cNvSpPr txBox="1"/>
          <p:nvPr/>
        </p:nvSpPr>
        <p:spPr>
          <a:xfrm>
            <a:off x="304800" y="1022769"/>
            <a:ext cx="2951480" cy="369332"/>
          </a:xfrm>
          <a:prstGeom prst="rect">
            <a:avLst/>
          </a:prstGeom>
          <a:noFill/>
        </p:spPr>
        <p:txBody>
          <a:bodyPr wrap="square" rtlCol="0">
            <a:spAutoFit/>
          </a:bodyPr>
          <a:lstStyle/>
          <a:p>
            <a:pPr marL="285750" indent="-285750">
              <a:buFont typeface="Arial" panose="020B0604020202020204" pitchFamily="34" charset="0"/>
              <a:buChar char="•"/>
            </a:pPr>
            <a:r>
              <a:rPr lang="en-US" dirty="0" smtClean="0"/>
              <a:t>Models are given: </a:t>
            </a:r>
            <a:endParaRPr lang="en-US" dirty="0"/>
          </a:p>
        </p:txBody>
      </p:sp>
      <p:sp>
        <p:nvSpPr>
          <p:cNvPr id="17" name="TextBox 16"/>
          <p:cNvSpPr txBox="1"/>
          <p:nvPr/>
        </p:nvSpPr>
        <p:spPr>
          <a:xfrm>
            <a:off x="228600" y="685800"/>
            <a:ext cx="3352800" cy="369332"/>
          </a:xfrm>
          <a:prstGeom prst="rect">
            <a:avLst/>
          </a:prstGeom>
          <a:noFill/>
        </p:spPr>
        <p:txBody>
          <a:bodyPr wrap="square" rtlCol="0">
            <a:spAutoFit/>
          </a:bodyPr>
          <a:lstStyle/>
          <a:p>
            <a:r>
              <a:rPr lang="en-US" b="1" dirty="0" smtClean="0">
                <a:solidFill>
                  <a:srgbClr val="00B050"/>
                </a:solidFill>
              </a:rPr>
              <a:t>Sampling Approach</a:t>
            </a:r>
            <a:endParaRPr lang="en-US" b="1" dirty="0">
              <a:solidFill>
                <a:srgbClr val="00B050"/>
              </a:solidFill>
            </a:endParaRPr>
          </a:p>
        </p:txBody>
      </p:sp>
      <mc:AlternateContent xmlns:mc="http://schemas.openxmlformats.org/markup-compatibility/2006" xmlns:a14="http://schemas.microsoft.com/office/drawing/2010/main">
        <mc:Choice Requires="a14">
          <p:sp>
            <p:nvSpPr>
              <p:cNvPr id="8" name="Rectangle 7"/>
              <p:cNvSpPr/>
              <p:nvPr/>
            </p:nvSpPr>
            <p:spPr>
              <a:xfrm>
                <a:off x="2717998" y="3024388"/>
                <a:ext cx="370800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smtClean="0">
                          <a:latin typeface="Cambria Math"/>
                        </a:rPr>
                        <m:t>𝑝</m:t>
                      </m:r>
                      <m:d>
                        <m:dPr>
                          <m:ctrlPr>
                            <a:rPr lang="en-US" i="1">
                              <a:latin typeface="Cambria Math"/>
                            </a:rPr>
                          </m:ctrlPr>
                        </m:dPr>
                        <m:e>
                          <m:r>
                            <a:rPr lang="en-US" i="1">
                              <a:latin typeface="Cambria Math"/>
                              <a:ea typeface="Cambria Math"/>
                            </a:rPr>
                            <m:t>𝜃</m:t>
                          </m:r>
                          <m:r>
                            <a:rPr lang="en-US" i="1">
                              <a:latin typeface="Cambria Math"/>
                              <a:ea typeface="Cambria Math"/>
                            </a:rPr>
                            <m:t>,</m:t>
                          </m:r>
                          <m:r>
                            <a:rPr lang="en-US" i="1">
                              <a:latin typeface="Cambria Math"/>
                              <a:ea typeface="Cambria Math"/>
                            </a:rPr>
                            <m:t>𝛼</m:t>
                          </m:r>
                          <m:r>
                            <a:rPr lang="en-US" i="1">
                              <a:latin typeface="Cambria Math"/>
                              <a:ea typeface="Cambria Math"/>
                            </a:rPr>
                            <m:t>,</m:t>
                          </m:r>
                          <m:r>
                            <a:rPr lang="en-US" i="1">
                              <a:latin typeface="Cambria Math"/>
                              <a:ea typeface="Cambria Math"/>
                            </a:rPr>
                            <m:t>𝛽</m:t>
                          </m:r>
                        </m:e>
                        <m:e>
                          <m:r>
                            <a:rPr lang="en-US" i="1">
                              <a:latin typeface="Cambria Math"/>
                              <a:ea typeface="Cambria Math"/>
                            </a:rPr>
                            <m:t>𝑦</m:t>
                          </m:r>
                        </m:e>
                      </m:d>
                      <m:r>
                        <a:rPr lang="en-US" b="0" i="1" smtClean="0">
                          <a:latin typeface="Cambria Math" panose="02040503050406030204" pitchFamily="18" charset="0"/>
                          <a:ea typeface="Cambria Math"/>
                        </a:rPr>
                        <m:t>=</m:t>
                      </m:r>
                      <m:r>
                        <a:rPr lang="en-US" i="1">
                          <a:latin typeface="Cambria Math"/>
                        </a:rPr>
                        <m:t>𝑝</m:t>
                      </m:r>
                      <m:d>
                        <m:dPr>
                          <m:ctrlPr>
                            <a:rPr lang="en-US" i="1">
                              <a:latin typeface="Cambria Math"/>
                            </a:rPr>
                          </m:ctrlPr>
                        </m:dPr>
                        <m:e>
                          <m:r>
                            <a:rPr lang="en-US" i="1">
                              <a:latin typeface="Cambria Math"/>
                              <a:ea typeface="Cambria Math"/>
                            </a:rPr>
                            <m:t>𝜃</m:t>
                          </m:r>
                          <m:r>
                            <a:rPr lang="en-US" i="1">
                              <a:latin typeface="Cambria Math"/>
                              <a:ea typeface="Cambria Math"/>
                            </a:rPr>
                            <m:t>|</m:t>
                          </m:r>
                          <m:r>
                            <a:rPr lang="en-US" i="1">
                              <a:latin typeface="Cambria Math"/>
                              <a:ea typeface="Cambria Math"/>
                            </a:rPr>
                            <m:t>𝛼</m:t>
                          </m:r>
                          <m:r>
                            <a:rPr lang="en-US" i="1">
                              <a:latin typeface="Cambria Math"/>
                              <a:ea typeface="Cambria Math"/>
                            </a:rPr>
                            <m:t>,</m:t>
                          </m:r>
                          <m:r>
                            <a:rPr lang="en-US" i="1">
                              <a:latin typeface="Cambria Math"/>
                              <a:ea typeface="Cambria Math"/>
                            </a:rPr>
                            <m:t>𝛽</m:t>
                          </m:r>
                          <m:r>
                            <a:rPr lang="en-US" i="1">
                              <a:latin typeface="Cambria Math"/>
                              <a:ea typeface="Cambria Math"/>
                            </a:rPr>
                            <m:t>,</m:t>
                          </m:r>
                          <m:r>
                            <a:rPr lang="en-US" i="1">
                              <a:latin typeface="Cambria Math"/>
                              <a:ea typeface="Cambria Math"/>
                            </a:rPr>
                            <m:t>𝑦</m:t>
                          </m:r>
                        </m:e>
                      </m:d>
                      <m:r>
                        <a:rPr lang="en-US" i="1">
                          <a:latin typeface="Cambria Math"/>
                        </a:rPr>
                        <m:t>𝑝</m:t>
                      </m:r>
                      <m:d>
                        <m:dPr>
                          <m:ctrlPr>
                            <a:rPr lang="en-US" i="1">
                              <a:latin typeface="Cambria Math"/>
                            </a:rPr>
                          </m:ctrlPr>
                        </m:dPr>
                        <m:e>
                          <m:r>
                            <a:rPr lang="en-US" i="1">
                              <a:latin typeface="Cambria Math"/>
                              <a:ea typeface="Cambria Math"/>
                            </a:rPr>
                            <m:t>𝛼</m:t>
                          </m:r>
                          <m:r>
                            <a:rPr lang="en-US" i="1">
                              <a:latin typeface="Cambria Math"/>
                              <a:ea typeface="Cambria Math"/>
                            </a:rPr>
                            <m:t>,</m:t>
                          </m:r>
                          <m:r>
                            <a:rPr lang="en-US" i="1">
                              <a:latin typeface="Cambria Math"/>
                              <a:ea typeface="Cambria Math"/>
                            </a:rPr>
                            <m:t>𝛽</m:t>
                          </m:r>
                        </m:e>
                        <m:e>
                          <m:r>
                            <a:rPr lang="en-US" i="1">
                              <a:latin typeface="Cambria Math"/>
                              <a:ea typeface="Cambria Math"/>
                            </a:rPr>
                            <m:t>𝑦</m:t>
                          </m:r>
                        </m:e>
                      </m:d>
                    </m:oMath>
                  </m:oMathPara>
                </a14:m>
                <a:endParaRPr lang="en-US" dirty="0"/>
              </a:p>
            </p:txBody>
          </p:sp>
        </mc:Choice>
        <mc:Fallback xmlns="">
          <p:sp>
            <p:nvSpPr>
              <p:cNvPr id="8" name="Rectangle 7"/>
              <p:cNvSpPr>
                <a:spLocks noRot="1" noChangeAspect="1" noMove="1" noResize="1" noEditPoints="1" noAdjustHandles="1" noChangeArrowheads="1" noChangeShapeType="1" noTextEdit="1"/>
              </p:cNvSpPr>
              <p:nvPr/>
            </p:nvSpPr>
            <p:spPr>
              <a:xfrm>
                <a:off x="2717998" y="3024388"/>
                <a:ext cx="3708003" cy="369332"/>
              </a:xfrm>
              <a:prstGeom prst="rect">
                <a:avLst/>
              </a:prstGeom>
              <a:blipFill>
                <a:blip r:embed="rId9"/>
                <a:stretch>
                  <a:fillRect b="-13115"/>
                </a:stretch>
              </a:blipFill>
            </p:spPr>
            <p:txBody>
              <a:bodyPr/>
              <a:lstStyle/>
              <a:p>
                <a:r>
                  <a:rPr lang="en-US">
                    <a:noFill/>
                  </a:rPr>
                  <a:t> </a:t>
                </a:r>
              </a:p>
            </p:txBody>
          </p:sp>
        </mc:Fallback>
      </mc:AlternateContent>
      <p:sp>
        <p:nvSpPr>
          <p:cNvPr id="9" name="TextBox 8"/>
          <p:cNvSpPr txBox="1"/>
          <p:nvPr/>
        </p:nvSpPr>
        <p:spPr>
          <a:xfrm>
            <a:off x="94661" y="2667520"/>
            <a:ext cx="7813895" cy="369332"/>
          </a:xfrm>
          <a:prstGeom prst="rect">
            <a:avLst/>
          </a:prstGeom>
          <a:noFill/>
        </p:spPr>
        <p:txBody>
          <a:bodyPr wrap="square" rtlCol="0">
            <a:spAutoFit/>
          </a:bodyPr>
          <a:lstStyle/>
          <a:p>
            <a:r>
              <a:rPr lang="en-US" dirty="0" smtClean="0"/>
              <a:t>Compute the posterior distribution using sampling methods</a:t>
            </a:r>
            <a:endParaRPr lang="en-US" dirty="0"/>
          </a:p>
        </p:txBody>
      </p:sp>
      <mc:AlternateContent xmlns:mc="http://schemas.openxmlformats.org/markup-compatibility/2006" xmlns:a14="http://schemas.microsoft.com/office/drawing/2010/main">
        <mc:Choice Requires="a14">
          <p:sp>
            <p:nvSpPr>
              <p:cNvPr id="10" name="TextBox 9"/>
              <p:cNvSpPr txBox="1"/>
              <p:nvPr/>
            </p:nvSpPr>
            <p:spPr>
              <a:xfrm>
                <a:off x="431275" y="3870920"/>
                <a:ext cx="2734932" cy="374974"/>
              </a:xfrm>
              <a:prstGeom prst="rect">
                <a:avLst/>
              </a:prstGeom>
              <a:noFill/>
            </p:spPr>
            <p:txBody>
              <a:bodyPr wrap="square" rtlCol="0">
                <a:spAutoFit/>
              </a:bodyPr>
              <a:lstStyle/>
              <a:p>
                <a:r>
                  <a:rPr lang="en-US" sz="1600" dirty="0" smtClean="0">
                    <a:solidFill>
                      <a:srgbClr val="000000"/>
                    </a:solidFill>
                  </a:rPr>
                  <a:t>Sample </a:t>
                </a:r>
                <a14:m>
                  <m:oMath xmlns:m="http://schemas.openxmlformats.org/officeDocument/2006/math">
                    <m:d>
                      <m:dPr>
                        <m:ctrlPr>
                          <a:rPr lang="en-US" sz="1600" b="0" i="1" smtClean="0">
                            <a:solidFill>
                              <a:srgbClr val="000000"/>
                            </a:solidFill>
                            <a:latin typeface="Cambria Math"/>
                          </a:rPr>
                        </m:ctrlPr>
                      </m:dPr>
                      <m:e>
                        <m:sSup>
                          <m:sSupPr>
                            <m:ctrlPr>
                              <a:rPr lang="en-US" sz="1600" b="0" i="1" smtClean="0">
                                <a:solidFill>
                                  <a:srgbClr val="FF0000"/>
                                </a:solidFill>
                                <a:latin typeface="Cambria Math"/>
                              </a:rPr>
                            </m:ctrlPr>
                          </m:sSupPr>
                          <m:e>
                            <m:r>
                              <a:rPr lang="en-US" sz="1600" b="0" i="1" smtClean="0">
                                <a:solidFill>
                                  <a:srgbClr val="FF0000"/>
                                </a:solidFill>
                                <a:latin typeface="Cambria Math" panose="02040503050406030204" pitchFamily="18" charset="0"/>
                              </a:rPr>
                              <m:t>𝛼</m:t>
                            </m:r>
                          </m:e>
                          <m:sup>
                            <m:d>
                              <m:dPr>
                                <m:ctrlPr>
                                  <a:rPr lang="en-US" sz="1600" b="0" i="1" smtClean="0">
                                    <a:solidFill>
                                      <a:srgbClr val="FF0000"/>
                                    </a:solidFill>
                                    <a:latin typeface="Cambria Math"/>
                                  </a:rPr>
                                </m:ctrlPr>
                              </m:dPr>
                              <m:e>
                                <m:r>
                                  <a:rPr lang="en-US" sz="1600" b="0" i="1" smtClean="0">
                                    <a:solidFill>
                                      <a:srgbClr val="FF0000"/>
                                    </a:solidFill>
                                    <a:latin typeface="Cambria Math" panose="02040503050406030204" pitchFamily="18" charset="0"/>
                                  </a:rPr>
                                  <m:t>𝑖</m:t>
                                </m:r>
                              </m:e>
                            </m:d>
                          </m:sup>
                        </m:sSup>
                        <m:r>
                          <a:rPr lang="en-US" sz="1600" b="0" i="1" smtClean="0">
                            <a:solidFill>
                              <a:srgbClr val="FF0000"/>
                            </a:solidFill>
                            <a:latin typeface="Cambria Math" panose="02040503050406030204" pitchFamily="18" charset="0"/>
                          </a:rPr>
                          <m:t>,</m:t>
                        </m:r>
                        <m:sSup>
                          <m:sSupPr>
                            <m:ctrlPr>
                              <a:rPr lang="en-US" sz="1600" b="0" i="1" smtClean="0">
                                <a:solidFill>
                                  <a:srgbClr val="FF0000"/>
                                </a:solidFill>
                                <a:latin typeface="Cambria Math"/>
                              </a:rPr>
                            </m:ctrlPr>
                          </m:sSupPr>
                          <m:e>
                            <m:r>
                              <a:rPr lang="en-US" sz="1600" b="0" i="1" smtClean="0">
                                <a:solidFill>
                                  <a:srgbClr val="FF0000"/>
                                </a:solidFill>
                                <a:latin typeface="Cambria Math" panose="02040503050406030204" pitchFamily="18" charset="0"/>
                              </a:rPr>
                              <m:t>𝛽</m:t>
                            </m:r>
                          </m:e>
                          <m:sup>
                            <m:r>
                              <a:rPr lang="en-US" sz="1600" b="0" i="1" smtClean="0">
                                <a:solidFill>
                                  <a:srgbClr val="FF0000"/>
                                </a:solidFill>
                                <a:latin typeface="Cambria Math" panose="02040503050406030204" pitchFamily="18" charset="0"/>
                              </a:rPr>
                              <m:t>(</m:t>
                            </m:r>
                            <m:r>
                              <a:rPr lang="en-US" sz="1600" b="0" i="1" smtClean="0">
                                <a:solidFill>
                                  <a:srgbClr val="FF0000"/>
                                </a:solidFill>
                                <a:latin typeface="Cambria Math" panose="02040503050406030204" pitchFamily="18" charset="0"/>
                              </a:rPr>
                              <m:t>𝑖</m:t>
                            </m:r>
                            <m:r>
                              <a:rPr lang="en-US" sz="1600" b="0" i="1" smtClean="0">
                                <a:solidFill>
                                  <a:srgbClr val="FF0000"/>
                                </a:solidFill>
                                <a:latin typeface="Cambria Math" panose="02040503050406030204" pitchFamily="18" charset="0"/>
                              </a:rPr>
                              <m:t>)</m:t>
                            </m:r>
                          </m:sup>
                        </m:sSup>
                      </m:e>
                    </m:d>
                  </m:oMath>
                </a14:m>
                <a:r>
                  <a:rPr lang="en-US" sz="1600" dirty="0" smtClean="0">
                    <a:solidFill>
                      <a:srgbClr val="000000"/>
                    </a:solidFill>
                  </a:rPr>
                  <a:t> from  </a:t>
                </a:r>
                <a:endParaRPr lang="en-US" sz="1600" dirty="0">
                  <a:solidFill>
                    <a:srgbClr val="000000"/>
                  </a:solidFill>
                </a:endParaRPr>
              </a:p>
            </p:txBody>
          </p:sp>
        </mc:Choice>
        <mc:Fallback xmlns="">
          <p:sp>
            <p:nvSpPr>
              <p:cNvPr id="10" name="TextBox 9"/>
              <p:cNvSpPr txBox="1">
                <a:spLocks noRot="1" noChangeAspect="1" noMove="1" noResize="1" noEditPoints="1" noAdjustHandles="1" noChangeArrowheads="1" noChangeShapeType="1" noTextEdit="1"/>
              </p:cNvSpPr>
              <p:nvPr/>
            </p:nvSpPr>
            <p:spPr>
              <a:xfrm>
                <a:off x="431275" y="3870920"/>
                <a:ext cx="2734932" cy="374974"/>
              </a:xfrm>
              <a:prstGeom prst="rect">
                <a:avLst/>
              </a:prstGeom>
              <a:blipFill>
                <a:blip r:embed="rId10"/>
                <a:stretch>
                  <a:fillRect l="-1339" b="-1612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p:cNvSpPr txBox="1"/>
              <p:nvPr/>
            </p:nvSpPr>
            <p:spPr>
              <a:xfrm>
                <a:off x="431275" y="4928537"/>
                <a:ext cx="2734932" cy="348813"/>
              </a:xfrm>
              <a:prstGeom prst="rect">
                <a:avLst/>
              </a:prstGeom>
              <a:noFill/>
            </p:spPr>
            <p:txBody>
              <a:bodyPr wrap="square" rtlCol="0">
                <a:spAutoFit/>
              </a:bodyPr>
              <a:lstStyle/>
              <a:p>
                <a:r>
                  <a:rPr lang="en-US" sz="1600" dirty="0" smtClean="0"/>
                  <a:t>Sample </a:t>
                </a:r>
                <a14:m>
                  <m:oMath xmlns:m="http://schemas.openxmlformats.org/officeDocument/2006/math">
                    <m:sSup>
                      <m:sSupPr>
                        <m:ctrlPr>
                          <a:rPr lang="en-US" sz="1600" b="0" i="1" smtClean="0">
                            <a:latin typeface="Cambria Math"/>
                          </a:rPr>
                        </m:ctrlPr>
                      </m:sSupPr>
                      <m:e>
                        <m:r>
                          <a:rPr lang="en-US" sz="1600" b="0" i="1" smtClean="0">
                            <a:latin typeface="Cambria Math" panose="02040503050406030204" pitchFamily="18" charset="0"/>
                          </a:rPr>
                          <m:t>𝜃</m:t>
                        </m:r>
                      </m:e>
                      <m:sup>
                        <m:r>
                          <a:rPr lang="en-US" sz="1600" b="0" i="1" smtClean="0">
                            <a:latin typeface="Cambria Math" panose="02040503050406030204" pitchFamily="18" charset="0"/>
                          </a:rPr>
                          <m:t>(</m:t>
                        </m:r>
                        <m:r>
                          <a:rPr lang="en-US" sz="1600" b="0" i="1" smtClean="0">
                            <a:latin typeface="Cambria Math" panose="02040503050406030204" pitchFamily="18" charset="0"/>
                          </a:rPr>
                          <m:t>𝑖</m:t>
                        </m:r>
                        <m:r>
                          <a:rPr lang="en-US" sz="1600" b="0" i="1" smtClean="0">
                            <a:latin typeface="Cambria Math" panose="02040503050406030204" pitchFamily="18" charset="0"/>
                          </a:rPr>
                          <m:t>)</m:t>
                        </m:r>
                      </m:sup>
                    </m:sSup>
                  </m:oMath>
                </a14:m>
                <a:r>
                  <a:rPr lang="en-US" sz="1600" dirty="0" smtClean="0"/>
                  <a:t> from  </a:t>
                </a:r>
                <a:endParaRPr lang="en-US" sz="1600" dirty="0"/>
              </a:p>
            </p:txBody>
          </p:sp>
        </mc:Choice>
        <mc:Fallback xmlns="">
          <p:sp>
            <p:nvSpPr>
              <p:cNvPr id="25" name="TextBox 24"/>
              <p:cNvSpPr txBox="1">
                <a:spLocks noRot="1" noChangeAspect="1" noMove="1" noResize="1" noEditPoints="1" noAdjustHandles="1" noChangeArrowheads="1" noChangeShapeType="1" noTextEdit="1"/>
              </p:cNvSpPr>
              <p:nvPr/>
            </p:nvSpPr>
            <p:spPr>
              <a:xfrm>
                <a:off x="431275" y="4928537"/>
                <a:ext cx="2734932" cy="348813"/>
              </a:xfrm>
              <a:prstGeom prst="rect">
                <a:avLst/>
              </a:prstGeom>
              <a:blipFill>
                <a:blip r:embed="rId11"/>
                <a:stretch>
                  <a:fillRect l="-1339" t="-1724" b="-206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0" y="3505200"/>
                <a:ext cx="3771386" cy="369332"/>
              </a:xfrm>
              <a:prstGeom prst="rect">
                <a:avLst/>
              </a:prstGeom>
              <a:noFill/>
            </p:spPr>
            <p:txBody>
              <a:bodyPr wrap="square" rtlCol="0">
                <a:spAutoFit/>
              </a:bodyPr>
              <a:lstStyle/>
              <a:p>
                <a:r>
                  <a:rPr lang="en-US" dirty="0" smtClean="0">
                    <a:solidFill>
                      <a:srgbClr val="00B050"/>
                    </a:solidFill>
                  </a:rPr>
                  <a:t>Repeat </a:t>
                </a:r>
                <a14:m>
                  <m:oMath xmlns:m="http://schemas.openxmlformats.org/officeDocument/2006/math">
                    <m:r>
                      <a:rPr lang="en-US" b="0" i="1" smtClean="0">
                        <a:solidFill>
                          <a:srgbClr val="00B050"/>
                        </a:solidFill>
                        <a:latin typeface="Cambria Math" panose="02040503050406030204" pitchFamily="18" charset="0"/>
                      </a:rPr>
                      <m:t>𝐿</m:t>
                    </m:r>
                  </m:oMath>
                </a14:m>
                <a:r>
                  <a:rPr lang="en-US" dirty="0" smtClean="0">
                    <a:solidFill>
                      <a:srgbClr val="00B050"/>
                    </a:solidFill>
                  </a:rPr>
                  <a:t> times </a:t>
                </a:r>
                <a14:m>
                  <m:oMath xmlns:m="http://schemas.openxmlformats.org/officeDocument/2006/math">
                    <m:r>
                      <a:rPr lang="en-US" b="0" i="0" smtClean="0">
                        <a:solidFill>
                          <a:srgbClr val="00B050"/>
                        </a:solidFill>
                        <a:latin typeface="Cambria Math" panose="02040503050406030204" pitchFamily="18" charset="0"/>
                      </a:rPr>
                      <m:t>(</m:t>
                    </m:r>
                    <m:r>
                      <a:rPr lang="en-US" i="1">
                        <a:solidFill>
                          <a:srgbClr val="00B050"/>
                        </a:solidFill>
                        <a:latin typeface="Cambria Math" panose="02040503050406030204" pitchFamily="18" charset="0"/>
                      </a:rPr>
                      <m:t>𝑖</m:t>
                    </m:r>
                    <m:r>
                      <a:rPr lang="en-US" b="0" i="0" smtClean="0">
                        <a:solidFill>
                          <a:srgbClr val="00B050"/>
                        </a:solidFill>
                        <a:latin typeface="Cambria Math" panose="02040503050406030204" pitchFamily="18" charset="0"/>
                      </a:rPr>
                      <m:t>=1,…,</m:t>
                    </m:r>
                    <m:r>
                      <a:rPr lang="en-US" b="0" i="1" smtClean="0">
                        <a:solidFill>
                          <a:srgbClr val="00B050"/>
                        </a:solidFill>
                        <a:latin typeface="Cambria Math" panose="02040503050406030204" pitchFamily="18" charset="0"/>
                      </a:rPr>
                      <m:t>𝐿</m:t>
                    </m:r>
                    <m:r>
                      <a:rPr lang="en-US" b="0" i="0" smtClean="0">
                        <a:solidFill>
                          <a:srgbClr val="00B050"/>
                        </a:solidFill>
                        <a:latin typeface="Cambria Math" panose="02040503050406030204" pitchFamily="18" charset="0"/>
                      </a:rPr>
                      <m:t>)</m:t>
                    </m:r>
                  </m:oMath>
                </a14:m>
                <a:r>
                  <a:rPr lang="en-US" dirty="0" smtClean="0">
                    <a:solidFill>
                      <a:srgbClr val="00B050"/>
                    </a:solidFill>
                  </a:rPr>
                  <a:t> </a:t>
                </a:r>
                <a:endParaRPr lang="en-US" dirty="0">
                  <a:solidFill>
                    <a:srgbClr val="00B050"/>
                  </a:solidFill>
                </a:endParaRPr>
              </a:p>
            </p:txBody>
          </p:sp>
        </mc:Choice>
        <mc:Fallback xmlns="">
          <p:sp>
            <p:nvSpPr>
              <p:cNvPr id="11" name="TextBox 10"/>
              <p:cNvSpPr txBox="1">
                <a:spLocks noRot="1" noChangeAspect="1" noMove="1" noResize="1" noEditPoints="1" noAdjustHandles="1" noChangeArrowheads="1" noChangeShapeType="1" noTextEdit="1"/>
              </p:cNvSpPr>
              <p:nvPr/>
            </p:nvSpPr>
            <p:spPr>
              <a:xfrm>
                <a:off x="0" y="3505200"/>
                <a:ext cx="3771386" cy="369332"/>
              </a:xfrm>
              <a:prstGeom prst="rect">
                <a:avLst/>
              </a:prstGeom>
              <a:blipFill>
                <a:blip r:embed="rId12"/>
                <a:stretch>
                  <a:fillRect l="-1292" t="-819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Rectangle 12"/>
              <p:cNvSpPr/>
              <p:nvPr/>
            </p:nvSpPr>
            <p:spPr>
              <a:xfrm>
                <a:off x="126899" y="6371623"/>
                <a:ext cx="6578276" cy="410177"/>
              </a:xfrm>
              <a:prstGeom prst="rect">
                <a:avLst/>
              </a:prstGeom>
            </p:spPr>
            <p:txBody>
              <a:bodyPr wrap="none">
                <a:spAutoFit/>
              </a:bodyPr>
              <a:lstStyle/>
              <a:p>
                <a:r>
                  <a:rPr lang="en-US" dirty="0" smtClean="0">
                    <a:solidFill>
                      <a:srgbClr val="000000"/>
                    </a:solidFill>
                  </a:rPr>
                  <a:t>We can then have </a:t>
                </a:r>
                <a14:m>
                  <m:oMath xmlns:m="http://schemas.openxmlformats.org/officeDocument/2006/math">
                    <m:r>
                      <a:rPr lang="en-US" b="0" i="1" smtClean="0">
                        <a:solidFill>
                          <a:srgbClr val="000000"/>
                        </a:solidFill>
                        <a:latin typeface="Cambria Math" panose="02040503050406030204" pitchFamily="18" charset="0"/>
                      </a:rPr>
                      <m:t>𝐿</m:t>
                    </m:r>
                  </m:oMath>
                </a14:m>
                <a:r>
                  <a:rPr lang="en-US" dirty="0" smtClean="0"/>
                  <a:t> samples : </a:t>
                </a:r>
                <a14:m>
                  <m:oMath xmlns:m="http://schemas.openxmlformats.org/officeDocument/2006/math">
                    <m:d>
                      <m:dPr>
                        <m:ctrlPr>
                          <a:rPr lang="en-US" i="1">
                            <a:solidFill>
                              <a:srgbClr val="000000"/>
                            </a:solidFill>
                            <a:latin typeface="Cambria Math"/>
                          </a:rPr>
                        </m:ctrlPr>
                      </m:dPr>
                      <m:e>
                        <m:sSup>
                          <m:sSupPr>
                            <m:ctrlPr>
                              <a:rPr lang="en-US" i="1">
                                <a:solidFill>
                                  <a:srgbClr val="000000"/>
                                </a:solidFill>
                                <a:latin typeface="Cambria Math"/>
                              </a:rPr>
                            </m:ctrlPr>
                          </m:sSupPr>
                          <m:e>
                            <m:r>
                              <a:rPr lang="en-US" i="1">
                                <a:solidFill>
                                  <a:srgbClr val="000000"/>
                                </a:solidFill>
                                <a:latin typeface="Cambria Math" panose="02040503050406030204" pitchFamily="18" charset="0"/>
                              </a:rPr>
                              <m:t>𝛼</m:t>
                            </m:r>
                          </m:e>
                          <m:sup>
                            <m:d>
                              <m:dPr>
                                <m:ctrlPr>
                                  <a:rPr lang="en-US" i="1">
                                    <a:solidFill>
                                      <a:srgbClr val="000000"/>
                                    </a:solidFill>
                                    <a:latin typeface="Cambria Math"/>
                                  </a:rPr>
                                </m:ctrlPr>
                              </m:dPr>
                              <m:e>
                                <m:r>
                                  <a:rPr lang="en-US" b="0" i="1" smtClean="0">
                                    <a:solidFill>
                                      <a:srgbClr val="000000"/>
                                    </a:solidFill>
                                    <a:latin typeface="Cambria Math" panose="02040503050406030204" pitchFamily="18" charset="0"/>
                                  </a:rPr>
                                  <m:t>1</m:t>
                                </m:r>
                              </m:e>
                            </m:d>
                          </m:sup>
                        </m:sSup>
                        <m:r>
                          <a:rPr lang="en-US" i="1">
                            <a:solidFill>
                              <a:srgbClr val="000000"/>
                            </a:solidFill>
                            <a:latin typeface="Cambria Math" panose="02040503050406030204" pitchFamily="18" charset="0"/>
                          </a:rPr>
                          <m:t>,</m:t>
                        </m:r>
                        <m:sSup>
                          <m:sSupPr>
                            <m:ctrlPr>
                              <a:rPr lang="en-US" i="1">
                                <a:solidFill>
                                  <a:srgbClr val="000000"/>
                                </a:solidFill>
                                <a:latin typeface="Cambria Math"/>
                              </a:rPr>
                            </m:ctrlPr>
                          </m:sSupPr>
                          <m:e>
                            <m:r>
                              <a:rPr lang="en-US" i="1">
                                <a:solidFill>
                                  <a:srgbClr val="000000"/>
                                </a:solidFill>
                                <a:latin typeface="Cambria Math" panose="02040503050406030204" pitchFamily="18" charset="0"/>
                              </a:rPr>
                              <m:t>𝛽</m:t>
                            </m:r>
                          </m:e>
                          <m:sup>
                            <m:d>
                              <m:dPr>
                                <m:ctrlPr>
                                  <a:rPr lang="en-US" i="1">
                                    <a:solidFill>
                                      <a:srgbClr val="000000"/>
                                    </a:solidFill>
                                    <a:latin typeface="Cambria Math"/>
                                  </a:rPr>
                                </m:ctrlPr>
                              </m:dPr>
                              <m:e>
                                <m:r>
                                  <a:rPr lang="en-US" b="0" i="1" smtClean="0">
                                    <a:solidFill>
                                      <a:srgbClr val="000000"/>
                                    </a:solidFill>
                                    <a:latin typeface="Cambria Math" panose="02040503050406030204" pitchFamily="18" charset="0"/>
                                  </a:rPr>
                                  <m:t>1</m:t>
                                </m:r>
                              </m:e>
                            </m:d>
                          </m:sup>
                        </m:sSup>
                        <m:r>
                          <a:rPr lang="en-US" i="1">
                            <a:solidFill>
                              <a:srgbClr val="000000"/>
                            </a:solidFill>
                            <a:latin typeface="Cambria Math" panose="02040503050406030204" pitchFamily="18" charset="0"/>
                          </a:rPr>
                          <m:t>,</m:t>
                        </m:r>
                        <m:sSup>
                          <m:sSupPr>
                            <m:ctrlPr>
                              <a:rPr lang="en-US" i="1">
                                <a:solidFill>
                                  <a:srgbClr val="000000"/>
                                </a:solidFill>
                                <a:latin typeface="Cambria Math"/>
                              </a:rPr>
                            </m:ctrlPr>
                          </m:sSupPr>
                          <m:e>
                            <m:r>
                              <a:rPr lang="en-US" i="1">
                                <a:solidFill>
                                  <a:srgbClr val="000000"/>
                                </a:solidFill>
                                <a:latin typeface="Cambria Math" panose="02040503050406030204" pitchFamily="18" charset="0"/>
                              </a:rPr>
                              <m:t>𝜃</m:t>
                            </m:r>
                          </m:e>
                          <m:sup>
                            <m:r>
                              <a:rPr lang="en-US" i="1">
                                <a:solidFill>
                                  <a:srgbClr val="000000"/>
                                </a:solidFill>
                                <a:latin typeface="Cambria Math" panose="02040503050406030204" pitchFamily="18" charset="0"/>
                              </a:rPr>
                              <m:t>(</m:t>
                            </m:r>
                            <m:r>
                              <a:rPr lang="en-US" b="0" i="1" smtClean="0">
                                <a:solidFill>
                                  <a:srgbClr val="000000"/>
                                </a:solidFill>
                                <a:latin typeface="Cambria Math" panose="02040503050406030204" pitchFamily="18" charset="0"/>
                              </a:rPr>
                              <m:t>1</m:t>
                            </m:r>
                            <m:r>
                              <a:rPr lang="en-US" i="1">
                                <a:solidFill>
                                  <a:srgbClr val="000000"/>
                                </a:solidFill>
                                <a:latin typeface="Cambria Math" panose="02040503050406030204" pitchFamily="18" charset="0"/>
                              </a:rPr>
                              <m:t>)</m:t>
                            </m:r>
                          </m:sup>
                        </m:sSup>
                      </m:e>
                    </m:d>
                    <m:r>
                      <a:rPr lang="en-US" i="1">
                        <a:solidFill>
                          <a:srgbClr val="000000"/>
                        </a:solidFill>
                        <a:latin typeface="Cambria Math" panose="02040503050406030204" pitchFamily="18" charset="0"/>
                      </a:rPr>
                      <m:t>,…,</m:t>
                    </m:r>
                  </m:oMath>
                </a14:m>
                <a:r>
                  <a:rPr lang="en-US" dirty="0">
                    <a:solidFill>
                      <a:srgbClr val="000000"/>
                    </a:solidFill>
                  </a:rPr>
                  <a:t> </a:t>
                </a:r>
                <a14:m>
                  <m:oMath xmlns:m="http://schemas.openxmlformats.org/officeDocument/2006/math">
                    <m:d>
                      <m:dPr>
                        <m:ctrlPr>
                          <a:rPr lang="en-US" i="1">
                            <a:solidFill>
                              <a:srgbClr val="000000"/>
                            </a:solidFill>
                            <a:latin typeface="Cambria Math"/>
                          </a:rPr>
                        </m:ctrlPr>
                      </m:dPr>
                      <m:e>
                        <m:sSup>
                          <m:sSupPr>
                            <m:ctrlPr>
                              <a:rPr lang="en-US" i="1">
                                <a:solidFill>
                                  <a:srgbClr val="000000"/>
                                </a:solidFill>
                                <a:latin typeface="Cambria Math"/>
                              </a:rPr>
                            </m:ctrlPr>
                          </m:sSupPr>
                          <m:e>
                            <m:r>
                              <a:rPr lang="en-US" i="1">
                                <a:solidFill>
                                  <a:srgbClr val="000000"/>
                                </a:solidFill>
                                <a:latin typeface="Cambria Math" panose="02040503050406030204" pitchFamily="18" charset="0"/>
                              </a:rPr>
                              <m:t>𝛼</m:t>
                            </m:r>
                          </m:e>
                          <m:sup>
                            <m:d>
                              <m:dPr>
                                <m:ctrlPr>
                                  <a:rPr lang="en-US" i="1">
                                    <a:solidFill>
                                      <a:srgbClr val="000000"/>
                                    </a:solidFill>
                                    <a:latin typeface="Cambria Math"/>
                                  </a:rPr>
                                </m:ctrlPr>
                              </m:dPr>
                              <m:e>
                                <m:r>
                                  <a:rPr lang="en-US" i="1">
                                    <a:solidFill>
                                      <a:srgbClr val="000000"/>
                                    </a:solidFill>
                                    <a:latin typeface="Cambria Math" panose="02040503050406030204" pitchFamily="18" charset="0"/>
                                  </a:rPr>
                                  <m:t>𝐿</m:t>
                                </m:r>
                              </m:e>
                            </m:d>
                          </m:sup>
                        </m:sSup>
                        <m:r>
                          <a:rPr lang="en-US" i="1">
                            <a:solidFill>
                              <a:srgbClr val="000000"/>
                            </a:solidFill>
                            <a:latin typeface="Cambria Math" panose="02040503050406030204" pitchFamily="18" charset="0"/>
                          </a:rPr>
                          <m:t>,</m:t>
                        </m:r>
                        <m:sSup>
                          <m:sSupPr>
                            <m:ctrlPr>
                              <a:rPr lang="en-US" i="1">
                                <a:solidFill>
                                  <a:srgbClr val="000000"/>
                                </a:solidFill>
                                <a:latin typeface="Cambria Math"/>
                              </a:rPr>
                            </m:ctrlPr>
                          </m:sSupPr>
                          <m:e>
                            <m:r>
                              <a:rPr lang="en-US" i="1">
                                <a:solidFill>
                                  <a:srgbClr val="000000"/>
                                </a:solidFill>
                                <a:latin typeface="Cambria Math" panose="02040503050406030204" pitchFamily="18" charset="0"/>
                              </a:rPr>
                              <m:t>𝛽</m:t>
                            </m:r>
                          </m:e>
                          <m:sup>
                            <m:d>
                              <m:dPr>
                                <m:ctrlPr>
                                  <a:rPr lang="en-US" i="1">
                                    <a:solidFill>
                                      <a:srgbClr val="000000"/>
                                    </a:solidFill>
                                    <a:latin typeface="Cambria Math"/>
                                  </a:rPr>
                                </m:ctrlPr>
                              </m:dPr>
                              <m:e>
                                <m:r>
                                  <a:rPr lang="en-US" i="1">
                                    <a:solidFill>
                                      <a:srgbClr val="000000"/>
                                    </a:solidFill>
                                    <a:latin typeface="Cambria Math" panose="02040503050406030204" pitchFamily="18" charset="0"/>
                                  </a:rPr>
                                  <m:t>𝐿</m:t>
                                </m:r>
                              </m:e>
                            </m:d>
                          </m:sup>
                        </m:sSup>
                        <m:r>
                          <a:rPr lang="en-US" i="1">
                            <a:solidFill>
                              <a:srgbClr val="000000"/>
                            </a:solidFill>
                            <a:latin typeface="Cambria Math" panose="02040503050406030204" pitchFamily="18" charset="0"/>
                          </a:rPr>
                          <m:t>,</m:t>
                        </m:r>
                        <m:sSup>
                          <m:sSupPr>
                            <m:ctrlPr>
                              <a:rPr lang="en-US" i="1">
                                <a:solidFill>
                                  <a:srgbClr val="000000"/>
                                </a:solidFill>
                                <a:latin typeface="Cambria Math"/>
                              </a:rPr>
                            </m:ctrlPr>
                          </m:sSupPr>
                          <m:e>
                            <m:r>
                              <a:rPr lang="en-US" i="1">
                                <a:solidFill>
                                  <a:srgbClr val="000000"/>
                                </a:solidFill>
                                <a:latin typeface="Cambria Math" panose="02040503050406030204" pitchFamily="18" charset="0"/>
                              </a:rPr>
                              <m:t>𝜃</m:t>
                            </m:r>
                          </m:e>
                          <m:sup>
                            <m:r>
                              <a:rPr lang="en-US" i="1">
                                <a:solidFill>
                                  <a:srgbClr val="000000"/>
                                </a:solidFill>
                                <a:latin typeface="Cambria Math" panose="02040503050406030204" pitchFamily="18" charset="0"/>
                              </a:rPr>
                              <m:t>(</m:t>
                            </m:r>
                            <m:r>
                              <a:rPr lang="en-US" i="1">
                                <a:solidFill>
                                  <a:srgbClr val="000000"/>
                                </a:solidFill>
                                <a:latin typeface="Cambria Math" panose="02040503050406030204" pitchFamily="18" charset="0"/>
                              </a:rPr>
                              <m:t>𝐿</m:t>
                            </m:r>
                            <m:r>
                              <a:rPr lang="en-US" i="1">
                                <a:solidFill>
                                  <a:srgbClr val="000000"/>
                                </a:solidFill>
                                <a:latin typeface="Cambria Math" panose="02040503050406030204" pitchFamily="18" charset="0"/>
                              </a:rPr>
                              <m:t>)</m:t>
                            </m:r>
                          </m:sup>
                        </m:sSup>
                      </m:e>
                    </m:d>
                  </m:oMath>
                </a14:m>
                <a:endParaRPr lang="en-US" dirty="0"/>
              </a:p>
            </p:txBody>
          </p:sp>
        </mc:Choice>
        <mc:Fallback xmlns="">
          <p:sp>
            <p:nvSpPr>
              <p:cNvPr id="13" name="Rectangle 12"/>
              <p:cNvSpPr>
                <a:spLocks noRot="1" noChangeAspect="1" noMove="1" noResize="1" noEditPoints="1" noAdjustHandles="1" noChangeArrowheads="1" noChangeShapeType="1" noTextEdit="1"/>
              </p:cNvSpPr>
              <p:nvPr/>
            </p:nvSpPr>
            <p:spPr>
              <a:xfrm>
                <a:off x="126899" y="6371623"/>
                <a:ext cx="6578276" cy="410177"/>
              </a:xfrm>
              <a:prstGeom prst="rect">
                <a:avLst/>
              </a:prstGeom>
              <a:blipFill>
                <a:blip r:embed="rId13"/>
                <a:stretch>
                  <a:fillRect l="-834" b="-19118"/>
                </a:stretch>
              </a:blipFill>
            </p:spPr>
            <p:txBody>
              <a:bodyPr/>
              <a:lstStyle/>
              <a:p>
                <a:r>
                  <a:rPr lang="en-US">
                    <a:noFill/>
                  </a:rPr>
                  <a:t> </a:t>
                </a:r>
              </a:p>
            </p:txBody>
          </p:sp>
        </mc:Fallback>
      </mc:AlternateContent>
      <p:sp>
        <p:nvSpPr>
          <p:cNvPr id="14" name="Left Brace 13"/>
          <p:cNvSpPr/>
          <p:nvPr/>
        </p:nvSpPr>
        <p:spPr>
          <a:xfrm>
            <a:off x="138407" y="4018016"/>
            <a:ext cx="346819" cy="1949316"/>
          </a:xfrm>
          <a:prstGeom prst="leftBrace">
            <a:avLst>
              <a:gd name="adj1" fmla="val 75641"/>
              <a:gd name="adj2" fmla="val 4726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5" name="Rectangle 14"/>
              <p:cNvSpPr/>
              <p:nvPr/>
            </p:nvSpPr>
            <p:spPr>
              <a:xfrm>
                <a:off x="2170581" y="5840156"/>
                <a:ext cx="1991251" cy="4608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1600" i="1" smtClean="0">
                              <a:solidFill>
                                <a:srgbClr val="FF0000"/>
                              </a:solidFill>
                              <a:latin typeface="Cambria Math"/>
                            </a:rPr>
                          </m:ctrlPr>
                        </m:sSupPr>
                        <m:e>
                          <m:r>
                            <a:rPr lang="en-US" sz="1600" i="1">
                              <a:solidFill>
                                <a:srgbClr val="FF0000"/>
                              </a:solidFill>
                              <a:latin typeface="Cambria Math" panose="02040503050406030204" pitchFamily="18" charset="0"/>
                            </a:rPr>
                            <m:t>𝜃</m:t>
                          </m:r>
                        </m:e>
                        <m:sup>
                          <m:r>
                            <a:rPr lang="en-US" sz="1600" i="1">
                              <a:solidFill>
                                <a:srgbClr val="FF0000"/>
                              </a:solidFill>
                              <a:latin typeface="Cambria Math" panose="02040503050406030204" pitchFamily="18" charset="0"/>
                            </a:rPr>
                            <m:t>(</m:t>
                          </m:r>
                          <m:r>
                            <a:rPr lang="en-US" sz="1600" i="1">
                              <a:solidFill>
                                <a:srgbClr val="FF0000"/>
                              </a:solidFill>
                              <a:latin typeface="Cambria Math" panose="02040503050406030204" pitchFamily="18" charset="0"/>
                            </a:rPr>
                            <m:t>𝑖</m:t>
                          </m:r>
                          <m:r>
                            <a:rPr lang="en-US" sz="1600" i="1">
                              <a:solidFill>
                                <a:srgbClr val="FF0000"/>
                              </a:solidFill>
                              <a:latin typeface="Cambria Math" panose="02040503050406030204" pitchFamily="18" charset="0"/>
                            </a:rPr>
                            <m:t>)</m:t>
                          </m:r>
                        </m:sup>
                      </m:sSup>
                      <m:r>
                        <a:rPr lang="en-US" sz="1600" b="0" i="1" smtClean="0">
                          <a:solidFill>
                            <a:srgbClr val="FF0000"/>
                          </a:solidFill>
                          <a:latin typeface="Cambria Math" panose="02040503050406030204" pitchFamily="18" charset="0"/>
                        </a:rPr>
                        <m:t>=</m:t>
                      </m:r>
                      <m:d>
                        <m:dPr>
                          <m:ctrlPr>
                            <a:rPr lang="en-US" sz="1600" b="0" i="1" smtClean="0">
                              <a:solidFill>
                                <a:srgbClr val="FF0000"/>
                              </a:solidFill>
                              <a:latin typeface="Cambria Math"/>
                            </a:rPr>
                          </m:ctrlPr>
                        </m:dPr>
                        <m:e>
                          <m:sSubSup>
                            <m:sSubSupPr>
                              <m:ctrlPr>
                                <a:rPr lang="en-US" sz="1600" i="1">
                                  <a:solidFill>
                                    <a:srgbClr val="FF0000"/>
                                  </a:solidFill>
                                  <a:latin typeface="Cambria Math"/>
                                </a:rPr>
                              </m:ctrlPr>
                            </m:sSubSupPr>
                            <m:e>
                              <m:r>
                                <a:rPr lang="en-US" sz="1600" i="1">
                                  <a:solidFill>
                                    <a:srgbClr val="FF0000"/>
                                  </a:solidFill>
                                  <a:latin typeface="Cambria Math" panose="02040503050406030204" pitchFamily="18" charset="0"/>
                                </a:rPr>
                                <m:t>𝜃</m:t>
                              </m:r>
                            </m:e>
                            <m:sub>
                              <m:r>
                                <a:rPr lang="en-US" sz="1600" i="1">
                                  <a:solidFill>
                                    <a:srgbClr val="FF0000"/>
                                  </a:solidFill>
                                  <a:latin typeface="Cambria Math" panose="02040503050406030204" pitchFamily="18" charset="0"/>
                                </a:rPr>
                                <m:t>1</m:t>
                              </m:r>
                            </m:sub>
                            <m:sup>
                              <m:r>
                                <a:rPr lang="en-US" sz="1600" i="1">
                                  <a:solidFill>
                                    <a:srgbClr val="FF0000"/>
                                  </a:solidFill>
                                  <a:latin typeface="Cambria Math" panose="02040503050406030204" pitchFamily="18" charset="0"/>
                                </a:rPr>
                                <m:t>(</m:t>
                              </m:r>
                              <m:r>
                                <a:rPr lang="en-US" sz="1600" i="1">
                                  <a:solidFill>
                                    <a:srgbClr val="FF0000"/>
                                  </a:solidFill>
                                  <a:latin typeface="Cambria Math" panose="02040503050406030204" pitchFamily="18" charset="0"/>
                                </a:rPr>
                                <m:t>𝑖</m:t>
                              </m:r>
                              <m:r>
                                <a:rPr lang="en-US" sz="1600" i="1">
                                  <a:solidFill>
                                    <a:srgbClr val="FF0000"/>
                                  </a:solidFill>
                                  <a:latin typeface="Cambria Math" panose="02040503050406030204" pitchFamily="18" charset="0"/>
                                </a:rPr>
                                <m:t>)</m:t>
                              </m:r>
                            </m:sup>
                          </m:sSubSup>
                          <m:r>
                            <a:rPr lang="en-US" sz="1600" i="1">
                              <a:solidFill>
                                <a:srgbClr val="FF0000"/>
                              </a:solidFill>
                              <a:latin typeface="Cambria Math" panose="02040503050406030204" pitchFamily="18" charset="0"/>
                            </a:rPr>
                            <m:t>,…,</m:t>
                          </m:r>
                          <m:sSubSup>
                            <m:sSubSupPr>
                              <m:ctrlPr>
                                <a:rPr lang="en-US" sz="1600" i="1">
                                  <a:solidFill>
                                    <a:srgbClr val="FF0000"/>
                                  </a:solidFill>
                                  <a:latin typeface="Cambria Math"/>
                                </a:rPr>
                              </m:ctrlPr>
                            </m:sSubSupPr>
                            <m:e>
                              <m:r>
                                <a:rPr lang="en-US" sz="1600" i="1">
                                  <a:solidFill>
                                    <a:srgbClr val="FF0000"/>
                                  </a:solidFill>
                                  <a:latin typeface="Cambria Math" panose="02040503050406030204" pitchFamily="18" charset="0"/>
                                </a:rPr>
                                <m:t>𝜃</m:t>
                              </m:r>
                            </m:e>
                            <m:sub>
                              <m:r>
                                <a:rPr lang="en-US" sz="1600" i="1">
                                  <a:solidFill>
                                    <a:srgbClr val="FF0000"/>
                                  </a:solidFill>
                                  <a:latin typeface="Cambria Math" panose="02040503050406030204" pitchFamily="18" charset="0"/>
                                </a:rPr>
                                <m:t>𝐽</m:t>
                              </m:r>
                            </m:sub>
                            <m:sup>
                              <m:r>
                                <a:rPr lang="en-US" sz="1600" i="1">
                                  <a:solidFill>
                                    <a:srgbClr val="FF0000"/>
                                  </a:solidFill>
                                  <a:latin typeface="Cambria Math" panose="02040503050406030204" pitchFamily="18" charset="0"/>
                                </a:rPr>
                                <m:t>(</m:t>
                              </m:r>
                              <m:r>
                                <a:rPr lang="en-US" sz="1600" i="1">
                                  <a:solidFill>
                                    <a:srgbClr val="FF0000"/>
                                  </a:solidFill>
                                  <a:latin typeface="Cambria Math" panose="02040503050406030204" pitchFamily="18" charset="0"/>
                                </a:rPr>
                                <m:t>𝑖</m:t>
                              </m:r>
                              <m:r>
                                <a:rPr lang="en-US" sz="1600" i="1">
                                  <a:solidFill>
                                    <a:srgbClr val="FF0000"/>
                                  </a:solidFill>
                                  <a:latin typeface="Cambria Math" panose="02040503050406030204" pitchFamily="18" charset="0"/>
                                </a:rPr>
                                <m:t>)</m:t>
                              </m:r>
                            </m:sup>
                          </m:sSubSup>
                        </m:e>
                      </m:d>
                    </m:oMath>
                  </m:oMathPara>
                </a14:m>
                <a:endParaRPr lang="en-US" sz="1600" dirty="0">
                  <a:solidFill>
                    <a:srgbClr val="FF0000"/>
                  </a:solidFill>
                </a:endParaRPr>
              </a:p>
            </p:txBody>
          </p:sp>
        </mc:Choice>
        <mc:Fallback xmlns="">
          <p:sp>
            <p:nvSpPr>
              <p:cNvPr id="15" name="Rectangle 14"/>
              <p:cNvSpPr>
                <a:spLocks noRot="1" noChangeAspect="1" noMove="1" noResize="1" noEditPoints="1" noAdjustHandles="1" noChangeArrowheads="1" noChangeShapeType="1" noTextEdit="1"/>
              </p:cNvSpPr>
              <p:nvPr/>
            </p:nvSpPr>
            <p:spPr>
              <a:xfrm>
                <a:off x="2170581" y="5840156"/>
                <a:ext cx="1991251" cy="460832"/>
              </a:xfrm>
              <a:prstGeom prst="rect">
                <a:avLst/>
              </a:prstGeom>
              <a:blipFill>
                <a:blip r:embed="rId1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09102732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228600"/>
            <a:ext cx="9144000" cy="369332"/>
          </a:xfrm>
          <a:prstGeom prst="rect">
            <a:avLst/>
          </a:prstGeom>
          <a:solidFill>
            <a:schemeClr val="accent1">
              <a:lumMod val="20000"/>
              <a:lumOff val="80000"/>
            </a:schemeClr>
          </a:solidFill>
        </p:spPr>
        <p:txBody>
          <a:bodyPr wrap="square" rtlCol="0">
            <a:spAutoFit/>
          </a:bodyPr>
          <a:lstStyle/>
          <a:p>
            <a:r>
              <a:rPr lang="en-US" b="1" dirty="0" smtClean="0">
                <a:solidFill>
                  <a:srgbClr val="3333FF"/>
                </a:solidFill>
              </a:rPr>
              <a:t>     Bayesian analysis of conjugate hierarchical models-Procedure : Rat tumor example</a:t>
            </a:r>
            <a:endParaRPr lang="en-US" b="1" dirty="0">
              <a:solidFill>
                <a:srgbClr val="3333FF"/>
              </a:solidFill>
            </a:endParaRPr>
          </a:p>
        </p:txBody>
      </p:sp>
      <p:sp>
        <p:nvSpPr>
          <p:cNvPr id="21" name="Flowchart: Process 20"/>
          <p:cNvSpPr/>
          <p:nvPr/>
        </p:nvSpPr>
        <p:spPr>
          <a:xfrm>
            <a:off x="0" y="3124200"/>
            <a:ext cx="9144000" cy="609600"/>
          </a:xfrm>
          <a:prstGeom prst="flowChartProcess">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Jupyter Demo Simulation</a:t>
            </a:r>
            <a:endParaRPr lang="en-US" dirty="0">
              <a:solidFill>
                <a:schemeClr val="tx1"/>
              </a:solidFill>
            </a:endParaRPr>
          </a:p>
        </p:txBody>
      </p:sp>
    </p:spTree>
    <p:extLst>
      <p:ext uri="{BB962C8B-B14F-4D97-AF65-F5344CB8AC3E}">
        <p14:creationId xmlns:p14="http://schemas.microsoft.com/office/powerpoint/2010/main" val="25417672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 name="TextBox 5"/>
              <p:cNvSpPr txBox="1"/>
              <p:nvPr/>
            </p:nvSpPr>
            <p:spPr>
              <a:xfrm>
                <a:off x="1987524" y="3057674"/>
                <a:ext cx="46128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a:rPr>
                          </m:ctrlPr>
                        </m:sSubPr>
                        <m:e>
                          <m:r>
                            <a:rPr lang="en-US" i="1" smtClean="0">
                              <a:latin typeface="Cambria Math"/>
                              <a:ea typeface="Cambria Math"/>
                            </a:rPr>
                            <m:t>𝜃</m:t>
                          </m:r>
                        </m:e>
                        <m:sub>
                          <m:r>
                            <a:rPr lang="en-US" b="0" i="1" smtClean="0">
                              <a:latin typeface="Cambria Math"/>
                            </a:rPr>
                            <m:t>1</m:t>
                          </m:r>
                        </m:sub>
                      </m:sSub>
                    </m:oMath>
                  </m:oMathPara>
                </a14:m>
                <a:endParaRPr lang="en-US" dirty="0"/>
              </a:p>
            </p:txBody>
          </p:sp>
        </mc:Choice>
        <mc:Fallback xmlns="">
          <p:sp>
            <p:nvSpPr>
              <p:cNvPr id="6" name="TextBox 5"/>
              <p:cNvSpPr txBox="1">
                <a:spLocks noRot="1" noChangeAspect="1" noMove="1" noResize="1" noEditPoints="1" noAdjustHandles="1" noChangeArrowheads="1" noChangeShapeType="1" noTextEdit="1"/>
              </p:cNvSpPr>
              <p:nvPr/>
            </p:nvSpPr>
            <p:spPr>
              <a:xfrm>
                <a:off x="1987524" y="3057674"/>
                <a:ext cx="461280" cy="369332"/>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6407124" y="3035360"/>
                <a:ext cx="432618" cy="39164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a:rPr>
                          </m:ctrlPr>
                        </m:sSubPr>
                        <m:e>
                          <m:r>
                            <a:rPr lang="en-US" i="1" smtClean="0">
                              <a:latin typeface="Cambria Math"/>
                              <a:ea typeface="Cambria Math"/>
                            </a:rPr>
                            <m:t>𝜃</m:t>
                          </m:r>
                        </m:e>
                        <m:sub>
                          <m:r>
                            <a:rPr lang="en-US" b="0" i="1" smtClean="0">
                              <a:latin typeface="Cambria Math"/>
                            </a:rPr>
                            <m:t>𝑗</m:t>
                          </m:r>
                        </m:sub>
                      </m:sSub>
                    </m:oMath>
                  </m:oMathPara>
                </a14:m>
                <a:endParaRPr lang="en-US" dirty="0"/>
              </a:p>
            </p:txBody>
          </p:sp>
        </mc:Choice>
        <mc:Fallback xmlns="">
          <p:sp>
            <p:nvSpPr>
              <p:cNvPr id="7" name="TextBox 6"/>
              <p:cNvSpPr txBox="1">
                <a:spLocks noRot="1" noChangeAspect="1" noMove="1" noResize="1" noEditPoints="1" noAdjustHandles="1" noChangeArrowheads="1" noChangeShapeType="1" noTextEdit="1"/>
              </p:cNvSpPr>
              <p:nvPr/>
            </p:nvSpPr>
            <p:spPr>
              <a:xfrm>
                <a:off x="6407124" y="3035360"/>
                <a:ext cx="432618" cy="391646"/>
              </a:xfrm>
              <a:prstGeom prst="rect">
                <a:avLst/>
              </a:prstGeom>
              <a:blipFill>
                <a:blip r:embed="rId3"/>
                <a:stretch>
                  <a:fillRect b="-781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3892524" y="3057674"/>
                <a:ext cx="46660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a:rPr>
                          </m:ctrlPr>
                        </m:sSubPr>
                        <m:e>
                          <m:r>
                            <a:rPr lang="en-US" i="1" smtClean="0">
                              <a:latin typeface="Cambria Math"/>
                              <a:ea typeface="Cambria Math"/>
                            </a:rPr>
                            <m:t>𝜃</m:t>
                          </m:r>
                        </m:e>
                        <m:sub>
                          <m:r>
                            <a:rPr lang="en-US" b="0" i="1" smtClean="0">
                              <a:latin typeface="Cambria Math"/>
                            </a:rPr>
                            <m:t>2</m:t>
                          </m:r>
                        </m:sub>
                      </m:sSub>
                    </m:oMath>
                  </m:oMathPara>
                </a14:m>
                <a:endParaRPr lang="en-US" dirty="0"/>
              </a:p>
            </p:txBody>
          </p:sp>
        </mc:Choice>
        <mc:Fallback xmlns="">
          <p:sp>
            <p:nvSpPr>
              <p:cNvPr id="9" name="TextBox 8"/>
              <p:cNvSpPr txBox="1">
                <a:spLocks noRot="1" noChangeAspect="1" noMove="1" noResize="1" noEditPoints="1" noAdjustHandles="1" noChangeArrowheads="1" noChangeShapeType="1" noTextEdit="1"/>
              </p:cNvSpPr>
              <p:nvPr/>
            </p:nvSpPr>
            <p:spPr>
              <a:xfrm>
                <a:off x="3892524" y="3057674"/>
                <a:ext cx="466603" cy="36933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Rectangle 9"/>
              <p:cNvSpPr/>
              <p:nvPr/>
            </p:nvSpPr>
            <p:spPr>
              <a:xfrm>
                <a:off x="1424132" y="3799354"/>
                <a:ext cx="1588063" cy="369332"/>
              </a:xfrm>
              <a:prstGeom prst="rect">
                <a:avLst/>
              </a:prstGeom>
            </p:spPr>
            <p:txBody>
              <a:bodyPr wrap="none">
                <a:spAutoFit/>
              </a:bodyPr>
              <a:lstStyle/>
              <a:p>
                <a14:m>
                  <m:oMath xmlns:m="http://schemas.openxmlformats.org/officeDocument/2006/math">
                    <m:sSub>
                      <m:sSubPr>
                        <m:ctrlPr>
                          <a:rPr lang="en-US" i="1" smtClean="0">
                            <a:latin typeface="Cambria Math"/>
                          </a:rPr>
                        </m:ctrlPr>
                      </m:sSubPr>
                      <m:e>
                        <m:r>
                          <a:rPr lang="en-US" b="0" i="1" smtClean="0">
                            <a:latin typeface="Cambria Math"/>
                            <a:ea typeface="Cambria Math"/>
                          </a:rPr>
                          <m:t>𝑦</m:t>
                        </m:r>
                      </m:e>
                      <m:sub>
                        <m:r>
                          <a:rPr lang="en-US" i="1">
                            <a:latin typeface="Cambria Math"/>
                          </a:rPr>
                          <m:t>1</m:t>
                        </m:r>
                        <m:r>
                          <a:rPr lang="en-US" b="0" i="1" smtClean="0">
                            <a:latin typeface="Cambria Math"/>
                          </a:rPr>
                          <m:t>1</m:t>
                        </m:r>
                      </m:sub>
                    </m:sSub>
                    <m:r>
                      <a:rPr lang="en-US" b="0" i="1" smtClean="0">
                        <a:latin typeface="Cambria Math"/>
                      </a:rPr>
                      <m:t>,</m:t>
                    </m:r>
                    <m:sSub>
                      <m:sSubPr>
                        <m:ctrlPr>
                          <a:rPr lang="en-US" i="1">
                            <a:latin typeface="Cambria Math"/>
                          </a:rPr>
                        </m:ctrlPr>
                      </m:sSubPr>
                      <m:e>
                        <m:r>
                          <a:rPr lang="en-US" i="1">
                            <a:latin typeface="Cambria Math"/>
                            <a:ea typeface="Cambria Math"/>
                          </a:rPr>
                          <m:t>𝑦</m:t>
                        </m:r>
                      </m:e>
                      <m:sub>
                        <m:r>
                          <a:rPr lang="en-US" b="0" i="1" smtClean="0">
                            <a:latin typeface="Cambria Math"/>
                            <a:ea typeface="Cambria Math"/>
                          </a:rPr>
                          <m:t>2</m:t>
                        </m:r>
                        <m:r>
                          <a:rPr lang="en-US" i="1">
                            <a:latin typeface="Cambria Math"/>
                          </a:rPr>
                          <m:t>1</m:t>
                        </m:r>
                      </m:sub>
                    </m:sSub>
                  </m:oMath>
                </a14:m>
                <a:r>
                  <a:rPr lang="en-US" dirty="0" smtClean="0"/>
                  <a:t>,…,</a:t>
                </a:r>
                <a:r>
                  <a:rPr lang="en-US" dirty="0"/>
                  <a:t> </a:t>
                </a:r>
                <a14:m>
                  <m:oMath xmlns:m="http://schemas.openxmlformats.org/officeDocument/2006/math">
                    <m:sSub>
                      <m:sSubPr>
                        <m:ctrlPr>
                          <a:rPr lang="en-US" i="1">
                            <a:latin typeface="Cambria Math"/>
                          </a:rPr>
                        </m:ctrlPr>
                      </m:sSubPr>
                      <m:e>
                        <m:r>
                          <a:rPr lang="en-US" i="1">
                            <a:latin typeface="Cambria Math"/>
                            <a:ea typeface="Cambria Math"/>
                          </a:rPr>
                          <m:t>𝑦</m:t>
                        </m:r>
                      </m:e>
                      <m:sub>
                        <m:r>
                          <a:rPr lang="en-US" b="0" i="1" smtClean="0">
                            <a:latin typeface="Cambria Math"/>
                            <a:ea typeface="Cambria Math"/>
                          </a:rPr>
                          <m:t>𝑛</m:t>
                        </m:r>
                        <m:r>
                          <a:rPr lang="en-US" i="1">
                            <a:latin typeface="Cambria Math"/>
                          </a:rPr>
                          <m:t>1</m:t>
                        </m:r>
                      </m:sub>
                    </m:sSub>
                  </m:oMath>
                </a14:m>
                <a:endParaRPr lang="en-US" dirty="0"/>
              </a:p>
            </p:txBody>
          </p:sp>
        </mc:Choice>
        <mc:Fallback xmlns="">
          <p:sp>
            <p:nvSpPr>
              <p:cNvPr id="10" name="Rectangle 9"/>
              <p:cNvSpPr>
                <a:spLocks noRot="1" noChangeAspect="1" noMove="1" noResize="1" noEditPoints="1" noAdjustHandles="1" noChangeArrowheads="1" noChangeShapeType="1" noTextEdit="1"/>
              </p:cNvSpPr>
              <p:nvPr/>
            </p:nvSpPr>
            <p:spPr>
              <a:xfrm>
                <a:off x="1424132" y="3799354"/>
                <a:ext cx="1588063" cy="369332"/>
              </a:xfrm>
              <a:prstGeom prst="rect">
                <a:avLst/>
              </a:prstGeom>
              <a:blipFill>
                <a:blip r:embed="rId5"/>
                <a:stretch>
                  <a:fillRect t="-819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Rectangle 10"/>
              <p:cNvSpPr/>
              <p:nvPr/>
            </p:nvSpPr>
            <p:spPr>
              <a:xfrm>
                <a:off x="3329132" y="3799354"/>
                <a:ext cx="1588063" cy="369332"/>
              </a:xfrm>
              <a:prstGeom prst="rect">
                <a:avLst/>
              </a:prstGeom>
            </p:spPr>
            <p:txBody>
              <a:bodyPr wrap="none">
                <a:spAutoFit/>
              </a:bodyPr>
              <a:lstStyle/>
              <a:p>
                <a14:m>
                  <m:oMath xmlns:m="http://schemas.openxmlformats.org/officeDocument/2006/math">
                    <m:sSub>
                      <m:sSubPr>
                        <m:ctrlPr>
                          <a:rPr lang="en-US" i="1" smtClean="0">
                            <a:latin typeface="Cambria Math"/>
                          </a:rPr>
                        </m:ctrlPr>
                      </m:sSubPr>
                      <m:e>
                        <m:r>
                          <a:rPr lang="en-US" b="0" i="1" smtClean="0">
                            <a:latin typeface="Cambria Math"/>
                            <a:ea typeface="Cambria Math"/>
                          </a:rPr>
                          <m:t>𝑦</m:t>
                        </m:r>
                      </m:e>
                      <m:sub>
                        <m:r>
                          <a:rPr lang="en-US" i="1">
                            <a:latin typeface="Cambria Math"/>
                          </a:rPr>
                          <m:t>1</m:t>
                        </m:r>
                        <m:r>
                          <a:rPr lang="en-US" b="0" i="1" smtClean="0">
                            <a:latin typeface="Cambria Math"/>
                          </a:rPr>
                          <m:t>2</m:t>
                        </m:r>
                      </m:sub>
                    </m:sSub>
                    <m:r>
                      <a:rPr lang="en-US" b="0" i="1" smtClean="0">
                        <a:latin typeface="Cambria Math"/>
                      </a:rPr>
                      <m:t>,</m:t>
                    </m:r>
                    <m:sSub>
                      <m:sSubPr>
                        <m:ctrlPr>
                          <a:rPr lang="en-US" i="1" smtClean="0">
                            <a:latin typeface="Cambria Math"/>
                          </a:rPr>
                        </m:ctrlPr>
                      </m:sSubPr>
                      <m:e>
                        <m:r>
                          <a:rPr lang="en-US" i="1">
                            <a:latin typeface="Cambria Math"/>
                            <a:ea typeface="Cambria Math"/>
                          </a:rPr>
                          <m:t>𝑦</m:t>
                        </m:r>
                      </m:e>
                      <m:sub>
                        <m:r>
                          <a:rPr lang="en-US" b="0" i="1" smtClean="0">
                            <a:latin typeface="Cambria Math"/>
                            <a:ea typeface="Cambria Math"/>
                          </a:rPr>
                          <m:t>22</m:t>
                        </m:r>
                      </m:sub>
                    </m:sSub>
                  </m:oMath>
                </a14:m>
                <a:r>
                  <a:rPr lang="en-US" dirty="0" smtClean="0"/>
                  <a:t>,…,</a:t>
                </a:r>
                <a:r>
                  <a:rPr lang="en-US" dirty="0"/>
                  <a:t> </a:t>
                </a:r>
                <a14:m>
                  <m:oMath xmlns:m="http://schemas.openxmlformats.org/officeDocument/2006/math">
                    <m:sSub>
                      <m:sSubPr>
                        <m:ctrlPr>
                          <a:rPr lang="en-US" i="1">
                            <a:latin typeface="Cambria Math"/>
                          </a:rPr>
                        </m:ctrlPr>
                      </m:sSubPr>
                      <m:e>
                        <m:r>
                          <a:rPr lang="en-US" i="1">
                            <a:latin typeface="Cambria Math"/>
                            <a:ea typeface="Cambria Math"/>
                          </a:rPr>
                          <m:t>𝑦</m:t>
                        </m:r>
                      </m:e>
                      <m:sub>
                        <m:r>
                          <a:rPr lang="en-US" b="0" i="1" smtClean="0">
                            <a:latin typeface="Cambria Math"/>
                            <a:ea typeface="Cambria Math"/>
                          </a:rPr>
                          <m:t>𝑛</m:t>
                        </m:r>
                        <m:r>
                          <a:rPr lang="en-US" b="0" i="1" smtClean="0">
                            <a:latin typeface="Cambria Math"/>
                            <a:ea typeface="Cambria Math"/>
                          </a:rPr>
                          <m:t>2</m:t>
                        </m:r>
                      </m:sub>
                    </m:sSub>
                  </m:oMath>
                </a14:m>
                <a:endParaRPr lang="en-US" dirty="0"/>
              </a:p>
            </p:txBody>
          </p:sp>
        </mc:Choice>
        <mc:Fallback xmlns="">
          <p:sp>
            <p:nvSpPr>
              <p:cNvPr id="11" name="Rectangle 10"/>
              <p:cNvSpPr>
                <a:spLocks noRot="1" noChangeAspect="1" noMove="1" noResize="1" noEditPoints="1" noAdjustHandles="1" noChangeArrowheads="1" noChangeShapeType="1" noTextEdit="1"/>
              </p:cNvSpPr>
              <p:nvPr/>
            </p:nvSpPr>
            <p:spPr>
              <a:xfrm>
                <a:off x="3329132" y="3799354"/>
                <a:ext cx="1588063" cy="369332"/>
              </a:xfrm>
              <a:prstGeom prst="rect">
                <a:avLst/>
              </a:prstGeom>
              <a:blipFill>
                <a:blip r:embed="rId6"/>
                <a:stretch>
                  <a:fillRect t="-819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Rectangle 11"/>
              <p:cNvSpPr/>
              <p:nvPr/>
            </p:nvSpPr>
            <p:spPr>
              <a:xfrm>
                <a:off x="5843732" y="3799354"/>
                <a:ext cx="1547668" cy="391646"/>
              </a:xfrm>
              <a:prstGeom prst="rect">
                <a:avLst/>
              </a:prstGeom>
            </p:spPr>
            <p:txBody>
              <a:bodyPr wrap="none">
                <a:spAutoFit/>
              </a:bodyPr>
              <a:lstStyle/>
              <a:p>
                <a14:m>
                  <m:oMath xmlns:m="http://schemas.openxmlformats.org/officeDocument/2006/math">
                    <m:sSub>
                      <m:sSubPr>
                        <m:ctrlPr>
                          <a:rPr lang="en-US" i="1" smtClean="0">
                            <a:latin typeface="Cambria Math"/>
                          </a:rPr>
                        </m:ctrlPr>
                      </m:sSubPr>
                      <m:e>
                        <m:r>
                          <a:rPr lang="en-US" b="0" i="1" smtClean="0">
                            <a:latin typeface="Cambria Math"/>
                            <a:ea typeface="Cambria Math"/>
                          </a:rPr>
                          <m:t>𝑦</m:t>
                        </m:r>
                      </m:e>
                      <m:sub>
                        <m:r>
                          <a:rPr lang="en-US" i="1">
                            <a:latin typeface="Cambria Math"/>
                          </a:rPr>
                          <m:t>1</m:t>
                        </m:r>
                        <m:r>
                          <a:rPr lang="en-US" b="0" i="1" smtClean="0">
                            <a:latin typeface="Cambria Math"/>
                          </a:rPr>
                          <m:t>𝑗</m:t>
                        </m:r>
                      </m:sub>
                    </m:sSub>
                    <m:r>
                      <a:rPr lang="en-US" b="0" i="1" smtClean="0">
                        <a:latin typeface="Cambria Math"/>
                      </a:rPr>
                      <m:t>,</m:t>
                    </m:r>
                    <m:sSub>
                      <m:sSubPr>
                        <m:ctrlPr>
                          <a:rPr lang="en-US" i="1" smtClean="0">
                            <a:latin typeface="Cambria Math"/>
                          </a:rPr>
                        </m:ctrlPr>
                      </m:sSubPr>
                      <m:e>
                        <m:r>
                          <a:rPr lang="en-US" i="1">
                            <a:latin typeface="Cambria Math"/>
                            <a:ea typeface="Cambria Math"/>
                          </a:rPr>
                          <m:t>𝑦</m:t>
                        </m:r>
                      </m:e>
                      <m:sub>
                        <m:r>
                          <a:rPr lang="en-US" b="0" i="1" smtClean="0">
                            <a:latin typeface="Cambria Math"/>
                            <a:ea typeface="Cambria Math"/>
                          </a:rPr>
                          <m:t>2</m:t>
                        </m:r>
                        <m:r>
                          <a:rPr lang="en-US" b="0" i="1" smtClean="0">
                            <a:latin typeface="Cambria Math"/>
                            <a:ea typeface="Cambria Math"/>
                          </a:rPr>
                          <m:t>𝑗</m:t>
                        </m:r>
                      </m:sub>
                    </m:sSub>
                  </m:oMath>
                </a14:m>
                <a:r>
                  <a:rPr lang="en-US" dirty="0" smtClean="0"/>
                  <a:t>,…,</a:t>
                </a:r>
                <a:r>
                  <a:rPr lang="en-US" dirty="0"/>
                  <a:t> </a:t>
                </a:r>
                <a14:m>
                  <m:oMath xmlns:m="http://schemas.openxmlformats.org/officeDocument/2006/math">
                    <m:sSub>
                      <m:sSubPr>
                        <m:ctrlPr>
                          <a:rPr lang="en-US" i="1">
                            <a:latin typeface="Cambria Math"/>
                          </a:rPr>
                        </m:ctrlPr>
                      </m:sSubPr>
                      <m:e>
                        <m:r>
                          <a:rPr lang="en-US" i="1">
                            <a:latin typeface="Cambria Math"/>
                            <a:ea typeface="Cambria Math"/>
                          </a:rPr>
                          <m:t>𝑦</m:t>
                        </m:r>
                      </m:e>
                      <m:sub>
                        <m:r>
                          <a:rPr lang="en-US" b="0" i="1" smtClean="0">
                            <a:latin typeface="Cambria Math"/>
                            <a:ea typeface="Cambria Math"/>
                          </a:rPr>
                          <m:t>𝑛𝑗</m:t>
                        </m:r>
                      </m:sub>
                    </m:sSub>
                  </m:oMath>
                </a14:m>
                <a:endParaRPr lang="en-US" dirty="0"/>
              </a:p>
            </p:txBody>
          </p:sp>
        </mc:Choice>
        <mc:Fallback xmlns="">
          <p:sp>
            <p:nvSpPr>
              <p:cNvPr id="12" name="Rectangle 11"/>
              <p:cNvSpPr>
                <a:spLocks noRot="1" noChangeAspect="1" noMove="1" noResize="1" noEditPoints="1" noAdjustHandles="1" noChangeArrowheads="1" noChangeShapeType="1" noTextEdit="1"/>
              </p:cNvSpPr>
              <p:nvPr/>
            </p:nvSpPr>
            <p:spPr>
              <a:xfrm>
                <a:off x="5843732" y="3799354"/>
                <a:ext cx="1547668" cy="391646"/>
              </a:xfrm>
              <a:prstGeom prst="rect">
                <a:avLst/>
              </a:prstGeom>
              <a:blipFill>
                <a:blip r:embed="rId7"/>
                <a:stretch>
                  <a:fillRect t="-6154" b="-18462"/>
                </a:stretch>
              </a:blipFill>
            </p:spPr>
            <p:txBody>
              <a:bodyPr/>
              <a:lstStyle/>
              <a:p>
                <a:r>
                  <a:rPr lang="en-US">
                    <a:noFill/>
                  </a:rPr>
                  <a:t> </a:t>
                </a:r>
              </a:p>
            </p:txBody>
          </p:sp>
        </mc:Fallback>
      </mc:AlternateContent>
      <p:cxnSp>
        <p:nvCxnSpPr>
          <p:cNvPr id="13" name="Straight Arrow Connector 12"/>
          <p:cNvCxnSpPr/>
          <p:nvPr/>
        </p:nvCxnSpPr>
        <p:spPr>
          <a:xfrm flipH="1">
            <a:off x="2448804" y="1453708"/>
            <a:ext cx="2207760" cy="7560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a:off x="4352784" y="1453708"/>
            <a:ext cx="303780" cy="7337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4655544" y="1453708"/>
            <a:ext cx="1979499" cy="7337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a:off x="1640936" y="3361720"/>
            <a:ext cx="543210" cy="4782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a:off x="2147287" y="3361720"/>
            <a:ext cx="36860" cy="517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2183126" y="3361720"/>
            <a:ext cx="568438" cy="4376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H="1">
            <a:off x="3579657" y="3380314"/>
            <a:ext cx="543210" cy="4782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H="1">
            <a:off x="4086008" y="3380314"/>
            <a:ext cx="36860" cy="517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4121847" y="3380314"/>
            <a:ext cx="568438" cy="4376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H="1">
            <a:off x="6043501" y="3415874"/>
            <a:ext cx="543210" cy="4782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H="1">
            <a:off x="6549852" y="3415874"/>
            <a:ext cx="36860" cy="517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6585691" y="3415874"/>
            <a:ext cx="568438" cy="4376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0" y="228600"/>
            <a:ext cx="9144000" cy="369332"/>
          </a:xfrm>
          <a:prstGeom prst="rect">
            <a:avLst/>
          </a:prstGeom>
          <a:solidFill>
            <a:schemeClr val="accent1">
              <a:lumMod val="20000"/>
              <a:lumOff val="80000"/>
            </a:schemeClr>
          </a:solidFill>
        </p:spPr>
        <p:txBody>
          <a:bodyPr wrap="square" rtlCol="0">
            <a:spAutoFit/>
          </a:bodyPr>
          <a:lstStyle/>
          <a:p>
            <a:r>
              <a:rPr lang="en-US" b="1" dirty="0" smtClean="0">
                <a:solidFill>
                  <a:srgbClr val="3333FF"/>
                </a:solidFill>
              </a:rPr>
              <a:t>     Normal model with exchangeable parameters</a:t>
            </a:r>
            <a:endParaRPr lang="en-US" b="1" dirty="0">
              <a:solidFill>
                <a:srgbClr val="3333FF"/>
              </a:solidFill>
            </a:endParaRPr>
          </a:p>
        </p:txBody>
      </p:sp>
      <p:sp>
        <p:nvSpPr>
          <p:cNvPr id="26" name="AutoShape 2" descr="Image result for school"/>
          <p:cNvSpPr>
            <a:spLocks noChangeAspect="1" noChangeArrowheads="1"/>
          </p:cNvSpPr>
          <p:nvPr/>
        </p:nvSpPr>
        <p:spPr bwMode="auto">
          <a:xfrm>
            <a:off x="-1360482" y="-144463"/>
            <a:ext cx="1820857" cy="182086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30" name="Picture 6" descr="Image result for school"/>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912541" y="2248348"/>
            <a:ext cx="586181" cy="862824"/>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6" descr="Image result for school"/>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910620" y="2220302"/>
            <a:ext cx="586181" cy="862824"/>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6" descr="Image result for school"/>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341952" y="2220302"/>
            <a:ext cx="586181" cy="862824"/>
          </a:xfrm>
          <a:prstGeom prst="rect">
            <a:avLst/>
          </a:prstGeom>
          <a:noFill/>
          <a:extLst>
            <a:ext uri="{909E8E84-426E-40DD-AFC4-6F175D3DCCD1}">
              <a14:hiddenFill xmlns:a14="http://schemas.microsoft.com/office/drawing/2010/main">
                <a:solidFill>
                  <a:srgbClr val="FFFFFF"/>
                </a:solidFill>
              </a14:hiddenFill>
            </a:ext>
          </a:extLst>
        </p:spPr>
      </p:pic>
      <p:sp>
        <p:nvSpPr>
          <p:cNvPr id="27" name="TextBox 26"/>
          <p:cNvSpPr txBox="1"/>
          <p:nvPr/>
        </p:nvSpPr>
        <p:spPr>
          <a:xfrm>
            <a:off x="4833158" y="1210891"/>
            <a:ext cx="2337468" cy="338554"/>
          </a:xfrm>
          <a:prstGeom prst="rect">
            <a:avLst/>
          </a:prstGeom>
          <a:noFill/>
        </p:spPr>
        <p:txBody>
          <a:bodyPr wrap="square" rtlCol="0">
            <a:spAutoFit/>
          </a:bodyPr>
          <a:lstStyle/>
          <a:p>
            <a:r>
              <a:rPr lang="en-US" sz="1600" dirty="0" smtClean="0"/>
              <a:t>Shared hyper-parameters</a:t>
            </a:r>
            <a:endParaRPr lang="en-US" sz="1600" dirty="0"/>
          </a:p>
        </p:txBody>
      </p:sp>
      <p:sp>
        <p:nvSpPr>
          <p:cNvPr id="28" name="Oval 27"/>
          <p:cNvSpPr/>
          <p:nvPr/>
        </p:nvSpPr>
        <p:spPr>
          <a:xfrm>
            <a:off x="4576587" y="840749"/>
            <a:ext cx="143226" cy="152400"/>
          </a:xfrm>
          <a:prstGeom prst="ellipse">
            <a:avLst/>
          </a:prstGeom>
          <a:solidFill>
            <a:srgbClr val="333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Straight Arrow Connector 28"/>
          <p:cNvCxnSpPr>
            <a:stCxn id="28" idx="4"/>
          </p:cNvCxnSpPr>
          <p:nvPr/>
        </p:nvCxnSpPr>
        <p:spPr>
          <a:xfrm>
            <a:off x="4648200" y="993149"/>
            <a:ext cx="0" cy="38059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4724400" y="746005"/>
            <a:ext cx="2337468" cy="338554"/>
          </a:xfrm>
          <a:prstGeom prst="rect">
            <a:avLst/>
          </a:prstGeom>
          <a:noFill/>
        </p:spPr>
        <p:txBody>
          <a:bodyPr wrap="square" rtlCol="0">
            <a:spAutoFit/>
          </a:bodyPr>
          <a:lstStyle/>
          <a:p>
            <a:r>
              <a:rPr lang="en-US" sz="1600" dirty="0" smtClean="0"/>
              <a:t>Fixed hyper-parameter</a:t>
            </a:r>
            <a:endParaRPr lang="en-US" sz="1600" dirty="0"/>
          </a:p>
        </p:txBody>
      </p:sp>
      <p:sp>
        <p:nvSpPr>
          <p:cNvPr id="33" name="Oval 32"/>
          <p:cNvSpPr/>
          <p:nvPr/>
        </p:nvSpPr>
        <p:spPr>
          <a:xfrm>
            <a:off x="4572000" y="1380168"/>
            <a:ext cx="143226" cy="152400"/>
          </a:xfrm>
          <a:prstGeom prst="ellipse">
            <a:avLst/>
          </a:prstGeom>
          <a:solidFill>
            <a:srgbClr val="333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p:cNvSpPr txBox="1"/>
          <p:nvPr/>
        </p:nvSpPr>
        <p:spPr>
          <a:xfrm>
            <a:off x="7061868" y="2612434"/>
            <a:ext cx="1777332" cy="338554"/>
          </a:xfrm>
          <a:prstGeom prst="rect">
            <a:avLst/>
          </a:prstGeom>
          <a:noFill/>
        </p:spPr>
        <p:txBody>
          <a:bodyPr wrap="square" rtlCol="0">
            <a:spAutoFit/>
          </a:bodyPr>
          <a:lstStyle/>
          <a:p>
            <a:r>
              <a:rPr lang="en-US" sz="1600" dirty="0" smtClean="0"/>
              <a:t>Group parameters</a:t>
            </a:r>
            <a:endParaRPr lang="en-US" sz="1600" dirty="0"/>
          </a:p>
        </p:txBody>
      </p:sp>
    </p:spTree>
    <p:extLst>
      <p:ext uri="{BB962C8B-B14F-4D97-AF65-F5344CB8AC3E}">
        <p14:creationId xmlns:p14="http://schemas.microsoft.com/office/powerpoint/2010/main" val="380982298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1032337" y="990600"/>
            <a:ext cx="7307926" cy="4337140"/>
          </a:xfrm>
          <a:prstGeom prst="rect">
            <a:avLst/>
          </a:prstGeom>
        </p:spPr>
      </p:pic>
      <p:sp>
        <p:nvSpPr>
          <p:cNvPr id="4" name="Rectangle 3"/>
          <p:cNvSpPr/>
          <p:nvPr/>
        </p:nvSpPr>
        <p:spPr>
          <a:xfrm>
            <a:off x="228600" y="5520989"/>
            <a:ext cx="8915400" cy="1200329"/>
          </a:xfrm>
          <a:prstGeom prst="rect">
            <a:avLst/>
          </a:prstGeom>
        </p:spPr>
        <p:txBody>
          <a:bodyPr wrap="square">
            <a:spAutoFit/>
          </a:bodyPr>
          <a:lstStyle/>
          <a:p>
            <a:r>
              <a:rPr lang="en-US" dirty="0" smtClean="0"/>
              <a:t>Screen shot from the lecture from : </a:t>
            </a:r>
            <a:r>
              <a:rPr lang="en-US" dirty="0" smtClean="0">
                <a:hlinkClick r:id="rId4"/>
              </a:rPr>
              <a:t>https</a:t>
            </a:r>
            <a:r>
              <a:rPr lang="en-US" dirty="0">
                <a:hlinkClick r:id="rId4"/>
              </a:rPr>
              <a:t>://</a:t>
            </a:r>
            <a:r>
              <a:rPr lang="en-US" dirty="0" smtClean="0">
                <a:hlinkClick r:id="rId4"/>
              </a:rPr>
              <a:t>www.youtube.com/watch?v=yhewYFqGjFA&amp;index=6&amp;list=PLFHD4aOUZFp0Xhzd5j1nWnExD54xJfnJX</a:t>
            </a:r>
            <a:endParaRPr lang="en-US" dirty="0" smtClean="0"/>
          </a:p>
          <a:p>
            <a:endParaRPr lang="en-US" dirty="0"/>
          </a:p>
        </p:txBody>
      </p:sp>
    </p:spTree>
    <p:extLst>
      <p:ext uri="{BB962C8B-B14F-4D97-AF65-F5344CB8AC3E}">
        <p14:creationId xmlns:p14="http://schemas.microsoft.com/office/powerpoint/2010/main" val="288985799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p:cNvSpPr/>
          <p:nvPr/>
        </p:nvSpPr>
        <p:spPr>
          <a:xfrm>
            <a:off x="2318547" y="3251745"/>
            <a:ext cx="1836377" cy="3831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228600" y="3258430"/>
            <a:ext cx="1836377" cy="3831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0" y="228600"/>
            <a:ext cx="9144000" cy="369332"/>
          </a:xfrm>
          <a:prstGeom prst="rect">
            <a:avLst/>
          </a:prstGeom>
          <a:solidFill>
            <a:schemeClr val="accent1">
              <a:lumMod val="20000"/>
              <a:lumOff val="80000"/>
            </a:schemeClr>
          </a:solidFill>
        </p:spPr>
        <p:txBody>
          <a:bodyPr wrap="square" rtlCol="0">
            <a:spAutoFit/>
          </a:bodyPr>
          <a:lstStyle/>
          <a:p>
            <a:r>
              <a:rPr lang="en-US" b="1" dirty="0" smtClean="0">
                <a:solidFill>
                  <a:srgbClr val="3333FF"/>
                </a:solidFill>
              </a:rPr>
              <a:t>     Normal model with exchangeable parameters</a:t>
            </a:r>
            <a:endParaRPr lang="en-US" b="1" dirty="0">
              <a:solidFill>
                <a:srgbClr val="3333FF"/>
              </a:solidFill>
            </a:endParaRPr>
          </a:p>
        </p:txBody>
      </p:sp>
      <mc:AlternateContent xmlns:mc="http://schemas.openxmlformats.org/markup-compatibility/2006" xmlns:a14="http://schemas.microsoft.com/office/drawing/2010/main">
        <mc:Choice Requires="a14">
          <p:sp>
            <p:nvSpPr>
              <p:cNvPr id="2" name="TextBox 1"/>
              <p:cNvSpPr txBox="1"/>
              <p:nvPr/>
            </p:nvSpPr>
            <p:spPr>
              <a:xfrm>
                <a:off x="3077689" y="2254942"/>
                <a:ext cx="432618" cy="39164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a:rPr>
                          </m:ctrlPr>
                        </m:sSubPr>
                        <m:e>
                          <m:r>
                            <a:rPr lang="en-US" i="1" smtClean="0">
                              <a:latin typeface="Cambria Math"/>
                              <a:ea typeface="Cambria Math"/>
                            </a:rPr>
                            <m:t>𝜃</m:t>
                          </m:r>
                        </m:e>
                        <m:sub>
                          <m:r>
                            <a:rPr lang="en-US" b="0" i="1" smtClean="0">
                              <a:latin typeface="Cambria Math"/>
                            </a:rPr>
                            <m:t>𝑗</m:t>
                          </m:r>
                        </m:sub>
                      </m:sSub>
                    </m:oMath>
                  </m:oMathPara>
                </a14:m>
                <a:endParaRPr lang="en-US" dirty="0"/>
              </a:p>
            </p:txBody>
          </p:sp>
        </mc:Choice>
        <mc:Fallback xmlns="">
          <p:sp>
            <p:nvSpPr>
              <p:cNvPr id="2" name="TextBox 1"/>
              <p:cNvSpPr txBox="1">
                <a:spLocks noRot="1" noChangeAspect="1" noMove="1" noResize="1" noEditPoints="1" noAdjustHandles="1" noChangeArrowheads="1" noChangeShapeType="1" noTextEdit="1"/>
              </p:cNvSpPr>
              <p:nvPr/>
            </p:nvSpPr>
            <p:spPr>
              <a:xfrm>
                <a:off x="3077689" y="2254942"/>
                <a:ext cx="432618" cy="391646"/>
              </a:xfrm>
              <a:prstGeom prst="rect">
                <a:avLst/>
              </a:prstGeom>
              <a:blipFill>
                <a:blip r:embed="rId2"/>
                <a:stretch>
                  <a:fillRect b="-781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p:cNvSpPr txBox="1"/>
              <p:nvPr/>
            </p:nvSpPr>
            <p:spPr>
              <a:xfrm>
                <a:off x="2062507" y="2266099"/>
                <a:ext cx="46128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a:rPr>
                          </m:ctrlPr>
                        </m:sSubPr>
                        <m:e>
                          <m:r>
                            <a:rPr lang="en-US" i="1" smtClean="0">
                              <a:latin typeface="Cambria Math"/>
                              <a:ea typeface="Cambria Math"/>
                            </a:rPr>
                            <m:t>𝜃</m:t>
                          </m:r>
                        </m:e>
                        <m:sub>
                          <m:r>
                            <a:rPr lang="en-US" b="0" i="1" smtClean="0">
                              <a:latin typeface="Cambria Math"/>
                            </a:rPr>
                            <m:t>1</m:t>
                          </m:r>
                        </m:sub>
                      </m:sSub>
                    </m:oMath>
                  </m:oMathPara>
                </a14:m>
                <a:endParaRPr lang="en-US" dirty="0"/>
              </a:p>
            </p:txBody>
          </p:sp>
        </mc:Choice>
        <mc:Fallback xmlns="">
          <p:sp>
            <p:nvSpPr>
              <p:cNvPr id="4" name="TextBox 3"/>
              <p:cNvSpPr txBox="1">
                <a:spLocks noRot="1" noChangeAspect="1" noMove="1" noResize="1" noEditPoints="1" noAdjustHandles="1" noChangeArrowheads="1" noChangeShapeType="1" noTextEdit="1"/>
              </p:cNvSpPr>
              <p:nvPr/>
            </p:nvSpPr>
            <p:spPr>
              <a:xfrm>
                <a:off x="2062507" y="2266099"/>
                <a:ext cx="461280" cy="369332"/>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4054973" y="2266099"/>
                <a:ext cx="442814" cy="38876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a:rPr>
                          </m:ctrlPr>
                        </m:sSubPr>
                        <m:e>
                          <m:r>
                            <a:rPr lang="en-US" i="1" smtClean="0">
                              <a:latin typeface="Cambria Math"/>
                              <a:ea typeface="Cambria Math"/>
                            </a:rPr>
                            <m:t>𝜃</m:t>
                          </m:r>
                        </m:e>
                        <m:sub>
                          <m:r>
                            <a:rPr lang="en-US" b="0" i="1" smtClean="0">
                              <a:latin typeface="Cambria Math"/>
                            </a:rPr>
                            <m:t>𝐽</m:t>
                          </m:r>
                        </m:sub>
                      </m:sSub>
                    </m:oMath>
                  </m:oMathPara>
                </a14:m>
                <a:endParaRPr lang="en-US" dirty="0"/>
              </a:p>
            </p:txBody>
          </p:sp>
        </mc:Choice>
        <mc:Fallback xmlns="">
          <p:sp>
            <p:nvSpPr>
              <p:cNvPr id="5" name="TextBox 4"/>
              <p:cNvSpPr txBox="1">
                <a:spLocks noRot="1" noChangeAspect="1" noMove="1" noResize="1" noEditPoints="1" noAdjustHandles="1" noChangeArrowheads="1" noChangeShapeType="1" noTextEdit="1"/>
              </p:cNvSpPr>
              <p:nvPr/>
            </p:nvSpPr>
            <p:spPr>
              <a:xfrm>
                <a:off x="4054973" y="2266099"/>
                <a:ext cx="442814" cy="388761"/>
              </a:xfrm>
              <a:prstGeom prst="rect">
                <a:avLst/>
              </a:prstGeom>
              <a:blipFill>
                <a:blip r:embed="rId4"/>
                <a:stretch>
                  <a:fillRect b="-625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4658407" y="2217245"/>
                <a:ext cx="1409425" cy="397160"/>
              </a:xfrm>
              <a:prstGeom prst="rect">
                <a:avLst/>
              </a:prstGeom>
              <a:solidFill>
                <a:schemeClr val="accent2">
                  <a:lumMod val="20000"/>
                  <a:lumOff val="80000"/>
                </a:schemeClr>
              </a:solid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a:rPr>
                          </m:ctrlPr>
                        </m:sSubPr>
                        <m:e>
                          <m:r>
                            <a:rPr lang="en-US" i="1" smtClean="0">
                              <a:latin typeface="Cambria Math"/>
                              <a:ea typeface="Cambria Math"/>
                            </a:rPr>
                            <m:t>𝜃</m:t>
                          </m:r>
                        </m:e>
                        <m:sub>
                          <m:r>
                            <a:rPr lang="en-US" b="0" i="1" smtClean="0">
                              <a:latin typeface="Cambria Math"/>
                            </a:rPr>
                            <m:t>𝑗</m:t>
                          </m:r>
                        </m:sub>
                      </m:sSub>
                      <m:r>
                        <a:rPr lang="en-US" b="0" i="1" smtClean="0">
                          <a:latin typeface="Cambria Math"/>
                        </a:rPr>
                        <m:t>~</m:t>
                      </m:r>
                      <m:r>
                        <a:rPr lang="en-US" b="0" i="1" smtClean="0">
                          <a:latin typeface="Cambria Math"/>
                        </a:rPr>
                        <m:t>𝑁</m:t>
                      </m:r>
                      <m:r>
                        <a:rPr lang="en-US" b="0" i="1" smtClean="0">
                          <a:latin typeface="Cambria Math"/>
                        </a:rPr>
                        <m:t>(</m:t>
                      </m:r>
                      <m:r>
                        <a:rPr lang="en-US" b="0" i="1" smtClean="0">
                          <a:latin typeface="Cambria Math"/>
                          <a:ea typeface="Cambria Math"/>
                        </a:rPr>
                        <m:t>𝜇</m:t>
                      </m:r>
                      <m:r>
                        <a:rPr lang="en-US" b="0" i="1" smtClean="0">
                          <a:latin typeface="Cambria Math"/>
                          <a:ea typeface="Cambria Math"/>
                        </a:rPr>
                        <m:t>,</m:t>
                      </m:r>
                      <m:sSup>
                        <m:sSupPr>
                          <m:ctrlPr>
                            <a:rPr lang="en-US" b="0" i="1" smtClean="0">
                              <a:latin typeface="Cambria Math"/>
                              <a:ea typeface="Cambria Math"/>
                            </a:rPr>
                          </m:ctrlPr>
                        </m:sSupPr>
                        <m:e>
                          <m:r>
                            <a:rPr lang="en-US" b="0" i="1" smtClean="0">
                              <a:latin typeface="Cambria Math"/>
                              <a:ea typeface="Cambria Math"/>
                            </a:rPr>
                            <m:t>𝜏</m:t>
                          </m:r>
                        </m:e>
                        <m:sup>
                          <m:r>
                            <a:rPr lang="en-US" b="0" i="1" smtClean="0">
                              <a:latin typeface="Cambria Math"/>
                              <a:ea typeface="Cambria Math"/>
                            </a:rPr>
                            <m:t>2</m:t>
                          </m:r>
                        </m:sup>
                      </m:sSup>
                      <m:r>
                        <a:rPr lang="en-US" b="0" i="1" smtClean="0">
                          <a:latin typeface="Cambria Math"/>
                          <a:ea typeface="Cambria Math"/>
                        </a:rPr>
                        <m:t>)</m:t>
                      </m:r>
                    </m:oMath>
                  </m:oMathPara>
                </a14:m>
                <a:endParaRPr lang="en-US" dirty="0"/>
              </a:p>
            </p:txBody>
          </p:sp>
        </mc:Choice>
        <mc:Fallback xmlns="">
          <p:sp>
            <p:nvSpPr>
              <p:cNvPr id="6" name="TextBox 5"/>
              <p:cNvSpPr txBox="1">
                <a:spLocks noRot="1" noChangeAspect="1" noMove="1" noResize="1" noEditPoints="1" noAdjustHandles="1" noChangeArrowheads="1" noChangeShapeType="1" noTextEdit="1"/>
              </p:cNvSpPr>
              <p:nvPr/>
            </p:nvSpPr>
            <p:spPr>
              <a:xfrm>
                <a:off x="4658407" y="2217245"/>
                <a:ext cx="1409425" cy="397160"/>
              </a:xfrm>
              <a:prstGeom prst="rect">
                <a:avLst/>
              </a:prstGeom>
              <a:blipFill>
                <a:blip r:embed="rId5"/>
                <a:stretch>
                  <a:fillRect b="-769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6"/>
              <p:cNvSpPr/>
              <p:nvPr/>
            </p:nvSpPr>
            <p:spPr>
              <a:xfrm>
                <a:off x="2913958" y="1319433"/>
                <a:ext cx="760080" cy="369332"/>
              </a:xfrm>
              <a:prstGeom prst="rect">
                <a:avLst/>
              </a:prstGeom>
              <a:ln>
                <a:noFill/>
              </a:ln>
            </p:spPr>
            <p:txBody>
              <a:bodyPr wrap="non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ea typeface="Cambria Math"/>
                        </a:rPr>
                        <m:t>(</m:t>
                      </m:r>
                      <m:r>
                        <a:rPr lang="en-US" i="1" smtClean="0">
                          <a:latin typeface="Cambria Math"/>
                          <a:ea typeface="Cambria Math"/>
                        </a:rPr>
                        <m:t>𝜇</m:t>
                      </m:r>
                      <m:r>
                        <a:rPr lang="en-US" b="0" i="1" smtClean="0">
                          <a:latin typeface="Cambria Math"/>
                          <a:ea typeface="Cambria Math"/>
                        </a:rPr>
                        <m:t>,</m:t>
                      </m:r>
                      <m:r>
                        <a:rPr lang="en-US" i="1">
                          <a:latin typeface="Cambria Math"/>
                          <a:ea typeface="Cambria Math"/>
                        </a:rPr>
                        <m:t>𝜏</m:t>
                      </m:r>
                      <m:r>
                        <a:rPr lang="en-US" b="0" i="1" smtClean="0">
                          <a:latin typeface="Cambria Math"/>
                          <a:ea typeface="Cambria Math"/>
                        </a:rPr>
                        <m:t>)</m:t>
                      </m:r>
                    </m:oMath>
                  </m:oMathPara>
                </a14:m>
                <a:endParaRPr lang="en-US" dirty="0"/>
              </a:p>
            </p:txBody>
          </p:sp>
        </mc:Choice>
        <mc:Fallback xmlns="">
          <p:sp>
            <p:nvSpPr>
              <p:cNvPr id="7" name="Rectangle 6"/>
              <p:cNvSpPr>
                <a:spLocks noRot="1" noChangeAspect="1" noMove="1" noResize="1" noEditPoints="1" noAdjustHandles="1" noChangeArrowheads="1" noChangeShapeType="1" noTextEdit="1"/>
              </p:cNvSpPr>
              <p:nvPr/>
            </p:nvSpPr>
            <p:spPr>
              <a:xfrm>
                <a:off x="2913958" y="1319433"/>
                <a:ext cx="760080" cy="369332"/>
              </a:xfrm>
              <a:prstGeom prst="rect">
                <a:avLst/>
              </a:prstGeom>
              <a:blipFill>
                <a:blip r:embed="rId6"/>
                <a:stretch>
                  <a:fillRect b="-13115"/>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2554267" y="2254942"/>
                <a:ext cx="43473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a:ea typeface="Cambria Math"/>
                        </a:rPr>
                        <m:t>⋯</m:t>
                      </m:r>
                    </m:oMath>
                  </m:oMathPara>
                </a14:m>
                <a:endParaRPr lang="en-US" dirty="0"/>
              </a:p>
            </p:txBody>
          </p:sp>
        </mc:Choice>
        <mc:Fallback xmlns="">
          <p:sp>
            <p:nvSpPr>
              <p:cNvPr id="8" name="TextBox 7"/>
              <p:cNvSpPr txBox="1">
                <a:spLocks noRot="1" noChangeAspect="1" noMove="1" noResize="1" noEditPoints="1" noAdjustHandles="1" noChangeArrowheads="1" noChangeShapeType="1" noTextEdit="1"/>
              </p:cNvSpPr>
              <p:nvPr/>
            </p:nvSpPr>
            <p:spPr>
              <a:xfrm>
                <a:off x="2554267" y="2254942"/>
                <a:ext cx="434734" cy="369332"/>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3567822" y="2266099"/>
                <a:ext cx="43473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a:ea typeface="Cambria Math"/>
                        </a:rPr>
                        <m:t>⋯</m:t>
                      </m:r>
                    </m:oMath>
                  </m:oMathPara>
                </a14:m>
                <a:endParaRPr lang="en-US" dirty="0"/>
              </a:p>
            </p:txBody>
          </p:sp>
        </mc:Choice>
        <mc:Fallback xmlns="">
          <p:sp>
            <p:nvSpPr>
              <p:cNvPr id="9" name="TextBox 8"/>
              <p:cNvSpPr txBox="1">
                <a:spLocks noRot="1" noChangeAspect="1" noMove="1" noResize="1" noEditPoints="1" noAdjustHandles="1" noChangeArrowheads="1" noChangeShapeType="1" noTextEdit="1"/>
              </p:cNvSpPr>
              <p:nvPr/>
            </p:nvSpPr>
            <p:spPr>
              <a:xfrm>
                <a:off x="3567822" y="2266099"/>
                <a:ext cx="434734" cy="369332"/>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Rectangle 9"/>
              <p:cNvSpPr/>
              <p:nvPr/>
            </p:nvSpPr>
            <p:spPr>
              <a:xfrm>
                <a:off x="3663921" y="1345281"/>
                <a:ext cx="1577227" cy="369332"/>
              </a:xfrm>
              <a:prstGeom prst="rect">
                <a:avLst/>
              </a:prstGeom>
              <a:solidFill>
                <a:schemeClr val="accent1">
                  <a:lumMod val="20000"/>
                  <a:lumOff val="80000"/>
                </a:schemeClr>
              </a:solidFill>
            </p:spPr>
            <p:txBody>
              <a:bodyPr wrap="none">
                <a:spAutoFit/>
              </a:bodyPr>
              <a:lstStyle/>
              <a:p>
                <a:pPr/>
                <a14:m>
                  <m:oMathPara xmlns:m="http://schemas.openxmlformats.org/officeDocument/2006/math">
                    <m:oMathParaPr>
                      <m:jc m:val="centerGroup"/>
                    </m:oMathParaPr>
                    <m:oMath xmlns:m="http://schemas.openxmlformats.org/officeDocument/2006/math">
                      <m:d>
                        <m:dPr>
                          <m:ctrlPr>
                            <a:rPr lang="en-US" i="1" smtClean="0">
                              <a:latin typeface="Cambria Math"/>
                              <a:ea typeface="Cambria Math"/>
                            </a:rPr>
                          </m:ctrlPr>
                        </m:dPr>
                        <m:e>
                          <m:r>
                            <a:rPr lang="en-US" i="1">
                              <a:latin typeface="Cambria Math"/>
                              <a:ea typeface="Cambria Math"/>
                            </a:rPr>
                            <m:t>𝜇</m:t>
                          </m:r>
                          <m:r>
                            <a:rPr lang="en-US" i="1">
                              <a:latin typeface="Cambria Math"/>
                              <a:ea typeface="Cambria Math"/>
                            </a:rPr>
                            <m:t>,</m:t>
                          </m:r>
                          <m:r>
                            <a:rPr lang="en-US" i="1">
                              <a:latin typeface="Cambria Math"/>
                              <a:ea typeface="Cambria Math"/>
                            </a:rPr>
                            <m:t>𝜏</m:t>
                          </m:r>
                        </m:e>
                      </m:d>
                      <m:r>
                        <a:rPr lang="en-US" b="0" i="1" smtClean="0">
                          <a:latin typeface="Cambria Math"/>
                          <a:ea typeface="Cambria Math"/>
                        </a:rPr>
                        <m:t>~</m:t>
                      </m:r>
                      <m:r>
                        <a:rPr lang="en-US" b="0" i="1" smtClean="0">
                          <a:latin typeface="Cambria Math"/>
                          <a:ea typeface="Cambria Math"/>
                        </a:rPr>
                        <m:t>𝑝</m:t>
                      </m:r>
                      <m:d>
                        <m:dPr>
                          <m:ctrlPr>
                            <a:rPr lang="en-US" i="1">
                              <a:latin typeface="Cambria Math"/>
                              <a:ea typeface="Cambria Math"/>
                            </a:rPr>
                          </m:ctrlPr>
                        </m:dPr>
                        <m:e>
                          <m:r>
                            <a:rPr lang="en-US" i="1">
                              <a:latin typeface="Cambria Math"/>
                              <a:ea typeface="Cambria Math"/>
                            </a:rPr>
                            <m:t>𝜇</m:t>
                          </m:r>
                          <m:r>
                            <a:rPr lang="en-US" i="1">
                              <a:latin typeface="Cambria Math"/>
                              <a:ea typeface="Cambria Math"/>
                            </a:rPr>
                            <m:t>,</m:t>
                          </m:r>
                          <m:r>
                            <a:rPr lang="en-US" i="1">
                              <a:latin typeface="Cambria Math"/>
                              <a:ea typeface="Cambria Math"/>
                            </a:rPr>
                            <m:t>𝜏</m:t>
                          </m:r>
                        </m:e>
                      </m:d>
                    </m:oMath>
                  </m:oMathPara>
                </a14:m>
                <a:endParaRPr lang="en-US" dirty="0"/>
              </a:p>
            </p:txBody>
          </p:sp>
        </mc:Choice>
        <mc:Fallback xmlns="">
          <p:sp>
            <p:nvSpPr>
              <p:cNvPr id="10" name="Rectangle 9"/>
              <p:cNvSpPr>
                <a:spLocks noRot="1" noChangeAspect="1" noMove="1" noResize="1" noEditPoints="1" noAdjustHandles="1" noChangeArrowheads="1" noChangeShapeType="1" noTextEdit="1"/>
              </p:cNvSpPr>
              <p:nvPr/>
            </p:nvSpPr>
            <p:spPr>
              <a:xfrm>
                <a:off x="3663921" y="1345281"/>
                <a:ext cx="1577227" cy="369332"/>
              </a:xfrm>
              <a:prstGeom prst="rect">
                <a:avLst/>
              </a:prstGeom>
              <a:blipFill>
                <a:blip r:embed="rId9"/>
                <a:stretch>
                  <a:fillRect b="-6667"/>
                </a:stretch>
              </a:blipFill>
            </p:spPr>
            <p:txBody>
              <a:bodyPr/>
              <a:lstStyle/>
              <a:p>
                <a:r>
                  <a:rPr lang="en-US">
                    <a:noFill/>
                  </a:rPr>
                  <a:t> </a:t>
                </a:r>
              </a:p>
            </p:txBody>
          </p:sp>
        </mc:Fallback>
      </mc:AlternateContent>
      <p:cxnSp>
        <p:nvCxnSpPr>
          <p:cNvPr id="12" name="Straight Arrow Connector 11"/>
          <p:cNvCxnSpPr>
            <a:endCxn id="2" idx="0"/>
          </p:cNvCxnSpPr>
          <p:nvPr/>
        </p:nvCxnSpPr>
        <p:spPr>
          <a:xfrm>
            <a:off x="3293998" y="1700433"/>
            <a:ext cx="0" cy="55450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7" idx="2"/>
            <a:endCxn id="4" idx="0"/>
          </p:cNvCxnSpPr>
          <p:nvPr/>
        </p:nvCxnSpPr>
        <p:spPr>
          <a:xfrm flipH="1">
            <a:off x="2293147" y="1688765"/>
            <a:ext cx="1000851" cy="57733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7" idx="2"/>
            <a:endCxn id="5" idx="0"/>
          </p:cNvCxnSpPr>
          <p:nvPr/>
        </p:nvCxnSpPr>
        <p:spPr>
          <a:xfrm>
            <a:off x="3293998" y="1688765"/>
            <a:ext cx="982382" cy="57733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9" name="TextBox 18"/>
              <p:cNvSpPr txBox="1"/>
              <p:nvPr/>
            </p:nvSpPr>
            <p:spPr>
              <a:xfrm>
                <a:off x="847174" y="3234917"/>
                <a:ext cx="52706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a:rPr>
                          </m:ctrlPr>
                        </m:sSubPr>
                        <m:e>
                          <m:r>
                            <a:rPr lang="en-US" b="0" i="1" smtClean="0">
                              <a:latin typeface="Cambria Math"/>
                              <a:ea typeface="Cambria Math"/>
                            </a:rPr>
                            <m:t>𝑦</m:t>
                          </m:r>
                        </m:e>
                        <m:sub>
                          <m:r>
                            <a:rPr lang="en-US" b="0" i="1" smtClean="0">
                              <a:latin typeface="Cambria Math"/>
                            </a:rPr>
                            <m:t>𝑖</m:t>
                          </m:r>
                          <m:r>
                            <a:rPr lang="en-US" b="0" i="1" smtClean="0">
                              <a:latin typeface="Cambria Math"/>
                            </a:rPr>
                            <m:t>1</m:t>
                          </m:r>
                        </m:sub>
                      </m:sSub>
                    </m:oMath>
                  </m:oMathPara>
                </a14:m>
                <a:endParaRPr lang="en-US" dirty="0"/>
              </a:p>
            </p:txBody>
          </p:sp>
        </mc:Choice>
        <mc:Fallback xmlns="">
          <p:sp>
            <p:nvSpPr>
              <p:cNvPr id="19" name="TextBox 18"/>
              <p:cNvSpPr txBox="1">
                <a:spLocks noRot="1" noChangeAspect="1" noMove="1" noResize="1" noEditPoints="1" noAdjustHandles="1" noChangeArrowheads="1" noChangeShapeType="1" noTextEdit="1"/>
              </p:cNvSpPr>
              <p:nvPr/>
            </p:nvSpPr>
            <p:spPr>
              <a:xfrm>
                <a:off x="847174" y="3234917"/>
                <a:ext cx="527067" cy="369332"/>
              </a:xfrm>
              <a:prstGeom prst="rect">
                <a:avLst/>
              </a:prstGeom>
              <a:blipFill>
                <a:blip r:embed="rId10"/>
                <a:stretch>
                  <a:fillRect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p:cNvSpPr txBox="1"/>
              <p:nvPr/>
            </p:nvSpPr>
            <p:spPr>
              <a:xfrm>
                <a:off x="228600" y="3234917"/>
                <a:ext cx="56021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a:rPr>
                          </m:ctrlPr>
                        </m:sSubPr>
                        <m:e>
                          <m:r>
                            <a:rPr lang="en-US" b="0" i="1" smtClean="0">
                              <a:latin typeface="Cambria Math"/>
                              <a:ea typeface="Cambria Math"/>
                            </a:rPr>
                            <m:t>𝑦</m:t>
                          </m:r>
                        </m:e>
                        <m:sub>
                          <m:r>
                            <a:rPr lang="en-US" b="0" i="1" smtClean="0">
                              <a:latin typeface="Cambria Math"/>
                            </a:rPr>
                            <m:t>11</m:t>
                          </m:r>
                        </m:sub>
                      </m:sSub>
                    </m:oMath>
                  </m:oMathPara>
                </a14:m>
                <a:endParaRPr lang="en-US" dirty="0"/>
              </a:p>
            </p:txBody>
          </p:sp>
        </mc:Choice>
        <mc:Fallback xmlns="">
          <p:sp>
            <p:nvSpPr>
              <p:cNvPr id="20" name="TextBox 19"/>
              <p:cNvSpPr txBox="1">
                <a:spLocks noRot="1" noChangeAspect="1" noMove="1" noResize="1" noEditPoints="1" noAdjustHandles="1" noChangeArrowheads="1" noChangeShapeType="1" noTextEdit="1"/>
              </p:cNvSpPr>
              <p:nvPr/>
            </p:nvSpPr>
            <p:spPr>
              <a:xfrm>
                <a:off x="228600" y="3234917"/>
                <a:ext cx="560218" cy="369332"/>
              </a:xfrm>
              <a:prstGeom prst="rect">
                <a:avLst/>
              </a:prstGeom>
              <a:blipFill>
                <a:blip r:embed="rId11"/>
                <a:stretch>
                  <a:fillRect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p:cNvSpPr txBox="1"/>
              <p:nvPr/>
            </p:nvSpPr>
            <p:spPr>
              <a:xfrm>
                <a:off x="1456774" y="3217059"/>
                <a:ext cx="665502" cy="39312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a:rPr>
                          </m:ctrlPr>
                        </m:sSubPr>
                        <m:e>
                          <m:r>
                            <a:rPr lang="en-US" b="0" i="1" smtClean="0">
                              <a:latin typeface="Cambria Math"/>
                            </a:rPr>
                            <m:t>𝑦</m:t>
                          </m:r>
                        </m:e>
                        <m:sub>
                          <m:sSub>
                            <m:sSubPr>
                              <m:ctrlPr>
                                <a:rPr lang="en-US" i="1" smtClean="0">
                                  <a:latin typeface="Cambria Math"/>
                                </a:rPr>
                              </m:ctrlPr>
                            </m:sSubPr>
                            <m:e>
                              <m:r>
                                <a:rPr lang="en-US" b="0" i="1" smtClean="0">
                                  <a:latin typeface="Cambria Math"/>
                                </a:rPr>
                                <m:t>𝑛</m:t>
                              </m:r>
                            </m:e>
                            <m:sub>
                              <m:r>
                                <a:rPr lang="en-US" b="0" i="1" smtClean="0">
                                  <a:latin typeface="Cambria Math"/>
                                </a:rPr>
                                <m:t>1</m:t>
                              </m:r>
                            </m:sub>
                          </m:sSub>
                          <m:r>
                            <a:rPr lang="en-US" b="0" i="1" smtClean="0">
                              <a:latin typeface="Cambria Math"/>
                            </a:rPr>
                            <m:t>1</m:t>
                          </m:r>
                        </m:sub>
                      </m:sSub>
                    </m:oMath>
                  </m:oMathPara>
                </a14:m>
                <a:endParaRPr lang="en-US" dirty="0"/>
              </a:p>
            </p:txBody>
          </p:sp>
        </mc:Choice>
        <mc:Fallback xmlns="">
          <p:sp>
            <p:nvSpPr>
              <p:cNvPr id="21" name="TextBox 20"/>
              <p:cNvSpPr txBox="1">
                <a:spLocks noRot="1" noChangeAspect="1" noMove="1" noResize="1" noEditPoints="1" noAdjustHandles="1" noChangeArrowheads="1" noChangeShapeType="1" noTextEdit="1"/>
              </p:cNvSpPr>
              <p:nvPr/>
            </p:nvSpPr>
            <p:spPr>
              <a:xfrm>
                <a:off x="1456774" y="3217059"/>
                <a:ext cx="665502" cy="393121"/>
              </a:xfrm>
              <a:prstGeom prst="rect">
                <a:avLst/>
              </a:prstGeom>
              <a:blipFill>
                <a:blip r:embed="rId12"/>
                <a:stretch>
                  <a:fillRect b="-156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p:cNvSpPr txBox="1"/>
              <p:nvPr/>
            </p:nvSpPr>
            <p:spPr>
              <a:xfrm>
                <a:off x="596480" y="3234917"/>
                <a:ext cx="43473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a:ea typeface="Cambria Math"/>
                        </a:rPr>
                        <m:t>⋯</m:t>
                      </m:r>
                    </m:oMath>
                  </m:oMathPara>
                </a14:m>
                <a:endParaRPr lang="en-US" dirty="0"/>
              </a:p>
            </p:txBody>
          </p:sp>
        </mc:Choice>
        <mc:Fallback xmlns="">
          <p:sp>
            <p:nvSpPr>
              <p:cNvPr id="22" name="TextBox 21"/>
              <p:cNvSpPr txBox="1">
                <a:spLocks noRot="1" noChangeAspect="1" noMove="1" noResize="1" noEditPoints="1" noAdjustHandles="1" noChangeArrowheads="1" noChangeShapeType="1" noTextEdit="1"/>
              </p:cNvSpPr>
              <p:nvPr/>
            </p:nvSpPr>
            <p:spPr>
              <a:xfrm>
                <a:off x="596480" y="3234917"/>
                <a:ext cx="434734" cy="369332"/>
              </a:xfrm>
              <a:prstGeom prst="rect">
                <a:avLst/>
              </a:prstGeom>
              <a:blipFill>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p:cNvSpPr txBox="1"/>
              <p:nvPr/>
            </p:nvSpPr>
            <p:spPr>
              <a:xfrm>
                <a:off x="1174440" y="3258430"/>
                <a:ext cx="43473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a:ea typeface="Cambria Math"/>
                        </a:rPr>
                        <m:t>⋯</m:t>
                      </m:r>
                    </m:oMath>
                  </m:oMathPara>
                </a14:m>
                <a:endParaRPr lang="en-US" dirty="0"/>
              </a:p>
            </p:txBody>
          </p:sp>
        </mc:Choice>
        <mc:Fallback xmlns="">
          <p:sp>
            <p:nvSpPr>
              <p:cNvPr id="23" name="TextBox 22"/>
              <p:cNvSpPr txBox="1">
                <a:spLocks noRot="1" noChangeAspect="1" noMove="1" noResize="1" noEditPoints="1" noAdjustHandles="1" noChangeArrowheads="1" noChangeShapeType="1" noTextEdit="1"/>
              </p:cNvSpPr>
              <p:nvPr/>
            </p:nvSpPr>
            <p:spPr>
              <a:xfrm>
                <a:off x="1174440" y="3258430"/>
                <a:ext cx="434734" cy="369332"/>
              </a:xfrm>
              <a:prstGeom prst="rect">
                <a:avLst/>
              </a:prstGeom>
              <a:blipFill>
                <a:blip r:embed="rId1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p:cNvSpPr txBox="1"/>
              <p:nvPr/>
            </p:nvSpPr>
            <p:spPr>
              <a:xfrm>
                <a:off x="2994530" y="3235164"/>
                <a:ext cx="513602" cy="39164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a:rPr>
                          </m:ctrlPr>
                        </m:sSubPr>
                        <m:e>
                          <m:r>
                            <a:rPr lang="en-US" b="0" i="1" smtClean="0">
                              <a:latin typeface="Cambria Math"/>
                              <a:ea typeface="Cambria Math"/>
                            </a:rPr>
                            <m:t>𝑦</m:t>
                          </m:r>
                        </m:e>
                        <m:sub>
                          <m:r>
                            <a:rPr lang="en-US" b="0" i="1" smtClean="0">
                              <a:latin typeface="Cambria Math"/>
                            </a:rPr>
                            <m:t>𝑖𝑗</m:t>
                          </m:r>
                        </m:sub>
                      </m:sSub>
                    </m:oMath>
                  </m:oMathPara>
                </a14:m>
                <a:endParaRPr lang="en-US" dirty="0"/>
              </a:p>
            </p:txBody>
          </p:sp>
        </mc:Choice>
        <mc:Fallback xmlns="">
          <p:sp>
            <p:nvSpPr>
              <p:cNvPr id="24" name="TextBox 23"/>
              <p:cNvSpPr txBox="1">
                <a:spLocks noRot="1" noChangeAspect="1" noMove="1" noResize="1" noEditPoints="1" noAdjustHandles="1" noChangeArrowheads="1" noChangeShapeType="1" noTextEdit="1"/>
              </p:cNvSpPr>
              <p:nvPr/>
            </p:nvSpPr>
            <p:spPr>
              <a:xfrm>
                <a:off x="2994530" y="3235164"/>
                <a:ext cx="513602" cy="391646"/>
              </a:xfrm>
              <a:prstGeom prst="rect">
                <a:avLst/>
              </a:prstGeom>
              <a:blipFill>
                <a:blip r:embed="rId15"/>
                <a:stretch>
                  <a:fillRect b="-781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p:cNvSpPr txBox="1"/>
              <p:nvPr/>
            </p:nvSpPr>
            <p:spPr>
              <a:xfrm>
                <a:off x="2375956" y="3235164"/>
                <a:ext cx="546753" cy="39164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a:rPr>
                          </m:ctrlPr>
                        </m:sSubPr>
                        <m:e>
                          <m:r>
                            <a:rPr lang="en-US" b="0" i="1" smtClean="0">
                              <a:latin typeface="Cambria Math"/>
                              <a:ea typeface="Cambria Math"/>
                            </a:rPr>
                            <m:t>𝑦</m:t>
                          </m:r>
                        </m:e>
                        <m:sub>
                          <m:r>
                            <a:rPr lang="en-US" b="0" i="1" smtClean="0">
                              <a:latin typeface="Cambria Math"/>
                            </a:rPr>
                            <m:t>1</m:t>
                          </m:r>
                          <m:r>
                            <a:rPr lang="en-US" b="0" i="1" smtClean="0">
                              <a:latin typeface="Cambria Math"/>
                            </a:rPr>
                            <m:t>𝑗</m:t>
                          </m:r>
                        </m:sub>
                      </m:sSub>
                    </m:oMath>
                  </m:oMathPara>
                </a14:m>
                <a:endParaRPr lang="en-US" dirty="0"/>
              </a:p>
            </p:txBody>
          </p:sp>
        </mc:Choice>
        <mc:Fallback xmlns="">
          <p:sp>
            <p:nvSpPr>
              <p:cNvPr id="25" name="TextBox 24"/>
              <p:cNvSpPr txBox="1">
                <a:spLocks noRot="1" noChangeAspect="1" noMove="1" noResize="1" noEditPoints="1" noAdjustHandles="1" noChangeArrowheads="1" noChangeShapeType="1" noTextEdit="1"/>
              </p:cNvSpPr>
              <p:nvPr/>
            </p:nvSpPr>
            <p:spPr>
              <a:xfrm>
                <a:off x="2375956" y="3235164"/>
                <a:ext cx="546753" cy="391646"/>
              </a:xfrm>
              <a:prstGeom prst="rect">
                <a:avLst/>
              </a:prstGeom>
              <a:blipFill>
                <a:blip r:embed="rId16"/>
                <a:stretch>
                  <a:fillRect b="-781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p:cNvSpPr txBox="1"/>
              <p:nvPr/>
            </p:nvSpPr>
            <p:spPr>
              <a:xfrm>
                <a:off x="3604130" y="3217306"/>
                <a:ext cx="637610" cy="42434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a:rPr>
                          </m:ctrlPr>
                        </m:sSubPr>
                        <m:e>
                          <m:r>
                            <a:rPr lang="en-US" b="0" i="1" smtClean="0">
                              <a:latin typeface="Cambria Math"/>
                            </a:rPr>
                            <m:t>𝑦</m:t>
                          </m:r>
                        </m:e>
                        <m:sub>
                          <m:sSub>
                            <m:sSubPr>
                              <m:ctrlPr>
                                <a:rPr lang="en-US" i="1" smtClean="0">
                                  <a:latin typeface="Cambria Math"/>
                                </a:rPr>
                              </m:ctrlPr>
                            </m:sSubPr>
                            <m:e>
                              <m:r>
                                <a:rPr lang="en-US" b="0" i="1" smtClean="0">
                                  <a:latin typeface="Cambria Math"/>
                                </a:rPr>
                                <m:t>𝑛</m:t>
                              </m:r>
                            </m:e>
                            <m:sub>
                              <m:r>
                                <a:rPr lang="en-US" b="0" i="1" smtClean="0">
                                  <a:latin typeface="Cambria Math"/>
                                </a:rPr>
                                <m:t>𝑗</m:t>
                              </m:r>
                            </m:sub>
                          </m:sSub>
                          <m:r>
                            <a:rPr lang="en-US" b="0" i="1" smtClean="0">
                              <a:latin typeface="Cambria Math"/>
                            </a:rPr>
                            <m:t>𝑗</m:t>
                          </m:r>
                        </m:sub>
                      </m:sSub>
                    </m:oMath>
                  </m:oMathPara>
                </a14:m>
                <a:endParaRPr lang="en-US" dirty="0"/>
              </a:p>
            </p:txBody>
          </p:sp>
        </mc:Choice>
        <mc:Fallback xmlns="">
          <p:sp>
            <p:nvSpPr>
              <p:cNvPr id="26" name="TextBox 25"/>
              <p:cNvSpPr txBox="1">
                <a:spLocks noRot="1" noChangeAspect="1" noMove="1" noResize="1" noEditPoints="1" noAdjustHandles="1" noChangeArrowheads="1" noChangeShapeType="1" noTextEdit="1"/>
              </p:cNvSpPr>
              <p:nvPr/>
            </p:nvSpPr>
            <p:spPr>
              <a:xfrm>
                <a:off x="3604130" y="3217306"/>
                <a:ext cx="637610" cy="424347"/>
              </a:xfrm>
              <a:prstGeom prst="rect">
                <a:avLst/>
              </a:prstGeom>
              <a:blipFill>
                <a:blip r:embed="rId17"/>
                <a:stretch>
                  <a:fillRect b="-724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p:cNvSpPr txBox="1"/>
              <p:nvPr/>
            </p:nvSpPr>
            <p:spPr>
              <a:xfrm>
                <a:off x="2743836" y="3235164"/>
                <a:ext cx="43473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a:ea typeface="Cambria Math"/>
                        </a:rPr>
                        <m:t>⋯</m:t>
                      </m:r>
                    </m:oMath>
                  </m:oMathPara>
                </a14:m>
                <a:endParaRPr lang="en-US" dirty="0"/>
              </a:p>
            </p:txBody>
          </p:sp>
        </mc:Choice>
        <mc:Fallback xmlns="">
          <p:sp>
            <p:nvSpPr>
              <p:cNvPr id="27" name="TextBox 26"/>
              <p:cNvSpPr txBox="1">
                <a:spLocks noRot="1" noChangeAspect="1" noMove="1" noResize="1" noEditPoints="1" noAdjustHandles="1" noChangeArrowheads="1" noChangeShapeType="1" noTextEdit="1"/>
              </p:cNvSpPr>
              <p:nvPr/>
            </p:nvSpPr>
            <p:spPr>
              <a:xfrm>
                <a:off x="2743836" y="3235164"/>
                <a:ext cx="434734" cy="369332"/>
              </a:xfrm>
              <a:prstGeom prst="rect">
                <a:avLst/>
              </a:prstGeom>
              <a:blipFill>
                <a:blip r:embed="rId1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p:cNvSpPr txBox="1"/>
              <p:nvPr/>
            </p:nvSpPr>
            <p:spPr>
              <a:xfrm>
                <a:off x="3321796" y="3258677"/>
                <a:ext cx="43473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a:ea typeface="Cambria Math"/>
                        </a:rPr>
                        <m:t>⋯</m:t>
                      </m:r>
                    </m:oMath>
                  </m:oMathPara>
                </a14:m>
                <a:endParaRPr lang="en-US" dirty="0"/>
              </a:p>
            </p:txBody>
          </p:sp>
        </mc:Choice>
        <mc:Fallback xmlns="">
          <p:sp>
            <p:nvSpPr>
              <p:cNvPr id="28" name="TextBox 27"/>
              <p:cNvSpPr txBox="1">
                <a:spLocks noRot="1" noChangeAspect="1" noMove="1" noResize="1" noEditPoints="1" noAdjustHandles="1" noChangeArrowheads="1" noChangeShapeType="1" noTextEdit="1"/>
              </p:cNvSpPr>
              <p:nvPr/>
            </p:nvSpPr>
            <p:spPr>
              <a:xfrm>
                <a:off x="3321796" y="3258677"/>
                <a:ext cx="434734" cy="369332"/>
              </a:xfrm>
              <a:prstGeom prst="rect">
                <a:avLst/>
              </a:prstGeom>
              <a:blipFill>
                <a:blip r:embed="rId19"/>
                <a:stretch>
                  <a:fillRect/>
                </a:stretch>
              </a:blipFill>
            </p:spPr>
            <p:txBody>
              <a:bodyPr/>
              <a:lstStyle/>
              <a:p>
                <a:r>
                  <a:rPr lang="en-US">
                    <a:noFill/>
                  </a:rPr>
                  <a:t> </a:t>
                </a:r>
              </a:p>
            </p:txBody>
          </p:sp>
        </mc:Fallback>
      </mc:AlternateContent>
      <p:sp>
        <p:nvSpPr>
          <p:cNvPr id="31" name="Rectangle 30"/>
          <p:cNvSpPr/>
          <p:nvPr/>
        </p:nvSpPr>
        <p:spPr>
          <a:xfrm>
            <a:off x="4467307" y="3250237"/>
            <a:ext cx="1836377" cy="3831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2" name="TextBox 31"/>
              <p:cNvSpPr txBox="1"/>
              <p:nvPr/>
            </p:nvSpPr>
            <p:spPr>
              <a:xfrm>
                <a:off x="5143290" y="3233656"/>
                <a:ext cx="514756" cy="38876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a:rPr>
                          </m:ctrlPr>
                        </m:sSubPr>
                        <m:e>
                          <m:r>
                            <a:rPr lang="en-US" b="0" i="1" smtClean="0">
                              <a:latin typeface="Cambria Math"/>
                              <a:ea typeface="Cambria Math"/>
                            </a:rPr>
                            <m:t>𝑦</m:t>
                          </m:r>
                        </m:e>
                        <m:sub>
                          <m:r>
                            <a:rPr lang="en-US" b="0" i="1" smtClean="0">
                              <a:latin typeface="Cambria Math"/>
                            </a:rPr>
                            <m:t>𝑖</m:t>
                          </m:r>
                          <m:r>
                            <a:rPr lang="en-US" b="0" i="1" smtClean="0">
                              <a:latin typeface="Cambria Math" panose="02040503050406030204" pitchFamily="18" charset="0"/>
                            </a:rPr>
                            <m:t>𝐽</m:t>
                          </m:r>
                        </m:sub>
                      </m:sSub>
                    </m:oMath>
                  </m:oMathPara>
                </a14:m>
                <a:endParaRPr lang="en-US" dirty="0"/>
              </a:p>
            </p:txBody>
          </p:sp>
        </mc:Choice>
        <mc:Fallback xmlns="">
          <p:sp>
            <p:nvSpPr>
              <p:cNvPr id="32" name="TextBox 31"/>
              <p:cNvSpPr txBox="1">
                <a:spLocks noRot="1" noChangeAspect="1" noMove="1" noResize="1" noEditPoints="1" noAdjustHandles="1" noChangeArrowheads="1" noChangeShapeType="1" noTextEdit="1"/>
              </p:cNvSpPr>
              <p:nvPr/>
            </p:nvSpPr>
            <p:spPr>
              <a:xfrm>
                <a:off x="5143290" y="3233656"/>
                <a:ext cx="514756" cy="388761"/>
              </a:xfrm>
              <a:prstGeom prst="rect">
                <a:avLst/>
              </a:prstGeom>
              <a:blipFill>
                <a:blip r:embed="rId20"/>
                <a:stretch>
                  <a:fillRect b="-781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TextBox 32"/>
              <p:cNvSpPr txBox="1"/>
              <p:nvPr/>
            </p:nvSpPr>
            <p:spPr>
              <a:xfrm>
                <a:off x="4524716" y="3233656"/>
                <a:ext cx="547907" cy="38876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a:rPr>
                          </m:ctrlPr>
                        </m:sSubPr>
                        <m:e>
                          <m:r>
                            <a:rPr lang="en-US" b="0" i="1" smtClean="0">
                              <a:latin typeface="Cambria Math"/>
                              <a:ea typeface="Cambria Math"/>
                            </a:rPr>
                            <m:t>𝑦</m:t>
                          </m:r>
                        </m:e>
                        <m:sub>
                          <m:r>
                            <a:rPr lang="en-US" b="0" i="1" smtClean="0">
                              <a:latin typeface="Cambria Math"/>
                            </a:rPr>
                            <m:t>1</m:t>
                          </m:r>
                          <m:r>
                            <a:rPr lang="en-US" b="0" i="1" smtClean="0">
                              <a:latin typeface="Cambria Math" panose="02040503050406030204" pitchFamily="18" charset="0"/>
                            </a:rPr>
                            <m:t>𝐽</m:t>
                          </m:r>
                        </m:sub>
                      </m:sSub>
                    </m:oMath>
                  </m:oMathPara>
                </a14:m>
                <a:endParaRPr lang="en-US" dirty="0"/>
              </a:p>
            </p:txBody>
          </p:sp>
        </mc:Choice>
        <mc:Fallback xmlns="">
          <p:sp>
            <p:nvSpPr>
              <p:cNvPr id="33" name="TextBox 32"/>
              <p:cNvSpPr txBox="1">
                <a:spLocks noRot="1" noChangeAspect="1" noMove="1" noResize="1" noEditPoints="1" noAdjustHandles="1" noChangeArrowheads="1" noChangeShapeType="1" noTextEdit="1"/>
              </p:cNvSpPr>
              <p:nvPr/>
            </p:nvSpPr>
            <p:spPr>
              <a:xfrm>
                <a:off x="4524716" y="3233656"/>
                <a:ext cx="547907" cy="388761"/>
              </a:xfrm>
              <a:prstGeom prst="rect">
                <a:avLst/>
              </a:prstGeom>
              <a:blipFill>
                <a:blip r:embed="rId21"/>
                <a:stretch>
                  <a:fillRect b="-781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TextBox 33"/>
              <p:cNvSpPr txBox="1"/>
              <p:nvPr/>
            </p:nvSpPr>
            <p:spPr>
              <a:xfrm>
                <a:off x="5752890" y="3215798"/>
                <a:ext cx="646779" cy="41883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a:rPr>
                          </m:ctrlPr>
                        </m:sSubPr>
                        <m:e>
                          <m:r>
                            <a:rPr lang="en-US" b="0" i="1" smtClean="0">
                              <a:latin typeface="Cambria Math"/>
                            </a:rPr>
                            <m:t>𝑦</m:t>
                          </m:r>
                        </m:e>
                        <m:sub>
                          <m:sSub>
                            <m:sSubPr>
                              <m:ctrlPr>
                                <a:rPr lang="en-US" i="1" smtClean="0">
                                  <a:latin typeface="Cambria Math"/>
                                </a:rPr>
                              </m:ctrlPr>
                            </m:sSubPr>
                            <m:e>
                              <m:r>
                                <a:rPr lang="en-US" b="0" i="1" smtClean="0">
                                  <a:latin typeface="Cambria Math"/>
                                </a:rPr>
                                <m:t>𝑛</m:t>
                              </m:r>
                            </m:e>
                            <m:sub>
                              <m:r>
                                <a:rPr lang="en-US" b="0" i="1" smtClean="0">
                                  <a:latin typeface="Cambria Math" panose="02040503050406030204" pitchFamily="18" charset="0"/>
                                </a:rPr>
                                <m:t>𝐽</m:t>
                              </m:r>
                            </m:sub>
                          </m:sSub>
                          <m:r>
                            <a:rPr lang="en-US" b="0" i="1" smtClean="0">
                              <a:latin typeface="Cambria Math" panose="02040503050406030204" pitchFamily="18" charset="0"/>
                            </a:rPr>
                            <m:t>𝐽</m:t>
                          </m:r>
                        </m:sub>
                      </m:sSub>
                    </m:oMath>
                  </m:oMathPara>
                </a14:m>
                <a:endParaRPr lang="en-US" dirty="0"/>
              </a:p>
            </p:txBody>
          </p:sp>
        </mc:Choice>
        <mc:Fallback xmlns="">
          <p:sp>
            <p:nvSpPr>
              <p:cNvPr id="34" name="TextBox 33"/>
              <p:cNvSpPr txBox="1">
                <a:spLocks noRot="1" noChangeAspect="1" noMove="1" noResize="1" noEditPoints="1" noAdjustHandles="1" noChangeArrowheads="1" noChangeShapeType="1" noTextEdit="1"/>
              </p:cNvSpPr>
              <p:nvPr/>
            </p:nvSpPr>
            <p:spPr>
              <a:xfrm>
                <a:off x="5752890" y="3215798"/>
                <a:ext cx="646779" cy="418833"/>
              </a:xfrm>
              <a:prstGeom prst="rect">
                <a:avLst/>
              </a:prstGeom>
              <a:blipFill>
                <a:blip r:embed="rId22"/>
                <a:stretch>
                  <a:fillRect b="-441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TextBox 34"/>
              <p:cNvSpPr txBox="1"/>
              <p:nvPr/>
            </p:nvSpPr>
            <p:spPr>
              <a:xfrm>
                <a:off x="4892596" y="3233656"/>
                <a:ext cx="43473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a:ea typeface="Cambria Math"/>
                        </a:rPr>
                        <m:t>⋯</m:t>
                      </m:r>
                    </m:oMath>
                  </m:oMathPara>
                </a14:m>
                <a:endParaRPr lang="en-US" dirty="0"/>
              </a:p>
            </p:txBody>
          </p:sp>
        </mc:Choice>
        <mc:Fallback xmlns="">
          <p:sp>
            <p:nvSpPr>
              <p:cNvPr id="35" name="TextBox 34"/>
              <p:cNvSpPr txBox="1">
                <a:spLocks noRot="1" noChangeAspect="1" noMove="1" noResize="1" noEditPoints="1" noAdjustHandles="1" noChangeArrowheads="1" noChangeShapeType="1" noTextEdit="1"/>
              </p:cNvSpPr>
              <p:nvPr/>
            </p:nvSpPr>
            <p:spPr>
              <a:xfrm>
                <a:off x="4892596" y="3233656"/>
                <a:ext cx="434734" cy="369332"/>
              </a:xfrm>
              <a:prstGeom prst="rect">
                <a:avLst/>
              </a:prstGeom>
              <a:blipFill>
                <a:blip r:embed="rId2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TextBox 35"/>
              <p:cNvSpPr txBox="1"/>
              <p:nvPr/>
            </p:nvSpPr>
            <p:spPr>
              <a:xfrm>
                <a:off x="5470556" y="3257169"/>
                <a:ext cx="43473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a:ea typeface="Cambria Math"/>
                        </a:rPr>
                        <m:t>⋯</m:t>
                      </m:r>
                    </m:oMath>
                  </m:oMathPara>
                </a14:m>
                <a:endParaRPr lang="en-US" dirty="0"/>
              </a:p>
            </p:txBody>
          </p:sp>
        </mc:Choice>
        <mc:Fallback xmlns="">
          <p:sp>
            <p:nvSpPr>
              <p:cNvPr id="36" name="TextBox 35"/>
              <p:cNvSpPr txBox="1">
                <a:spLocks noRot="1" noChangeAspect="1" noMove="1" noResize="1" noEditPoints="1" noAdjustHandles="1" noChangeArrowheads="1" noChangeShapeType="1" noTextEdit="1"/>
              </p:cNvSpPr>
              <p:nvPr/>
            </p:nvSpPr>
            <p:spPr>
              <a:xfrm>
                <a:off x="5470556" y="3257169"/>
                <a:ext cx="434734" cy="369332"/>
              </a:xfrm>
              <a:prstGeom prst="rect">
                <a:avLst/>
              </a:prstGeom>
              <a:blipFill>
                <a:blip r:embed="rId24"/>
                <a:stretch>
                  <a:fillRect/>
                </a:stretch>
              </a:blipFill>
            </p:spPr>
            <p:txBody>
              <a:bodyPr/>
              <a:lstStyle/>
              <a:p>
                <a:r>
                  <a:rPr lang="en-US">
                    <a:noFill/>
                  </a:rPr>
                  <a:t> </a:t>
                </a:r>
              </a:p>
            </p:txBody>
          </p:sp>
        </mc:Fallback>
      </mc:AlternateContent>
      <p:cxnSp>
        <p:nvCxnSpPr>
          <p:cNvPr id="37" name="Straight Arrow Connector 36"/>
          <p:cNvCxnSpPr>
            <a:stCxn id="4" idx="2"/>
          </p:cNvCxnSpPr>
          <p:nvPr/>
        </p:nvCxnSpPr>
        <p:spPr>
          <a:xfrm flipH="1">
            <a:off x="720761" y="2635431"/>
            <a:ext cx="1572386" cy="58262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2" idx="2"/>
          </p:cNvCxnSpPr>
          <p:nvPr/>
        </p:nvCxnSpPr>
        <p:spPr>
          <a:xfrm flipH="1">
            <a:off x="2649332" y="2646588"/>
            <a:ext cx="644666" cy="56921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2" idx="2"/>
          </p:cNvCxnSpPr>
          <p:nvPr/>
        </p:nvCxnSpPr>
        <p:spPr>
          <a:xfrm>
            <a:off x="3293998" y="2646588"/>
            <a:ext cx="0" cy="56921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2" idx="2"/>
            <a:endCxn id="26" idx="0"/>
          </p:cNvCxnSpPr>
          <p:nvPr/>
        </p:nvCxnSpPr>
        <p:spPr>
          <a:xfrm>
            <a:off x="3293998" y="2646588"/>
            <a:ext cx="628937" cy="57071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endCxn id="19" idx="0"/>
          </p:cNvCxnSpPr>
          <p:nvPr/>
        </p:nvCxnSpPr>
        <p:spPr>
          <a:xfrm flipH="1">
            <a:off x="1110708" y="2635431"/>
            <a:ext cx="1192770" cy="59948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stCxn id="4" idx="2"/>
            <a:endCxn id="21" idx="0"/>
          </p:cNvCxnSpPr>
          <p:nvPr/>
        </p:nvCxnSpPr>
        <p:spPr>
          <a:xfrm flipH="1">
            <a:off x="1789525" y="2635431"/>
            <a:ext cx="503622" cy="58162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stCxn id="5" idx="2"/>
          </p:cNvCxnSpPr>
          <p:nvPr/>
        </p:nvCxnSpPr>
        <p:spPr>
          <a:xfrm>
            <a:off x="4276380" y="2654860"/>
            <a:ext cx="1650294" cy="56093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p:nvPr/>
        </p:nvCxnSpPr>
        <p:spPr>
          <a:xfrm>
            <a:off x="4263659" y="2646588"/>
            <a:ext cx="996128" cy="57146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stCxn id="5" idx="2"/>
          </p:cNvCxnSpPr>
          <p:nvPr/>
        </p:nvCxnSpPr>
        <p:spPr>
          <a:xfrm>
            <a:off x="4276380" y="2654860"/>
            <a:ext cx="450007" cy="56093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4" name="TextBox 63"/>
              <p:cNvSpPr txBox="1"/>
              <p:nvPr/>
            </p:nvSpPr>
            <p:spPr>
              <a:xfrm>
                <a:off x="6649803" y="3148233"/>
                <a:ext cx="1850956" cy="397160"/>
              </a:xfrm>
              <a:prstGeom prst="rect">
                <a:avLst/>
              </a:prstGeom>
              <a:solidFill>
                <a:schemeClr val="accent3">
                  <a:lumMod val="20000"/>
                  <a:lumOff val="80000"/>
                </a:schemeClr>
              </a:solid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a:rPr>
                          </m:ctrlPr>
                        </m:sSubPr>
                        <m:e>
                          <m:r>
                            <a:rPr lang="en-US" b="0" i="1" smtClean="0">
                              <a:latin typeface="Cambria Math"/>
                              <a:ea typeface="Cambria Math"/>
                            </a:rPr>
                            <m:t>𝑦</m:t>
                          </m:r>
                        </m:e>
                        <m:sub>
                          <m:r>
                            <a:rPr lang="en-US" b="0" i="1" smtClean="0">
                              <a:latin typeface="Cambria Math"/>
                            </a:rPr>
                            <m:t>𝑖𝑗</m:t>
                          </m:r>
                        </m:sub>
                      </m:sSub>
                      <m:r>
                        <a:rPr lang="en-US" b="0" i="1" smtClean="0">
                          <a:latin typeface="Cambria Math" panose="02040503050406030204" pitchFamily="18" charset="0"/>
                        </a:rPr>
                        <m:t>|</m:t>
                      </m:r>
                      <m:sSub>
                        <m:sSubPr>
                          <m:ctrlPr>
                            <a:rPr lang="en-US" b="0" i="1" smtClean="0">
                              <a:latin typeface="Cambria Math"/>
                            </a:rPr>
                          </m:ctrlPr>
                        </m:sSubPr>
                        <m:e>
                          <m:r>
                            <a:rPr lang="en-US" b="0" i="1" smtClean="0">
                              <a:latin typeface="Cambria Math" panose="02040503050406030204" pitchFamily="18" charset="0"/>
                            </a:rPr>
                            <m:t>𝜃</m:t>
                          </m:r>
                        </m:e>
                        <m:sub>
                          <m:r>
                            <a:rPr lang="en-US" b="0" i="1" smtClean="0">
                              <a:latin typeface="Cambria Math" panose="02040503050406030204" pitchFamily="18" charset="0"/>
                            </a:rPr>
                            <m:t>𝑗</m:t>
                          </m:r>
                        </m:sub>
                      </m:sSub>
                      <m:r>
                        <a:rPr lang="en-US" b="0" i="1" smtClean="0">
                          <a:latin typeface="Cambria Math"/>
                        </a:rPr>
                        <m:t>~</m:t>
                      </m:r>
                      <m:r>
                        <a:rPr lang="en-US" b="0" i="1" smtClean="0">
                          <a:latin typeface="Cambria Math"/>
                        </a:rPr>
                        <m:t>𝑁</m:t>
                      </m:r>
                      <m:r>
                        <a:rPr lang="en-US" b="0" i="1" smtClean="0">
                          <a:latin typeface="Cambria Math"/>
                        </a:rPr>
                        <m:t>(</m:t>
                      </m:r>
                      <m:sSub>
                        <m:sSubPr>
                          <m:ctrlPr>
                            <a:rPr lang="en-US" i="1">
                              <a:latin typeface="Cambria Math"/>
                            </a:rPr>
                          </m:ctrlPr>
                        </m:sSubPr>
                        <m:e>
                          <m:r>
                            <a:rPr lang="en-US" i="1">
                              <a:latin typeface="Cambria Math"/>
                              <a:ea typeface="Cambria Math"/>
                            </a:rPr>
                            <m:t>𝜃</m:t>
                          </m:r>
                        </m:e>
                        <m:sub>
                          <m:r>
                            <a:rPr lang="en-US" i="1">
                              <a:latin typeface="Cambria Math"/>
                            </a:rPr>
                            <m:t>𝑗</m:t>
                          </m:r>
                        </m:sub>
                      </m:sSub>
                      <m:r>
                        <a:rPr lang="en-US" b="0" i="1" smtClean="0">
                          <a:latin typeface="Cambria Math"/>
                          <a:ea typeface="Cambria Math"/>
                        </a:rPr>
                        <m:t>,</m:t>
                      </m:r>
                      <m:sSup>
                        <m:sSupPr>
                          <m:ctrlPr>
                            <a:rPr lang="en-US" i="1">
                              <a:latin typeface="Cambria Math"/>
                              <a:ea typeface="Cambria Math"/>
                            </a:rPr>
                          </m:ctrlPr>
                        </m:sSupPr>
                        <m:e>
                          <m:r>
                            <a:rPr lang="en-US" i="1">
                              <a:latin typeface="Cambria Math"/>
                              <a:ea typeface="Cambria Math"/>
                            </a:rPr>
                            <m:t>𝜎</m:t>
                          </m:r>
                        </m:e>
                        <m:sup>
                          <m:r>
                            <a:rPr lang="en-US" i="1">
                              <a:latin typeface="Cambria Math"/>
                              <a:ea typeface="Cambria Math"/>
                            </a:rPr>
                            <m:t>2</m:t>
                          </m:r>
                        </m:sup>
                      </m:sSup>
                      <m:r>
                        <a:rPr lang="en-US" b="0" i="1" smtClean="0">
                          <a:latin typeface="Cambria Math"/>
                          <a:ea typeface="Cambria Math"/>
                        </a:rPr>
                        <m:t>)</m:t>
                      </m:r>
                    </m:oMath>
                  </m:oMathPara>
                </a14:m>
                <a:endParaRPr lang="en-US" dirty="0"/>
              </a:p>
            </p:txBody>
          </p:sp>
        </mc:Choice>
        <mc:Fallback xmlns="">
          <p:sp>
            <p:nvSpPr>
              <p:cNvPr id="64" name="TextBox 63"/>
              <p:cNvSpPr txBox="1">
                <a:spLocks noRot="1" noChangeAspect="1" noMove="1" noResize="1" noEditPoints="1" noAdjustHandles="1" noChangeArrowheads="1" noChangeShapeType="1" noTextEdit="1"/>
              </p:cNvSpPr>
              <p:nvPr/>
            </p:nvSpPr>
            <p:spPr>
              <a:xfrm>
                <a:off x="6649803" y="3148233"/>
                <a:ext cx="1850956" cy="397160"/>
              </a:xfrm>
              <a:prstGeom prst="rect">
                <a:avLst/>
              </a:prstGeom>
              <a:blipFill>
                <a:blip r:embed="rId25"/>
                <a:stretch>
                  <a:fillRect b="-757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5" name="Rectangle 64"/>
              <p:cNvSpPr/>
              <p:nvPr/>
            </p:nvSpPr>
            <p:spPr>
              <a:xfrm>
                <a:off x="6575967" y="3575860"/>
                <a:ext cx="1729833" cy="323165"/>
              </a:xfrm>
              <a:prstGeom prst="rect">
                <a:avLst/>
              </a:prstGeom>
            </p:spPr>
            <p:txBody>
              <a:bodyPr wrap="none">
                <a:spAutoFit/>
              </a:bodyPr>
              <a:lstStyle/>
              <a:p>
                <a14:m>
                  <m:oMath xmlns:m="http://schemas.openxmlformats.org/officeDocument/2006/math">
                    <m:sSup>
                      <m:sSupPr>
                        <m:ctrlPr>
                          <a:rPr lang="en-US" sz="1500" i="1" smtClean="0">
                            <a:solidFill>
                              <a:srgbClr val="FF0000"/>
                            </a:solidFill>
                            <a:latin typeface="Cambria Math"/>
                            <a:ea typeface="Cambria Math"/>
                          </a:rPr>
                        </m:ctrlPr>
                      </m:sSupPr>
                      <m:e>
                        <m:r>
                          <a:rPr lang="en-US" sz="1500" i="1">
                            <a:solidFill>
                              <a:srgbClr val="FF0000"/>
                            </a:solidFill>
                            <a:latin typeface="Cambria Math"/>
                            <a:ea typeface="Cambria Math"/>
                          </a:rPr>
                          <m:t>𝜎</m:t>
                        </m:r>
                      </m:e>
                      <m:sup>
                        <m:r>
                          <a:rPr lang="en-US" sz="1500" i="1">
                            <a:solidFill>
                              <a:srgbClr val="FF0000"/>
                            </a:solidFill>
                            <a:latin typeface="Cambria Math"/>
                            <a:ea typeface="Cambria Math"/>
                          </a:rPr>
                          <m:t>2</m:t>
                        </m:r>
                      </m:sup>
                    </m:sSup>
                    <m:r>
                      <a:rPr lang="en-US" sz="1500" b="0" i="1" smtClean="0">
                        <a:solidFill>
                          <a:srgbClr val="FF0000"/>
                        </a:solidFill>
                        <a:latin typeface="Cambria Math"/>
                        <a:ea typeface="Cambria Math"/>
                      </a:rPr>
                      <m:t>:</m:t>
                    </m:r>
                  </m:oMath>
                </a14:m>
                <a:r>
                  <a:rPr lang="en-US" sz="1500" dirty="0" smtClean="0">
                    <a:solidFill>
                      <a:srgbClr val="FF0000"/>
                    </a:solidFill>
                  </a:rPr>
                  <a:t> Known variance</a:t>
                </a:r>
                <a:endParaRPr lang="en-US" sz="1500" dirty="0">
                  <a:solidFill>
                    <a:srgbClr val="FF0000"/>
                  </a:solidFill>
                </a:endParaRPr>
              </a:p>
            </p:txBody>
          </p:sp>
        </mc:Choice>
        <mc:Fallback xmlns="">
          <p:sp>
            <p:nvSpPr>
              <p:cNvPr id="65" name="Rectangle 64"/>
              <p:cNvSpPr>
                <a:spLocks noRot="1" noChangeAspect="1" noMove="1" noResize="1" noEditPoints="1" noAdjustHandles="1" noChangeArrowheads="1" noChangeShapeType="1" noTextEdit="1"/>
              </p:cNvSpPr>
              <p:nvPr/>
            </p:nvSpPr>
            <p:spPr>
              <a:xfrm>
                <a:off x="6575967" y="3575860"/>
                <a:ext cx="1729833" cy="323165"/>
              </a:xfrm>
              <a:prstGeom prst="rect">
                <a:avLst/>
              </a:prstGeom>
              <a:blipFill>
                <a:blip r:embed="rId26"/>
                <a:stretch>
                  <a:fillRect t="-3774" b="-2075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Rectangle 10"/>
              <p:cNvSpPr/>
              <p:nvPr/>
            </p:nvSpPr>
            <p:spPr>
              <a:xfrm>
                <a:off x="6067832" y="1963403"/>
                <a:ext cx="3014480" cy="76751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1500" b="0" i="1" smtClean="0">
                          <a:latin typeface="Cambria Math"/>
                        </a:rPr>
                        <m:t>𝑝</m:t>
                      </m:r>
                      <m:d>
                        <m:dPr>
                          <m:ctrlPr>
                            <a:rPr lang="en-US" sz="1500" b="0" i="1" smtClean="0">
                              <a:latin typeface="Cambria Math"/>
                            </a:rPr>
                          </m:ctrlPr>
                        </m:dPr>
                        <m:e>
                          <m:sSub>
                            <m:sSubPr>
                              <m:ctrlPr>
                                <a:rPr lang="en-US" sz="1500" i="1">
                                  <a:latin typeface="Cambria Math"/>
                                </a:rPr>
                              </m:ctrlPr>
                            </m:sSubPr>
                            <m:e>
                              <m:r>
                                <a:rPr lang="en-US" sz="1500" i="1">
                                  <a:latin typeface="Cambria Math"/>
                                  <a:ea typeface="Cambria Math"/>
                                </a:rPr>
                                <m:t>𝜃</m:t>
                              </m:r>
                            </m:e>
                            <m:sub>
                              <m:r>
                                <a:rPr lang="en-US" sz="1500" b="0" i="1" smtClean="0">
                                  <a:latin typeface="Cambria Math"/>
                                  <a:ea typeface="Cambria Math"/>
                                </a:rPr>
                                <m:t>1</m:t>
                              </m:r>
                            </m:sub>
                          </m:sSub>
                          <m:r>
                            <a:rPr lang="en-US" sz="1500" b="0" i="1" smtClean="0">
                              <a:latin typeface="Cambria Math"/>
                            </a:rPr>
                            <m:t>,…,</m:t>
                          </m:r>
                          <m:sSub>
                            <m:sSubPr>
                              <m:ctrlPr>
                                <a:rPr lang="en-US" sz="1500" i="1">
                                  <a:latin typeface="Cambria Math"/>
                                </a:rPr>
                              </m:ctrlPr>
                            </m:sSubPr>
                            <m:e>
                              <m:r>
                                <a:rPr lang="en-US" sz="1500" i="1">
                                  <a:latin typeface="Cambria Math"/>
                                  <a:ea typeface="Cambria Math"/>
                                </a:rPr>
                                <m:t>𝜃</m:t>
                              </m:r>
                            </m:e>
                            <m:sub>
                              <m:r>
                                <a:rPr lang="en-US" sz="1500" b="0" i="1" smtClean="0">
                                  <a:latin typeface="Cambria Math"/>
                                  <a:ea typeface="Cambria Math"/>
                                </a:rPr>
                                <m:t>𝐽</m:t>
                              </m:r>
                            </m:sub>
                          </m:sSub>
                          <m:r>
                            <a:rPr lang="en-US" sz="1500" b="0" i="1" smtClean="0">
                              <a:latin typeface="Cambria Math"/>
                            </a:rPr>
                            <m:t>|</m:t>
                          </m:r>
                          <m:r>
                            <a:rPr lang="en-US" sz="1500" i="1">
                              <a:latin typeface="Cambria Math"/>
                              <a:ea typeface="Cambria Math"/>
                            </a:rPr>
                            <m:t>𝜇</m:t>
                          </m:r>
                          <m:r>
                            <a:rPr lang="en-US" sz="1500" i="1">
                              <a:latin typeface="Cambria Math"/>
                              <a:ea typeface="Cambria Math"/>
                            </a:rPr>
                            <m:t>,</m:t>
                          </m:r>
                          <m:r>
                            <a:rPr lang="en-US" sz="1500" i="1">
                              <a:latin typeface="Cambria Math"/>
                              <a:ea typeface="Cambria Math"/>
                            </a:rPr>
                            <m:t>𝜏</m:t>
                          </m:r>
                        </m:e>
                      </m:d>
                      <m:r>
                        <a:rPr lang="en-US" sz="1500" b="0" i="1" smtClean="0">
                          <a:latin typeface="Cambria Math"/>
                        </a:rPr>
                        <m:t>=</m:t>
                      </m:r>
                      <m:nary>
                        <m:naryPr>
                          <m:chr m:val="∏"/>
                          <m:ctrlPr>
                            <a:rPr lang="en-US" sz="1500" b="0" i="1" smtClean="0">
                              <a:latin typeface="Cambria Math"/>
                            </a:rPr>
                          </m:ctrlPr>
                        </m:naryPr>
                        <m:sub>
                          <m:r>
                            <m:rPr>
                              <m:brk m:alnAt="23"/>
                            </m:rPr>
                            <a:rPr lang="en-US" sz="1500" b="0" i="1" smtClean="0">
                              <a:latin typeface="Cambria Math"/>
                            </a:rPr>
                            <m:t>𝑗</m:t>
                          </m:r>
                          <m:r>
                            <a:rPr lang="en-US" sz="1500" b="0" i="1" smtClean="0">
                              <a:latin typeface="Cambria Math"/>
                            </a:rPr>
                            <m:t>=1</m:t>
                          </m:r>
                        </m:sub>
                        <m:sup>
                          <m:r>
                            <a:rPr lang="en-US" sz="1500" b="0" i="1" smtClean="0">
                              <a:latin typeface="Cambria Math"/>
                            </a:rPr>
                            <m:t>𝐽</m:t>
                          </m:r>
                        </m:sup>
                        <m:e>
                          <m:r>
                            <a:rPr lang="en-US" sz="1500" b="0" i="1" smtClean="0">
                              <a:latin typeface="Cambria Math"/>
                            </a:rPr>
                            <m:t>𝑁</m:t>
                          </m:r>
                          <m:d>
                            <m:dPr>
                              <m:ctrlPr>
                                <a:rPr lang="en-US" sz="1500" b="0" i="1" smtClean="0">
                                  <a:latin typeface="Cambria Math"/>
                                </a:rPr>
                              </m:ctrlPr>
                            </m:dPr>
                            <m:e>
                              <m:sSub>
                                <m:sSubPr>
                                  <m:ctrlPr>
                                    <a:rPr lang="en-US" sz="1500" i="1">
                                      <a:latin typeface="Cambria Math"/>
                                    </a:rPr>
                                  </m:ctrlPr>
                                </m:sSubPr>
                                <m:e>
                                  <m:r>
                                    <a:rPr lang="en-US" sz="1500" i="1">
                                      <a:latin typeface="Cambria Math"/>
                                      <a:ea typeface="Cambria Math"/>
                                    </a:rPr>
                                    <m:t>𝜃</m:t>
                                  </m:r>
                                </m:e>
                                <m:sub>
                                  <m:r>
                                    <a:rPr lang="en-US" sz="1500" i="1">
                                      <a:latin typeface="Cambria Math"/>
                                    </a:rPr>
                                    <m:t>𝑗</m:t>
                                  </m:r>
                                </m:sub>
                              </m:sSub>
                              <m:r>
                                <a:rPr lang="en-US" sz="1500" b="0" i="1" smtClean="0">
                                  <a:latin typeface="Cambria Math"/>
                                </a:rPr>
                                <m:t>|</m:t>
                              </m:r>
                              <m:r>
                                <a:rPr lang="en-US" sz="1500" i="1">
                                  <a:latin typeface="Cambria Math"/>
                                  <a:ea typeface="Cambria Math"/>
                                </a:rPr>
                                <m:t>𝜇</m:t>
                              </m:r>
                              <m:r>
                                <a:rPr lang="en-US" sz="1500" i="1">
                                  <a:latin typeface="Cambria Math"/>
                                  <a:ea typeface="Cambria Math"/>
                                </a:rPr>
                                <m:t>,</m:t>
                              </m:r>
                              <m:sSup>
                                <m:sSupPr>
                                  <m:ctrlPr>
                                    <a:rPr lang="en-US" sz="1500" i="1">
                                      <a:latin typeface="Cambria Math"/>
                                      <a:ea typeface="Cambria Math"/>
                                    </a:rPr>
                                  </m:ctrlPr>
                                </m:sSupPr>
                                <m:e>
                                  <m:r>
                                    <a:rPr lang="en-US" sz="1500" i="1">
                                      <a:latin typeface="Cambria Math"/>
                                      <a:ea typeface="Cambria Math"/>
                                    </a:rPr>
                                    <m:t>𝜏</m:t>
                                  </m:r>
                                </m:e>
                                <m:sup>
                                  <m:r>
                                    <a:rPr lang="en-US" sz="1500" i="1">
                                      <a:latin typeface="Cambria Math"/>
                                      <a:ea typeface="Cambria Math"/>
                                    </a:rPr>
                                    <m:t>2</m:t>
                                  </m:r>
                                </m:sup>
                              </m:sSup>
                            </m:e>
                          </m:d>
                        </m:e>
                      </m:nary>
                    </m:oMath>
                  </m:oMathPara>
                </a14:m>
                <a:endParaRPr lang="en-US" sz="1500" dirty="0"/>
              </a:p>
            </p:txBody>
          </p:sp>
        </mc:Choice>
        <mc:Fallback xmlns="">
          <p:sp>
            <p:nvSpPr>
              <p:cNvPr id="11" name="Rectangle 10"/>
              <p:cNvSpPr>
                <a:spLocks noRot="1" noChangeAspect="1" noMove="1" noResize="1" noEditPoints="1" noAdjustHandles="1" noChangeArrowheads="1" noChangeShapeType="1" noTextEdit="1"/>
              </p:cNvSpPr>
              <p:nvPr/>
            </p:nvSpPr>
            <p:spPr>
              <a:xfrm>
                <a:off x="6067832" y="1963403"/>
                <a:ext cx="3014480" cy="767518"/>
              </a:xfrm>
              <a:prstGeom prst="rect">
                <a:avLst/>
              </a:prstGeom>
              <a:blipFill>
                <a:blip r:embed="rId2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8" name="Rectangle 37"/>
              <p:cNvSpPr/>
              <p:nvPr/>
            </p:nvSpPr>
            <p:spPr>
              <a:xfrm>
                <a:off x="5143291" y="2601537"/>
                <a:ext cx="3939022" cy="341697"/>
              </a:xfrm>
              <a:prstGeom prst="rect">
                <a:avLst/>
              </a:prstGeom>
            </p:spPr>
            <p:txBody>
              <a:bodyPr wrap="square">
                <a:spAutoFit/>
              </a:bodyPr>
              <a:lstStyle/>
              <a:p>
                <a14:m>
                  <m:oMath xmlns:m="http://schemas.openxmlformats.org/officeDocument/2006/math">
                    <m:sSub>
                      <m:sSubPr>
                        <m:ctrlPr>
                          <a:rPr lang="en-US" sz="1500" i="1" smtClean="0">
                            <a:solidFill>
                              <a:srgbClr val="FF0000"/>
                            </a:solidFill>
                            <a:latin typeface="Cambria Math"/>
                          </a:rPr>
                        </m:ctrlPr>
                      </m:sSubPr>
                      <m:e>
                        <m:r>
                          <a:rPr lang="en-US" sz="1500" i="1">
                            <a:solidFill>
                              <a:srgbClr val="FF0000"/>
                            </a:solidFill>
                            <a:latin typeface="Cambria Math"/>
                            <a:ea typeface="Cambria Math"/>
                          </a:rPr>
                          <m:t>𝜃</m:t>
                        </m:r>
                      </m:e>
                      <m:sub>
                        <m:r>
                          <a:rPr lang="en-US" sz="1500" i="1">
                            <a:solidFill>
                              <a:srgbClr val="FF0000"/>
                            </a:solidFill>
                            <a:latin typeface="Cambria Math"/>
                          </a:rPr>
                          <m:t>𝑗</m:t>
                        </m:r>
                      </m:sub>
                    </m:sSub>
                  </m:oMath>
                </a14:m>
                <a:r>
                  <a:rPr lang="en-US" sz="1500" dirty="0" smtClean="0">
                    <a:solidFill>
                      <a:srgbClr val="FF0000"/>
                    </a:solidFill>
                  </a:rPr>
                  <a:t> are conditionally independent given </a:t>
                </a:r>
                <a14:m>
                  <m:oMath xmlns:m="http://schemas.openxmlformats.org/officeDocument/2006/math">
                    <m:d>
                      <m:dPr>
                        <m:ctrlPr>
                          <a:rPr lang="en-US" sz="1500" i="1">
                            <a:solidFill>
                              <a:srgbClr val="FF0000"/>
                            </a:solidFill>
                            <a:latin typeface="Cambria Math"/>
                            <a:ea typeface="Cambria Math"/>
                          </a:rPr>
                        </m:ctrlPr>
                      </m:dPr>
                      <m:e>
                        <m:r>
                          <a:rPr lang="en-US" sz="1500" i="1">
                            <a:solidFill>
                              <a:srgbClr val="FF0000"/>
                            </a:solidFill>
                            <a:latin typeface="Cambria Math"/>
                            <a:ea typeface="Cambria Math"/>
                          </a:rPr>
                          <m:t>𝜇</m:t>
                        </m:r>
                        <m:r>
                          <a:rPr lang="en-US" sz="1500" i="1">
                            <a:solidFill>
                              <a:srgbClr val="FF0000"/>
                            </a:solidFill>
                            <a:latin typeface="Cambria Math"/>
                            <a:ea typeface="Cambria Math"/>
                          </a:rPr>
                          <m:t>,</m:t>
                        </m:r>
                        <m:r>
                          <a:rPr lang="en-US" sz="1500" i="1">
                            <a:solidFill>
                              <a:srgbClr val="FF0000"/>
                            </a:solidFill>
                            <a:latin typeface="Cambria Math"/>
                            <a:ea typeface="Cambria Math"/>
                          </a:rPr>
                          <m:t>𝜏</m:t>
                        </m:r>
                      </m:e>
                    </m:d>
                  </m:oMath>
                </a14:m>
                <a:r>
                  <a:rPr lang="en-US" sz="1500" dirty="0" smtClean="0">
                    <a:solidFill>
                      <a:srgbClr val="FF0000"/>
                    </a:solidFill>
                  </a:rPr>
                  <a:t> </a:t>
                </a:r>
                <a:endParaRPr lang="en-US" sz="1500" dirty="0">
                  <a:solidFill>
                    <a:srgbClr val="FF0000"/>
                  </a:solidFill>
                </a:endParaRPr>
              </a:p>
            </p:txBody>
          </p:sp>
        </mc:Choice>
        <mc:Fallback xmlns="">
          <p:sp>
            <p:nvSpPr>
              <p:cNvPr id="38" name="Rectangle 37"/>
              <p:cNvSpPr>
                <a:spLocks noRot="1" noChangeAspect="1" noMove="1" noResize="1" noEditPoints="1" noAdjustHandles="1" noChangeArrowheads="1" noChangeShapeType="1" noTextEdit="1"/>
              </p:cNvSpPr>
              <p:nvPr/>
            </p:nvSpPr>
            <p:spPr>
              <a:xfrm>
                <a:off x="5143291" y="2601537"/>
                <a:ext cx="3939022" cy="341697"/>
              </a:xfrm>
              <a:prstGeom prst="rect">
                <a:avLst/>
              </a:prstGeom>
              <a:blipFill>
                <a:blip r:embed="rId28"/>
                <a:stretch>
                  <a:fillRect t="-1786" b="-14286"/>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8" name="Rectangle 47"/>
              <p:cNvSpPr/>
              <p:nvPr/>
            </p:nvSpPr>
            <p:spPr>
              <a:xfrm>
                <a:off x="306034" y="3730083"/>
                <a:ext cx="1987113" cy="1147943"/>
              </a:xfrm>
              <a:prstGeom prst="rect">
                <a:avLst/>
              </a:prstGeom>
              <a:ln>
                <a:solidFill>
                  <a:schemeClr val="tx1"/>
                </a:solidFill>
                <a:prstDash val="dash"/>
              </a:ln>
            </p:spPr>
            <p:txBody>
              <a:bodyPr wrap="square">
                <a:spAutoFit/>
              </a:bodyPr>
              <a:lstStyle/>
              <a:p>
                <a:pPr/>
                <a14:m>
                  <m:oMathPara xmlns:m="http://schemas.openxmlformats.org/officeDocument/2006/math">
                    <m:oMathParaPr>
                      <m:jc m:val="left"/>
                    </m:oMathParaPr>
                    <m:oMath xmlns:m="http://schemas.openxmlformats.org/officeDocument/2006/math">
                      <m:sSub>
                        <m:sSubPr>
                          <m:ctrlPr>
                            <a:rPr lang="en-US" sz="1400" i="1" smtClean="0">
                              <a:latin typeface="Cambria Math"/>
                            </a:rPr>
                          </m:ctrlPr>
                        </m:sSubPr>
                        <m:e>
                          <m:acc>
                            <m:accPr>
                              <m:chr m:val="̅"/>
                              <m:ctrlPr>
                                <a:rPr lang="en-US" sz="1400" i="1" smtClean="0">
                                  <a:latin typeface="Cambria Math"/>
                                </a:rPr>
                              </m:ctrlPr>
                            </m:accPr>
                            <m:e>
                              <m:r>
                                <a:rPr lang="en-US" sz="1400" i="1">
                                  <a:latin typeface="Cambria Math"/>
                                  <a:ea typeface="Cambria Math"/>
                                </a:rPr>
                                <m:t>𝑦</m:t>
                              </m:r>
                            </m:e>
                          </m:acc>
                        </m:e>
                        <m:sub>
                          <m:r>
                            <a:rPr lang="en-US" sz="1400" i="1" smtClean="0">
                              <a:latin typeface="Cambria Math"/>
                              <a:ea typeface="Cambria Math"/>
                            </a:rPr>
                            <m:t>∙</m:t>
                          </m:r>
                          <m:r>
                            <a:rPr lang="en-US" sz="1400" b="0" i="1" smtClean="0">
                              <a:latin typeface="Cambria Math" panose="02040503050406030204" pitchFamily="18" charset="0"/>
                              <a:ea typeface="Cambria Math"/>
                            </a:rPr>
                            <m:t>1</m:t>
                          </m:r>
                        </m:sub>
                      </m:sSub>
                      <m:r>
                        <a:rPr lang="en-US" sz="1400" b="0" i="1" smtClean="0">
                          <a:latin typeface="Cambria Math"/>
                        </a:rPr>
                        <m:t>=</m:t>
                      </m:r>
                      <m:f>
                        <m:fPr>
                          <m:ctrlPr>
                            <a:rPr lang="en-US" sz="1400" b="0" i="1" smtClean="0">
                              <a:latin typeface="Cambria Math"/>
                            </a:rPr>
                          </m:ctrlPr>
                        </m:fPr>
                        <m:num>
                          <m:r>
                            <a:rPr lang="en-US" sz="1400" b="0" i="1" smtClean="0">
                              <a:latin typeface="Cambria Math"/>
                            </a:rPr>
                            <m:t>1</m:t>
                          </m:r>
                        </m:num>
                        <m:den>
                          <m:sSub>
                            <m:sSubPr>
                              <m:ctrlPr>
                                <a:rPr lang="en-US" sz="1400" i="1" smtClean="0">
                                  <a:latin typeface="Cambria Math"/>
                                </a:rPr>
                              </m:ctrlPr>
                            </m:sSubPr>
                            <m:e>
                              <m:r>
                                <a:rPr lang="en-US" sz="1400" i="1">
                                  <a:latin typeface="Cambria Math"/>
                                </a:rPr>
                                <m:t>𝑛</m:t>
                              </m:r>
                            </m:e>
                            <m:sub>
                              <m:r>
                                <a:rPr lang="en-US" sz="1400" b="0" i="1" smtClean="0">
                                  <a:latin typeface="Cambria Math" panose="02040503050406030204" pitchFamily="18" charset="0"/>
                                </a:rPr>
                                <m:t>1</m:t>
                              </m:r>
                            </m:sub>
                          </m:sSub>
                        </m:den>
                      </m:f>
                      <m:nary>
                        <m:naryPr>
                          <m:chr m:val="∑"/>
                          <m:ctrlPr>
                            <a:rPr lang="en-US" sz="1400" i="1">
                              <a:latin typeface="Cambria Math"/>
                            </a:rPr>
                          </m:ctrlPr>
                        </m:naryPr>
                        <m:sub>
                          <m:r>
                            <m:rPr>
                              <m:brk m:alnAt="23"/>
                            </m:rPr>
                            <a:rPr lang="en-US" sz="1400" i="1">
                              <a:latin typeface="Cambria Math"/>
                            </a:rPr>
                            <m:t>𝑖</m:t>
                          </m:r>
                          <m:r>
                            <a:rPr lang="en-US" sz="1400" i="1">
                              <a:latin typeface="Cambria Math"/>
                            </a:rPr>
                            <m:t>=1</m:t>
                          </m:r>
                        </m:sub>
                        <m:sup>
                          <m:sSub>
                            <m:sSubPr>
                              <m:ctrlPr>
                                <a:rPr lang="en-US" sz="1400" i="1">
                                  <a:latin typeface="Cambria Math"/>
                                </a:rPr>
                              </m:ctrlPr>
                            </m:sSubPr>
                            <m:e>
                              <m:r>
                                <a:rPr lang="en-US" sz="1400" i="1">
                                  <a:latin typeface="Cambria Math"/>
                                </a:rPr>
                                <m:t>𝑛</m:t>
                              </m:r>
                            </m:e>
                            <m:sub>
                              <m:r>
                                <a:rPr lang="en-US" sz="1400" b="0" i="1" smtClean="0">
                                  <a:latin typeface="Cambria Math" panose="02040503050406030204" pitchFamily="18" charset="0"/>
                                </a:rPr>
                                <m:t>1</m:t>
                              </m:r>
                            </m:sub>
                          </m:sSub>
                        </m:sup>
                        <m:e>
                          <m:sSub>
                            <m:sSubPr>
                              <m:ctrlPr>
                                <a:rPr lang="en-US" sz="1400" i="1">
                                  <a:latin typeface="Cambria Math"/>
                                </a:rPr>
                              </m:ctrlPr>
                            </m:sSubPr>
                            <m:e>
                              <m:r>
                                <a:rPr lang="en-US" sz="1400" i="1">
                                  <a:latin typeface="Cambria Math"/>
                                  <a:ea typeface="Cambria Math"/>
                                </a:rPr>
                                <m:t>𝑦</m:t>
                              </m:r>
                            </m:e>
                            <m:sub>
                              <m:r>
                                <a:rPr lang="en-US" sz="1400" i="1">
                                  <a:latin typeface="Cambria Math"/>
                                </a:rPr>
                                <m:t>𝑖</m:t>
                              </m:r>
                              <m:r>
                                <a:rPr lang="en-US" sz="1400" b="0" i="1" smtClean="0">
                                  <a:latin typeface="Cambria Math" panose="02040503050406030204" pitchFamily="18" charset="0"/>
                                </a:rPr>
                                <m:t>1</m:t>
                              </m:r>
                            </m:sub>
                          </m:sSub>
                        </m:e>
                      </m:nary>
                      <m:r>
                        <a:rPr lang="en-US" sz="1400" b="0" i="0" smtClean="0">
                          <a:latin typeface="Cambria Math"/>
                        </a:rPr>
                        <m:t>, </m:t>
                      </m:r>
                      <m:r>
                        <a:rPr lang="en-US" sz="1400" b="0" i="0" smtClean="0">
                          <a:latin typeface="Cambria Math" panose="02040503050406030204" pitchFamily="18" charset="0"/>
                        </a:rPr>
                        <m:t> </m:t>
                      </m:r>
                      <m:sSubSup>
                        <m:sSubSupPr>
                          <m:ctrlPr>
                            <a:rPr lang="en-US" sz="1400" i="1" smtClean="0">
                              <a:latin typeface="Cambria Math"/>
                            </a:rPr>
                          </m:ctrlPr>
                        </m:sSubSupPr>
                        <m:e>
                          <m:r>
                            <a:rPr lang="en-US" sz="1400" i="1">
                              <a:latin typeface="Cambria Math"/>
                              <a:ea typeface="Cambria Math"/>
                            </a:rPr>
                            <m:t>𝜎</m:t>
                          </m:r>
                        </m:e>
                        <m:sub>
                          <m:r>
                            <a:rPr lang="en-US" sz="1400" b="0" i="1" smtClean="0">
                              <a:latin typeface="Cambria Math" panose="02040503050406030204" pitchFamily="18" charset="0"/>
                              <a:ea typeface="Cambria Math"/>
                            </a:rPr>
                            <m:t>1</m:t>
                          </m:r>
                        </m:sub>
                        <m:sup>
                          <m:r>
                            <a:rPr lang="en-US" sz="1400" b="0" i="1" smtClean="0">
                              <a:latin typeface="Cambria Math"/>
                            </a:rPr>
                            <m:t>2</m:t>
                          </m:r>
                        </m:sup>
                      </m:sSubSup>
                      <m:r>
                        <a:rPr lang="en-US" sz="1400" b="0" i="1" smtClean="0">
                          <a:latin typeface="Cambria Math"/>
                        </a:rPr>
                        <m:t>=</m:t>
                      </m:r>
                      <m:f>
                        <m:fPr>
                          <m:ctrlPr>
                            <a:rPr lang="en-US" sz="1400" b="0" i="1" smtClean="0">
                              <a:latin typeface="Cambria Math"/>
                            </a:rPr>
                          </m:ctrlPr>
                        </m:fPr>
                        <m:num>
                          <m:sSup>
                            <m:sSupPr>
                              <m:ctrlPr>
                                <a:rPr lang="en-US" sz="1400" i="1">
                                  <a:latin typeface="Cambria Math"/>
                                  <a:ea typeface="Cambria Math"/>
                                </a:rPr>
                              </m:ctrlPr>
                            </m:sSupPr>
                            <m:e>
                              <m:r>
                                <a:rPr lang="en-US" sz="1400" i="1">
                                  <a:latin typeface="Cambria Math"/>
                                  <a:ea typeface="Cambria Math"/>
                                </a:rPr>
                                <m:t>𝜎</m:t>
                              </m:r>
                            </m:e>
                            <m:sup>
                              <m:r>
                                <a:rPr lang="en-US" sz="1400" i="1">
                                  <a:latin typeface="Cambria Math"/>
                                  <a:ea typeface="Cambria Math"/>
                                </a:rPr>
                                <m:t>2</m:t>
                              </m:r>
                            </m:sup>
                          </m:sSup>
                        </m:num>
                        <m:den>
                          <m:sSub>
                            <m:sSubPr>
                              <m:ctrlPr>
                                <a:rPr lang="en-US" sz="1400" i="1">
                                  <a:latin typeface="Cambria Math"/>
                                </a:rPr>
                              </m:ctrlPr>
                            </m:sSubPr>
                            <m:e>
                              <m:r>
                                <a:rPr lang="en-US" sz="1400" i="1">
                                  <a:latin typeface="Cambria Math"/>
                                </a:rPr>
                                <m:t>𝑛</m:t>
                              </m:r>
                            </m:e>
                            <m:sub>
                              <m:r>
                                <a:rPr lang="en-US" sz="1400" b="0" i="1" smtClean="0">
                                  <a:latin typeface="Cambria Math" panose="02040503050406030204" pitchFamily="18" charset="0"/>
                                </a:rPr>
                                <m:t>1</m:t>
                              </m:r>
                            </m:sub>
                          </m:sSub>
                        </m:den>
                      </m:f>
                    </m:oMath>
                  </m:oMathPara>
                </a14:m>
                <a:endParaRPr lang="en-US" sz="1400" dirty="0"/>
              </a:p>
            </p:txBody>
          </p:sp>
        </mc:Choice>
        <mc:Fallback>
          <p:sp>
            <p:nvSpPr>
              <p:cNvPr id="48" name="Rectangle 47"/>
              <p:cNvSpPr>
                <a:spLocks noRot="1" noChangeAspect="1" noMove="1" noResize="1" noEditPoints="1" noAdjustHandles="1" noChangeArrowheads="1" noChangeShapeType="1" noTextEdit="1"/>
              </p:cNvSpPr>
              <p:nvPr/>
            </p:nvSpPr>
            <p:spPr>
              <a:xfrm>
                <a:off x="306034" y="3730083"/>
                <a:ext cx="1987113" cy="1147943"/>
              </a:xfrm>
              <a:prstGeom prst="rect">
                <a:avLst/>
              </a:prstGeom>
              <a:blipFill rotWithShape="1">
                <a:blip r:embed="rId29"/>
                <a:stretch>
                  <a:fillRect/>
                </a:stretch>
              </a:blipFill>
              <a:ln>
                <a:solidFill>
                  <a:schemeClr val="tx1"/>
                </a:solidFill>
                <a:prstDash val="dash"/>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p:cNvSpPr txBox="1"/>
              <p:nvPr/>
            </p:nvSpPr>
            <p:spPr>
              <a:xfrm>
                <a:off x="143216" y="5121040"/>
                <a:ext cx="8763000" cy="1127360"/>
              </a:xfrm>
              <a:prstGeom prst="rect">
                <a:avLst/>
              </a:prstGeom>
              <a:noFill/>
            </p:spPr>
            <p:txBody>
              <a:bodyPr wrap="square" rtlCol="0">
                <a:spAutoFit/>
              </a:bodyPr>
              <a:lstStyle/>
              <a:p>
                <a:pPr marL="285750" indent="-285750">
                  <a:buFont typeface="Arial" panose="020B0604020202020204" pitchFamily="34" charset="0"/>
                  <a:buChar char="•"/>
                </a:pPr>
                <a:r>
                  <a:rPr lang="en-US" dirty="0" smtClean="0"/>
                  <a:t>Observed data are normally distributed with </a:t>
                </a:r>
                <a:r>
                  <a:rPr lang="en-US" dirty="0" smtClean="0">
                    <a:solidFill>
                      <a:srgbClr val="FF0000"/>
                    </a:solidFill>
                  </a:rPr>
                  <a:t>a different mean </a:t>
                </a:r>
                <a14:m>
                  <m:oMath xmlns:m="http://schemas.openxmlformats.org/officeDocument/2006/math">
                    <m:sSub>
                      <m:sSubPr>
                        <m:ctrlPr>
                          <a:rPr lang="en-US" i="1">
                            <a:latin typeface="Cambria Math"/>
                          </a:rPr>
                        </m:ctrlPr>
                      </m:sSubPr>
                      <m:e>
                        <m:r>
                          <a:rPr lang="en-US" i="1">
                            <a:latin typeface="Cambria Math" panose="02040503050406030204" pitchFamily="18" charset="0"/>
                          </a:rPr>
                          <m:t>𝜃</m:t>
                        </m:r>
                      </m:e>
                      <m:sub>
                        <m:r>
                          <a:rPr lang="en-US" i="1">
                            <a:latin typeface="Cambria Math" panose="02040503050406030204" pitchFamily="18" charset="0"/>
                          </a:rPr>
                          <m:t>𝑗</m:t>
                        </m:r>
                      </m:sub>
                    </m:sSub>
                  </m:oMath>
                </a14:m>
                <a:r>
                  <a:rPr lang="en-US" dirty="0" smtClean="0"/>
                  <a:t> for each ‘group’ with </a:t>
                </a:r>
                <a:r>
                  <a:rPr lang="en-US" dirty="0" smtClean="0">
                    <a:solidFill>
                      <a:srgbClr val="FF0000"/>
                    </a:solidFill>
                  </a:rPr>
                  <a:t>known observation variance </a:t>
                </a:r>
                <a14:m>
                  <m:oMath xmlns:m="http://schemas.openxmlformats.org/officeDocument/2006/math">
                    <m:sSup>
                      <m:sSupPr>
                        <m:ctrlPr>
                          <a:rPr lang="en-US" i="1">
                            <a:latin typeface="Cambria Math"/>
                            <a:ea typeface="Cambria Math"/>
                          </a:rPr>
                        </m:ctrlPr>
                      </m:sSupPr>
                      <m:e>
                        <m:r>
                          <a:rPr lang="en-US" i="1">
                            <a:latin typeface="Cambria Math"/>
                            <a:ea typeface="Cambria Math"/>
                          </a:rPr>
                          <m:t>𝜎</m:t>
                        </m:r>
                      </m:e>
                      <m:sup>
                        <m:r>
                          <a:rPr lang="en-US" i="1">
                            <a:latin typeface="Cambria Math"/>
                            <a:ea typeface="Cambria Math"/>
                          </a:rPr>
                          <m:t>2</m:t>
                        </m:r>
                      </m:sup>
                    </m:sSup>
                  </m:oMath>
                </a14:m>
                <a:endParaRPr lang="en-US" dirty="0" smtClean="0">
                  <a:solidFill>
                    <a:srgbClr val="FF0000"/>
                  </a:solidFill>
                </a:endParaRPr>
              </a:p>
              <a:p>
                <a:endParaRPr lang="en-US" sz="1000" dirty="0"/>
              </a:p>
              <a:p>
                <a:pPr marL="285750" indent="-285750">
                  <a:buFont typeface="Arial" panose="020B0604020202020204" pitchFamily="34" charset="0"/>
                  <a:buChar char="•"/>
                </a:pPr>
                <a:r>
                  <a:rPr lang="en-US" dirty="0" smtClean="0"/>
                  <a:t>Normal population distribution for the group mean </a:t>
                </a:r>
                <a14:m>
                  <m:oMath xmlns:m="http://schemas.openxmlformats.org/officeDocument/2006/math">
                    <m:sSub>
                      <m:sSubPr>
                        <m:ctrlPr>
                          <a:rPr lang="en-US" i="1">
                            <a:latin typeface="Cambria Math"/>
                          </a:rPr>
                        </m:ctrlPr>
                      </m:sSubPr>
                      <m:e>
                        <m:r>
                          <a:rPr lang="en-US" i="1">
                            <a:latin typeface="Cambria Math"/>
                            <a:ea typeface="Cambria Math"/>
                          </a:rPr>
                          <m:t>𝜃</m:t>
                        </m:r>
                      </m:e>
                      <m:sub>
                        <m:r>
                          <a:rPr lang="en-US" i="1">
                            <a:latin typeface="Cambria Math"/>
                          </a:rPr>
                          <m:t>𝑗</m:t>
                        </m:r>
                      </m:sub>
                    </m:sSub>
                    <m:r>
                      <a:rPr lang="en-US" i="1">
                        <a:latin typeface="Cambria Math"/>
                      </a:rPr>
                      <m:t>~</m:t>
                    </m:r>
                    <m:r>
                      <a:rPr lang="en-US" i="1">
                        <a:latin typeface="Cambria Math"/>
                      </a:rPr>
                      <m:t>𝑁</m:t>
                    </m:r>
                    <m:r>
                      <a:rPr lang="en-US" i="1">
                        <a:latin typeface="Cambria Math"/>
                      </a:rPr>
                      <m:t>(</m:t>
                    </m:r>
                    <m:r>
                      <a:rPr lang="en-US" i="1">
                        <a:latin typeface="Cambria Math"/>
                        <a:ea typeface="Cambria Math"/>
                      </a:rPr>
                      <m:t>𝜇</m:t>
                    </m:r>
                    <m:r>
                      <a:rPr lang="en-US" i="1">
                        <a:latin typeface="Cambria Math"/>
                        <a:ea typeface="Cambria Math"/>
                      </a:rPr>
                      <m:t>,</m:t>
                    </m:r>
                    <m:sSup>
                      <m:sSupPr>
                        <m:ctrlPr>
                          <a:rPr lang="en-US" i="1">
                            <a:latin typeface="Cambria Math"/>
                            <a:ea typeface="Cambria Math"/>
                          </a:rPr>
                        </m:ctrlPr>
                      </m:sSupPr>
                      <m:e>
                        <m:r>
                          <a:rPr lang="en-US" i="1">
                            <a:latin typeface="Cambria Math"/>
                            <a:ea typeface="Cambria Math"/>
                          </a:rPr>
                          <m:t>𝜏</m:t>
                        </m:r>
                      </m:e>
                      <m:sup>
                        <m:r>
                          <a:rPr lang="en-US" i="1">
                            <a:latin typeface="Cambria Math"/>
                            <a:ea typeface="Cambria Math"/>
                          </a:rPr>
                          <m:t>2</m:t>
                        </m:r>
                      </m:sup>
                    </m:sSup>
                    <m:r>
                      <a:rPr lang="en-US" i="1">
                        <a:latin typeface="Cambria Math"/>
                        <a:ea typeface="Cambria Math"/>
                      </a:rPr>
                      <m:t>)</m:t>
                    </m:r>
                  </m:oMath>
                </a14:m>
                <a:endParaRPr lang="en-US" dirty="0"/>
              </a:p>
            </p:txBody>
          </p:sp>
        </mc:Choice>
        <mc:Fallback xmlns="">
          <p:sp>
            <p:nvSpPr>
              <p:cNvPr id="14" name="TextBox 13"/>
              <p:cNvSpPr txBox="1">
                <a:spLocks noRot="1" noChangeAspect="1" noMove="1" noResize="1" noEditPoints="1" noAdjustHandles="1" noChangeArrowheads="1" noChangeShapeType="1" noTextEdit="1"/>
              </p:cNvSpPr>
              <p:nvPr/>
            </p:nvSpPr>
            <p:spPr>
              <a:xfrm>
                <a:off x="143216" y="5121040"/>
                <a:ext cx="8763000" cy="1127360"/>
              </a:xfrm>
              <a:prstGeom prst="rect">
                <a:avLst/>
              </a:prstGeom>
              <a:blipFill>
                <a:blip r:embed="rId30"/>
                <a:stretch>
                  <a:fillRect l="-417" t="-2162" b="-5946"/>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7" name="Rectangle 46"/>
              <p:cNvSpPr/>
              <p:nvPr/>
            </p:nvSpPr>
            <p:spPr>
              <a:xfrm>
                <a:off x="2453244" y="3724824"/>
                <a:ext cx="1999290" cy="1192121"/>
              </a:xfrm>
              <a:prstGeom prst="rect">
                <a:avLst/>
              </a:prstGeom>
              <a:ln>
                <a:solidFill>
                  <a:schemeClr val="tx1"/>
                </a:solidFill>
                <a:prstDash val="dash"/>
              </a:ln>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latin typeface="Cambria Math"/>
                            </a:rPr>
                          </m:ctrlPr>
                        </m:sSubPr>
                        <m:e>
                          <m:acc>
                            <m:accPr>
                              <m:chr m:val="̅"/>
                              <m:ctrlPr>
                                <a:rPr lang="en-US" sz="1400" i="1" smtClean="0">
                                  <a:latin typeface="Cambria Math"/>
                                </a:rPr>
                              </m:ctrlPr>
                            </m:accPr>
                            <m:e>
                              <m:r>
                                <a:rPr lang="en-US" sz="1400" i="1">
                                  <a:latin typeface="Cambria Math"/>
                                  <a:ea typeface="Cambria Math"/>
                                </a:rPr>
                                <m:t>𝑦</m:t>
                              </m:r>
                            </m:e>
                          </m:acc>
                        </m:e>
                        <m:sub>
                          <m:r>
                            <a:rPr lang="en-US" sz="1400" i="1" smtClean="0">
                              <a:latin typeface="Cambria Math"/>
                              <a:ea typeface="Cambria Math"/>
                            </a:rPr>
                            <m:t>∙</m:t>
                          </m:r>
                          <m:r>
                            <a:rPr lang="en-US" sz="1400" b="0" i="1" smtClean="0">
                              <a:latin typeface="Cambria Math" panose="02040503050406030204" pitchFamily="18" charset="0"/>
                              <a:ea typeface="Cambria Math"/>
                            </a:rPr>
                            <m:t>𝑗</m:t>
                          </m:r>
                        </m:sub>
                      </m:sSub>
                      <m:r>
                        <a:rPr lang="en-US" sz="1400" b="0" i="1" smtClean="0">
                          <a:latin typeface="Cambria Math"/>
                        </a:rPr>
                        <m:t>=</m:t>
                      </m:r>
                      <m:f>
                        <m:fPr>
                          <m:ctrlPr>
                            <a:rPr lang="en-US" sz="1400" b="0" i="1" smtClean="0">
                              <a:latin typeface="Cambria Math"/>
                            </a:rPr>
                          </m:ctrlPr>
                        </m:fPr>
                        <m:num>
                          <m:r>
                            <a:rPr lang="en-US" sz="1400" b="0" i="1" smtClean="0">
                              <a:latin typeface="Cambria Math"/>
                            </a:rPr>
                            <m:t>1</m:t>
                          </m:r>
                        </m:num>
                        <m:den>
                          <m:sSub>
                            <m:sSubPr>
                              <m:ctrlPr>
                                <a:rPr lang="en-US" sz="1400" i="1" smtClean="0">
                                  <a:latin typeface="Cambria Math"/>
                                </a:rPr>
                              </m:ctrlPr>
                            </m:sSubPr>
                            <m:e>
                              <m:r>
                                <a:rPr lang="en-US" sz="1400" i="1">
                                  <a:latin typeface="Cambria Math"/>
                                </a:rPr>
                                <m:t>𝑛</m:t>
                              </m:r>
                            </m:e>
                            <m:sub>
                              <m:r>
                                <a:rPr lang="en-US" sz="1400" b="0" i="1" smtClean="0">
                                  <a:latin typeface="Cambria Math" panose="02040503050406030204" pitchFamily="18" charset="0"/>
                                </a:rPr>
                                <m:t>𝑗</m:t>
                              </m:r>
                            </m:sub>
                          </m:sSub>
                        </m:den>
                      </m:f>
                      <m:nary>
                        <m:naryPr>
                          <m:chr m:val="∑"/>
                          <m:ctrlPr>
                            <a:rPr lang="en-US" sz="1400" i="1">
                              <a:latin typeface="Cambria Math"/>
                            </a:rPr>
                          </m:ctrlPr>
                        </m:naryPr>
                        <m:sub>
                          <m:r>
                            <m:rPr>
                              <m:brk m:alnAt="23"/>
                            </m:rPr>
                            <a:rPr lang="en-US" sz="1400" i="1">
                              <a:latin typeface="Cambria Math"/>
                            </a:rPr>
                            <m:t>𝑖</m:t>
                          </m:r>
                          <m:r>
                            <a:rPr lang="en-US" sz="1400" i="1">
                              <a:latin typeface="Cambria Math"/>
                            </a:rPr>
                            <m:t>=1</m:t>
                          </m:r>
                        </m:sub>
                        <m:sup>
                          <m:sSub>
                            <m:sSubPr>
                              <m:ctrlPr>
                                <a:rPr lang="en-US" sz="1400" i="1">
                                  <a:latin typeface="Cambria Math"/>
                                </a:rPr>
                              </m:ctrlPr>
                            </m:sSubPr>
                            <m:e>
                              <m:r>
                                <a:rPr lang="en-US" sz="1400" i="1">
                                  <a:latin typeface="Cambria Math"/>
                                </a:rPr>
                                <m:t>𝑛</m:t>
                              </m:r>
                            </m:e>
                            <m:sub>
                              <m:r>
                                <a:rPr lang="en-US" sz="1400" b="0" i="1" smtClean="0">
                                  <a:latin typeface="Cambria Math" panose="02040503050406030204" pitchFamily="18" charset="0"/>
                                </a:rPr>
                                <m:t>𝑗</m:t>
                              </m:r>
                            </m:sub>
                          </m:sSub>
                        </m:sup>
                        <m:e>
                          <m:sSub>
                            <m:sSubPr>
                              <m:ctrlPr>
                                <a:rPr lang="en-US" sz="1400" i="1">
                                  <a:latin typeface="Cambria Math"/>
                                </a:rPr>
                              </m:ctrlPr>
                            </m:sSubPr>
                            <m:e>
                              <m:r>
                                <a:rPr lang="en-US" sz="1400" i="1">
                                  <a:latin typeface="Cambria Math"/>
                                  <a:ea typeface="Cambria Math"/>
                                </a:rPr>
                                <m:t>𝑦</m:t>
                              </m:r>
                            </m:e>
                            <m:sub>
                              <m:r>
                                <a:rPr lang="en-US" sz="1400" i="1">
                                  <a:latin typeface="Cambria Math"/>
                                </a:rPr>
                                <m:t>𝑖</m:t>
                              </m:r>
                              <m:r>
                                <a:rPr lang="en-US" sz="1400" b="0" i="1" smtClean="0">
                                  <a:latin typeface="Cambria Math" panose="02040503050406030204" pitchFamily="18" charset="0"/>
                                </a:rPr>
                                <m:t>𝑗</m:t>
                              </m:r>
                            </m:sub>
                          </m:sSub>
                        </m:e>
                      </m:nary>
                      <m:r>
                        <a:rPr lang="en-US" sz="1400" b="0" i="0" smtClean="0">
                          <a:latin typeface="Cambria Math"/>
                        </a:rPr>
                        <m:t>, </m:t>
                      </m:r>
                      <m:r>
                        <a:rPr lang="en-US" sz="1400" b="0" i="0" smtClean="0">
                          <a:latin typeface="Cambria Math" panose="02040503050406030204" pitchFamily="18" charset="0"/>
                        </a:rPr>
                        <m:t> </m:t>
                      </m:r>
                      <m:sSubSup>
                        <m:sSubSupPr>
                          <m:ctrlPr>
                            <a:rPr lang="en-US" sz="1400" i="1" smtClean="0">
                              <a:latin typeface="Cambria Math"/>
                            </a:rPr>
                          </m:ctrlPr>
                        </m:sSubSupPr>
                        <m:e>
                          <m:r>
                            <a:rPr lang="en-US" sz="1400" i="1">
                              <a:latin typeface="Cambria Math"/>
                              <a:ea typeface="Cambria Math"/>
                            </a:rPr>
                            <m:t>𝜎</m:t>
                          </m:r>
                        </m:e>
                        <m:sub>
                          <m:r>
                            <a:rPr lang="en-US" sz="1400" b="0" i="1" smtClean="0">
                              <a:latin typeface="Cambria Math" panose="02040503050406030204" pitchFamily="18" charset="0"/>
                              <a:ea typeface="Cambria Math"/>
                            </a:rPr>
                            <m:t>𝑗</m:t>
                          </m:r>
                        </m:sub>
                        <m:sup>
                          <m:r>
                            <a:rPr lang="en-US" sz="1400" b="0" i="1" smtClean="0">
                              <a:latin typeface="Cambria Math"/>
                            </a:rPr>
                            <m:t>2</m:t>
                          </m:r>
                        </m:sup>
                      </m:sSubSup>
                      <m:r>
                        <a:rPr lang="en-US" sz="1400" b="0" i="1" smtClean="0">
                          <a:latin typeface="Cambria Math"/>
                        </a:rPr>
                        <m:t>=</m:t>
                      </m:r>
                      <m:f>
                        <m:fPr>
                          <m:ctrlPr>
                            <a:rPr lang="en-US" sz="1400" b="0" i="1" smtClean="0">
                              <a:latin typeface="Cambria Math"/>
                            </a:rPr>
                          </m:ctrlPr>
                        </m:fPr>
                        <m:num>
                          <m:sSup>
                            <m:sSupPr>
                              <m:ctrlPr>
                                <a:rPr lang="en-US" sz="1400" i="1">
                                  <a:latin typeface="Cambria Math"/>
                                  <a:ea typeface="Cambria Math"/>
                                </a:rPr>
                              </m:ctrlPr>
                            </m:sSupPr>
                            <m:e>
                              <m:r>
                                <a:rPr lang="en-US" sz="1400" i="1">
                                  <a:latin typeface="Cambria Math"/>
                                  <a:ea typeface="Cambria Math"/>
                                </a:rPr>
                                <m:t>𝜎</m:t>
                              </m:r>
                            </m:e>
                            <m:sup>
                              <m:r>
                                <a:rPr lang="en-US" sz="1400" i="1">
                                  <a:latin typeface="Cambria Math"/>
                                  <a:ea typeface="Cambria Math"/>
                                </a:rPr>
                                <m:t>2</m:t>
                              </m:r>
                            </m:sup>
                          </m:sSup>
                        </m:num>
                        <m:den>
                          <m:sSub>
                            <m:sSubPr>
                              <m:ctrlPr>
                                <a:rPr lang="en-US" sz="1400" i="1">
                                  <a:latin typeface="Cambria Math"/>
                                </a:rPr>
                              </m:ctrlPr>
                            </m:sSubPr>
                            <m:e>
                              <m:r>
                                <a:rPr lang="en-US" sz="1400" i="1">
                                  <a:latin typeface="Cambria Math"/>
                                </a:rPr>
                                <m:t>𝑛</m:t>
                              </m:r>
                            </m:e>
                            <m:sub>
                              <m:r>
                                <a:rPr lang="en-US" sz="1400" b="0" i="1" smtClean="0">
                                  <a:latin typeface="Cambria Math" panose="02040503050406030204" pitchFamily="18" charset="0"/>
                                </a:rPr>
                                <m:t>𝑗</m:t>
                              </m:r>
                            </m:sub>
                          </m:sSub>
                        </m:den>
                      </m:f>
                    </m:oMath>
                  </m:oMathPara>
                </a14:m>
                <a:endParaRPr lang="en-US" sz="1400" dirty="0"/>
              </a:p>
            </p:txBody>
          </p:sp>
        </mc:Choice>
        <mc:Fallback>
          <p:sp>
            <p:nvSpPr>
              <p:cNvPr id="47" name="Rectangle 46"/>
              <p:cNvSpPr>
                <a:spLocks noRot="1" noChangeAspect="1" noMove="1" noResize="1" noEditPoints="1" noAdjustHandles="1" noChangeArrowheads="1" noChangeShapeType="1" noTextEdit="1"/>
              </p:cNvSpPr>
              <p:nvPr/>
            </p:nvSpPr>
            <p:spPr>
              <a:xfrm>
                <a:off x="2453244" y="3724824"/>
                <a:ext cx="1999290" cy="1192121"/>
              </a:xfrm>
              <a:prstGeom prst="rect">
                <a:avLst/>
              </a:prstGeom>
              <a:blipFill rotWithShape="1">
                <a:blip r:embed="rId31"/>
                <a:stretch>
                  <a:fillRect/>
                </a:stretch>
              </a:blipFill>
              <a:ln>
                <a:solidFill>
                  <a:schemeClr val="tx1"/>
                </a:solidFill>
                <a:prstDash val="dash"/>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9" name="Rectangle 48"/>
              <p:cNvSpPr/>
              <p:nvPr/>
            </p:nvSpPr>
            <p:spPr>
              <a:xfrm>
                <a:off x="4628498" y="3724823"/>
                <a:ext cx="1947469" cy="1192121"/>
              </a:xfrm>
              <a:prstGeom prst="rect">
                <a:avLst/>
              </a:prstGeom>
              <a:ln>
                <a:solidFill>
                  <a:schemeClr val="tx1"/>
                </a:solidFill>
                <a:prstDash val="dash"/>
              </a:ln>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latin typeface="Cambria Math"/>
                            </a:rPr>
                          </m:ctrlPr>
                        </m:sSubPr>
                        <m:e>
                          <m:acc>
                            <m:accPr>
                              <m:chr m:val="̅"/>
                              <m:ctrlPr>
                                <a:rPr lang="en-US" sz="1400" i="1" smtClean="0">
                                  <a:latin typeface="Cambria Math"/>
                                </a:rPr>
                              </m:ctrlPr>
                            </m:accPr>
                            <m:e>
                              <m:r>
                                <a:rPr lang="en-US" sz="1400" i="1">
                                  <a:latin typeface="Cambria Math"/>
                                  <a:ea typeface="Cambria Math"/>
                                </a:rPr>
                                <m:t>𝑦</m:t>
                              </m:r>
                            </m:e>
                          </m:acc>
                        </m:e>
                        <m:sub>
                          <m:r>
                            <a:rPr lang="en-US" sz="1400" i="1" smtClean="0">
                              <a:latin typeface="Cambria Math"/>
                              <a:ea typeface="Cambria Math"/>
                            </a:rPr>
                            <m:t>∙</m:t>
                          </m:r>
                          <m:r>
                            <a:rPr lang="en-US" sz="1400" b="0" i="1" smtClean="0">
                              <a:latin typeface="Cambria Math" panose="02040503050406030204" pitchFamily="18" charset="0"/>
                              <a:ea typeface="Cambria Math"/>
                            </a:rPr>
                            <m:t>𝐽</m:t>
                          </m:r>
                        </m:sub>
                      </m:sSub>
                      <m:r>
                        <a:rPr lang="en-US" sz="1400" b="0" i="1" smtClean="0">
                          <a:latin typeface="Cambria Math"/>
                        </a:rPr>
                        <m:t>=</m:t>
                      </m:r>
                      <m:f>
                        <m:fPr>
                          <m:ctrlPr>
                            <a:rPr lang="en-US" sz="1400" b="0" i="1" smtClean="0">
                              <a:latin typeface="Cambria Math"/>
                            </a:rPr>
                          </m:ctrlPr>
                        </m:fPr>
                        <m:num>
                          <m:r>
                            <a:rPr lang="en-US" sz="1400" b="0" i="1" smtClean="0">
                              <a:latin typeface="Cambria Math"/>
                            </a:rPr>
                            <m:t>1</m:t>
                          </m:r>
                        </m:num>
                        <m:den>
                          <m:sSub>
                            <m:sSubPr>
                              <m:ctrlPr>
                                <a:rPr lang="en-US" sz="1400" i="1" smtClean="0">
                                  <a:latin typeface="Cambria Math"/>
                                </a:rPr>
                              </m:ctrlPr>
                            </m:sSubPr>
                            <m:e>
                              <m:r>
                                <a:rPr lang="en-US" sz="1400" i="1">
                                  <a:latin typeface="Cambria Math"/>
                                </a:rPr>
                                <m:t>𝑛</m:t>
                              </m:r>
                            </m:e>
                            <m:sub>
                              <m:r>
                                <a:rPr lang="en-US" sz="1400" b="0" i="1" smtClean="0">
                                  <a:latin typeface="Cambria Math" panose="02040503050406030204" pitchFamily="18" charset="0"/>
                                </a:rPr>
                                <m:t>𝐽</m:t>
                              </m:r>
                            </m:sub>
                          </m:sSub>
                        </m:den>
                      </m:f>
                      <m:nary>
                        <m:naryPr>
                          <m:chr m:val="∑"/>
                          <m:ctrlPr>
                            <a:rPr lang="en-US" sz="1400" i="1">
                              <a:latin typeface="Cambria Math"/>
                            </a:rPr>
                          </m:ctrlPr>
                        </m:naryPr>
                        <m:sub>
                          <m:r>
                            <m:rPr>
                              <m:brk m:alnAt="23"/>
                            </m:rPr>
                            <a:rPr lang="en-US" sz="1400" i="1">
                              <a:latin typeface="Cambria Math"/>
                            </a:rPr>
                            <m:t>𝑖</m:t>
                          </m:r>
                          <m:r>
                            <a:rPr lang="en-US" sz="1400" i="1">
                              <a:latin typeface="Cambria Math"/>
                            </a:rPr>
                            <m:t>=1</m:t>
                          </m:r>
                        </m:sub>
                        <m:sup>
                          <m:sSub>
                            <m:sSubPr>
                              <m:ctrlPr>
                                <a:rPr lang="en-US" sz="1400" i="1">
                                  <a:latin typeface="Cambria Math"/>
                                </a:rPr>
                              </m:ctrlPr>
                            </m:sSubPr>
                            <m:e>
                              <m:r>
                                <a:rPr lang="en-US" sz="1400" i="1">
                                  <a:latin typeface="Cambria Math"/>
                                </a:rPr>
                                <m:t>𝑛</m:t>
                              </m:r>
                            </m:e>
                            <m:sub>
                              <m:r>
                                <a:rPr lang="en-US" sz="1400" b="0" i="1" smtClean="0">
                                  <a:latin typeface="Cambria Math" panose="02040503050406030204" pitchFamily="18" charset="0"/>
                                </a:rPr>
                                <m:t>𝐽</m:t>
                              </m:r>
                            </m:sub>
                          </m:sSub>
                        </m:sup>
                        <m:e>
                          <m:sSub>
                            <m:sSubPr>
                              <m:ctrlPr>
                                <a:rPr lang="en-US" sz="1400" i="1">
                                  <a:latin typeface="Cambria Math"/>
                                </a:rPr>
                              </m:ctrlPr>
                            </m:sSubPr>
                            <m:e>
                              <m:r>
                                <a:rPr lang="en-US" sz="1400" i="1">
                                  <a:latin typeface="Cambria Math"/>
                                  <a:ea typeface="Cambria Math"/>
                                </a:rPr>
                                <m:t>𝑦</m:t>
                              </m:r>
                            </m:e>
                            <m:sub>
                              <m:r>
                                <a:rPr lang="en-US" sz="1400" i="1">
                                  <a:latin typeface="Cambria Math"/>
                                </a:rPr>
                                <m:t>𝑖</m:t>
                              </m:r>
                              <m:r>
                                <a:rPr lang="en-US" sz="1400" b="0" i="1" smtClean="0">
                                  <a:latin typeface="Cambria Math" panose="02040503050406030204" pitchFamily="18" charset="0"/>
                                </a:rPr>
                                <m:t>𝐽</m:t>
                              </m:r>
                            </m:sub>
                          </m:sSub>
                        </m:e>
                      </m:nary>
                      <m:r>
                        <a:rPr lang="en-US" sz="1400" b="0" i="0" smtClean="0">
                          <a:latin typeface="Cambria Math"/>
                        </a:rPr>
                        <m:t>, </m:t>
                      </m:r>
                      <m:r>
                        <a:rPr lang="en-US" sz="1400" b="0" i="0" smtClean="0">
                          <a:latin typeface="Cambria Math" panose="02040503050406030204" pitchFamily="18" charset="0"/>
                        </a:rPr>
                        <m:t> </m:t>
                      </m:r>
                      <m:sSubSup>
                        <m:sSubSupPr>
                          <m:ctrlPr>
                            <a:rPr lang="en-US" sz="1400" i="1" smtClean="0">
                              <a:latin typeface="Cambria Math"/>
                            </a:rPr>
                          </m:ctrlPr>
                        </m:sSubSupPr>
                        <m:e>
                          <m:r>
                            <a:rPr lang="en-US" sz="1400" i="1">
                              <a:latin typeface="Cambria Math"/>
                              <a:ea typeface="Cambria Math"/>
                            </a:rPr>
                            <m:t>𝜎</m:t>
                          </m:r>
                        </m:e>
                        <m:sub>
                          <m:r>
                            <a:rPr lang="en-US" sz="1400" b="0" i="1" smtClean="0">
                              <a:latin typeface="Cambria Math" panose="02040503050406030204" pitchFamily="18" charset="0"/>
                              <a:ea typeface="Cambria Math"/>
                            </a:rPr>
                            <m:t>𝐽</m:t>
                          </m:r>
                        </m:sub>
                        <m:sup>
                          <m:r>
                            <a:rPr lang="en-US" sz="1400" b="0" i="1" smtClean="0">
                              <a:latin typeface="Cambria Math"/>
                            </a:rPr>
                            <m:t>2</m:t>
                          </m:r>
                        </m:sup>
                      </m:sSubSup>
                      <m:r>
                        <a:rPr lang="en-US" sz="1400" b="0" i="1" smtClean="0">
                          <a:latin typeface="Cambria Math"/>
                        </a:rPr>
                        <m:t>=</m:t>
                      </m:r>
                      <m:f>
                        <m:fPr>
                          <m:ctrlPr>
                            <a:rPr lang="en-US" sz="1400" b="0" i="1" smtClean="0">
                              <a:latin typeface="Cambria Math"/>
                            </a:rPr>
                          </m:ctrlPr>
                        </m:fPr>
                        <m:num>
                          <m:sSup>
                            <m:sSupPr>
                              <m:ctrlPr>
                                <a:rPr lang="en-US" sz="1400" i="1">
                                  <a:latin typeface="Cambria Math"/>
                                  <a:ea typeface="Cambria Math"/>
                                </a:rPr>
                              </m:ctrlPr>
                            </m:sSupPr>
                            <m:e>
                              <m:r>
                                <a:rPr lang="en-US" sz="1400" i="1">
                                  <a:latin typeface="Cambria Math"/>
                                  <a:ea typeface="Cambria Math"/>
                                </a:rPr>
                                <m:t>𝜎</m:t>
                              </m:r>
                            </m:e>
                            <m:sup>
                              <m:r>
                                <a:rPr lang="en-US" sz="1400" i="1">
                                  <a:latin typeface="Cambria Math"/>
                                  <a:ea typeface="Cambria Math"/>
                                </a:rPr>
                                <m:t>2</m:t>
                              </m:r>
                            </m:sup>
                          </m:sSup>
                        </m:num>
                        <m:den>
                          <m:sSub>
                            <m:sSubPr>
                              <m:ctrlPr>
                                <a:rPr lang="en-US" sz="1400" i="1" smtClean="0">
                                  <a:latin typeface="Cambria Math"/>
                                </a:rPr>
                              </m:ctrlPr>
                            </m:sSubPr>
                            <m:e>
                              <m:r>
                                <a:rPr lang="en-US" sz="1400" i="1">
                                  <a:latin typeface="Cambria Math"/>
                                </a:rPr>
                                <m:t>𝑛</m:t>
                              </m:r>
                            </m:e>
                            <m:sub>
                              <m:r>
                                <a:rPr lang="en-US" sz="1400" b="0" i="1" smtClean="0">
                                  <a:latin typeface="Cambria Math" panose="02040503050406030204" pitchFamily="18" charset="0"/>
                                </a:rPr>
                                <m:t>𝐽</m:t>
                              </m:r>
                            </m:sub>
                          </m:sSub>
                        </m:den>
                      </m:f>
                    </m:oMath>
                  </m:oMathPara>
                </a14:m>
                <a:endParaRPr lang="en-US" sz="1400" dirty="0"/>
              </a:p>
            </p:txBody>
          </p:sp>
        </mc:Choice>
        <mc:Fallback>
          <p:sp>
            <p:nvSpPr>
              <p:cNvPr id="49" name="Rectangle 48"/>
              <p:cNvSpPr>
                <a:spLocks noRot="1" noChangeAspect="1" noMove="1" noResize="1" noEditPoints="1" noAdjustHandles="1" noChangeArrowheads="1" noChangeShapeType="1" noTextEdit="1"/>
              </p:cNvSpPr>
              <p:nvPr/>
            </p:nvSpPr>
            <p:spPr>
              <a:xfrm>
                <a:off x="4628498" y="3724823"/>
                <a:ext cx="1947469" cy="1192121"/>
              </a:xfrm>
              <a:prstGeom prst="rect">
                <a:avLst/>
              </a:prstGeom>
              <a:blipFill rotWithShape="1">
                <a:blip r:embed="rId32"/>
                <a:stretch>
                  <a:fillRect/>
                </a:stretch>
              </a:blipFill>
              <a:ln>
                <a:solidFill>
                  <a:schemeClr val="tx1"/>
                </a:solidFill>
                <a:prstDash val="dash"/>
              </a:ln>
            </p:spPr>
            <p:txBody>
              <a:bodyPr/>
              <a:lstStyle/>
              <a:p>
                <a:r>
                  <a:rPr lang="en-US">
                    <a:noFill/>
                  </a:rPr>
                  <a:t> </a:t>
                </a:r>
              </a:p>
            </p:txBody>
          </p:sp>
        </mc:Fallback>
      </mc:AlternateContent>
      <p:sp>
        <p:nvSpPr>
          <p:cNvPr id="15" name="Oval 14"/>
          <p:cNvSpPr/>
          <p:nvPr/>
        </p:nvSpPr>
        <p:spPr>
          <a:xfrm>
            <a:off x="3221442" y="976421"/>
            <a:ext cx="143226" cy="152400"/>
          </a:xfrm>
          <a:prstGeom prst="ellipse">
            <a:avLst/>
          </a:prstGeom>
          <a:solidFill>
            <a:srgbClr val="333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Arrow Connector 17"/>
          <p:cNvCxnSpPr>
            <a:stCxn id="15" idx="4"/>
            <a:endCxn id="7" idx="0"/>
          </p:cNvCxnSpPr>
          <p:nvPr/>
        </p:nvCxnSpPr>
        <p:spPr>
          <a:xfrm>
            <a:off x="3293055" y="1128821"/>
            <a:ext cx="943" cy="19061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3350455" y="916859"/>
            <a:ext cx="2337468" cy="276999"/>
          </a:xfrm>
          <a:prstGeom prst="rect">
            <a:avLst/>
          </a:prstGeom>
          <a:noFill/>
        </p:spPr>
        <p:txBody>
          <a:bodyPr wrap="square" rtlCol="0">
            <a:spAutoFit/>
          </a:bodyPr>
          <a:lstStyle/>
          <a:p>
            <a:r>
              <a:rPr lang="en-US" sz="1200" dirty="0" smtClean="0"/>
              <a:t>Fixed hyper-parameter</a:t>
            </a:r>
            <a:endParaRPr lang="en-US" sz="1200" dirty="0"/>
          </a:p>
        </p:txBody>
      </p:sp>
    </p:spTree>
    <p:extLst>
      <p:ext uri="{BB962C8B-B14F-4D97-AF65-F5344CB8AC3E}">
        <p14:creationId xmlns:p14="http://schemas.microsoft.com/office/powerpoint/2010/main" val="303274999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228600" y="2931571"/>
            <a:ext cx="1836377" cy="3831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0" y="228600"/>
            <a:ext cx="9144000" cy="369332"/>
          </a:xfrm>
          <a:prstGeom prst="rect">
            <a:avLst/>
          </a:prstGeom>
          <a:solidFill>
            <a:schemeClr val="accent1">
              <a:lumMod val="20000"/>
              <a:lumOff val="80000"/>
            </a:schemeClr>
          </a:solidFill>
        </p:spPr>
        <p:txBody>
          <a:bodyPr wrap="square" rtlCol="0">
            <a:spAutoFit/>
          </a:bodyPr>
          <a:lstStyle/>
          <a:p>
            <a:r>
              <a:rPr lang="en-US" b="1" dirty="0" smtClean="0">
                <a:solidFill>
                  <a:srgbClr val="3333FF"/>
                </a:solidFill>
              </a:rPr>
              <a:t>     Normal model with exchangeable parameters</a:t>
            </a:r>
            <a:endParaRPr lang="en-US" b="1" dirty="0">
              <a:solidFill>
                <a:srgbClr val="3333FF"/>
              </a:solidFill>
            </a:endParaRPr>
          </a:p>
        </p:txBody>
      </p:sp>
      <mc:AlternateContent xmlns:mc="http://schemas.openxmlformats.org/markup-compatibility/2006" xmlns:a14="http://schemas.microsoft.com/office/drawing/2010/main">
        <mc:Choice Requires="a14">
          <p:sp>
            <p:nvSpPr>
              <p:cNvPr id="2" name="TextBox 1"/>
              <p:cNvSpPr txBox="1"/>
              <p:nvPr/>
            </p:nvSpPr>
            <p:spPr>
              <a:xfrm>
                <a:off x="3077689" y="1928083"/>
                <a:ext cx="432618" cy="39164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a:rPr>
                          </m:ctrlPr>
                        </m:sSubPr>
                        <m:e>
                          <m:r>
                            <a:rPr lang="en-US" i="1" smtClean="0">
                              <a:latin typeface="Cambria Math"/>
                              <a:ea typeface="Cambria Math"/>
                            </a:rPr>
                            <m:t>𝜃</m:t>
                          </m:r>
                        </m:e>
                        <m:sub>
                          <m:r>
                            <a:rPr lang="en-US" b="0" i="1" smtClean="0">
                              <a:latin typeface="Cambria Math"/>
                            </a:rPr>
                            <m:t>𝑗</m:t>
                          </m:r>
                        </m:sub>
                      </m:sSub>
                    </m:oMath>
                  </m:oMathPara>
                </a14:m>
                <a:endParaRPr lang="en-US" dirty="0"/>
              </a:p>
            </p:txBody>
          </p:sp>
        </mc:Choice>
        <mc:Fallback xmlns="">
          <p:sp>
            <p:nvSpPr>
              <p:cNvPr id="2" name="TextBox 1"/>
              <p:cNvSpPr txBox="1">
                <a:spLocks noRot="1" noChangeAspect="1" noMove="1" noResize="1" noEditPoints="1" noAdjustHandles="1" noChangeArrowheads="1" noChangeShapeType="1" noTextEdit="1"/>
              </p:cNvSpPr>
              <p:nvPr/>
            </p:nvSpPr>
            <p:spPr>
              <a:xfrm>
                <a:off x="3077689" y="1928083"/>
                <a:ext cx="432618" cy="391646"/>
              </a:xfrm>
              <a:prstGeom prst="rect">
                <a:avLst/>
              </a:prstGeom>
              <a:blipFill>
                <a:blip r:embed="rId2"/>
                <a:stretch>
                  <a:fillRect b="-769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p:cNvSpPr txBox="1"/>
              <p:nvPr/>
            </p:nvSpPr>
            <p:spPr>
              <a:xfrm>
                <a:off x="2062507" y="1939240"/>
                <a:ext cx="46128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a:rPr>
                          </m:ctrlPr>
                        </m:sSubPr>
                        <m:e>
                          <m:r>
                            <a:rPr lang="en-US" i="1" smtClean="0">
                              <a:latin typeface="Cambria Math"/>
                              <a:ea typeface="Cambria Math"/>
                            </a:rPr>
                            <m:t>𝜃</m:t>
                          </m:r>
                        </m:e>
                        <m:sub>
                          <m:r>
                            <a:rPr lang="en-US" b="0" i="1" smtClean="0">
                              <a:latin typeface="Cambria Math"/>
                            </a:rPr>
                            <m:t>1</m:t>
                          </m:r>
                        </m:sub>
                      </m:sSub>
                    </m:oMath>
                  </m:oMathPara>
                </a14:m>
                <a:endParaRPr lang="en-US" dirty="0"/>
              </a:p>
            </p:txBody>
          </p:sp>
        </mc:Choice>
        <mc:Fallback xmlns="">
          <p:sp>
            <p:nvSpPr>
              <p:cNvPr id="4" name="TextBox 3"/>
              <p:cNvSpPr txBox="1">
                <a:spLocks noRot="1" noChangeAspect="1" noMove="1" noResize="1" noEditPoints="1" noAdjustHandles="1" noChangeArrowheads="1" noChangeShapeType="1" noTextEdit="1"/>
              </p:cNvSpPr>
              <p:nvPr/>
            </p:nvSpPr>
            <p:spPr>
              <a:xfrm>
                <a:off x="2062507" y="1939240"/>
                <a:ext cx="461280" cy="369332"/>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4054973" y="1939240"/>
                <a:ext cx="442814" cy="38876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a:rPr>
                          </m:ctrlPr>
                        </m:sSubPr>
                        <m:e>
                          <m:r>
                            <a:rPr lang="en-US" i="1" smtClean="0">
                              <a:latin typeface="Cambria Math"/>
                              <a:ea typeface="Cambria Math"/>
                            </a:rPr>
                            <m:t>𝜃</m:t>
                          </m:r>
                        </m:e>
                        <m:sub>
                          <m:r>
                            <a:rPr lang="en-US" b="0" i="1" smtClean="0">
                              <a:latin typeface="Cambria Math"/>
                            </a:rPr>
                            <m:t>𝐽</m:t>
                          </m:r>
                        </m:sub>
                      </m:sSub>
                    </m:oMath>
                  </m:oMathPara>
                </a14:m>
                <a:endParaRPr lang="en-US" dirty="0"/>
              </a:p>
            </p:txBody>
          </p:sp>
        </mc:Choice>
        <mc:Fallback xmlns="">
          <p:sp>
            <p:nvSpPr>
              <p:cNvPr id="5" name="TextBox 4"/>
              <p:cNvSpPr txBox="1">
                <a:spLocks noRot="1" noChangeAspect="1" noMove="1" noResize="1" noEditPoints="1" noAdjustHandles="1" noChangeArrowheads="1" noChangeShapeType="1" noTextEdit="1"/>
              </p:cNvSpPr>
              <p:nvPr/>
            </p:nvSpPr>
            <p:spPr>
              <a:xfrm>
                <a:off x="4054973" y="1939240"/>
                <a:ext cx="442814" cy="388761"/>
              </a:xfrm>
              <a:prstGeom prst="rect">
                <a:avLst/>
              </a:prstGeom>
              <a:blipFill>
                <a:blip r:embed="rId4"/>
                <a:stretch>
                  <a:fillRect b="-781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4658407" y="1890386"/>
                <a:ext cx="1409425" cy="397160"/>
              </a:xfrm>
              <a:prstGeom prst="rect">
                <a:avLst/>
              </a:prstGeom>
              <a:solidFill>
                <a:schemeClr val="accent2">
                  <a:lumMod val="20000"/>
                  <a:lumOff val="80000"/>
                </a:schemeClr>
              </a:solid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a:rPr>
                          </m:ctrlPr>
                        </m:sSubPr>
                        <m:e>
                          <m:r>
                            <a:rPr lang="en-US" i="1" smtClean="0">
                              <a:latin typeface="Cambria Math"/>
                              <a:ea typeface="Cambria Math"/>
                            </a:rPr>
                            <m:t>𝜃</m:t>
                          </m:r>
                        </m:e>
                        <m:sub>
                          <m:r>
                            <a:rPr lang="en-US" b="0" i="1" smtClean="0">
                              <a:latin typeface="Cambria Math"/>
                            </a:rPr>
                            <m:t>𝑗</m:t>
                          </m:r>
                        </m:sub>
                      </m:sSub>
                      <m:r>
                        <a:rPr lang="en-US" b="0" i="1" smtClean="0">
                          <a:latin typeface="Cambria Math"/>
                        </a:rPr>
                        <m:t>~</m:t>
                      </m:r>
                      <m:r>
                        <a:rPr lang="en-US" b="0" i="1" smtClean="0">
                          <a:latin typeface="Cambria Math"/>
                        </a:rPr>
                        <m:t>𝑁</m:t>
                      </m:r>
                      <m:r>
                        <a:rPr lang="en-US" b="0" i="1" smtClean="0">
                          <a:latin typeface="Cambria Math"/>
                        </a:rPr>
                        <m:t>(</m:t>
                      </m:r>
                      <m:r>
                        <a:rPr lang="en-US" b="0" i="1" smtClean="0">
                          <a:latin typeface="Cambria Math"/>
                          <a:ea typeface="Cambria Math"/>
                        </a:rPr>
                        <m:t>𝜇</m:t>
                      </m:r>
                      <m:r>
                        <a:rPr lang="en-US" b="0" i="1" smtClean="0">
                          <a:latin typeface="Cambria Math"/>
                          <a:ea typeface="Cambria Math"/>
                        </a:rPr>
                        <m:t>,</m:t>
                      </m:r>
                      <m:sSup>
                        <m:sSupPr>
                          <m:ctrlPr>
                            <a:rPr lang="en-US" b="0" i="1" smtClean="0">
                              <a:latin typeface="Cambria Math"/>
                              <a:ea typeface="Cambria Math"/>
                            </a:rPr>
                          </m:ctrlPr>
                        </m:sSupPr>
                        <m:e>
                          <m:r>
                            <a:rPr lang="en-US" b="0" i="1" smtClean="0">
                              <a:latin typeface="Cambria Math"/>
                              <a:ea typeface="Cambria Math"/>
                            </a:rPr>
                            <m:t>𝜏</m:t>
                          </m:r>
                        </m:e>
                        <m:sup>
                          <m:r>
                            <a:rPr lang="en-US" b="0" i="1" smtClean="0">
                              <a:latin typeface="Cambria Math"/>
                              <a:ea typeface="Cambria Math"/>
                            </a:rPr>
                            <m:t>2</m:t>
                          </m:r>
                        </m:sup>
                      </m:sSup>
                      <m:r>
                        <a:rPr lang="en-US" b="0" i="1" smtClean="0">
                          <a:latin typeface="Cambria Math"/>
                          <a:ea typeface="Cambria Math"/>
                        </a:rPr>
                        <m:t>)</m:t>
                      </m:r>
                    </m:oMath>
                  </m:oMathPara>
                </a14:m>
                <a:endParaRPr lang="en-US" dirty="0"/>
              </a:p>
            </p:txBody>
          </p:sp>
        </mc:Choice>
        <mc:Fallback xmlns="">
          <p:sp>
            <p:nvSpPr>
              <p:cNvPr id="6" name="TextBox 5"/>
              <p:cNvSpPr txBox="1">
                <a:spLocks noRot="1" noChangeAspect="1" noMove="1" noResize="1" noEditPoints="1" noAdjustHandles="1" noChangeArrowheads="1" noChangeShapeType="1" noTextEdit="1"/>
              </p:cNvSpPr>
              <p:nvPr/>
            </p:nvSpPr>
            <p:spPr>
              <a:xfrm>
                <a:off x="4658407" y="1890386"/>
                <a:ext cx="1409425" cy="397160"/>
              </a:xfrm>
              <a:prstGeom prst="rect">
                <a:avLst/>
              </a:prstGeom>
              <a:blipFill>
                <a:blip r:embed="rId5"/>
                <a:stretch>
                  <a:fillRect b="-923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6"/>
              <p:cNvSpPr/>
              <p:nvPr/>
            </p:nvSpPr>
            <p:spPr>
              <a:xfrm>
                <a:off x="2913958" y="992574"/>
                <a:ext cx="760080" cy="369332"/>
              </a:xfrm>
              <a:prstGeom prst="rect">
                <a:avLst/>
              </a:prstGeom>
              <a:ln>
                <a:noFill/>
              </a:ln>
            </p:spPr>
            <p:txBody>
              <a:bodyPr wrap="non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ea typeface="Cambria Math"/>
                        </a:rPr>
                        <m:t>(</m:t>
                      </m:r>
                      <m:r>
                        <a:rPr lang="en-US" i="1" smtClean="0">
                          <a:latin typeface="Cambria Math"/>
                          <a:ea typeface="Cambria Math"/>
                        </a:rPr>
                        <m:t>𝜇</m:t>
                      </m:r>
                      <m:r>
                        <a:rPr lang="en-US" b="0" i="1" smtClean="0">
                          <a:latin typeface="Cambria Math"/>
                          <a:ea typeface="Cambria Math"/>
                        </a:rPr>
                        <m:t>,</m:t>
                      </m:r>
                      <m:r>
                        <a:rPr lang="en-US" i="1">
                          <a:latin typeface="Cambria Math"/>
                          <a:ea typeface="Cambria Math"/>
                        </a:rPr>
                        <m:t>𝜏</m:t>
                      </m:r>
                      <m:r>
                        <a:rPr lang="en-US" b="0" i="1" smtClean="0">
                          <a:latin typeface="Cambria Math"/>
                          <a:ea typeface="Cambria Math"/>
                        </a:rPr>
                        <m:t>)</m:t>
                      </m:r>
                    </m:oMath>
                  </m:oMathPara>
                </a14:m>
                <a:endParaRPr lang="en-US" dirty="0"/>
              </a:p>
            </p:txBody>
          </p:sp>
        </mc:Choice>
        <mc:Fallback xmlns="">
          <p:sp>
            <p:nvSpPr>
              <p:cNvPr id="7" name="Rectangle 6"/>
              <p:cNvSpPr>
                <a:spLocks noRot="1" noChangeAspect="1" noMove="1" noResize="1" noEditPoints="1" noAdjustHandles="1" noChangeArrowheads="1" noChangeShapeType="1" noTextEdit="1"/>
              </p:cNvSpPr>
              <p:nvPr/>
            </p:nvSpPr>
            <p:spPr>
              <a:xfrm>
                <a:off x="2913958" y="992574"/>
                <a:ext cx="760080" cy="369332"/>
              </a:xfrm>
              <a:prstGeom prst="rect">
                <a:avLst/>
              </a:prstGeom>
              <a:blipFill>
                <a:blip r:embed="rId6"/>
                <a:stretch>
                  <a:fillRect b="-13333"/>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2554267" y="1928083"/>
                <a:ext cx="43473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a:ea typeface="Cambria Math"/>
                        </a:rPr>
                        <m:t>⋯</m:t>
                      </m:r>
                    </m:oMath>
                  </m:oMathPara>
                </a14:m>
                <a:endParaRPr lang="en-US" dirty="0"/>
              </a:p>
            </p:txBody>
          </p:sp>
        </mc:Choice>
        <mc:Fallback xmlns="">
          <p:sp>
            <p:nvSpPr>
              <p:cNvPr id="8" name="TextBox 7"/>
              <p:cNvSpPr txBox="1">
                <a:spLocks noRot="1" noChangeAspect="1" noMove="1" noResize="1" noEditPoints="1" noAdjustHandles="1" noChangeArrowheads="1" noChangeShapeType="1" noTextEdit="1"/>
              </p:cNvSpPr>
              <p:nvPr/>
            </p:nvSpPr>
            <p:spPr>
              <a:xfrm>
                <a:off x="2554267" y="1928083"/>
                <a:ext cx="434734" cy="369332"/>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3567822" y="1939240"/>
                <a:ext cx="43473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a:ea typeface="Cambria Math"/>
                        </a:rPr>
                        <m:t>⋯</m:t>
                      </m:r>
                    </m:oMath>
                  </m:oMathPara>
                </a14:m>
                <a:endParaRPr lang="en-US" dirty="0"/>
              </a:p>
            </p:txBody>
          </p:sp>
        </mc:Choice>
        <mc:Fallback xmlns="">
          <p:sp>
            <p:nvSpPr>
              <p:cNvPr id="9" name="TextBox 8"/>
              <p:cNvSpPr txBox="1">
                <a:spLocks noRot="1" noChangeAspect="1" noMove="1" noResize="1" noEditPoints="1" noAdjustHandles="1" noChangeArrowheads="1" noChangeShapeType="1" noTextEdit="1"/>
              </p:cNvSpPr>
              <p:nvPr/>
            </p:nvSpPr>
            <p:spPr>
              <a:xfrm>
                <a:off x="3567822" y="1939240"/>
                <a:ext cx="434734" cy="369332"/>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Rectangle 9"/>
              <p:cNvSpPr/>
              <p:nvPr/>
            </p:nvSpPr>
            <p:spPr>
              <a:xfrm>
                <a:off x="3663921" y="1018422"/>
                <a:ext cx="1577227" cy="369332"/>
              </a:xfrm>
              <a:prstGeom prst="rect">
                <a:avLst/>
              </a:prstGeom>
              <a:solidFill>
                <a:schemeClr val="accent1">
                  <a:lumMod val="20000"/>
                  <a:lumOff val="80000"/>
                </a:schemeClr>
              </a:solidFill>
            </p:spPr>
            <p:txBody>
              <a:bodyPr wrap="none">
                <a:spAutoFit/>
              </a:bodyPr>
              <a:lstStyle/>
              <a:p>
                <a:pPr/>
                <a14:m>
                  <m:oMathPara xmlns:m="http://schemas.openxmlformats.org/officeDocument/2006/math">
                    <m:oMathParaPr>
                      <m:jc m:val="centerGroup"/>
                    </m:oMathParaPr>
                    <m:oMath xmlns:m="http://schemas.openxmlformats.org/officeDocument/2006/math">
                      <m:d>
                        <m:dPr>
                          <m:ctrlPr>
                            <a:rPr lang="en-US" i="1" smtClean="0">
                              <a:latin typeface="Cambria Math"/>
                              <a:ea typeface="Cambria Math"/>
                            </a:rPr>
                          </m:ctrlPr>
                        </m:dPr>
                        <m:e>
                          <m:r>
                            <a:rPr lang="en-US" i="1">
                              <a:latin typeface="Cambria Math"/>
                              <a:ea typeface="Cambria Math"/>
                            </a:rPr>
                            <m:t>𝜇</m:t>
                          </m:r>
                          <m:r>
                            <a:rPr lang="en-US" i="1">
                              <a:latin typeface="Cambria Math"/>
                              <a:ea typeface="Cambria Math"/>
                            </a:rPr>
                            <m:t>,</m:t>
                          </m:r>
                          <m:r>
                            <a:rPr lang="en-US" i="1">
                              <a:latin typeface="Cambria Math"/>
                              <a:ea typeface="Cambria Math"/>
                            </a:rPr>
                            <m:t>𝜏</m:t>
                          </m:r>
                        </m:e>
                      </m:d>
                      <m:r>
                        <a:rPr lang="en-US" b="0" i="1" smtClean="0">
                          <a:latin typeface="Cambria Math"/>
                          <a:ea typeface="Cambria Math"/>
                        </a:rPr>
                        <m:t>~</m:t>
                      </m:r>
                      <m:r>
                        <a:rPr lang="en-US" b="0" i="1" smtClean="0">
                          <a:latin typeface="Cambria Math"/>
                          <a:ea typeface="Cambria Math"/>
                        </a:rPr>
                        <m:t>𝑝</m:t>
                      </m:r>
                      <m:d>
                        <m:dPr>
                          <m:ctrlPr>
                            <a:rPr lang="en-US" i="1">
                              <a:latin typeface="Cambria Math"/>
                              <a:ea typeface="Cambria Math"/>
                            </a:rPr>
                          </m:ctrlPr>
                        </m:dPr>
                        <m:e>
                          <m:r>
                            <a:rPr lang="en-US" i="1">
                              <a:latin typeface="Cambria Math"/>
                              <a:ea typeface="Cambria Math"/>
                            </a:rPr>
                            <m:t>𝜇</m:t>
                          </m:r>
                          <m:r>
                            <a:rPr lang="en-US" i="1">
                              <a:latin typeface="Cambria Math"/>
                              <a:ea typeface="Cambria Math"/>
                            </a:rPr>
                            <m:t>,</m:t>
                          </m:r>
                          <m:r>
                            <a:rPr lang="en-US" i="1">
                              <a:latin typeface="Cambria Math"/>
                              <a:ea typeface="Cambria Math"/>
                            </a:rPr>
                            <m:t>𝜏</m:t>
                          </m:r>
                        </m:e>
                      </m:d>
                    </m:oMath>
                  </m:oMathPara>
                </a14:m>
                <a:endParaRPr lang="en-US" dirty="0"/>
              </a:p>
            </p:txBody>
          </p:sp>
        </mc:Choice>
        <mc:Fallback xmlns="">
          <p:sp>
            <p:nvSpPr>
              <p:cNvPr id="10" name="Rectangle 9"/>
              <p:cNvSpPr>
                <a:spLocks noRot="1" noChangeAspect="1" noMove="1" noResize="1" noEditPoints="1" noAdjustHandles="1" noChangeArrowheads="1" noChangeShapeType="1" noTextEdit="1"/>
              </p:cNvSpPr>
              <p:nvPr/>
            </p:nvSpPr>
            <p:spPr>
              <a:xfrm>
                <a:off x="3663921" y="1018422"/>
                <a:ext cx="1577227" cy="369332"/>
              </a:xfrm>
              <a:prstGeom prst="rect">
                <a:avLst/>
              </a:prstGeom>
              <a:blipFill>
                <a:blip r:embed="rId9"/>
                <a:stretch>
                  <a:fillRect b="-6557"/>
                </a:stretch>
              </a:blipFill>
            </p:spPr>
            <p:txBody>
              <a:bodyPr/>
              <a:lstStyle/>
              <a:p>
                <a:r>
                  <a:rPr lang="en-US">
                    <a:noFill/>
                  </a:rPr>
                  <a:t> </a:t>
                </a:r>
              </a:p>
            </p:txBody>
          </p:sp>
        </mc:Fallback>
      </mc:AlternateContent>
      <p:cxnSp>
        <p:nvCxnSpPr>
          <p:cNvPr id="12" name="Straight Arrow Connector 11"/>
          <p:cNvCxnSpPr>
            <a:endCxn id="2" idx="0"/>
          </p:cNvCxnSpPr>
          <p:nvPr/>
        </p:nvCxnSpPr>
        <p:spPr>
          <a:xfrm>
            <a:off x="3293998" y="1373574"/>
            <a:ext cx="0" cy="55450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7" idx="2"/>
            <a:endCxn id="4" idx="0"/>
          </p:cNvCxnSpPr>
          <p:nvPr/>
        </p:nvCxnSpPr>
        <p:spPr>
          <a:xfrm flipH="1">
            <a:off x="2293147" y="1361906"/>
            <a:ext cx="1000851" cy="57733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7" idx="2"/>
            <a:endCxn id="5" idx="0"/>
          </p:cNvCxnSpPr>
          <p:nvPr/>
        </p:nvCxnSpPr>
        <p:spPr>
          <a:xfrm>
            <a:off x="3293998" y="1361906"/>
            <a:ext cx="982382" cy="57733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 name="Rectangle 30"/>
          <p:cNvSpPr/>
          <p:nvPr/>
        </p:nvSpPr>
        <p:spPr>
          <a:xfrm>
            <a:off x="4467307" y="2923378"/>
            <a:ext cx="1836377" cy="3831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Arrow Connector 41"/>
          <p:cNvCxnSpPr>
            <a:stCxn id="2" idx="2"/>
          </p:cNvCxnSpPr>
          <p:nvPr/>
        </p:nvCxnSpPr>
        <p:spPr>
          <a:xfrm>
            <a:off x="3293998" y="2319729"/>
            <a:ext cx="0" cy="56921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flipH="1">
            <a:off x="1110708" y="2308572"/>
            <a:ext cx="1192770" cy="59948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p:nvPr/>
        </p:nvCxnSpPr>
        <p:spPr>
          <a:xfrm>
            <a:off x="4263659" y="2319729"/>
            <a:ext cx="996128" cy="57146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4" name="TextBox 63"/>
              <p:cNvSpPr txBox="1"/>
              <p:nvPr/>
            </p:nvSpPr>
            <p:spPr>
              <a:xfrm>
                <a:off x="6649803" y="2821374"/>
                <a:ext cx="1839734" cy="415627"/>
              </a:xfrm>
              <a:prstGeom prst="rect">
                <a:avLst/>
              </a:prstGeom>
              <a:solidFill>
                <a:schemeClr val="accent3">
                  <a:lumMod val="20000"/>
                  <a:lumOff val="80000"/>
                </a:schemeClr>
              </a:solid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a:rPr>
                          </m:ctrlPr>
                        </m:sSubPr>
                        <m:e>
                          <m:acc>
                            <m:accPr>
                              <m:chr m:val="̅"/>
                              <m:ctrlPr>
                                <a:rPr lang="en-US" i="1">
                                  <a:latin typeface="Cambria Math"/>
                                </a:rPr>
                              </m:ctrlPr>
                            </m:accPr>
                            <m:e>
                              <m:r>
                                <a:rPr lang="en-US" i="1">
                                  <a:latin typeface="Cambria Math"/>
                                  <a:ea typeface="Cambria Math"/>
                                </a:rPr>
                                <m:t>𝑦</m:t>
                              </m:r>
                            </m:e>
                          </m:acc>
                        </m:e>
                        <m:sub>
                          <m:r>
                            <a:rPr lang="en-US" i="1">
                              <a:latin typeface="Cambria Math"/>
                              <a:ea typeface="Cambria Math"/>
                            </a:rPr>
                            <m:t>∙</m:t>
                          </m:r>
                          <m:r>
                            <a:rPr lang="en-US" i="1">
                              <a:latin typeface="Cambria Math" panose="02040503050406030204" pitchFamily="18" charset="0"/>
                              <a:ea typeface="Cambria Math"/>
                            </a:rPr>
                            <m:t>𝑗</m:t>
                          </m:r>
                        </m:sub>
                      </m:sSub>
                      <m:r>
                        <a:rPr lang="en-US" b="0" i="1" smtClean="0">
                          <a:latin typeface="Cambria Math" panose="02040503050406030204" pitchFamily="18" charset="0"/>
                          <a:ea typeface="Cambria Math"/>
                        </a:rPr>
                        <m:t>|</m:t>
                      </m:r>
                      <m:sSub>
                        <m:sSubPr>
                          <m:ctrlPr>
                            <a:rPr lang="en-US" b="0" i="1" smtClean="0">
                              <a:latin typeface="Cambria Math"/>
                              <a:ea typeface="Cambria Math"/>
                            </a:rPr>
                          </m:ctrlPr>
                        </m:sSubPr>
                        <m:e>
                          <m:r>
                            <a:rPr lang="en-US" b="0" i="1" smtClean="0">
                              <a:latin typeface="Cambria Math" panose="02040503050406030204" pitchFamily="18" charset="0"/>
                              <a:ea typeface="Cambria Math"/>
                            </a:rPr>
                            <m:t>𝜃</m:t>
                          </m:r>
                        </m:e>
                        <m:sub>
                          <m:r>
                            <a:rPr lang="en-US" b="0" i="1" smtClean="0">
                              <a:latin typeface="Cambria Math" panose="02040503050406030204" pitchFamily="18" charset="0"/>
                              <a:ea typeface="Cambria Math"/>
                            </a:rPr>
                            <m:t>𝑗</m:t>
                          </m:r>
                        </m:sub>
                      </m:sSub>
                      <m:r>
                        <a:rPr lang="en-US" b="0" i="1" smtClean="0">
                          <a:latin typeface="Cambria Math"/>
                        </a:rPr>
                        <m:t>~</m:t>
                      </m:r>
                      <m:r>
                        <a:rPr lang="en-US" b="0" i="1" smtClean="0">
                          <a:latin typeface="Cambria Math"/>
                        </a:rPr>
                        <m:t>𝑁</m:t>
                      </m:r>
                      <m:r>
                        <a:rPr lang="en-US" b="0" i="1" smtClean="0">
                          <a:latin typeface="Cambria Math"/>
                        </a:rPr>
                        <m:t>(</m:t>
                      </m:r>
                      <m:sSub>
                        <m:sSubPr>
                          <m:ctrlPr>
                            <a:rPr lang="en-US" i="1">
                              <a:latin typeface="Cambria Math"/>
                            </a:rPr>
                          </m:ctrlPr>
                        </m:sSubPr>
                        <m:e>
                          <m:r>
                            <a:rPr lang="en-US" i="1">
                              <a:latin typeface="Cambria Math"/>
                              <a:ea typeface="Cambria Math"/>
                            </a:rPr>
                            <m:t>𝜃</m:t>
                          </m:r>
                        </m:e>
                        <m:sub>
                          <m:r>
                            <a:rPr lang="en-US" i="1">
                              <a:latin typeface="Cambria Math"/>
                            </a:rPr>
                            <m:t>𝑗</m:t>
                          </m:r>
                        </m:sub>
                      </m:sSub>
                      <m:r>
                        <a:rPr lang="en-US" b="0" i="1" smtClean="0">
                          <a:latin typeface="Cambria Math"/>
                          <a:ea typeface="Cambria Math"/>
                        </a:rPr>
                        <m:t>,</m:t>
                      </m:r>
                      <m:sSubSup>
                        <m:sSubSupPr>
                          <m:ctrlPr>
                            <a:rPr lang="en-US" i="1">
                              <a:latin typeface="Cambria Math"/>
                            </a:rPr>
                          </m:ctrlPr>
                        </m:sSubSupPr>
                        <m:e>
                          <m:r>
                            <a:rPr lang="en-US" i="1">
                              <a:latin typeface="Cambria Math"/>
                              <a:ea typeface="Cambria Math"/>
                            </a:rPr>
                            <m:t>𝜎</m:t>
                          </m:r>
                        </m:e>
                        <m:sub>
                          <m:r>
                            <a:rPr lang="en-US" i="1">
                              <a:latin typeface="Cambria Math" panose="02040503050406030204" pitchFamily="18" charset="0"/>
                              <a:ea typeface="Cambria Math"/>
                            </a:rPr>
                            <m:t>𝑗</m:t>
                          </m:r>
                        </m:sub>
                        <m:sup>
                          <m:r>
                            <a:rPr lang="en-US" i="1">
                              <a:latin typeface="Cambria Math"/>
                            </a:rPr>
                            <m:t>2</m:t>
                          </m:r>
                        </m:sup>
                      </m:sSubSup>
                      <m:r>
                        <a:rPr lang="en-US" b="0" i="1" smtClean="0">
                          <a:latin typeface="Cambria Math"/>
                          <a:ea typeface="Cambria Math"/>
                        </a:rPr>
                        <m:t>)</m:t>
                      </m:r>
                    </m:oMath>
                  </m:oMathPara>
                </a14:m>
                <a:endParaRPr lang="en-US" dirty="0"/>
              </a:p>
            </p:txBody>
          </p:sp>
        </mc:Choice>
        <mc:Fallback xmlns="">
          <p:sp>
            <p:nvSpPr>
              <p:cNvPr id="64" name="TextBox 63"/>
              <p:cNvSpPr txBox="1">
                <a:spLocks noRot="1" noChangeAspect="1" noMove="1" noResize="1" noEditPoints="1" noAdjustHandles="1" noChangeArrowheads="1" noChangeShapeType="1" noTextEdit="1"/>
              </p:cNvSpPr>
              <p:nvPr/>
            </p:nvSpPr>
            <p:spPr>
              <a:xfrm>
                <a:off x="6649803" y="2821374"/>
                <a:ext cx="1839734" cy="415627"/>
              </a:xfrm>
              <a:prstGeom prst="rect">
                <a:avLst/>
              </a:prstGeom>
              <a:blipFill>
                <a:blip r:embed="rId10"/>
                <a:stretch>
                  <a:fillRect b="-735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Rectangle 10"/>
              <p:cNvSpPr/>
              <p:nvPr/>
            </p:nvSpPr>
            <p:spPr>
              <a:xfrm>
                <a:off x="6067832" y="1636544"/>
                <a:ext cx="3014480" cy="76751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1500" b="0" i="1" smtClean="0">
                          <a:latin typeface="Cambria Math"/>
                        </a:rPr>
                        <m:t>𝑝</m:t>
                      </m:r>
                      <m:d>
                        <m:dPr>
                          <m:ctrlPr>
                            <a:rPr lang="en-US" sz="1500" b="0" i="1" smtClean="0">
                              <a:latin typeface="Cambria Math"/>
                            </a:rPr>
                          </m:ctrlPr>
                        </m:dPr>
                        <m:e>
                          <m:sSub>
                            <m:sSubPr>
                              <m:ctrlPr>
                                <a:rPr lang="en-US" sz="1500" i="1">
                                  <a:latin typeface="Cambria Math"/>
                                </a:rPr>
                              </m:ctrlPr>
                            </m:sSubPr>
                            <m:e>
                              <m:r>
                                <a:rPr lang="en-US" sz="1500" i="1">
                                  <a:latin typeface="Cambria Math"/>
                                  <a:ea typeface="Cambria Math"/>
                                </a:rPr>
                                <m:t>𝜃</m:t>
                              </m:r>
                            </m:e>
                            <m:sub>
                              <m:r>
                                <a:rPr lang="en-US" sz="1500" b="0" i="1" smtClean="0">
                                  <a:latin typeface="Cambria Math"/>
                                  <a:ea typeface="Cambria Math"/>
                                </a:rPr>
                                <m:t>1</m:t>
                              </m:r>
                            </m:sub>
                          </m:sSub>
                          <m:r>
                            <a:rPr lang="en-US" sz="1500" b="0" i="1" smtClean="0">
                              <a:latin typeface="Cambria Math"/>
                            </a:rPr>
                            <m:t>,…,</m:t>
                          </m:r>
                          <m:sSub>
                            <m:sSubPr>
                              <m:ctrlPr>
                                <a:rPr lang="en-US" sz="1500" i="1">
                                  <a:latin typeface="Cambria Math"/>
                                </a:rPr>
                              </m:ctrlPr>
                            </m:sSubPr>
                            <m:e>
                              <m:r>
                                <a:rPr lang="en-US" sz="1500" i="1">
                                  <a:latin typeface="Cambria Math"/>
                                  <a:ea typeface="Cambria Math"/>
                                </a:rPr>
                                <m:t>𝜃</m:t>
                              </m:r>
                            </m:e>
                            <m:sub>
                              <m:r>
                                <a:rPr lang="en-US" sz="1500" b="0" i="1" smtClean="0">
                                  <a:latin typeface="Cambria Math"/>
                                  <a:ea typeface="Cambria Math"/>
                                </a:rPr>
                                <m:t>𝐽</m:t>
                              </m:r>
                            </m:sub>
                          </m:sSub>
                          <m:r>
                            <a:rPr lang="en-US" sz="1500" b="0" i="1" smtClean="0">
                              <a:latin typeface="Cambria Math"/>
                            </a:rPr>
                            <m:t>|</m:t>
                          </m:r>
                          <m:r>
                            <a:rPr lang="en-US" sz="1500" i="1">
                              <a:latin typeface="Cambria Math"/>
                              <a:ea typeface="Cambria Math"/>
                            </a:rPr>
                            <m:t>𝜇</m:t>
                          </m:r>
                          <m:r>
                            <a:rPr lang="en-US" sz="1500" i="1">
                              <a:latin typeface="Cambria Math"/>
                              <a:ea typeface="Cambria Math"/>
                            </a:rPr>
                            <m:t>,</m:t>
                          </m:r>
                          <m:r>
                            <a:rPr lang="en-US" sz="1500" i="1">
                              <a:latin typeface="Cambria Math"/>
                              <a:ea typeface="Cambria Math"/>
                            </a:rPr>
                            <m:t>𝜏</m:t>
                          </m:r>
                        </m:e>
                      </m:d>
                      <m:r>
                        <a:rPr lang="en-US" sz="1500" b="0" i="1" smtClean="0">
                          <a:latin typeface="Cambria Math"/>
                        </a:rPr>
                        <m:t>=</m:t>
                      </m:r>
                      <m:nary>
                        <m:naryPr>
                          <m:chr m:val="∏"/>
                          <m:ctrlPr>
                            <a:rPr lang="en-US" sz="1500" b="0" i="1" smtClean="0">
                              <a:latin typeface="Cambria Math"/>
                            </a:rPr>
                          </m:ctrlPr>
                        </m:naryPr>
                        <m:sub>
                          <m:r>
                            <m:rPr>
                              <m:brk m:alnAt="23"/>
                            </m:rPr>
                            <a:rPr lang="en-US" sz="1500" b="0" i="1" smtClean="0">
                              <a:latin typeface="Cambria Math"/>
                            </a:rPr>
                            <m:t>𝑗</m:t>
                          </m:r>
                          <m:r>
                            <a:rPr lang="en-US" sz="1500" b="0" i="1" smtClean="0">
                              <a:latin typeface="Cambria Math"/>
                            </a:rPr>
                            <m:t>=1</m:t>
                          </m:r>
                        </m:sub>
                        <m:sup>
                          <m:r>
                            <a:rPr lang="en-US" sz="1500" b="0" i="1" smtClean="0">
                              <a:latin typeface="Cambria Math"/>
                            </a:rPr>
                            <m:t>𝐽</m:t>
                          </m:r>
                        </m:sup>
                        <m:e>
                          <m:r>
                            <a:rPr lang="en-US" sz="1500" b="0" i="1" smtClean="0">
                              <a:latin typeface="Cambria Math"/>
                            </a:rPr>
                            <m:t>𝑁</m:t>
                          </m:r>
                          <m:d>
                            <m:dPr>
                              <m:ctrlPr>
                                <a:rPr lang="en-US" sz="1500" b="0" i="1" smtClean="0">
                                  <a:latin typeface="Cambria Math"/>
                                </a:rPr>
                              </m:ctrlPr>
                            </m:dPr>
                            <m:e>
                              <m:sSub>
                                <m:sSubPr>
                                  <m:ctrlPr>
                                    <a:rPr lang="en-US" sz="1500" i="1">
                                      <a:latin typeface="Cambria Math"/>
                                    </a:rPr>
                                  </m:ctrlPr>
                                </m:sSubPr>
                                <m:e>
                                  <m:r>
                                    <a:rPr lang="en-US" sz="1500" i="1">
                                      <a:latin typeface="Cambria Math"/>
                                      <a:ea typeface="Cambria Math"/>
                                    </a:rPr>
                                    <m:t>𝜃</m:t>
                                  </m:r>
                                </m:e>
                                <m:sub>
                                  <m:r>
                                    <a:rPr lang="en-US" sz="1500" i="1">
                                      <a:latin typeface="Cambria Math"/>
                                    </a:rPr>
                                    <m:t>𝑗</m:t>
                                  </m:r>
                                </m:sub>
                              </m:sSub>
                              <m:r>
                                <a:rPr lang="en-US" sz="1500" b="0" i="1" smtClean="0">
                                  <a:latin typeface="Cambria Math"/>
                                </a:rPr>
                                <m:t>|</m:t>
                              </m:r>
                              <m:r>
                                <a:rPr lang="en-US" sz="1500" i="1">
                                  <a:latin typeface="Cambria Math"/>
                                  <a:ea typeface="Cambria Math"/>
                                </a:rPr>
                                <m:t>𝜇</m:t>
                              </m:r>
                              <m:r>
                                <a:rPr lang="en-US" sz="1500" i="1">
                                  <a:latin typeface="Cambria Math"/>
                                  <a:ea typeface="Cambria Math"/>
                                </a:rPr>
                                <m:t>,</m:t>
                              </m:r>
                              <m:sSup>
                                <m:sSupPr>
                                  <m:ctrlPr>
                                    <a:rPr lang="en-US" sz="1500" i="1">
                                      <a:latin typeface="Cambria Math"/>
                                      <a:ea typeface="Cambria Math"/>
                                    </a:rPr>
                                  </m:ctrlPr>
                                </m:sSupPr>
                                <m:e>
                                  <m:r>
                                    <a:rPr lang="en-US" sz="1500" i="1">
                                      <a:latin typeface="Cambria Math"/>
                                      <a:ea typeface="Cambria Math"/>
                                    </a:rPr>
                                    <m:t>𝜏</m:t>
                                  </m:r>
                                </m:e>
                                <m:sup>
                                  <m:r>
                                    <a:rPr lang="en-US" sz="1500" i="1">
                                      <a:latin typeface="Cambria Math"/>
                                      <a:ea typeface="Cambria Math"/>
                                    </a:rPr>
                                    <m:t>2</m:t>
                                  </m:r>
                                </m:sup>
                              </m:sSup>
                            </m:e>
                          </m:d>
                        </m:e>
                      </m:nary>
                    </m:oMath>
                  </m:oMathPara>
                </a14:m>
                <a:endParaRPr lang="en-US" sz="1500" dirty="0"/>
              </a:p>
            </p:txBody>
          </p:sp>
        </mc:Choice>
        <mc:Fallback xmlns="">
          <p:sp>
            <p:nvSpPr>
              <p:cNvPr id="11" name="Rectangle 10"/>
              <p:cNvSpPr>
                <a:spLocks noRot="1" noChangeAspect="1" noMove="1" noResize="1" noEditPoints="1" noAdjustHandles="1" noChangeArrowheads="1" noChangeShapeType="1" noTextEdit="1"/>
              </p:cNvSpPr>
              <p:nvPr/>
            </p:nvSpPr>
            <p:spPr>
              <a:xfrm>
                <a:off x="6067832" y="1636544"/>
                <a:ext cx="3014480" cy="767518"/>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8" name="Rectangle 37"/>
              <p:cNvSpPr/>
              <p:nvPr/>
            </p:nvSpPr>
            <p:spPr>
              <a:xfrm>
                <a:off x="5143291" y="2274678"/>
                <a:ext cx="3939022" cy="341697"/>
              </a:xfrm>
              <a:prstGeom prst="rect">
                <a:avLst/>
              </a:prstGeom>
            </p:spPr>
            <p:txBody>
              <a:bodyPr wrap="square">
                <a:spAutoFit/>
              </a:bodyPr>
              <a:lstStyle/>
              <a:p>
                <a14:m>
                  <m:oMath xmlns:m="http://schemas.openxmlformats.org/officeDocument/2006/math">
                    <m:sSub>
                      <m:sSubPr>
                        <m:ctrlPr>
                          <a:rPr lang="en-US" sz="1500" i="1" smtClean="0">
                            <a:solidFill>
                              <a:srgbClr val="FF0000"/>
                            </a:solidFill>
                            <a:latin typeface="Cambria Math"/>
                          </a:rPr>
                        </m:ctrlPr>
                      </m:sSubPr>
                      <m:e>
                        <m:r>
                          <a:rPr lang="en-US" sz="1500" i="1">
                            <a:solidFill>
                              <a:srgbClr val="FF0000"/>
                            </a:solidFill>
                            <a:latin typeface="Cambria Math"/>
                            <a:ea typeface="Cambria Math"/>
                          </a:rPr>
                          <m:t>𝜃</m:t>
                        </m:r>
                      </m:e>
                      <m:sub>
                        <m:r>
                          <a:rPr lang="en-US" sz="1500" i="1">
                            <a:solidFill>
                              <a:srgbClr val="FF0000"/>
                            </a:solidFill>
                            <a:latin typeface="Cambria Math"/>
                          </a:rPr>
                          <m:t>𝑗</m:t>
                        </m:r>
                      </m:sub>
                    </m:sSub>
                  </m:oMath>
                </a14:m>
                <a:r>
                  <a:rPr lang="en-US" sz="1500" dirty="0" smtClean="0">
                    <a:solidFill>
                      <a:srgbClr val="FF0000"/>
                    </a:solidFill>
                  </a:rPr>
                  <a:t> are conditionally independent given </a:t>
                </a:r>
                <a14:m>
                  <m:oMath xmlns:m="http://schemas.openxmlformats.org/officeDocument/2006/math">
                    <m:d>
                      <m:dPr>
                        <m:ctrlPr>
                          <a:rPr lang="en-US" sz="1500" i="1">
                            <a:solidFill>
                              <a:srgbClr val="FF0000"/>
                            </a:solidFill>
                            <a:latin typeface="Cambria Math"/>
                            <a:ea typeface="Cambria Math"/>
                          </a:rPr>
                        </m:ctrlPr>
                      </m:dPr>
                      <m:e>
                        <m:r>
                          <a:rPr lang="en-US" sz="1500" i="1">
                            <a:solidFill>
                              <a:srgbClr val="FF0000"/>
                            </a:solidFill>
                            <a:latin typeface="Cambria Math"/>
                            <a:ea typeface="Cambria Math"/>
                          </a:rPr>
                          <m:t>𝜇</m:t>
                        </m:r>
                        <m:r>
                          <a:rPr lang="en-US" sz="1500" i="1">
                            <a:solidFill>
                              <a:srgbClr val="FF0000"/>
                            </a:solidFill>
                            <a:latin typeface="Cambria Math"/>
                            <a:ea typeface="Cambria Math"/>
                          </a:rPr>
                          <m:t>,</m:t>
                        </m:r>
                        <m:r>
                          <a:rPr lang="en-US" sz="1500" i="1">
                            <a:solidFill>
                              <a:srgbClr val="FF0000"/>
                            </a:solidFill>
                            <a:latin typeface="Cambria Math"/>
                            <a:ea typeface="Cambria Math"/>
                          </a:rPr>
                          <m:t>𝜏</m:t>
                        </m:r>
                      </m:e>
                    </m:d>
                  </m:oMath>
                </a14:m>
                <a:r>
                  <a:rPr lang="en-US" sz="1500" dirty="0" smtClean="0">
                    <a:solidFill>
                      <a:srgbClr val="FF0000"/>
                    </a:solidFill>
                  </a:rPr>
                  <a:t> </a:t>
                </a:r>
                <a:endParaRPr lang="en-US" sz="1500" dirty="0">
                  <a:solidFill>
                    <a:srgbClr val="FF0000"/>
                  </a:solidFill>
                </a:endParaRPr>
              </a:p>
            </p:txBody>
          </p:sp>
        </mc:Choice>
        <mc:Fallback xmlns="">
          <p:sp>
            <p:nvSpPr>
              <p:cNvPr id="38" name="Rectangle 37"/>
              <p:cNvSpPr>
                <a:spLocks noRot="1" noChangeAspect="1" noMove="1" noResize="1" noEditPoints="1" noAdjustHandles="1" noChangeArrowheads="1" noChangeShapeType="1" noTextEdit="1"/>
              </p:cNvSpPr>
              <p:nvPr/>
            </p:nvSpPr>
            <p:spPr>
              <a:xfrm>
                <a:off x="5143291" y="2274678"/>
                <a:ext cx="3939022" cy="341697"/>
              </a:xfrm>
              <a:prstGeom prst="rect">
                <a:avLst/>
              </a:prstGeom>
              <a:blipFill>
                <a:blip r:embed="rId12"/>
                <a:stretch>
                  <a:fillRect t="-1786" b="-1607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Rectangle 14"/>
              <p:cNvSpPr/>
              <p:nvPr/>
            </p:nvSpPr>
            <p:spPr>
              <a:xfrm>
                <a:off x="724236" y="2870450"/>
                <a:ext cx="857927" cy="37253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a:rPr>
                          </m:ctrlPr>
                        </m:sSubPr>
                        <m:e>
                          <m:acc>
                            <m:accPr>
                              <m:chr m:val="̅"/>
                              <m:ctrlPr>
                                <a:rPr lang="en-US" i="1">
                                  <a:latin typeface="Cambria Math"/>
                                </a:rPr>
                              </m:ctrlPr>
                            </m:accPr>
                            <m:e>
                              <m:r>
                                <a:rPr lang="en-US" i="1">
                                  <a:latin typeface="Cambria Math"/>
                                  <a:ea typeface="Cambria Math"/>
                                </a:rPr>
                                <m:t>𝑦</m:t>
                              </m:r>
                            </m:e>
                          </m:acc>
                        </m:e>
                        <m:sub>
                          <m:r>
                            <a:rPr lang="en-US" i="1">
                              <a:latin typeface="Cambria Math"/>
                              <a:ea typeface="Cambria Math"/>
                            </a:rPr>
                            <m:t>∙</m:t>
                          </m:r>
                          <m:r>
                            <a:rPr lang="en-US" i="1">
                              <a:latin typeface="Cambria Math" panose="02040503050406030204" pitchFamily="18" charset="0"/>
                              <a:ea typeface="Cambria Math"/>
                            </a:rPr>
                            <m:t>1</m:t>
                          </m:r>
                        </m:sub>
                      </m:sSub>
                      <m:r>
                        <a:rPr lang="en-US" b="0" i="1" smtClean="0">
                          <a:latin typeface="Cambria Math" panose="02040503050406030204" pitchFamily="18" charset="0"/>
                          <a:ea typeface="Cambria Math"/>
                        </a:rPr>
                        <m:t>, </m:t>
                      </m:r>
                      <m:sSubSup>
                        <m:sSubSupPr>
                          <m:ctrlPr>
                            <a:rPr lang="en-US" i="1">
                              <a:latin typeface="Cambria Math"/>
                            </a:rPr>
                          </m:ctrlPr>
                        </m:sSubSupPr>
                        <m:e>
                          <m:r>
                            <a:rPr lang="en-US" i="1">
                              <a:latin typeface="Cambria Math"/>
                              <a:ea typeface="Cambria Math"/>
                            </a:rPr>
                            <m:t>𝜎</m:t>
                          </m:r>
                        </m:e>
                        <m:sub>
                          <m:r>
                            <a:rPr lang="en-US" i="1">
                              <a:latin typeface="Cambria Math" panose="02040503050406030204" pitchFamily="18" charset="0"/>
                              <a:ea typeface="Cambria Math"/>
                            </a:rPr>
                            <m:t>1</m:t>
                          </m:r>
                        </m:sub>
                        <m:sup>
                          <m:r>
                            <a:rPr lang="en-US" i="1">
                              <a:latin typeface="Cambria Math"/>
                            </a:rPr>
                            <m:t>2</m:t>
                          </m:r>
                        </m:sup>
                      </m:sSubSup>
                    </m:oMath>
                  </m:oMathPara>
                </a14:m>
                <a:endParaRPr lang="en-US" dirty="0"/>
              </a:p>
            </p:txBody>
          </p:sp>
        </mc:Choice>
        <mc:Fallback xmlns="">
          <p:sp>
            <p:nvSpPr>
              <p:cNvPr id="15" name="Rectangle 14"/>
              <p:cNvSpPr>
                <a:spLocks noRot="1" noChangeAspect="1" noMove="1" noResize="1" noEditPoints="1" noAdjustHandles="1" noChangeArrowheads="1" noChangeShapeType="1" noTextEdit="1"/>
              </p:cNvSpPr>
              <p:nvPr/>
            </p:nvSpPr>
            <p:spPr>
              <a:xfrm>
                <a:off x="724236" y="2870450"/>
                <a:ext cx="857927" cy="372538"/>
              </a:xfrm>
              <a:prstGeom prst="rect">
                <a:avLst/>
              </a:prstGeom>
              <a:blipFill>
                <a:blip r:embed="rId13"/>
                <a:stretch>
                  <a:fillRect b="-65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Rectangle 16"/>
              <p:cNvSpPr/>
              <p:nvPr/>
            </p:nvSpPr>
            <p:spPr>
              <a:xfrm>
                <a:off x="2900652" y="2853801"/>
                <a:ext cx="844462" cy="41562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a:rPr>
                          </m:ctrlPr>
                        </m:sSubPr>
                        <m:e>
                          <m:acc>
                            <m:accPr>
                              <m:chr m:val="̅"/>
                              <m:ctrlPr>
                                <a:rPr lang="en-US" i="1">
                                  <a:latin typeface="Cambria Math"/>
                                </a:rPr>
                              </m:ctrlPr>
                            </m:accPr>
                            <m:e>
                              <m:r>
                                <a:rPr lang="en-US" i="1">
                                  <a:latin typeface="Cambria Math"/>
                                  <a:ea typeface="Cambria Math"/>
                                </a:rPr>
                                <m:t>𝑦</m:t>
                              </m:r>
                            </m:e>
                          </m:acc>
                        </m:e>
                        <m:sub>
                          <m:r>
                            <a:rPr lang="en-US" i="1">
                              <a:latin typeface="Cambria Math"/>
                              <a:ea typeface="Cambria Math"/>
                            </a:rPr>
                            <m:t>∙</m:t>
                          </m:r>
                          <m:r>
                            <a:rPr lang="en-US" i="1">
                              <a:latin typeface="Cambria Math" panose="02040503050406030204" pitchFamily="18" charset="0"/>
                              <a:ea typeface="Cambria Math"/>
                            </a:rPr>
                            <m:t>𝑗</m:t>
                          </m:r>
                        </m:sub>
                      </m:sSub>
                      <m:r>
                        <a:rPr lang="en-US" b="0" i="1" smtClean="0">
                          <a:latin typeface="Cambria Math" panose="02040503050406030204" pitchFamily="18" charset="0"/>
                          <a:ea typeface="Cambria Math"/>
                        </a:rPr>
                        <m:t>, </m:t>
                      </m:r>
                      <m:sSubSup>
                        <m:sSubSupPr>
                          <m:ctrlPr>
                            <a:rPr lang="en-US" i="1">
                              <a:latin typeface="Cambria Math"/>
                            </a:rPr>
                          </m:ctrlPr>
                        </m:sSubSupPr>
                        <m:e>
                          <m:r>
                            <a:rPr lang="en-US" i="1">
                              <a:latin typeface="Cambria Math"/>
                              <a:ea typeface="Cambria Math"/>
                            </a:rPr>
                            <m:t>𝜎</m:t>
                          </m:r>
                        </m:e>
                        <m:sub>
                          <m:r>
                            <a:rPr lang="en-US" i="1">
                              <a:latin typeface="Cambria Math" panose="02040503050406030204" pitchFamily="18" charset="0"/>
                              <a:ea typeface="Cambria Math"/>
                            </a:rPr>
                            <m:t>𝑗</m:t>
                          </m:r>
                        </m:sub>
                        <m:sup>
                          <m:r>
                            <a:rPr lang="en-US" i="1">
                              <a:latin typeface="Cambria Math"/>
                            </a:rPr>
                            <m:t>2</m:t>
                          </m:r>
                        </m:sup>
                      </m:sSubSup>
                    </m:oMath>
                  </m:oMathPara>
                </a14:m>
                <a:endParaRPr lang="en-US" dirty="0"/>
              </a:p>
            </p:txBody>
          </p:sp>
        </mc:Choice>
        <mc:Fallback xmlns="">
          <p:sp>
            <p:nvSpPr>
              <p:cNvPr id="17" name="Rectangle 16"/>
              <p:cNvSpPr>
                <a:spLocks noRot="1" noChangeAspect="1" noMove="1" noResize="1" noEditPoints="1" noAdjustHandles="1" noChangeArrowheads="1" noChangeShapeType="1" noTextEdit="1"/>
              </p:cNvSpPr>
              <p:nvPr/>
            </p:nvSpPr>
            <p:spPr>
              <a:xfrm>
                <a:off x="2900652" y="2853801"/>
                <a:ext cx="844462" cy="415627"/>
              </a:xfrm>
              <a:prstGeom prst="rect">
                <a:avLst/>
              </a:prstGeom>
              <a:blipFill>
                <a:blip r:embed="rId14"/>
                <a:stretch>
                  <a:fillRect b="-882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Rectangle 17"/>
              <p:cNvSpPr/>
              <p:nvPr/>
            </p:nvSpPr>
            <p:spPr>
              <a:xfrm>
                <a:off x="4843391" y="2870450"/>
                <a:ext cx="845616" cy="40312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a:rPr>
                          </m:ctrlPr>
                        </m:sSubPr>
                        <m:e>
                          <m:acc>
                            <m:accPr>
                              <m:chr m:val="̅"/>
                              <m:ctrlPr>
                                <a:rPr lang="en-US" i="1">
                                  <a:latin typeface="Cambria Math"/>
                                </a:rPr>
                              </m:ctrlPr>
                            </m:accPr>
                            <m:e>
                              <m:r>
                                <a:rPr lang="en-US" i="1">
                                  <a:latin typeface="Cambria Math"/>
                                  <a:ea typeface="Cambria Math"/>
                                </a:rPr>
                                <m:t>𝑦</m:t>
                              </m:r>
                            </m:e>
                          </m:acc>
                        </m:e>
                        <m:sub>
                          <m:r>
                            <a:rPr lang="en-US" i="1">
                              <a:latin typeface="Cambria Math"/>
                              <a:ea typeface="Cambria Math"/>
                            </a:rPr>
                            <m:t>∙</m:t>
                          </m:r>
                          <m:r>
                            <a:rPr lang="en-US" i="1">
                              <a:latin typeface="Cambria Math" panose="02040503050406030204" pitchFamily="18" charset="0"/>
                              <a:ea typeface="Cambria Math"/>
                            </a:rPr>
                            <m:t>𝐽</m:t>
                          </m:r>
                        </m:sub>
                      </m:sSub>
                      <m:r>
                        <a:rPr lang="en-US" b="0" i="1" smtClean="0">
                          <a:latin typeface="Cambria Math" panose="02040503050406030204" pitchFamily="18" charset="0"/>
                          <a:ea typeface="Cambria Math"/>
                        </a:rPr>
                        <m:t>, </m:t>
                      </m:r>
                      <m:sSubSup>
                        <m:sSubSupPr>
                          <m:ctrlPr>
                            <a:rPr lang="en-US" i="1">
                              <a:latin typeface="Cambria Math"/>
                            </a:rPr>
                          </m:ctrlPr>
                        </m:sSubSupPr>
                        <m:e>
                          <m:r>
                            <a:rPr lang="en-US" i="1">
                              <a:latin typeface="Cambria Math"/>
                              <a:ea typeface="Cambria Math"/>
                            </a:rPr>
                            <m:t>𝜎</m:t>
                          </m:r>
                        </m:e>
                        <m:sub>
                          <m:r>
                            <a:rPr lang="en-US" i="1">
                              <a:latin typeface="Cambria Math" panose="02040503050406030204" pitchFamily="18" charset="0"/>
                              <a:ea typeface="Cambria Math"/>
                            </a:rPr>
                            <m:t>𝐽</m:t>
                          </m:r>
                        </m:sub>
                        <m:sup>
                          <m:r>
                            <a:rPr lang="en-US" i="1">
                              <a:latin typeface="Cambria Math"/>
                            </a:rPr>
                            <m:t>2</m:t>
                          </m:r>
                        </m:sup>
                      </m:sSubSup>
                    </m:oMath>
                  </m:oMathPara>
                </a14:m>
                <a:endParaRPr lang="en-US" dirty="0"/>
              </a:p>
            </p:txBody>
          </p:sp>
        </mc:Choice>
        <mc:Fallback xmlns="">
          <p:sp>
            <p:nvSpPr>
              <p:cNvPr id="18" name="Rectangle 17"/>
              <p:cNvSpPr>
                <a:spLocks noRot="1" noChangeAspect="1" noMove="1" noResize="1" noEditPoints="1" noAdjustHandles="1" noChangeArrowheads="1" noChangeShapeType="1" noTextEdit="1"/>
              </p:cNvSpPr>
              <p:nvPr/>
            </p:nvSpPr>
            <p:spPr>
              <a:xfrm>
                <a:off x="4843391" y="2870450"/>
                <a:ext cx="845616" cy="403124"/>
              </a:xfrm>
              <a:prstGeom prst="rect">
                <a:avLst/>
              </a:prstGeom>
              <a:blipFill>
                <a:blip r:embed="rId15"/>
                <a:stretch>
                  <a:fillRect b="-6061"/>
                </a:stretch>
              </a:blipFill>
            </p:spPr>
            <p:txBody>
              <a:bodyPr/>
              <a:lstStyle/>
              <a:p>
                <a:r>
                  <a:rPr lang="en-US">
                    <a:noFill/>
                  </a:rPr>
                  <a:t> </a:t>
                </a:r>
              </a:p>
            </p:txBody>
          </p:sp>
        </mc:Fallback>
      </mc:AlternateContent>
      <p:sp>
        <p:nvSpPr>
          <p:cNvPr id="54" name="Rectangle 53"/>
          <p:cNvSpPr/>
          <p:nvPr/>
        </p:nvSpPr>
        <p:spPr>
          <a:xfrm>
            <a:off x="6134620" y="3221898"/>
            <a:ext cx="2839303" cy="323165"/>
          </a:xfrm>
          <a:prstGeom prst="rect">
            <a:avLst/>
          </a:prstGeom>
        </p:spPr>
        <p:txBody>
          <a:bodyPr wrap="none">
            <a:spAutoFit/>
          </a:bodyPr>
          <a:lstStyle/>
          <a:p>
            <a:r>
              <a:rPr lang="en-US" sz="1500" dirty="0" smtClean="0">
                <a:solidFill>
                  <a:srgbClr val="FF0000"/>
                </a:solidFill>
              </a:rPr>
              <a:t>Distribution on sufficient statistics</a:t>
            </a:r>
            <a:endParaRPr lang="en-US" sz="1500" dirty="0">
              <a:solidFill>
                <a:srgbClr val="FF0000"/>
              </a:solidFill>
            </a:endParaRPr>
          </a:p>
        </p:txBody>
      </p:sp>
      <mc:AlternateContent xmlns:mc="http://schemas.openxmlformats.org/markup-compatibility/2006" xmlns:a14="http://schemas.microsoft.com/office/drawing/2010/main">
        <mc:Choice Requires="a14">
          <p:sp>
            <p:nvSpPr>
              <p:cNvPr id="56" name="TextBox 55"/>
              <p:cNvSpPr txBox="1"/>
              <p:nvPr/>
            </p:nvSpPr>
            <p:spPr>
              <a:xfrm>
                <a:off x="143216" y="4794181"/>
                <a:ext cx="8763000" cy="1530419"/>
              </a:xfrm>
              <a:prstGeom prst="rect">
                <a:avLst/>
              </a:prstGeom>
              <a:noFill/>
            </p:spPr>
            <p:txBody>
              <a:bodyPr wrap="square" rtlCol="0">
                <a:spAutoFit/>
              </a:bodyPr>
              <a:lstStyle/>
              <a:p>
                <a:pPr marL="285750" indent="-285750">
                  <a:buFont typeface="Arial" panose="020B0604020202020204" pitchFamily="34" charset="0"/>
                  <a:buChar char="•"/>
                </a:pPr>
                <a:r>
                  <a:rPr lang="en-US" dirty="0" smtClean="0"/>
                  <a:t>Observed data are normally distributed with </a:t>
                </a:r>
                <a:r>
                  <a:rPr lang="en-US" dirty="0" smtClean="0">
                    <a:solidFill>
                      <a:srgbClr val="FF0000"/>
                    </a:solidFill>
                  </a:rPr>
                  <a:t>a different mean </a:t>
                </a:r>
                <a:r>
                  <a:rPr lang="en-US" dirty="0" smtClean="0"/>
                  <a:t>for each ‘group’ with </a:t>
                </a:r>
                <a:r>
                  <a:rPr lang="en-US" dirty="0" smtClean="0">
                    <a:solidFill>
                      <a:srgbClr val="FF0000"/>
                    </a:solidFill>
                  </a:rPr>
                  <a:t>known observation variance</a:t>
                </a:r>
              </a:p>
              <a:p>
                <a:endParaRPr lang="en-US" sz="1000" dirty="0"/>
              </a:p>
              <a:p>
                <a:pPr marL="285750" indent="-285750">
                  <a:buFont typeface="Arial" panose="020B0604020202020204" pitchFamily="34" charset="0"/>
                  <a:buChar char="•"/>
                </a:pPr>
                <a:r>
                  <a:rPr lang="en-US" dirty="0" smtClean="0"/>
                  <a:t>Normal population distribution for the group mean</a:t>
                </a:r>
              </a:p>
              <a:p>
                <a:pPr marL="285750" indent="-285750">
                  <a:buFont typeface="Arial" panose="020B0604020202020204" pitchFamily="34" charset="0"/>
                  <a:buChar char="•"/>
                </a:pPr>
                <a:endParaRPr lang="en-US" sz="1000" dirty="0"/>
              </a:p>
              <a:p>
                <a:pPr marL="285750" indent="-285750">
                  <a:buFont typeface="Arial" panose="020B0604020202020204" pitchFamily="34" charset="0"/>
                  <a:buChar char="•"/>
                </a:pPr>
                <a:r>
                  <a:rPr lang="en-US" dirty="0" smtClean="0">
                    <a:solidFill>
                      <a:srgbClr val="FF0000"/>
                    </a:solidFill>
                  </a:rPr>
                  <a:t>Write the likelihood for each </a:t>
                </a:r>
                <a14:m>
                  <m:oMath xmlns:m="http://schemas.openxmlformats.org/officeDocument/2006/math">
                    <m:sSub>
                      <m:sSubPr>
                        <m:ctrlPr>
                          <a:rPr lang="en-US" i="1">
                            <a:solidFill>
                              <a:srgbClr val="FF0000"/>
                            </a:solidFill>
                            <a:latin typeface="Cambria Math"/>
                          </a:rPr>
                        </m:ctrlPr>
                      </m:sSubPr>
                      <m:e>
                        <m:r>
                          <a:rPr lang="en-US" i="1">
                            <a:solidFill>
                              <a:srgbClr val="FF0000"/>
                            </a:solidFill>
                            <a:latin typeface="Cambria Math"/>
                            <a:ea typeface="Cambria Math"/>
                          </a:rPr>
                          <m:t>𝜃</m:t>
                        </m:r>
                      </m:e>
                      <m:sub>
                        <m:r>
                          <a:rPr lang="en-US" i="1">
                            <a:solidFill>
                              <a:srgbClr val="FF0000"/>
                            </a:solidFill>
                            <a:latin typeface="Cambria Math"/>
                          </a:rPr>
                          <m:t>𝑗</m:t>
                        </m:r>
                      </m:sub>
                    </m:sSub>
                  </m:oMath>
                </a14:m>
                <a:r>
                  <a:rPr lang="en-US" dirty="0" smtClean="0">
                    <a:solidFill>
                      <a:srgbClr val="FF0000"/>
                    </a:solidFill>
                  </a:rPr>
                  <a:t> using the sufficient statistics, </a:t>
                </a:r>
                <a14:m>
                  <m:oMath xmlns:m="http://schemas.openxmlformats.org/officeDocument/2006/math">
                    <m:sSub>
                      <m:sSubPr>
                        <m:ctrlPr>
                          <a:rPr lang="en-US" i="1">
                            <a:solidFill>
                              <a:srgbClr val="FF0000"/>
                            </a:solidFill>
                            <a:latin typeface="Cambria Math"/>
                          </a:rPr>
                        </m:ctrlPr>
                      </m:sSubPr>
                      <m:e>
                        <m:acc>
                          <m:accPr>
                            <m:chr m:val="̅"/>
                            <m:ctrlPr>
                              <a:rPr lang="en-US" i="1">
                                <a:solidFill>
                                  <a:srgbClr val="FF0000"/>
                                </a:solidFill>
                                <a:latin typeface="Cambria Math"/>
                              </a:rPr>
                            </m:ctrlPr>
                          </m:accPr>
                          <m:e>
                            <m:r>
                              <a:rPr lang="en-US" i="1">
                                <a:solidFill>
                                  <a:srgbClr val="FF0000"/>
                                </a:solidFill>
                                <a:latin typeface="Cambria Math"/>
                                <a:ea typeface="Cambria Math"/>
                              </a:rPr>
                              <m:t>𝑦</m:t>
                            </m:r>
                          </m:e>
                        </m:acc>
                      </m:e>
                      <m:sub>
                        <m:r>
                          <a:rPr lang="en-US" i="1">
                            <a:solidFill>
                              <a:srgbClr val="FF0000"/>
                            </a:solidFill>
                            <a:latin typeface="Cambria Math"/>
                            <a:ea typeface="Cambria Math"/>
                          </a:rPr>
                          <m:t>∙</m:t>
                        </m:r>
                        <m:r>
                          <a:rPr lang="en-US" i="1">
                            <a:solidFill>
                              <a:srgbClr val="FF0000"/>
                            </a:solidFill>
                            <a:latin typeface="Cambria Math" panose="02040503050406030204" pitchFamily="18" charset="0"/>
                            <a:ea typeface="Cambria Math"/>
                          </a:rPr>
                          <m:t>𝑗</m:t>
                        </m:r>
                      </m:sub>
                    </m:sSub>
                  </m:oMath>
                </a14:m>
                <a:r>
                  <a:rPr lang="en-US" dirty="0" smtClean="0">
                    <a:solidFill>
                      <a:srgbClr val="FF0000"/>
                    </a:solidFill>
                  </a:rPr>
                  <a:t>  </a:t>
                </a:r>
                <a:endParaRPr lang="en-US" dirty="0">
                  <a:solidFill>
                    <a:srgbClr val="FF0000"/>
                  </a:solidFill>
                </a:endParaRPr>
              </a:p>
            </p:txBody>
          </p:sp>
        </mc:Choice>
        <mc:Fallback xmlns="">
          <p:sp>
            <p:nvSpPr>
              <p:cNvPr id="56" name="TextBox 55"/>
              <p:cNvSpPr txBox="1">
                <a:spLocks noRot="1" noChangeAspect="1" noMove="1" noResize="1" noEditPoints="1" noAdjustHandles="1" noChangeArrowheads="1" noChangeShapeType="1" noTextEdit="1"/>
              </p:cNvSpPr>
              <p:nvPr/>
            </p:nvSpPr>
            <p:spPr>
              <a:xfrm>
                <a:off x="143216" y="4794181"/>
                <a:ext cx="8763000" cy="1530419"/>
              </a:xfrm>
              <a:prstGeom prst="rect">
                <a:avLst/>
              </a:prstGeom>
              <a:blipFill>
                <a:blip r:embed="rId16"/>
                <a:stretch>
                  <a:fillRect l="-417" t="-1984" b="-3968"/>
                </a:stretch>
              </a:blipFill>
            </p:spPr>
            <p:txBody>
              <a:bodyPr/>
              <a:lstStyle/>
              <a:p>
                <a:r>
                  <a:rPr lang="en-US">
                    <a:noFill/>
                  </a:rPr>
                  <a:t> </a:t>
                </a:r>
              </a:p>
            </p:txBody>
          </p:sp>
        </mc:Fallback>
      </mc:AlternateContent>
    </p:spTree>
    <p:extLst>
      <p:ext uri="{BB962C8B-B14F-4D97-AF65-F5344CB8AC3E}">
        <p14:creationId xmlns:p14="http://schemas.microsoft.com/office/powerpoint/2010/main" val="309086041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Rectangle 3"/>
              <p:cNvSpPr/>
              <p:nvPr/>
            </p:nvSpPr>
            <p:spPr>
              <a:xfrm>
                <a:off x="1752600" y="1371600"/>
                <a:ext cx="6088013" cy="1472711"/>
              </a:xfrm>
              <a:prstGeom prst="rect">
                <a:avLst/>
              </a:prstGeom>
            </p:spPr>
            <p:txBody>
              <a:bodyPr wrap="none">
                <a:spAutoFit/>
              </a:bodyPr>
              <a:lstStyle/>
              <a:p>
                <a:pPr marL="285750" indent="-285750">
                  <a:buFont typeface="Arial" panose="020B0604020202020204" pitchFamily="34" charset="0"/>
                  <a:buChar char="•"/>
                </a:pPr>
                <a14:m>
                  <m:oMath xmlns:m="http://schemas.openxmlformats.org/officeDocument/2006/math">
                    <m:d>
                      <m:dPr>
                        <m:ctrlPr>
                          <a:rPr lang="en-US" sz="1600" i="1" smtClean="0">
                            <a:solidFill>
                              <a:schemeClr val="tx1"/>
                            </a:solidFill>
                            <a:latin typeface="Cambria Math"/>
                            <a:ea typeface="Cambria Math"/>
                          </a:rPr>
                        </m:ctrlPr>
                      </m:dPr>
                      <m:e>
                        <m:r>
                          <a:rPr lang="en-US" sz="1600" i="1">
                            <a:solidFill>
                              <a:schemeClr val="tx1"/>
                            </a:solidFill>
                            <a:latin typeface="Cambria Math"/>
                            <a:ea typeface="Cambria Math"/>
                          </a:rPr>
                          <m:t>𝜇</m:t>
                        </m:r>
                        <m:r>
                          <a:rPr lang="en-US" sz="1600" i="1">
                            <a:solidFill>
                              <a:schemeClr val="tx1"/>
                            </a:solidFill>
                            <a:latin typeface="Cambria Math"/>
                            <a:ea typeface="Cambria Math"/>
                          </a:rPr>
                          <m:t>,</m:t>
                        </m:r>
                        <m:r>
                          <a:rPr lang="en-US" sz="1600" i="1">
                            <a:solidFill>
                              <a:schemeClr val="tx1"/>
                            </a:solidFill>
                            <a:latin typeface="Cambria Math"/>
                            <a:ea typeface="Cambria Math"/>
                          </a:rPr>
                          <m:t>𝜏</m:t>
                        </m:r>
                      </m:e>
                    </m:d>
                    <m:r>
                      <a:rPr lang="en-US" sz="1600" i="1">
                        <a:solidFill>
                          <a:schemeClr val="tx1"/>
                        </a:solidFill>
                        <a:latin typeface="Cambria Math"/>
                        <a:ea typeface="Cambria Math"/>
                      </a:rPr>
                      <m:t>~</m:t>
                    </m:r>
                    <m:r>
                      <a:rPr lang="en-US" sz="1600" i="1">
                        <a:solidFill>
                          <a:schemeClr val="tx1"/>
                        </a:solidFill>
                        <a:latin typeface="Cambria Math"/>
                        <a:ea typeface="Cambria Math"/>
                      </a:rPr>
                      <m:t>𝑝</m:t>
                    </m:r>
                    <m:d>
                      <m:dPr>
                        <m:ctrlPr>
                          <a:rPr lang="en-US" sz="1600" i="1">
                            <a:solidFill>
                              <a:schemeClr val="tx1"/>
                            </a:solidFill>
                            <a:latin typeface="Cambria Math"/>
                            <a:ea typeface="Cambria Math"/>
                          </a:rPr>
                        </m:ctrlPr>
                      </m:dPr>
                      <m:e>
                        <m:r>
                          <a:rPr lang="en-US" sz="1600" i="1">
                            <a:solidFill>
                              <a:schemeClr val="tx1"/>
                            </a:solidFill>
                            <a:latin typeface="Cambria Math"/>
                            <a:ea typeface="Cambria Math"/>
                          </a:rPr>
                          <m:t>𝜇</m:t>
                        </m:r>
                        <m:r>
                          <a:rPr lang="en-US" sz="1600" i="1">
                            <a:solidFill>
                              <a:schemeClr val="tx1"/>
                            </a:solidFill>
                            <a:latin typeface="Cambria Math"/>
                            <a:ea typeface="Cambria Math"/>
                          </a:rPr>
                          <m:t>,</m:t>
                        </m:r>
                        <m:r>
                          <a:rPr lang="en-US" sz="1600" i="1">
                            <a:solidFill>
                              <a:schemeClr val="tx1"/>
                            </a:solidFill>
                            <a:latin typeface="Cambria Math"/>
                            <a:ea typeface="Cambria Math"/>
                          </a:rPr>
                          <m:t>𝜏</m:t>
                        </m:r>
                      </m:e>
                    </m:d>
                    <m:r>
                      <a:rPr lang="en-US" sz="1600" b="0" i="0" smtClean="0">
                        <a:solidFill>
                          <a:schemeClr val="tx1"/>
                        </a:solidFill>
                        <a:latin typeface="Cambria Math" panose="02040503050406030204" pitchFamily="18" charset="0"/>
                        <a:ea typeface="Cambria Math"/>
                      </a:rPr>
                      <m:t>=</m:t>
                    </m:r>
                    <m:r>
                      <a:rPr lang="en-US" sz="1600" i="1">
                        <a:solidFill>
                          <a:schemeClr val="tx1"/>
                        </a:solidFill>
                        <a:latin typeface="Cambria Math"/>
                        <a:ea typeface="Cambria Math"/>
                      </a:rPr>
                      <m:t>𝑝</m:t>
                    </m:r>
                    <m:d>
                      <m:dPr>
                        <m:ctrlPr>
                          <a:rPr lang="en-US" sz="1600" i="1">
                            <a:solidFill>
                              <a:schemeClr val="tx1"/>
                            </a:solidFill>
                            <a:latin typeface="Cambria Math"/>
                            <a:ea typeface="Cambria Math"/>
                          </a:rPr>
                        </m:ctrlPr>
                      </m:dPr>
                      <m:e>
                        <m:r>
                          <a:rPr lang="en-US" sz="1600" i="1">
                            <a:solidFill>
                              <a:schemeClr val="tx1"/>
                            </a:solidFill>
                            <a:latin typeface="Cambria Math"/>
                            <a:ea typeface="Cambria Math"/>
                          </a:rPr>
                          <m:t>𝜇</m:t>
                        </m:r>
                        <m:r>
                          <a:rPr lang="en-US" sz="1600" b="0" i="1" smtClean="0">
                            <a:solidFill>
                              <a:schemeClr val="tx1"/>
                            </a:solidFill>
                            <a:latin typeface="Cambria Math" panose="02040503050406030204" pitchFamily="18" charset="0"/>
                            <a:ea typeface="Cambria Math"/>
                          </a:rPr>
                          <m:t>|</m:t>
                        </m:r>
                        <m:r>
                          <a:rPr lang="en-US" sz="1600" i="1">
                            <a:solidFill>
                              <a:schemeClr val="tx1"/>
                            </a:solidFill>
                            <a:latin typeface="Cambria Math"/>
                            <a:ea typeface="Cambria Math"/>
                          </a:rPr>
                          <m:t>𝜏</m:t>
                        </m:r>
                      </m:e>
                    </m:d>
                    <m:r>
                      <a:rPr lang="en-US" sz="1600" b="0" i="1" smtClean="0">
                        <a:solidFill>
                          <a:schemeClr val="tx1"/>
                        </a:solidFill>
                        <a:latin typeface="Cambria Math" panose="02040503050406030204" pitchFamily="18" charset="0"/>
                        <a:ea typeface="Cambria Math"/>
                      </a:rPr>
                      <m:t>𝑝</m:t>
                    </m:r>
                    <m:r>
                      <a:rPr lang="en-US" sz="1600" b="0" i="1" smtClean="0">
                        <a:solidFill>
                          <a:schemeClr val="tx1"/>
                        </a:solidFill>
                        <a:latin typeface="Cambria Math" panose="02040503050406030204" pitchFamily="18" charset="0"/>
                        <a:ea typeface="Cambria Math"/>
                      </a:rPr>
                      <m:t>(</m:t>
                    </m:r>
                    <m:r>
                      <a:rPr lang="en-US" sz="1600" b="0" i="1" smtClean="0">
                        <a:solidFill>
                          <a:schemeClr val="tx1"/>
                        </a:solidFill>
                        <a:latin typeface="Cambria Math" panose="02040503050406030204" pitchFamily="18" charset="0"/>
                        <a:ea typeface="Cambria Math"/>
                      </a:rPr>
                      <m:t>𝜏</m:t>
                    </m:r>
                    <m:r>
                      <a:rPr lang="en-US" sz="1600" b="0" i="1" smtClean="0">
                        <a:solidFill>
                          <a:schemeClr val="tx1"/>
                        </a:solidFill>
                        <a:latin typeface="Cambria Math" panose="02040503050406030204" pitchFamily="18" charset="0"/>
                        <a:ea typeface="Cambria Math"/>
                      </a:rPr>
                      <m:t>)</m:t>
                    </m:r>
                    <m:r>
                      <a:rPr lang="en-US" sz="1600" smtClean="0">
                        <a:solidFill>
                          <a:schemeClr val="tx1"/>
                        </a:solidFill>
                        <a:latin typeface="Cambria Math" panose="02040503050406030204" pitchFamily="18" charset="0"/>
                        <a:ea typeface="Cambria Math"/>
                      </a:rPr>
                      <m:t>∝</m:t>
                    </m:r>
                    <m:r>
                      <a:rPr lang="en-US" sz="1600" i="1">
                        <a:solidFill>
                          <a:schemeClr val="tx1"/>
                        </a:solidFill>
                        <a:latin typeface="Cambria Math"/>
                        <a:ea typeface="Cambria Math"/>
                      </a:rPr>
                      <m:t>𝑝</m:t>
                    </m:r>
                    <m:d>
                      <m:dPr>
                        <m:ctrlPr>
                          <a:rPr lang="en-US" sz="1600" i="1">
                            <a:solidFill>
                              <a:schemeClr val="tx1"/>
                            </a:solidFill>
                            <a:latin typeface="Cambria Math"/>
                            <a:ea typeface="Cambria Math"/>
                          </a:rPr>
                        </m:ctrlPr>
                      </m:dPr>
                      <m:e>
                        <m:r>
                          <a:rPr lang="en-US" sz="1600" i="1">
                            <a:solidFill>
                              <a:schemeClr val="tx1"/>
                            </a:solidFill>
                            <a:latin typeface="Cambria Math"/>
                            <a:ea typeface="Cambria Math"/>
                          </a:rPr>
                          <m:t>𝜏</m:t>
                        </m:r>
                      </m:e>
                    </m:d>
                  </m:oMath>
                </a14:m>
                <a:endParaRPr lang="en-US" sz="1600" dirty="0" smtClean="0">
                  <a:solidFill>
                    <a:schemeClr val="tx1"/>
                  </a:solidFill>
                </a:endParaRPr>
              </a:p>
              <a:p>
                <a:pPr marL="285750" indent="-285750">
                  <a:buFont typeface="Arial" panose="020B0604020202020204" pitchFamily="34" charset="0"/>
                  <a:buChar char="•"/>
                </a:pPr>
                <a14:m>
                  <m:oMath xmlns:m="http://schemas.openxmlformats.org/officeDocument/2006/math">
                    <m:sSub>
                      <m:sSubPr>
                        <m:ctrlPr>
                          <a:rPr lang="en-US" sz="1600" i="1">
                            <a:solidFill>
                              <a:schemeClr val="tx1"/>
                            </a:solidFill>
                            <a:latin typeface="Cambria Math"/>
                          </a:rPr>
                        </m:ctrlPr>
                      </m:sSubPr>
                      <m:e>
                        <m:r>
                          <a:rPr lang="en-US" sz="1600" i="1">
                            <a:solidFill>
                              <a:schemeClr val="tx1"/>
                            </a:solidFill>
                            <a:latin typeface="Cambria Math"/>
                            <a:ea typeface="Cambria Math"/>
                          </a:rPr>
                          <m:t>𝜃</m:t>
                        </m:r>
                      </m:e>
                      <m:sub>
                        <m:r>
                          <a:rPr lang="en-US" sz="1600" i="1">
                            <a:solidFill>
                              <a:schemeClr val="tx1"/>
                            </a:solidFill>
                            <a:latin typeface="Cambria Math"/>
                          </a:rPr>
                          <m:t>𝑗</m:t>
                        </m:r>
                      </m:sub>
                    </m:sSub>
                    <m:r>
                      <a:rPr lang="en-US" sz="1600" i="1">
                        <a:solidFill>
                          <a:schemeClr val="tx1"/>
                        </a:solidFill>
                        <a:latin typeface="Cambria Math"/>
                      </a:rPr>
                      <m:t>~</m:t>
                    </m:r>
                    <m:r>
                      <a:rPr lang="en-US" sz="1600" i="1">
                        <a:solidFill>
                          <a:schemeClr val="tx1"/>
                        </a:solidFill>
                        <a:latin typeface="Cambria Math"/>
                      </a:rPr>
                      <m:t>𝑁</m:t>
                    </m:r>
                    <m:d>
                      <m:dPr>
                        <m:ctrlPr>
                          <a:rPr lang="en-US" sz="1600" i="1">
                            <a:solidFill>
                              <a:schemeClr val="tx1"/>
                            </a:solidFill>
                            <a:latin typeface="Cambria Math"/>
                          </a:rPr>
                        </m:ctrlPr>
                      </m:dPr>
                      <m:e>
                        <m:r>
                          <a:rPr lang="en-US" sz="1600" i="1">
                            <a:solidFill>
                              <a:schemeClr val="tx1"/>
                            </a:solidFill>
                            <a:latin typeface="Cambria Math"/>
                            <a:ea typeface="Cambria Math"/>
                          </a:rPr>
                          <m:t>𝜇</m:t>
                        </m:r>
                        <m:r>
                          <a:rPr lang="en-US" sz="1600" i="1">
                            <a:solidFill>
                              <a:schemeClr val="tx1"/>
                            </a:solidFill>
                            <a:latin typeface="Cambria Math"/>
                            <a:ea typeface="Cambria Math"/>
                          </a:rPr>
                          <m:t>,</m:t>
                        </m:r>
                        <m:sSup>
                          <m:sSupPr>
                            <m:ctrlPr>
                              <a:rPr lang="en-US" sz="1600" i="1">
                                <a:solidFill>
                                  <a:schemeClr val="tx1"/>
                                </a:solidFill>
                                <a:latin typeface="Cambria Math"/>
                                <a:ea typeface="Cambria Math"/>
                              </a:rPr>
                            </m:ctrlPr>
                          </m:sSupPr>
                          <m:e>
                            <m:r>
                              <a:rPr lang="en-US" sz="1600" i="1">
                                <a:solidFill>
                                  <a:schemeClr val="tx1"/>
                                </a:solidFill>
                                <a:latin typeface="Cambria Math"/>
                                <a:ea typeface="Cambria Math"/>
                              </a:rPr>
                              <m:t>𝜏</m:t>
                            </m:r>
                          </m:e>
                          <m:sup>
                            <m:r>
                              <a:rPr lang="en-US" sz="1600" i="1">
                                <a:solidFill>
                                  <a:schemeClr val="tx1"/>
                                </a:solidFill>
                                <a:latin typeface="Cambria Math"/>
                                <a:ea typeface="Cambria Math"/>
                              </a:rPr>
                              <m:t>2</m:t>
                            </m:r>
                          </m:sup>
                        </m:sSup>
                      </m:e>
                    </m:d>
                    <m:r>
                      <a:rPr lang="en-US" sz="1600" b="0" i="1" smtClean="0">
                        <a:solidFill>
                          <a:schemeClr val="tx1"/>
                        </a:solidFill>
                        <a:latin typeface="Cambria Math" panose="02040503050406030204" pitchFamily="18" charset="0"/>
                        <a:ea typeface="Cambria Math"/>
                      </a:rPr>
                      <m:t>→</m:t>
                    </m:r>
                    <m:r>
                      <a:rPr lang="en-US" sz="1600" b="0" i="1" smtClean="0">
                        <a:solidFill>
                          <a:schemeClr val="tx1"/>
                        </a:solidFill>
                        <a:latin typeface="Cambria Math" panose="02040503050406030204" pitchFamily="18" charset="0"/>
                        <a:ea typeface="Cambria Math"/>
                      </a:rPr>
                      <m:t>𝑝</m:t>
                    </m:r>
                    <m:d>
                      <m:dPr>
                        <m:ctrlPr>
                          <a:rPr lang="en-US" sz="1600" b="0" i="1" smtClean="0">
                            <a:solidFill>
                              <a:schemeClr val="tx1"/>
                            </a:solidFill>
                            <a:latin typeface="Cambria Math"/>
                            <a:ea typeface="Cambria Math"/>
                          </a:rPr>
                        </m:ctrlPr>
                      </m:dPr>
                      <m:e>
                        <m:r>
                          <a:rPr lang="en-US" sz="1600" b="0" i="1" smtClean="0">
                            <a:solidFill>
                              <a:schemeClr val="tx1"/>
                            </a:solidFill>
                            <a:latin typeface="Cambria Math" panose="02040503050406030204" pitchFamily="18" charset="0"/>
                            <a:ea typeface="Cambria Math"/>
                          </a:rPr>
                          <m:t>𝜃</m:t>
                        </m:r>
                      </m:e>
                      <m:e>
                        <m:r>
                          <a:rPr lang="en-US" sz="1600" b="0" i="1" smtClean="0">
                            <a:solidFill>
                              <a:schemeClr val="tx1"/>
                            </a:solidFill>
                            <a:latin typeface="Cambria Math" panose="02040503050406030204" pitchFamily="18" charset="0"/>
                            <a:ea typeface="Cambria Math"/>
                          </a:rPr>
                          <m:t>𝜇</m:t>
                        </m:r>
                        <m:r>
                          <a:rPr lang="en-US" sz="1600" b="0" i="1" smtClean="0">
                            <a:solidFill>
                              <a:schemeClr val="tx1"/>
                            </a:solidFill>
                            <a:latin typeface="Cambria Math" panose="02040503050406030204" pitchFamily="18" charset="0"/>
                            <a:ea typeface="Cambria Math"/>
                          </a:rPr>
                          <m:t>,</m:t>
                        </m:r>
                        <m:r>
                          <a:rPr lang="en-US" sz="1600" b="0" i="1" smtClean="0">
                            <a:solidFill>
                              <a:schemeClr val="tx1"/>
                            </a:solidFill>
                            <a:latin typeface="Cambria Math" panose="02040503050406030204" pitchFamily="18" charset="0"/>
                            <a:ea typeface="Cambria Math"/>
                          </a:rPr>
                          <m:t>𝜏</m:t>
                        </m:r>
                      </m:e>
                    </m:d>
                    <m:r>
                      <a:rPr lang="en-US" sz="1600" b="0" i="1" smtClean="0">
                        <a:solidFill>
                          <a:schemeClr val="tx1"/>
                        </a:solidFill>
                        <a:latin typeface="Cambria Math" panose="02040503050406030204" pitchFamily="18" charset="0"/>
                        <a:ea typeface="Cambria Math"/>
                      </a:rPr>
                      <m:t>=</m:t>
                    </m:r>
                    <m:nary>
                      <m:naryPr>
                        <m:chr m:val="∏"/>
                        <m:ctrlPr>
                          <a:rPr lang="en-US" sz="1600" i="1">
                            <a:solidFill>
                              <a:schemeClr val="tx1"/>
                            </a:solidFill>
                            <a:latin typeface="Cambria Math"/>
                          </a:rPr>
                        </m:ctrlPr>
                      </m:naryPr>
                      <m:sub>
                        <m:r>
                          <m:rPr>
                            <m:brk m:alnAt="23"/>
                          </m:rPr>
                          <a:rPr lang="en-US" sz="1600" i="1">
                            <a:solidFill>
                              <a:schemeClr val="tx1"/>
                            </a:solidFill>
                            <a:latin typeface="Cambria Math"/>
                          </a:rPr>
                          <m:t>𝑗</m:t>
                        </m:r>
                        <m:r>
                          <a:rPr lang="en-US" sz="1600" i="1">
                            <a:solidFill>
                              <a:schemeClr val="tx1"/>
                            </a:solidFill>
                            <a:latin typeface="Cambria Math"/>
                          </a:rPr>
                          <m:t>=1</m:t>
                        </m:r>
                      </m:sub>
                      <m:sup>
                        <m:r>
                          <a:rPr lang="en-US" sz="1600" i="1">
                            <a:solidFill>
                              <a:schemeClr val="tx1"/>
                            </a:solidFill>
                            <a:latin typeface="Cambria Math"/>
                          </a:rPr>
                          <m:t>𝐽</m:t>
                        </m:r>
                      </m:sup>
                      <m:e>
                        <m:r>
                          <a:rPr lang="en-US" sz="1600" i="1">
                            <a:solidFill>
                              <a:schemeClr val="tx1"/>
                            </a:solidFill>
                            <a:latin typeface="Cambria Math"/>
                          </a:rPr>
                          <m:t>𝑁</m:t>
                        </m:r>
                        <m:d>
                          <m:dPr>
                            <m:ctrlPr>
                              <a:rPr lang="en-US" sz="1600" i="1">
                                <a:solidFill>
                                  <a:schemeClr val="tx1"/>
                                </a:solidFill>
                                <a:latin typeface="Cambria Math"/>
                              </a:rPr>
                            </m:ctrlPr>
                          </m:dPr>
                          <m:e>
                            <m:sSub>
                              <m:sSubPr>
                                <m:ctrlPr>
                                  <a:rPr lang="en-US" sz="1600" i="1">
                                    <a:solidFill>
                                      <a:schemeClr val="tx1"/>
                                    </a:solidFill>
                                    <a:latin typeface="Cambria Math"/>
                                  </a:rPr>
                                </m:ctrlPr>
                              </m:sSubPr>
                              <m:e>
                                <m:r>
                                  <a:rPr lang="en-US" sz="1600" i="1">
                                    <a:solidFill>
                                      <a:schemeClr val="tx1"/>
                                    </a:solidFill>
                                    <a:latin typeface="Cambria Math"/>
                                    <a:ea typeface="Cambria Math"/>
                                  </a:rPr>
                                  <m:t>𝜃</m:t>
                                </m:r>
                              </m:e>
                              <m:sub>
                                <m:r>
                                  <a:rPr lang="en-US" sz="1600" i="1">
                                    <a:solidFill>
                                      <a:schemeClr val="tx1"/>
                                    </a:solidFill>
                                    <a:latin typeface="Cambria Math"/>
                                  </a:rPr>
                                  <m:t>𝑗</m:t>
                                </m:r>
                              </m:sub>
                            </m:sSub>
                            <m:r>
                              <a:rPr lang="en-US" sz="1600" i="1">
                                <a:solidFill>
                                  <a:schemeClr val="tx1"/>
                                </a:solidFill>
                                <a:latin typeface="Cambria Math"/>
                              </a:rPr>
                              <m:t>|</m:t>
                            </m:r>
                            <m:r>
                              <a:rPr lang="en-US" sz="1600" i="1">
                                <a:solidFill>
                                  <a:schemeClr val="tx1"/>
                                </a:solidFill>
                                <a:latin typeface="Cambria Math"/>
                                <a:ea typeface="Cambria Math"/>
                              </a:rPr>
                              <m:t>𝜇</m:t>
                            </m:r>
                            <m:r>
                              <a:rPr lang="en-US" sz="1600" i="1">
                                <a:solidFill>
                                  <a:schemeClr val="tx1"/>
                                </a:solidFill>
                                <a:latin typeface="Cambria Math"/>
                                <a:ea typeface="Cambria Math"/>
                              </a:rPr>
                              <m:t>,</m:t>
                            </m:r>
                            <m:sSup>
                              <m:sSupPr>
                                <m:ctrlPr>
                                  <a:rPr lang="en-US" sz="1600" i="1">
                                    <a:solidFill>
                                      <a:schemeClr val="tx1"/>
                                    </a:solidFill>
                                    <a:latin typeface="Cambria Math"/>
                                    <a:ea typeface="Cambria Math"/>
                                  </a:rPr>
                                </m:ctrlPr>
                              </m:sSupPr>
                              <m:e>
                                <m:r>
                                  <a:rPr lang="en-US" sz="1600" i="1">
                                    <a:solidFill>
                                      <a:schemeClr val="tx1"/>
                                    </a:solidFill>
                                    <a:latin typeface="Cambria Math"/>
                                    <a:ea typeface="Cambria Math"/>
                                  </a:rPr>
                                  <m:t>𝜏</m:t>
                                </m:r>
                              </m:e>
                              <m:sup>
                                <m:r>
                                  <a:rPr lang="en-US" sz="1600" i="1">
                                    <a:solidFill>
                                      <a:schemeClr val="tx1"/>
                                    </a:solidFill>
                                    <a:latin typeface="Cambria Math"/>
                                    <a:ea typeface="Cambria Math"/>
                                  </a:rPr>
                                  <m:t>2</m:t>
                                </m:r>
                              </m:sup>
                            </m:sSup>
                          </m:e>
                        </m:d>
                      </m:e>
                    </m:nary>
                  </m:oMath>
                </a14:m>
                <a:endParaRPr lang="en-US" sz="1600" dirty="0" smtClean="0">
                  <a:solidFill>
                    <a:schemeClr val="tx1"/>
                  </a:solidFill>
                </a:endParaRPr>
              </a:p>
              <a:p>
                <a:r>
                  <a:rPr lang="en-US" sz="1600" dirty="0">
                    <a:solidFill>
                      <a:srgbClr val="FF0000"/>
                    </a:solidFill>
                  </a:rPr>
                  <a:t> </a:t>
                </a:r>
                <a:r>
                  <a:rPr lang="en-US" sz="1600" dirty="0" smtClean="0">
                    <a:solidFill>
                      <a:srgbClr val="FF0000"/>
                    </a:solidFill>
                  </a:rPr>
                  <a:t>      (parameters are conditionally independent given hyper parameters</a:t>
                </a:r>
                <a:endParaRPr lang="en-US" sz="1600" dirty="0">
                  <a:solidFill>
                    <a:srgbClr val="FF0000"/>
                  </a:solidFill>
                </a:endParaRPr>
              </a:p>
              <a:p>
                <a:pPr marL="285750" indent="-285750">
                  <a:buFont typeface="Arial" panose="020B0604020202020204" pitchFamily="34" charset="0"/>
                  <a:buChar char="•"/>
                </a:pPr>
                <a14:m>
                  <m:oMath xmlns:m="http://schemas.openxmlformats.org/officeDocument/2006/math">
                    <m:sSub>
                      <m:sSubPr>
                        <m:ctrlPr>
                          <a:rPr lang="en-US" sz="1600" i="1">
                            <a:solidFill>
                              <a:schemeClr val="tx1"/>
                            </a:solidFill>
                            <a:latin typeface="Cambria Math"/>
                          </a:rPr>
                        </m:ctrlPr>
                      </m:sSubPr>
                      <m:e>
                        <m:r>
                          <a:rPr lang="en-US" sz="1600" i="1">
                            <a:solidFill>
                              <a:schemeClr val="tx1"/>
                            </a:solidFill>
                            <a:latin typeface="Cambria Math"/>
                            <a:ea typeface="Cambria Math"/>
                          </a:rPr>
                          <m:t>𝑦</m:t>
                        </m:r>
                      </m:e>
                      <m:sub>
                        <m:r>
                          <a:rPr lang="en-US" sz="1600" i="1">
                            <a:solidFill>
                              <a:schemeClr val="tx1"/>
                            </a:solidFill>
                            <a:latin typeface="Cambria Math" panose="02040503050406030204" pitchFamily="18" charset="0"/>
                            <a:ea typeface="Cambria Math"/>
                          </a:rPr>
                          <m:t>.</m:t>
                        </m:r>
                        <m:r>
                          <a:rPr lang="en-US" sz="1600" i="1">
                            <a:solidFill>
                              <a:schemeClr val="tx1"/>
                            </a:solidFill>
                            <a:latin typeface="Cambria Math"/>
                          </a:rPr>
                          <m:t>𝑗</m:t>
                        </m:r>
                      </m:sub>
                    </m:sSub>
                    <m:r>
                      <a:rPr lang="en-US" sz="1600" i="1">
                        <a:solidFill>
                          <a:schemeClr val="tx1"/>
                        </a:solidFill>
                        <a:latin typeface="Cambria Math"/>
                      </a:rPr>
                      <m:t>~</m:t>
                    </m:r>
                    <m:r>
                      <a:rPr lang="en-US" sz="1600" i="1">
                        <a:solidFill>
                          <a:schemeClr val="tx1"/>
                        </a:solidFill>
                        <a:latin typeface="Cambria Math"/>
                      </a:rPr>
                      <m:t>𝑁</m:t>
                    </m:r>
                    <m:d>
                      <m:dPr>
                        <m:ctrlPr>
                          <a:rPr lang="en-US" sz="1600" i="1">
                            <a:solidFill>
                              <a:schemeClr val="tx1"/>
                            </a:solidFill>
                            <a:latin typeface="Cambria Math"/>
                          </a:rPr>
                        </m:ctrlPr>
                      </m:dPr>
                      <m:e>
                        <m:sSub>
                          <m:sSubPr>
                            <m:ctrlPr>
                              <a:rPr lang="en-US" sz="1600" i="1">
                                <a:solidFill>
                                  <a:schemeClr val="tx1"/>
                                </a:solidFill>
                                <a:latin typeface="Cambria Math"/>
                              </a:rPr>
                            </m:ctrlPr>
                          </m:sSubPr>
                          <m:e>
                            <m:r>
                              <a:rPr lang="en-US" sz="1600" i="1">
                                <a:solidFill>
                                  <a:schemeClr val="tx1"/>
                                </a:solidFill>
                                <a:latin typeface="Cambria Math"/>
                                <a:ea typeface="Cambria Math"/>
                              </a:rPr>
                              <m:t>𝜃</m:t>
                            </m:r>
                          </m:e>
                          <m:sub>
                            <m:r>
                              <a:rPr lang="en-US" sz="1600" i="1">
                                <a:solidFill>
                                  <a:schemeClr val="tx1"/>
                                </a:solidFill>
                                <a:latin typeface="Cambria Math"/>
                              </a:rPr>
                              <m:t>𝑗</m:t>
                            </m:r>
                          </m:sub>
                        </m:sSub>
                        <m:r>
                          <a:rPr lang="en-US" sz="1600" i="1">
                            <a:solidFill>
                              <a:schemeClr val="tx1"/>
                            </a:solidFill>
                            <a:latin typeface="Cambria Math"/>
                            <a:ea typeface="Cambria Math"/>
                          </a:rPr>
                          <m:t>,</m:t>
                        </m:r>
                        <m:sSubSup>
                          <m:sSubSupPr>
                            <m:ctrlPr>
                              <a:rPr lang="en-US" sz="1600" i="1">
                                <a:solidFill>
                                  <a:schemeClr val="tx1"/>
                                </a:solidFill>
                                <a:latin typeface="Cambria Math"/>
                              </a:rPr>
                            </m:ctrlPr>
                          </m:sSubSupPr>
                          <m:e>
                            <m:r>
                              <a:rPr lang="en-US" sz="1600" i="1">
                                <a:solidFill>
                                  <a:schemeClr val="tx1"/>
                                </a:solidFill>
                                <a:latin typeface="Cambria Math"/>
                                <a:ea typeface="Cambria Math"/>
                              </a:rPr>
                              <m:t>𝜎</m:t>
                            </m:r>
                          </m:e>
                          <m:sub>
                            <m:r>
                              <a:rPr lang="en-US" sz="1600" i="1">
                                <a:solidFill>
                                  <a:schemeClr val="tx1"/>
                                </a:solidFill>
                                <a:latin typeface="Cambria Math"/>
                              </a:rPr>
                              <m:t>𝑗</m:t>
                            </m:r>
                          </m:sub>
                          <m:sup>
                            <m:r>
                              <a:rPr lang="en-US" sz="1600" i="1">
                                <a:solidFill>
                                  <a:schemeClr val="tx1"/>
                                </a:solidFill>
                                <a:latin typeface="Cambria Math"/>
                              </a:rPr>
                              <m:t>2</m:t>
                            </m:r>
                          </m:sup>
                        </m:sSubSup>
                      </m:e>
                    </m:d>
                    <m:r>
                      <a:rPr lang="en-US" sz="1600" b="0" i="1" smtClean="0">
                        <a:solidFill>
                          <a:schemeClr val="tx1"/>
                        </a:solidFill>
                        <a:latin typeface="Cambria Math" panose="02040503050406030204" pitchFamily="18" charset="0"/>
                        <a:ea typeface="Cambria Math"/>
                      </a:rPr>
                      <m:t>→</m:t>
                    </m:r>
                    <m:r>
                      <a:rPr lang="en-US" sz="1600" b="0" i="1" smtClean="0">
                        <a:solidFill>
                          <a:schemeClr val="tx1"/>
                        </a:solidFill>
                        <a:latin typeface="Cambria Math" panose="02040503050406030204" pitchFamily="18" charset="0"/>
                        <a:ea typeface="Cambria Math"/>
                      </a:rPr>
                      <m:t>𝑝</m:t>
                    </m:r>
                    <m:d>
                      <m:dPr>
                        <m:ctrlPr>
                          <a:rPr lang="en-US" sz="1600" b="0" i="1" smtClean="0">
                            <a:solidFill>
                              <a:schemeClr val="tx1"/>
                            </a:solidFill>
                            <a:latin typeface="Cambria Math"/>
                            <a:ea typeface="Cambria Math"/>
                          </a:rPr>
                        </m:ctrlPr>
                      </m:dPr>
                      <m:e>
                        <m:r>
                          <a:rPr lang="en-US" sz="1600" b="0" i="1" smtClean="0">
                            <a:solidFill>
                              <a:schemeClr val="tx1"/>
                            </a:solidFill>
                            <a:latin typeface="Cambria Math" panose="02040503050406030204" pitchFamily="18" charset="0"/>
                            <a:ea typeface="Cambria Math"/>
                          </a:rPr>
                          <m:t>𝑦</m:t>
                        </m:r>
                      </m:e>
                      <m:e>
                        <m:r>
                          <a:rPr lang="en-US" sz="1600" b="0" i="1" smtClean="0">
                            <a:solidFill>
                              <a:schemeClr val="tx1"/>
                            </a:solidFill>
                            <a:latin typeface="Cambria Math" panose="02040503050406030204" pitchFamily="18" charset="0"/>
                            <a:ea typeface="Cambria Math"/>
                          </a:rPr>
                          <m:t>𝜃</m:t>
                        </m:r>
                      </m:e>
                    </m:d>
                    <m:r>
                      <a:rPr lang="en-US" sz="1600" b="0" i="1" smtClean="0">
                        <a:solidFill>
                          <a:schemeClr val="tx1"/>
                        </a:solidFill>
                        <a:latin typeface="Cambria Math" panose="02040503050406030204" pitchFamily="18" charset="0"/>
                        <a:ea typeface="Cambria Math"/>
                      </a:rPr>
                      <m:t>=</m:t>
                    </m:r>
                    <m:nary>
                      <m:naryPr>
                        <m:chr m:val="∏"/>
                        <m:ctrlPr>
                          <a:rPr lang="en-US" sz="1600" i="1">
                            <a:solidFill>
                              <a:schemeClr val="tx1"/>
                            </a:solidFill>
                            <a:latin typeface="Cambria Math"/>
                          </a:rPr>
                        </m:ctrlPr>
                      </m:naryPr>
                      <m:sub>
                        <m:r>
                          <m:rPr>
                            <m:brk m:alnAt="23"/>
                          </m:rPr>
                          <a:rPr lang="en-US" sz="1600" i="1">
                            <a:solidFill>
                              <a:schemeClr val="tx1"/>
                            </a:solidFill>
                            <a:latin typeface="Cambria Math"/>
                          </a:rPr>
                          <m:t>𝑗</m:t>
                        </m:r>
                        <m:r>
                          <a:rPr lang="en-US" sz="1600" i="1">
                            <a:solidFill>
                              <a:schemeClr val="tx1"/>
                            </a:solidFill>
                            <a:latin typeface="Cambria Math"/>
                          </a:rPr>
                          <m:t>=1</m:t>
                        </m:r>
                      </m:sub>
                      <m:sup>
                        <m:r>
                          <a:rPr lang="en-US" sz="1600" i="1">
                            <a:solidFill>
                              <a:schemeClr val="tx1"/>
                            </a:solidFill>
                            <a:latin typeface="Cambria Math"/>
                          </a:rPr>
                          <m:t>𝐽</m:t>
                        </m:r>
                      </m:sup>
                      <m:e>
                        <m:r>
                          <a:rPr lang="en-US" sz="1600" i="1">
                            <a:solidFill>
                              <a:schemeClr val="tx1"/>
                            </a:solidFill>
                            <a:latin typeface="Cambria Math"/>
                          </a:rPr>
                          <m:t>𝑁</m:t>
                        </m:r>
                        <m:d>
                          <m:dPr>
                            <m:ctrlPr>
                              <a:rPr lang="en-US" sz="1600" i="1">
                                <a:solidFill>
                                  <a:schemeClr val="tx1"/>
                                </a:solidFill>
                                <a:latin typeface="Cambria Math"/>
                              </a:rPr>
                            </m:ctrlPr>
                          </m:dPr>
                          <m:e>
                            <m:sSub>
                              <m:sSubPr>
                                <m:ctrlPr>
                                  <a:rPr lang="en-US" sz="1600" i="1">
                                    <a:solidFill>
                                      <a:schemeClr val="tx1"/>
                                    </a:solidFill>
                                    <a:latin typeface="Cambria Math"/>
                                  </a:rPr>
                                </m:ctrlPr>
                              </m:sSubPr>
                              <m:e>
                                <m:acc>
                                  <m:accPr>
                                    <m:chr m:val="̅"/>
                                    <m:ctrlPr>
                                      <a:rPr lang="en-US" sz="1600" i="1">
                                        <a:solidFill>
                                          <a:schemeClr val="tx1"/>
                                        </a:solidFill>
                                        <a:latin typeface="Cambria Math"/>
                                        <a:ea typeface="Cambria Math"/>
                                      </a:rPr>
                                    </m:ctrlPr>
                                  </m:accPr>
                                  <m:e>
                                    <m:r>
                                      <a:rPr lang="en-US" sz="1600" i="1">
                                        <a:solidFill>
                                          <a:schemeClr val="tx1"/>
                                        </a:solidFill>
                                        <a:latin typeface="Cambria Math"/>
                                        <a:ea typeface="Cambria Math"/>
                                      </a:rPr>
                                      <m:t>𝑦</m:t>
                                    </m:r>
                                  </m:e>
                                </m:acc>
                              </m:e>
                              <m:sub>
                                <m:r>
                                  <a:rPr lang="en-US" sz="1600" i="1">
                                    <a:solidFill>
                                      <a:schemeClr val="tx1"/>
                                    </a:solidFill>
                                    <a:latin typeface="Cambria Math"/>
                                    <a:ea typeface="Cambria Math"/>
                                  </a:rPr>
                                  <m:t>∙</m:t>
                                </m:r>
                                <m:r>
                                  <a:rPr lang="en-US" sz="1600" i="1">
                                    <a:solidFill>
                                      <a:schemeClr val="tx1"/>
                                    </a:solidFill>
                                    <a:latin typeface="Cambria Math"/>
                                  </a:rPr>
                                  <m:t>𝑗</m:t>
                                </m:r>
                              </m:sub>
                            </m:sSub>
                            <m:r>
                              <a:rPr lang="en-US" sz="1600" i="1">
                                <a:solidFill>
                                  <a:schemeClr val="tx1"/>
                                </a:solidFill>
                                <a:latin typeface="Cambria Math"/>
                              </a:rPr>
                              <m:t>|</m:t>
                            </m:r>
                            <m:sSub>
                              <m:sSubPr>
                                <m:ctrlPr>
                                  <a:rPr lang="en-US" sz="1600" i="1">
                                    <a:solidFill>
                                      <a:schemeClr val="tx1"/>
                                    </a:solidFill>
                                    <a:latin typeface="Cambria Math"/>
                                  </a:rPr>
                                </m:ctrlPr>
                              </m:sSubPr>
                              <m:e>
                                <m:r>
                                  <a:rPr lang="en-US" sz="1600" i="1">
                                    <a:solidFill>
                                      <a:schemeClr val="tx1"/>
                                    </a:solidFill>
                                    <a:latin typeface="Cambria Math"/>
                                    <a:ea typeface="Cambria Math"/>
                                  </a:rPr>
                                  <m:t>𝜃</m:t>
                                </m:r>
                              </m:e>
                              <m:sub>
                                <m:r>
                                  <a:rPr lang="en-US" sz="1600" i="1">
                                    <a:solidFill>
                                      <a:schemeClr val="tx1"/>
                                    </a:solidFill>
                                    <a:latin typeface="Cambria Math"/>
                                  </a:rPr>
                                  <m:t>𝑗</m:t>
                                </m:r>
                              </m:sub>
                            </m:sSub>
                            <m:r>
                              <a:rPr lang="en-US" sz="1600" i="1">
                                <a:solidFill>
                                  <a:schemeClr val="tx1"/>
                                </a:solidFill>
                                <a:latin typeface="Cambria Math"/>
                                <a:ea typeface="Cambria Math"/>
                              </a:rPr>
                              <m:t>,</m:t>
                            </m:r>
                            <m:sSubSup>
                              <m:sSubSupPr>
                                <m:ctrlPr>
                                  <a:rPr lang="en-US" sz="1600" i="1">
                                    <a:solidFill>
                                      <a:schemeClr val="tx1"/>
                                    </a:solidFill>
                                    <a:latin typeface="Cambria Math"/>
                                    <a:ea typeface="Cambria Math"/>
                                  </a:rPr>
                                </m:ctrlPr>
                              </m:sSubSupPr>
                              <m:e>
                                <m:r>
                                  <a:rPr lang="en-US" sz="1600" i="1">
                                    <a:solidFill>
                                      <a:schemeClr val="tx1"/>
                                    </a:solidFill>
                                    <a:latin typeface="Cambria Math"/>
                                    <a:ea typeface="Cambria Math"/>
                                  </a:rPr>
                                  <m:t>𝜎</m:t>
                                </m:r>
                              </m:e>
                              <m:sub>
                                <m:r>
                                  <a:rPr lang="en-US" sz="1600" i="1">
                                    <a:solidFill>
                                      <a:schemeClr val="tx1"/>
                                    </a:solidFill>
                                    <a:latin typeface="Cambria Math"/>
                                    <a:ea typeface="Cambria Math"/>
                                  </a:rPr>
                                  <m:t>𝑗</m:t>
                                </m:r>
                              </m:sub>
                              <m:sup>
                                <m:r>
                                  <a:rPr lang="en-US" sz="1600" i="1">
                                    <a:solidFill>
                                      <a:schemeClr val="tx1"/>
                                    </a:solidFill>
                                    <a:latin typeface="Cambria Math"/>
                                    <a:ea typeface="Cambria Math"/>
                                  </a:rPr>
                                  <m:t>2</m:t>
                                </m:r>
                              </m:sup>
                            </m:sSubSup>
                          </m:e>
                        </m:d>
                      </m:e>
                    </m:nary>
                  </m:oMath>
                </a14:m>
                <a:endParaRPr lang="en-US" sz="1600" dirty="0" smtClean="0">
                  <a:solidFill>
                    <a:schemeClr val="tx1"/>
                  </a:solidFill>
                </a:endParaRPr>
              </a:p>
              <a:p>
                <a:r>
                  <a:rPr lang="en-US" sz="1600" dirty="0" smtClean="0">
                    <a:solidFill>
                      <a:srgbClr val="FF0000"/>
                    </a:solidFill>
                  </a:rPr>
                  <a:t>       (data </a:t>
                </a:r>
                <a:r>
                  <a:rPr lang="en-US" sz="1600" dirty="0">
                    <a:solidFill>
                      <a:srgbClr val="FF0000"/>
                    </a:solidFill>
                  </a:rPr>
                  <a:t>are conditionally independent given </a:t>
                </a:r>
                <a:r>
                  <a:rPr lang="en-US" sz="1600" dirty="0" smtClean="0">
                    <a:solidFill>
                      <a:srgbClr val="FF0000"/>
                    </a:solidFill>
                  </a:rPr>
                  <a:t>parameter)</a:t>
                </a:r>
                <a:endParaRPr lang="en-US" sz="1600" dirty="0">
                  <a:solidFill>
                    <a:schemeClr val="tx1"/>
                  </a:solidFill>
                </a:endParaRPr>
              </a:p>
            </p:txBody>
          </p:sp>
        </mc:Choice>
        <mc:Fallback xmlns="">
          <p:sp>
            <p:nvSpPr>
              <p:cNvPr id="4" name="Rectangle 3"/>
              <p:cNvSpPr>
                <a:spLocks noRot="1" noChangeAspect="1" noMove="1" noResize="1" noEditPoints="1" noAdjustHandles="1" noChangeArrowheads="1" noChangeShapeType="1" noTextEdit="1"/>
              </p:cNvSpPr>
              <p:nvPr/>
            </p:nvSpPr>
            <p:spPr>
              <a:xfrm>
                <a:off x="1752600" y="1371600"/>
                <a:ext cx="6088013" cy="1472711"/>
              </a:xfrm>
              <a:prstGeom prst="rect">
                <a:avLst/>
              </a:prstGeom>
              <a:blipFill>
                <a:blip r:embed="rId2"/>
                <a:stretch>
                  <a:fillRect l="-401" t="-6198" b="-19008"/>
                </a:stretch>
              </a:blipFill>
            </p:spPr>
            <p:txBody>
              <a:bodyPr/>
              <a:lstStyle/>
              <a:p>
                <a:r>
                  <a:rPr lang="en-US">
                    <a:noFill/>
                  </a:rPr>
                  <a:t> </a:t>
                </a:r>
              </a:p>
            </p:txBody>
          </p:sp>
        </mc:Fallback>
      </mc:AlternateContent>
      <p:sp>
        <p:nvSpPr>
          <p:cNvPr id="5" name="TextBox 4"/>
          <p:cNvSpPr txBox="1"/>
          <p:nvPr/>
        </p:nvSpPr>
        <p:spPr>
          <a:xfrm>
            <a:off x="6119304" y="1361372"/>
            <a:ext cx="1752600" cy="338554"/>
          </a:xfrm>
          <a:prstGeom prst="rect">
            <a:avLst/>
          </a:prstGeom>
          <a:noFill/>
        </p:spPr>
        <p:txBody>
          <a:bodyPr wrap="square" rtlCol="0">
            <a:spAutoFit/>
          </a:bodyPr>
          <a:lstStyle/>
          <a:p>
            <a:r>
              <a:rPr lang="en-US" sz="1600" dirty="0" smtClean="0">
                <a:solidFill>
                  <a:srgbClr val="3333FF"/>
                </a:solidFill>
              </a:rPr>
              <a:t>: hyper prior</a:t>
            </a:r>
            <a:endParaRPr lang="en-US" sz="1600" dirty="0">
              <a:solidFill>
                <a:srgbClr val="3333FF"/>
              </a:solidFill>
            </a:endParaRPr>
          </a:p>
        </p:txBody>
      </p:sp>
      <p:sp>
        <p:nvSpPr>
          <p:cNvPr id="6" name="TextBox 5"/>
          <p:cNvSpPr txBox="1"/>
          <p:nvPr/>
        </p:nvSpPr>
        <p:spPr>
          <a:xfrm>
            <a:off x="6131027" y="1695742"/>
            <a:ext cx="1191768" cy="338554"/>
          </a:xfrm>
          <a:prstGeom prst="rect">
            <a:avLst/>
          </a:prstGeom>
          <a:noFill/>
        </p:spPr>
        <p:txBody>
          <a:bodyPr wrap="square" rtlCol="0">
            <a:spAutoFit/>
          </a:bodyPr>
          <a:lstStyle/>
          <a:p>
            <a:r>
              <a:rPr lang="en-US" sz="1600" dirty="0" smtClean="0">
                <a:solidFill>
                  <a:srgbClr val="3333FF"/>
                </a:solidFill>
              </a:rPr>
              <a:t>: Prior</a:t>
            </a:r>
            <a:endParaRPr lang="en-US" sz="1600" dirty="0">
              <a:solidFill>
                <a:srgbClr val="3333FF"/>
              </a:solidFill>
            </a:endParaRPr>
          </a:p>
        </p:txBody>
      </p:sp>
      <p:sp>
        <p:nvSpPr>
          <p:cNvPr id="7" name="TextBox 6"/>
          <p:cNvSpPr txBox="1"/>
          <p:nvPr/>
        </p:nvSpPr>
        <p:spPr>
          <a:xfrm>
            <a:off x="6172200" y="2227693"/>
            <a:ext cx="2590800" cy="338554"/>
          </a:xfrm>
          <a:prstGeom prst="rect">
            <a:avLst/>
          </a:prstGeom>
          <a:noFill/>
        </p:spPr>
        <p:txBody>
          <a:bodyPr wrap="square" rtlCol="0">
            <a:spAutoFit/>
          </a:bodyPr>
          <a:lstStyle/>
          <a:p>
            <a:r>
              <a:rPr lang="en-US" sz="1600" dirty="0" smtClean="0">
                <a:solidFill>
                  <a:srgbClr val="3333FF"/>
                </a:solidFill>
              </a:rPr>
              <a:t>: sampling distribution</a:t>
            </a:r>
            <a:endParaRPr lang="en-US" sz="1600" dirty="0">
              <a:solidFill>
                <a:srgbClr val="3333FF"/>
              </a:solidFill>
            </a:endParaRPr>
          </a:p>
        </p:txBody>
      </p:sp>
      <p:sp>
        <p:nvSpPr>
          <p:cNvPr id="8" name="TextBox 7"/>
          <p:cNvSpPr txBox="1"/>
          <p:nvPr/>
        </p:nvSpPr>
        <p:spPr>
          <a:xfrm>
            <a:off x="190500" y="981753"/>
            <a:ext cx="2951480" cy="369332"/>
          </a:xfrm>
          <a:prstGeom prst="rect">
            <a:avLst/>
          </a:prstGeom>
          <a:noFill/>
        </p:spPr>
        <p:txBody>
          <a:bodyPr wrap="square" rtlCol="0">
            <a:spAutoFit/>
          </a:bodyPr>
          <a:lstStyle/>
          <a:p>
            <a:pPr marL="285750" indent="-285750">
              <a:buFont typeface="Arial" panose="020B0604020202020204" pitchFamily="34" charset="0"/>
              <a:buChar char="•"/>
            </a:pPr>
            <a:r>
              <a:rPr lang="en-US" dirty="0" smtClean="0"/>
              <a:t>Models are given: </a:t>
            </a:r>
            <a:endParaRPr lang="en-US" dirty="0"/>
          </a:p>
        </p:txBody>
      </p:sp>
      <mc:AlternateContent xmlns:mc="http://schemas.openxmlformats.org/markup-compatibility/2006" xmlns:a14="http://schemas.microsoft.com/office/drawing/2010/main">
        <mc:Choice Requires="a14">
          <p:sp>
            <p:nvSpPr>
              <p:cNvPr id="9" name="Rectangle 8"/>
              <p:cNvSpPr/>
              <p:nvPr/>
            </p:nvSpPr>
            <p:spPr>
              <a:xfrm>
                <a:off x="1658214" y="3329687"/>
                <a:ext cx="6648230" cy="923330"/>
              </a:xfrm>
              <a:prstGeom prst="rect">
                <a:avLst/>
              </a:prstGeom>
            </p:spPr>
            <p:txBody>
              <a:bodyPr wrap="none">
                <a:spAutoFit/>
              </a:bodyPr>
              <a:lstStyle/>
              <a:p>
                <a:pPr marL="285750" indent="-285750">
                  <a:buFont typeface="Arial" panose="020B0604020202020204" pitchFamily="34" charset="0"/>
                  <a:buChar char="•"/>
                </a:pPr>
                <a14:m>
                  <m:oMath xmlns:m="http://schemas.openxmlformats.org/officeDocument/2006/math">
                    <m:r>
                      <a:rPr lang="en-US" i="1" smtClean="0">
                        <a:latin typeface="Cambria Math"/>
                        <a:ea typeface="Cambria Math"/>
                      </a:rPr>
                      <m:t>𝑝</m:t>
                    </m:r>
                    <m:d>
                      <m:dPr>
                        <m:ctrlPr>
                          <a:rPr lang="en-US" i="1">
                            <a:latin typeface="Cambria Math"/>
                            <a:ea typeface="Cambria Math"/>
                          </a:rPr>
                        </m:ctrlPr>
                      </m:dPr>
                      <m:e>
                        <m:r>
                          <a:rPr lang="en-US" i="1">
                            <a:latin typeface="Cambria Math"/>
                            <a:ea typeface="Cambria Math"/>
                          </a:rPr>
                          <m:t>𝜃</m:t>
                        </m:r>
                        <m:r>
                          <a:rPr lang="en-US" i="1">
                            <a:latin typeface="Cambria Math"/>
                            <a:ea typeface="Cambria Math"/>
                          </a:rPr>
                          <m:t>,</m:t>
                        </m:r>
                        <m:r>
                          <a:rPr lang="en-US" i="1">
                            <a:latin typeface="Cambria Math"/>
                            <a:ea typeface="Cambria Math"/>
                          </a:rPr>
                          <m:t>𝜇</m:t>
                        </m:r>
                        <m:r>
                          <a:rPr lang="en-US" i="1">
                            <a:latin typeface="Cambria Math"/>
                            <a:ea typeface="Cambria Math"/>
                          </a:rPr>
                          <m:t>,</m:t>
                        </m:r>
                        <m:r>
                          <a:rPr lang="en-US" i="1">
                            <a:latin typeface="Cambria Math"/>
                            <a:ea typeface="Cambria Math"/>
                          </a:rPr>
                          <m:t>𝜏</m:t>
                        </m:r>
                      </m:e>
                      <m:e>
                        <m:r>
                          <a:rPr lang="en-US" i="1">
                            <a:latin typeface="Cambria Math"/>
                            <a:ea typeface="Cambria Math"/>
                          </a:rPr>
                          <m:t>𝑦</m:t>
                        </m:r>
                      </m:e>
                    </m:d>
                  </m:oMath>
                </a14:m>
                <a:r>
                  <a:rPr lang="en-US" dirty="0" smtClean="0"/>
                  <a:t> : The joint posterior distribution</a:t>
                </a:r>
              </a:p>
              <a:p>
                <a:pPr marL="285750" indent="-285750">
                  <a:buFont typeface="Arial" panose="020B0604020202020204" pitchFamily="34" charset="0"/>
                  <a:buChar char="•"/>
                </a:pPr>
                <a14:m>
                  <m:oMath xmlns:m="http://schemas.openxmlformats.org/officeDocument/2006/math">
                    <m:r>
                      <a:rPr lang="en-US" i="1" smtClean="0">
                        <a:solidFill>
                          <a:srgbClr val="00B050"/>
                        </a:solidFill>
                        <a:latin typeface="Cambria Math"/>
                      </a:rPr>
                      <m:t>𝑝</m:t>
                    </m:r>
                    <m:d>
                      <m:dPr>
                        <m:ctrlPr>
                          <a:rPr lang="en-US" i="1">
                            <a:solidFill>
                              <a:srgbClr val="00B050"/>
                            </a:solidFill>
                            <a:latin typeface="Cambria Math"/>
                          </a:rPr>
                        </m:ctrlPr>
                      </m:dPr>
                      <m:e>
                        <m:r>
                          <a:rPr lang="en-US" i="1">
                            <a:solidFill>
                              <a:srgbClr val="00B050"/>
                            </a:solidFill>
                            <a:latin typeface="Cambria Math"/>
                            <a:ea typeface="Cambria Math"/>
                          </a:rPr>
                          <m:t>𝜃</m:t>
                        </m:r>
                        <m:r>
                          <a:rPr lang="en-US" i="1">
                            <a:solidFill>
                              <a:srgbClr val="00B050"/>
                            </a:solidFill>
                            <a:latin typeface="Cambria Math"/>
                            <a:ea typeface="Cambria Math"/>
                          </a:rPr>
                          <m:t>|</m:t>
                        </m:r>
                        <m:r>
                          <a:rPr lang="en-US" i="1">
                            <a:solidFill>
                              <a:srgbClr val="00B050"/>
                            </a:solidFill>
                            <a:latin typeface="Cambria Math"/>
                            <a:ea typeface="Cambria Math"/>
                          </a:rPr>
                          <m:t>𝜇</m:t>
                        </m:r>
                        <m:r>
                          <a:rPr lang="en-US" i="1">
                            <a:solidFill>
                              <a:srgbClr val="00B050"/>
                            </a:solidFill>
                            <a:latin typeface="Cambria Math"/>
                            <a:ea typeface="Cambria Math"/>
                          </a:rPr>
                          <m:t>,</m:t>
                        </m:r>
                        <m:r>
                          <a:rPr lang="en-US" i="1">
                            <a:solidFill>
                              <a:srgbClr val="00B050"/>
                            </a:solidFill>
                            <a:latin typeface="Cambria Math"/>
                            <a:ea typeface="Cambria Math"/>
                          </a:rPr>
                          <m:t>𝜏</m:t>
                        </m:r>
                        <m:r>
                          <a:rPr lang="en-US" i="1">
                            <a:solidFill>
                              <a:srgbClr val="00B050"/>
                            </a:solidFill>
                            <a:latin typeface="Cambria Math"/>
                            <a:ea typeface="Cambria Math"/>
                          </a:rPr>
                          <m:t>,</m:t>
                        </m:r>
                        <m:r>
                          <a:rPr lang="en-US" i="1">
                            <a:solidFill>
                              <a:srgbClr val="00B050"/>
                            </a:solidFill>
                            <a:latin typeface="Cambria Math"/>
                            <a:ea typeface="Cambria Math"/>
                          </a:rPr>
                          <m:t>𝑦</m:t>
                        </m:r>
                      </m:e>
                    </m:d>
                  </m:oMath>
                </a14:m>
                <a:r>
                  <a:rPr lang="en-US" dirty="0" smtClean="0"/>
                  <a:t> : The conditional posterior distribution</a:t>
                </a:r>
              </a:p>
              <a:p>
                <a:pPr marL="285750" indent="-285750">
                  <a:buFont typeface="Arial" panose="020B0604020202020204" pitchFamily="34" charset="0"/>
                  <a:buChar char="•"/>
                </a:pPr>
                <a14:m>
                  <m:oMath xmlns:m="http://schemas.openxmlformats.org/officeDocument/2006/math">
                    <m:r>
                      <a:rPr lang="en-US" i="1">
                        <a:latin typeface="Cambria Math"/>
                        <a:ea typeface="Cambria Math"/>
                      </a:rPr>
                      <m:t>𝑝</m:t>
                    </m:r>
                    <m:d>
                      <m:dPr>
                        <m:ctrlPr>
                          <a:rPr lang="en-US" i="1">
                            <a:latin typeface="Cambria Math"/>
                            <a:ea typeface="Cambria Math"/>
                          </a:rPr>
                        </m:ctrlPr>
                      </m:dPr>
                      <m:e>
                        <m:r>
                          <a:rPr lang="en-US" i="1">
                            <a:latin typeface="Cambria Math"/>
                            <a:ea typeface="Cambria Math"/>
                          </a:rPr>
                          <m:t>𝜇</m:t>
                        </m:r>
                        <m:r>
                          <a:rPr lang="en-US" i="1">
                            <a:latin typeface="Cambria Math"/>
                            <a:ea typeface="Cambria Math"/>
                          </a:rPr>
                          <m:t>,</m:t>
                        </m:r>
                        <m:r>
                          <a:rPr lang="en-US" i="1">
                            <a:latin typeface="Cambria Math"/>
                            <a:ea typeface="Cambria Math"/>
                          </a:rPr>
                          <m:t>𝜏</m:t>
                        </m:r>
                      </m:e>
                      <m:e>
                        <m:r>
                          <a:rPr lang="en-US" i="1">
                            <a:latin typeface="Cambria Math"/>
                            <a:ea typeface="Cambria Math"/>
                          </a:rPr>
                          <m:t>𝑦</m:t>
                        </m:r>
                      </m:e>
                    </m:d>
                    <m:r>
                      <a:rPr lang="en-US" b="0" i="1" smtClean="0">
                        <a:latin typeface="Cambria Math" panose="02040503050406030204" pitchFamily="18" charset="0"/>
                        <a:ea typeface="Cambria Math"/>
                      </a:rPr>
                      <m:t>→</m:t>
                    </m:r>
                    <m:r>
                      <a:rPr lang="en-US" i="1" smtClean="0">
                        <a:solidFill>
                          <a:srgbClr val="3333FF"/>
                        </a:solidFill>
                        <a:latin typeface="Cambria Math"/>
                        <a:ea typeface="Cambria Math"/>
                      </a:rPr>
                      <m:t>𝑝</m:t>
                    </m:r>
                    <m:d>
                      <m:dPr>
                        <m:ctrlPr>
                          <a:rPr lang="en-US" i="1">
                            <a:solidFill>
                              <a:srgbClr val="3333FF"/>
                            </a:solidFill>
                            <a:latin typeface="Cambria Math"/>
                            <a:ea typeface="Cambria Math"/>
                          </a:rPr>
                        </m:ctrlPr>
                      </m:dPr>
                      <m:e>
                        <m:r>
                          <a:rPr lang="en-US" i="1">
                            <a:solidFill>
                              <a:srgbClr val="3333FF"/>
                            </a:solidFill>
                            <a:latin typeface="Cambria Math"/>
                            <a:ea typeface="Cambria Math"/>
                          </a:rPr>
                          <m:t>𝜇</m:t>
                        </m:r>
                        <m:r>
                          <a:rPr lang="en-US" i="1" smtClean="0">
                            <a:solidFill>
                              <a:srgbClr val="3333FF"/>
                            </a:solidFill>
                            <a:latin typeface="Cambria Math"/>
                            <a:ea typeface="Cambria Math"/>
                          </a:rPr>
                          <m:t> </m:t>
                        </m:r>
                      </m:e>
                      <m:e>
                        <m:r>
                          <a:rPr lang="en-US" i="1">
                            <a:solidFill>
                              <a:srgbClr val="3333FF"/>
                            </a:solidFill>
                            <a:latin typeface="Cambria Math"/>
                            <a:ea typeface="Cambria Math"/>
                          </a:rPr>
                          <m:t>𝜏</m:t>
                        </m:r>
                        <m:r>
                          <a:rPr lang="en-US" b="0" i="1" smtClean="0">
                            <a:solidFill>
                              <a:srgbClr val="3333FF"/>
                            </a:solidFill>
                            <a:latin typeface="Cambria Math" panose="02040503050406030204" pitchFamily="18" charset="0"/>
                            <a:ea typeface="Cambria Math"/>
                          </a:rPr>
                          <m:t>,</m:t>
                        </m:r>
                        <m:r>
                          <a:rPr lang="en-US" i="1">
                            <a:solidFill>
                              <a:srgbClr val="3333FF"/>
                            </a:solidFill>
                            <a:latin typeface="Cambria Math"/>
                            <a:ea typeface="Cambria Math"/>
                          </a:rPr>
                          <m:t>𝑦</m:t>
                        </m:r>
                      </m:e>
                    </m:d>
                    <m:r>
                      <a:rPr lang="en-US" b="0" i="1" smtClean="0">
                        <a:solidFill>
                          <a:srgbClr val="FF0000"/>
                        </a:solidFill>
                        <a:latin typeface="Cambria Math" panose="02040503050406030204" pitchFamily="18" charset="0"/>
                        <a:ea typeface="Cambria Math"/>
                      </a:rPr>
                      <m:t>𝑝</m:t>
                    </m:r>
                    <m:r>
                      <a:rPr lang="en-US" b="0" i="1" smtClean="0">
                        <a:solidFill>
                          <a:srgbClr val="FF0000"/>
                        </a:solidFill>
                        <a:latin typeface="Cambria Math" panose="02040503050406030204" pitchFamily="18" charset="0"/>
                        <a:ea typeface="Cambria Math"/>
                      </a:rPr>
                      <m:t>(</m:t>
                    </m:r>
                    <m:r>
                      <a:rPr lang="en-US" b="0" i="1" smtClean="0">
                        <a:solidFill>
                          <a:srgbClr val="FF0000"/>
                        </a:solidFill>
                        <a:latin typeface="Cambria Math" panose="02040503050406030204" pitchFamily="18" charset="0"/>
                        <a:ea typeface="Cambria Math"/>
                      </a:rPr>
                      <m:t>𝜏</m:t>
                    </m:r>
                    <m:r>
                      <a:rPr lang="en-US" b="0" i="1" smtClean="0">
                        <a:solidFill>
                          <a:srgbClr val="FF0000"/>
                        </a:solidFill>
                        <a:latin typeface="Cambria Math" panose="02040503050406030204" pitchFamily="18" charset="0"/>
                        <a:ea typeface="Cambria Math"/>
                      </a:rPr>
                      <m:t>|</m:t>
                    </m:r>
                    <m:r>
                      <a:rPr lang="en-US" b="0" i="1" smtClean="0">
                        <a:solidFill>
                          <a:srgbClr val="FF0000"/>
                        </a:solidFill>
                        <a:latin typeface="Cambria Math" panose="02040503050406030204" pitchFamily="18" charset="0"/>
                        <a:ea typeface="Cambria Math"/>
                      </a:rPr>
                      <m:t>𝑦</m:t>
                    </m:r>
                    <m:r>
                      <a:rPr lang="en-US" b="0" i="1" smtClean="0">
                        <a:solidFill>
                          <a:srgbClr val="FF0000"/>
                        </a:solidFill>
                        <a:latin typeface="Cambria Math" panose="02040503050406030204" pitchFamily="18" charset="0"/>
                        <a:ea typeface="Cambria Math"/>
                      </a:rPr>
                      <m:t>)</m:t>
                    </m:r>
                  </m:oMath>
                </a14:m>
                <a:r>
                  <a:rPr lang="en-US" dirty="0" smtClean="0"/>
                  <a:t> : The marginal posterior distribution</a:t>
                </a:r>
                <a:endParaRPr lang="en-US" dirty="0"/>
              </a:p>
            </p:txBody>
          </p:sp>
        </mc:Choice>
        <mc:Fallback xmlns="">
          <p:sp>
            <p:nvSpPr>
              <p:cNvPr id="9" name="Rectangle 8"/>
              <p:cNvSpPr>
                <a:spLocks noRot="1" noChangeAspect="1" noMove="1" noResize="1" noEditPoints="1" noAdjustHandles="1" noChangeArrowheads="1" noChangeShapeType="1" noTextEdit="1"/>
              </p:cNvSpPr>
              <p:nvPr/>
            </p:nvSpPr>
            <p:spPr>
              <a:xfrm>
                <a:off x="1658214" y="3329687"/>
                <a:ext cx="6648230" cy="923330"/>
              </a:xfrm>
              <a:prstGeom prst="rect">
                <a:avLst/>
              </a:prstGeom>
              <a:blipFill>
                <a:blip r:embed="rId3"/>
                <a:stretch>
                  <a:fillRect l="-550" t="-3289" r="-92" b="-9211"/>
                </a:stretch>
              </a:blipFill>
            </p:spPr>
            <p:txBody>
              <a:bodyPr/>
              <a:lstStyle/>
              <a:p>
                <a:r>
                  <a:rPr lang="en-US">
                    <a:noFill/>
                  </a:rPr>
                  <a:t> </a:t>
                </a:r>
              </a:p>
            </p:txBody>
          </p:sp>
        </mc:Fallback>
      </mc:AlternateContent>
      <p:sp>
        <p:nvSpPr>
          <p:cNvPr id="10" name="TextBox 9"/>
          <p:cNvSpPr txBox="1"/>
          <p:nvPr/>
        </p:nvSpPr>
        <p:spPr>
          <a:xfrm>
            <a:off x="219808" y="2977940"/>
            <a:ext cx="3352800" cy="369332"/>
          </a:xfrm>
          <a:prstGeom prst="rect">
            <a:avLst/>
          </a:prstGeom>
          <a:noFill/>
        </p:spPr>
        <p:txBody>
          <a:bodyPr wrap="square" rtlCol="0">
            <a:spAutoFit/>
          </a:bodyPr>
          <a:lstStyle/>
          <a:p>
            <a:r>
              <a:rPr lang="en-US" b="1" dirty="0" smtClean="0">
                <a:solidFill>
                  <a:srgbClr val="00B050"/>
                </a:solidFill>
              </a:rPr>
              <a:t>Analytical</a:t>
            </a:r>
            <a:endParaRPr lang="en-US" b="1" dirty="0">
              <a:solidFill>
                <a:srgbClr val="00B050"/>
              </a:solidFill>
            </a:endParaRPr>
          </a:p>
        </p:txBody>
      </p:sp>
      <p:sp>
        <p:nvSpPr>
          <p:cNvPr id="11" name="TextBox 10"/>
          <p:cNvSpPr txBox="1"/>
          <p:nvPr/>
        </p:nvSpPr>
        <p:spPr>
          <a:xfrm>
            <a:off x="304800" y="4221380"/>
            <a:ext cx="3352800" cy="369332"/>
          </a:xfrm>
          <a:prstGeom prst="rect">
            <a:avLst/>
          </a:prstGeom>
          <a:noFill/>
        </p:spPr>
        <p:txBody>
          <a:bodyPr wrap="square" rtlCol="0">
            <a:spAutoFit/>
          </a:bodyPr>
          <a:lstStyle/>
          <a:p>
            <a:r>
              <a:rPr lang="en-US" b="1" dirty="0" smtClean="0">
                <a:solidFill>
                  <a:srgbClr val="00B050"/>
                </a:solidFill>
              </a:rPr>
              <a:t>Sampling</a:t>
            </a:r>
            <a:endParaRPr lang="en-US" b="1" dirty="0">
              <a:solidFill>
                <a:srgbClr val="00B050"/>
              </a:solidFill>
            </a:endParaRPr>
          </a:p>
        </p:txBody>
      </p:sp>
      <mc:AlternateContent xmlns:mc="http://schemas.openxmlformats.org/markup-compatibility/2006" xmlns:a14="http://schemas.microsoft.com/office/drawing/2010/main">
        <mc:Choice Requires="a14">
          <p:sp>
            <p:nvSpPr>
              <p:cNvPr id="12" name="Rectangle 11"/>
              <p:cNvSpPr/>
              <p:nvPr/>
            </p:nvSpPr>
            <p:spPr>
              <a:xfrm>
                <a:off x="2286000" y="5650468"/>
                <a:ext cx="5025072"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i="1" smtClean="0">
                          <a:solidFill>
                            <a:schemeClr val="tx1"/>
                          </a:solidFill>
                          <a:latin typeface="Cambria Math"/>
                          <a:ea typeface="Cambria Math"/>
                        </a:rPr>
                        <m:t>𝑝</m:t>
                      </m:r>
                      <m:d>
                        <m:dPr>
                          <m:ctrlPr>
                            <a:rPr lang="en-US" i="1">
                              <a:solidFill>
                                <a:schemeClr val="tx1"/>
                              </a:solidFill>
                              <a:latin typeface="Cambria Math"/>
                              <a:ea typeface="Cambria Math"/>
                            </a:rPr>
                          </m:ctrlPr>
                        </m:dPr>
                        <m:e>
                          <m:r>
                            <a:rPr lang="en-US" i="1">
                              <a:solidFill>
                                <a:schemeClr val="tx1"/>
                              </a:solidFill>
                              <a:latin typeface="Cambria Math"/>
                              <a:ea typeface="Cambria Math"/>
                            </a:rPr>
                            <m:t>𝜃</m:t>
                          </m:r>
                          <m:r>
                            <a:rPr lang="en-US" i="1">
                              <a:solidFill>
                                <a:schemeClr val="tx1"/>
                              </a:solidFill>
                              <a:latin typeface="Cambria Math"/>
                              <a:ea typeface="Cambria Math"/>
                            </a:rPr>
                            <m:t>,</m:t>
                          </m:r>
                          <m:r>
                            <a:rPr lang="en-US" i="1">
                              <a:solidFill>
                                <a:schemeClr val="tx1"/>
                              </a:solidFill>
                              <a:latin typeface="Cambria Math"/>
                              <a:ea typeface="Cambria Math"/>
                            </a:rPr>
                            <m:t>𝜇</m:t>
                          </m:r>
                          <m:r>
                            <a:rPr lang="en-US" i="1">
                              <a:solidFill>
                                <a:schemeClr val="tx1"/>
                              </a:solidFill>
                              <a:latin typeface="Cambria Math"/>
                              <a:ea typeface="Cambria Math"/>
                            </a:rPr>
                            <m:t>,</m:t>
                          </m:r>
                          <m:r>
                            <a:rPr lang="en-US" i="1">
                              <a:solidFill>
                                <a:schemeClr val="tx1"/>
                              </a:solidFill>
                              <a:latin typeface="Cambria Math"/>
                              <a:ea typeface="Cambria Math"/>
                            </a:rPr>
                            <m:t>𝜏</m:t>
                          </m:r>
                        </m:e>
                        <m:e>
                          <m:r>
                            <a:rPr lang="en-US" i="1">
                              <a:solidFill>
                                <a:schemeClr val="tx1"/>
                              </a:solidFill>
                              <a:latin typeface="Cambria Math"/>
                              <a:ea typeface="Cambria Math"/>
                            </a:rPr>
                            <m:t>𝑦</m:t>
                          </m:r>
                        </m:e>
                      </m:d>
                      <m:r>
                        <a:rPr lang="en-US" b="0" i="1" smtClean="0">
                          <a:solidFill>
                            <a:schemeClr val="tx1"/>
                          </a:solidFill>
                          <a:latin typeface="Cambria Math" panose="02040503050406030204" pitchFamily="18" charset="0"/>
                          <a:ea typeface="Cambria Math"/>
                        </a:rPr>
                        <m:t>=</m:t>
                      </m:r>
                      <m:r>
                        <a:rPr lang="en-US" i="1" smtClean="0">
                          <a:solidFill>
                            <a:srgbClr val="FF0000"/>
                          </a:solidFill>
                          <a:latin typeface="Cambria Math"/>
                          <a:ea typeface="Cambria Math"/>
                        </a:rPr>
                        <m:t>𝑝</m:t>
                      </m:r>
                      <m:d>
                        <m:dPr>
                          <m:ctrlPr>
                            <a:rPr lang="en-US" i="1">
                              <a:solidFill>
                                <a:srgbClr val="FF0000"/>
                              </a:solidFill>
                              <a:latin typeface="Cambria Math"/>
                              <a:ea typeface="Cambria Math"/>
                            </a:rPr>
                          </m:ctrlPr>
                        </m:dPr>
                        <m:e>
                          <m:r>
                            <a:rPr lang="en-US" i="1">
                              <a:solidFill>
                                <a:srgbClr val="FF0000"/>
                              </a:solidFill>
                              <a:latin typeface="Cambria Math"/>
                              <a:ea typeface="Cambria Math"/>
                            </a:rPr>
                            <m:t>𝜏</m:t>
                          </m:r>
                        </m:e>
                        <m:e>
                          <m:r>
                            <a:rPr lang="en-US" i="1">
                              <a:solidFill>
                                <a:srgbClr val="FF0000"/>
                              </a:solidFill>
                              <a:latin typeface="Cambria Math"/>
                              <a:ea typeface="Cambria Math"/>
                            </a:rPr>
                            <m:t>𝑦</m:t>
                          </m:r>
                        </m:e>
                      </m:d>
                      <m:r>
                        <a:rPr lang="en-US" i="1" smtClean="0">
                          <a:solidFill>
                            <a:srgbClr val="3333FF"/>
                          </a:solidFill>
                          <a:latin typeface="Cambria Math"/>
                          <a:ea typeface="Cambria Math"/>
                        </a:rPr>
                        <m:t>𝑝</m:t>
                      </m:r>
                      <m:d>
                        <m:dPr>
                          <m:ctrlPr>
                            <a:rPr lang="en-US" i="1">
                              <a:solidFill>
                                <a:srgbClr val="3333FF"/>
                              </a:solidFill>
                              <a:latin typeface="Cambria Math"/>
                              <a:ea typeface="Cambria Math"/>
                            </a:rPr>
                          </m:ctrlPr>
                        </m:dPr>
                        <m:e>
                          <m:r>
                            <a:rPr lang="en-US" i="1">
                              <a:solidFill>
                                <a:srgbClr val="3333FF"/>
                              </a:solidFill>
                              <a:latin typeface="Cambria Math" panose="02040503050406030204" pitchFamily="18" charset="0"/>
                              <a:ea typeface="Cambria Math"/>
                            </a:rPr>
                            <m:t>𝜇</m:t>
                          </m:r>
                          <m:r>
                            <a:rPr lang="en-US" i="1">
                              <a:solidFill>
                                <a:srgbClr val="3333FF"/>
                              </a:solidFill>
                              <a:latin typeface="Cambria Math" panose="02040503050406030204" pitchFamily="18" charset="0"/>
                              <a:ea typeface="Cambria Math"/>
                            </a:rPr>
                            <m:t>|</m:t>
                          </m:r>
                          <m:r>
                            <a:rPr lang="en-US" i="1">
                              <a:solidFill>
                                <a:srgbClr val="3333FF"/>
                              </a:solidFill>
                              <a:latin typeface="Cambria Math" panose="02040503050406030204" pitchFamily="18" charset="0"/>
                              <a:ea typeface="Cambria Math"/>
                            </a:rPr>
                            <m:t>𝜏</m:t>
                          </m:r>
                          <m:r>
                            <a:rPr lang="en-US" i="1">
                              <a:solidFill>
                                <a:srgbClr val="3333FF"/>
                              </a:solidFill>
                              <a:latin typeface="Cambria Math" panose="02040503050406030204" pitchFamily="18" charset="0"/>
                              <a:ea typeface="Cambria Math"/>
                            </a:rPr>
                            <m:t>, </m:t>
                          </m:r>
                          <m:r>
                            <a:rPr lang="en-US" i="1">
                              <a:solidFill>
                                <a:srgbClr val="3333FF"/>
                              </a:solidFill>
                              <a:latin typeface="Cambria Math" panose="02040503050406030204" pitchFamily="18" charset="0"/>
                              <a:ea typeface="Cambria Math"/>
                            </a:rPr>
                            <m:t>𝑦</m:t>
                          </m:r>
                        </m:e>
                      </m:d>
                      <m:r>
                        <a:rPr lang="en-US" i="1" smtClean="0">
                          <a:solidFill>
                            <a:srgbClr val="00B050"/>
                          </a:solidFill>
                          <a:latin typeface="Cambria Math"/>
                        </a:rPr>
                        <m:t>𝑝</m:t>
                      </m:r>
                      <m:d>
                        <m:dPr>
                          <m:ctrlPr>
                            <a:rPr lang="en-US" i="1">
                              <a:solidFill>
                                <a:srgbClr val="00B050"/>
                              </a:solidFill>
                              <a:latin typeface="Cambria Math"/>
                            </a:rPr>
                          </m:ctrlPr>
                        </m:dPr>
                        <m:e>
                          <m:r>
                            <a:rPr lang="en-US" i="1">
                              <a:solidFill>
                                <a:srgbClr val="00B050"/>
                              </a:solidFill>
                              <a:latin typeface="Cambria Math"/>
                              <a:ea typeface="Cambria Math"/>
                            </a:rPr>
                            <m:t>𝜃</m:t>
                          </m:r>
                          <m:r>
                            <a:rPr lang="en-US" i="1">
                              <a:solidFill>
                                <a:srgbClr val="00B050"/>
                              </a:solidFill>
                              <a:latin typeface="Cambria Math"/>
                              <a:ea typeface="Cambria Math"/>
                            </a:rPr>
                            <m:t>|</m:t>
                          </m:r>
                          <m:r>
                            <a:rPr lang="en-US" i="1">
                              <a:solidFill>
                                <a:srgbClr val="00B050"/>
                              </a:solidFill>
                              <a:latin typeface="Cambria Math"/>
                              <a:ea typeface="Cambria Math"/>
                            </a:rPr>
                            <m:t>𝜇</m:t>
                          </m:r>
                          <m:r>
                            <a:rPr lang="en-US" i="1">
                              <a:solidFill>
                                <a:srgbClr val="00B050"/>
                              </a:solidFill>
                              <a:latin typeface="Cambria Math"/>
                              <a:ea typeface="Cambria Math"/>
                            </a:rPr>
                            <m:t>,</m:t>
                          </m:r>
                          <m:r>
                            <a:rPr lang="en-US" i="1">
                              <a:solidFill>
                                <a:srgbClr val="00B050"/>
                              </a:solidFill>
                              <a:latin typeface="Cambria Math"/>
                              <a:ea typeface="Cambria Math"/>
                            </a:rPr>
                            <m:t>𝜏</m:t>
                          </m:r>
                          <m:r>
                            <a:rPr lang="en-US" i="1">
                              <a:solidFill>
                                <a:srgbClr val="00B050"/>
                              </a:solidFill>
                              <a:latin typeface="Cambria Math"/>
                              <a:ea typeface="Cambria Math"/>
                            </a:rPr>
                            <m:t>,</m:t>
                          </m:r>
                          <m:r>
                            <a:rPr lang="en-US" i="1">
                              <a:solidFill>
                                <a:srgbClr val="00B050"/>
                              </a:solidFill>
                              <a:latin typeface="Cambria Math"/>
                              <a:ea typeface="Cambria Math"/>
                            </a:rPr>
                            <m:t>𝑦</m:t>
                          </m:r>
                        </m:e>
                      </m:d>
                    </m:oMath>
                  </m:oMathPara>
                </a14:m>
                <a:endParaRPr lang="en-US" dirty="0">
                  <a:solidFill>
                    <a:srgbClr val="00B050"/>
                  </a:solidFill>
                </a:endParaRPr>
              </a:p>
            </p:txBody>
          </p:sp>
        </mc:Choice>
        <mc:Fallback xmlns="">
          <p:sp>
            <p:nvSpPr>
              <p:cNvPr id="12" name="Rectangle 11"/>
              <p:cNvSpPr>
                <a:spLocks noRot="1" noChangeAspect="1" noMove="1" noResize="1" noEditPoints="1" noAdjustHandles="1" noChangeArrowheads="1" noChangeShapeType="1" noTextEdit="1"/>
              </p:cNvSpPr>
              <p:nvPr/>
            </p:nvSpPr>
            <p:spPr>
              <a:xfrm>
                <a:off x="2286000" y="5650468"/>
                <a:ext cx="5025072" cy="369332"/>
              </a:xfrm>
              <a:prstGeom prst="rect">
                <a:avLst/>
              </a:prstGeom>
              <a:blipFill>
                <a:blip r:embed="rId4"/>
                <a:stretch>
                  <a:fillRect b="-11475"/>
                </a:stretch>
              </a:blipFill>
            </p:spPr>
            <p:txBody>
              <a:bodyPr/>
              <a:lstStyle/>
              <a:p>
                <a:r>
                  <a:rPr lang="en-US">
                    <a:noFill/>
                  </a:rPr>
                  <a:t> </a:t>
                </a:r>
              </a:p>
            </p:txBody>
          </p:sp>
        </mc:Fallback>
      </mc:AlternateContent>
      <p:sp>
        <p:nvSpPr>
          <p:cNvPr id="13" name="TextBox 12"/>
          <p:cNvSpPr txBox="1"/>
          <p:nvPr/>
        </p:nvSpPr>
        <p:spPr>
          <a:xfrm>
            <a:off x="5884047" y="5312772"/>
            <a:ext cx="480504" cy="369332"/>
          </a:xfrm>
          <a:prstGeom prst="rect">
            <a:avLst/>
          </a:prstGeom>
          <a:noFill/>
        </p:spPr>
        <p:txBody>
          <a:bodyPr wrap="square" rtlCol="0">
            <a:spAutoFit/>
          </a:bodyPr>
          <a:lstStyle/>
          <a:p>
            <a:r>
              <a:rPr lang="en-US" dirty="0" smtClean="0"/>
              <a:t>(3)</a:t>
            </a:r>
            <a:endParaRPr lang="en-US" dirty="0"/>
          </a:p>
        </p:txBody>
      </p:sp>
      <p:sp>
        <p:nvSpPr>
          <p:cNvPr id="14" name="TextBox 13"/>
          <p:cNvSpPr txBox="1"/>
          <p:nvPr/>
        </p:nvSpPr>
        <p:spPr>
          <a:xfrm>
            <a:off x="5027093" y="5312772"/>
            <a:ext cx="480504" cy="369332"/>
          </a:xfrm>
          <a:prstGeom prst="rect">
            <a:avLst/>
          </a:prstGeom>
          <a:noFill/>
        </p:spPr>
        <p:txBody>
          <a:bodyPr wrap="square" rtlCol="0">
            <a:spAutoFit/>
          </a:bodyPr>
          <a:lstStyle/>
          <a:p>
            <a:r>
              <a:rPr lang="en-US" dirty="0" smtClean="0"/>
              <a:t>(2)</a:t>
            </a:r>
            <a:endParaRPr lang="en-US" dirty="0"/>
          </a:p>
        </p:txBody>
      </p:sp>
      <p:sp>
        <p:nvSpPr>
          <p:cNvPr id="15" name="TextBox 14"/>
          <p:cNvSpPr txBox="1"/>
          <p:nvPr/>
        </p:nvSpPr>
        <p:spPr>
          <a:xfrm>
            <a:off x="4222756" y="5312772"/>
            <a:ext cx="480504" cy="369332"/>
          </a:xfrm>
          <a:prstGeom prst="rect">
            <a:avLst/>
          </a:prstGeom>
          <a:noFill/>
        </p:spPr>
        <p:txBody>
          <a:bodyPr wrap="square" rtlCol="0">
            <a:spAutoFit/>
          </a:bodyPr>
          <a:lstStyle/>
          <a:p>
            <a:r>
              <a:rPr lang="en-US" dirty="0" smtClean="0"/>
              <a:t>(1)</a:t>
            </a:r>
            <a:endParaRPr lang="en-US" dirty="0"/>
          </a:p>
        </p:txBody>
      </p:sp>
      <p:sp>
        <p:nvSpPr>
          <p:cNvPr id="16" name="TextBox 15"/>
          <p:cNvSpPr txBox="1"/>
          <p:nvPr/>
        </p:nvSpPr>
        <p:spPr>
          <a:xfrm>
            <a:off x="430896" y="4703172"/>
            <a:ext cx="8865504" cy="646331"/>
          </a:xfrm>
          <a:prstGeom prst="rect">
            <a:avLst/>
          </a:prstGeom>
          <a:noFill/>
        </p:spPr>
        <p:txBody>
          <a:bodyPr wrap="square" rtlCol="0">
            <a:spAutoFit/>
          </a:bodyPr>
          <a:lstStyle/>
          <a:p>
            <a:pPr marL="285750" indent="-285750">
              <a:buFont typeface="Arial" panose="020B0604020202020204" pitchFamily="34" charset="0"/>
              <a:buChar char="•"/>
            </a:pPr>
            <a:r>
              <a:rPr lang="en-US" dirty="0" smtClean="0"/>
              <a:t>To derive the posterior computational methods, we factorize the posterior as :</a:t>
            </a:r>
          </a:p>
          <a:p>
            <a:r>
              <a:rPr lang="en-US" dirty="0"/>
              <a:t> </a:t>
            </a:r>
            <a:r>
              <a:rPr lang="en-US" dirty="0" smtClean="0"/>
              <a:t>    </a:t>
            </a:r>
            <a:r>
              <a:rPr lang="en-US" dirty="0" smtClean="0">
                <a:solidFill>
                  <a:srgbClr val="FF0000"/>
                </a:solidFill>
              </a:rPr>
              <a:t>(Not Bayesian approach)</a:t>
            </a:r>
            <a:endParaRPr lang="en-US" dirty="0">
              <a:solidFill>
                <a:srgbClr val="FF0000"/>
              </a:solidFill>
            </a:endParaRPr>
          </a:p>
        </p:txBody>
      </p:sp>
      <p:cxnSp>
        <p:nvCxnSpPr>
          <p:cNvPr id="17" name="Straight Arrow Connector 16"/>
          <p:cNvCxnSpPr/>
          <p:nvPr/>
        </p:nvCxnSpPr>
        <p:spPr>
          <a:xfrm flipH="1">
            <a:off x="5478029" y="5497438"/>
            <a:ext cx="381000" cy="0"/>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H="1">
            <a:off x="4629805" y="5497438"/>
            <a:ext cx="381000" cy="0"/>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0" y="228600"/>
            <a:ext cx="9144000" cy="369332"/>
          </a:xfrm>
          <a:prstGeom prst="rect">
            <a:avLst/>
          </a:prstGeom>
          <a:solidFill>
            <a:schemeClr val="accent1">
              <a:lumMod val="20000"/>
              <a:lumOff val="80000"/>
            </a:schemeClr>
          </a:solidFill>
        </p:spPr>
        <p:txBody>
          <a:bodyPr wrap="square" rtlCol="0">
            <a:spAutoFit/>
          </a:bodyPr>
          <a:lstStyle/>
          <a:p>
            <a:r>
              <a:rPr lang="en-US" b="1" dirty="0" smtClean="0">
                <a:solidFill>
                  <a:srgbClr val="3333FF"/>
                </a:solidFill>
              </a:rPr>
              <a:t>     Normal model with exchangeable parameters</a:t>
            </a:r>
            <a:endParaRPr lang="en-US" b="1" dirty="0">
              <a:solidFill>
                <a:srgbClr val="3333FF"/>
              </a:solidFill>
            </a:endParaRPr>
          </a:p>
        </p:txBody>
      </p:sp>
    </p:spTree>
    <p:extLst>
      <p:ext uri="{BB962C8B-B14F-4D97-AF65-F5344CB8AC3E}">
        <p14:creationId xmlns:p14="http://schemas.microsoft.com/office/powerpoint/2010/main" val="118664588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9" name="Rectangle 28"/>
              <p:cNvSpPr/>
              <p:nvPr/>
            </p:nvSpPr>
            <p:spPr>
              <a:xfrm>
                <a:off x="156904" y="1172296"/>
                <a:ext cx="8830192" cy="1813953"/>
              </a:xfrm>
              <a:prstGeom prst="rect">
                <a:avLst/>
              </a:prstGeom>
              <a:solidFill>
                <a:srgbClr val="EBF1DE">
                  <a:alpha val="30196"/>
                </a:srgbClr>
              </a:solidFill>
              <a:ln w="12700">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Sup>
                        <m:sSubSupPr>
                          <m:ctrlPr>
                            <a:rPr lang="en-US" i="1">
                              <a:latin typeface="Cambria Math"/>
                            </a:rPr>
                          </m:ctrlPr>
                        </m:sSubSupPr>
                        <m:e>
                          <m:r>
                            <a:rPr lang="en-US" i="1">
                              <a:latin typeface="Cambria Math"/>
                              <a:ea typeface="Cambria Math"/>
                            </a:rPr>
                            <m:t>𝜎</m:t>
                          </m:r>
                        </m:e>
                        <m:sub>
                          <m:r>
                            <a:rPr lang="en-US" i="1">
                              <a:latin typeface="Cambria Math" panose="02040503050406030204" pitchFamily="18" charset="0"/>
                              <a:ea typeface="Cambria Math"/>
                            </a:rPr>
                            <m:t>𝑗</m:t>
                          </m:r>
                        </m:sub>
                        <m:sup>
                          <m:r>
                            <a:rPr lang="en-US" i="1">
                              <a:latin typeface="Cambria Math"/>
                            </a:rPr>
                            <m:t>2</m:t>
                          </m:r>
                        </m:sup>
                      </m:sSubSup>
                      <m:r>
                        <a:rPr lang="en-US" i="1">
                          <a:latin typeface="Cambria Math"/>
                        </a:rPr>
                        <m:t>=</m:t>
                      </m:r>
                      <m:f>
                        <m:fPr>
                          <m:ctrlPr>
                            <a:rPr lang="en-US" i="1">
                              <a:latin typeface="Cambria Math"/>
                            </a:rPr>
                          </m:ctrlPr>
                        </m:fPr>
                        <m:num>
                          <m:sSup>
                            <m:sSupPr>
                              <m:ctrlPr>
                                <a:rPr lang="en-US" i="1">
                                  <a:latin typeface="Cambria Math"/>
                                  <a:ea typeface="Cambria Math"/>
                                </a:rPr>
                              </m:ctrlPr>
                            </m:sSupPr>
                            <m:e>
                              <m:r>
                                <a:rPr lang="en-US" i="1">
                                  <a:latin typeface="Cambria Math"/>
                                  <a:ea typeface="Cambria Math"/>
                                </a:rPr>
                                <m:t>𝜎</m:t>
                              </m:r>
                            </m:e>
                            <m:sup>
                              <m:r>
                                <a:rPr lang="en-US" i="1">
                                  <a:latin typeface="Cambria Math"/>
                                  <a:ea typeface="Cambria Math"/>
                                </a:rPr>
                                <m:t>2</m:t>
                              </m:r>
                            </m:sup>
                          </m:sSup>
                        </m:num>
                        <m:den>
                          <m:sSub>
                            <m:sSubPr>
                              <m:ctrlPr>
                                <a:rPr lang="en-US" i="1">
                                  <a:latin typeface="Cambria Math"/>
                                </a:rPr>
                              </m:ctrlPr>
                            </m:sSubPr>
                            <m:e>
                              <m:r>
                                <a:rPr lang="en-US" i="1">
                                  <a:latin typeface="Cambria Math"/>
                                </a:rPr>
                                <m:t>𝑛</m:t>
                              </m:r>
                            </m:e>
                            <m:sub>
                              <m:r>
                                <a:rPr lang="en-US" i="1">
                                  <a:latin typeface="Cambria Math" panose="02040503050406030204" pitchFamily="18" charset="0"/>
                                </a:rPr>
                                <m:t>𝑗</m:t>
                              </m:r>
                            </m:sub>
                          </m:sSub>
                        </m:den>
                      </m:f>
                    </m:oMath>
                  </m:oMathPara>
                </a14:m>
                <a:endParaRPr lang="en-US"/>
              </a:p>
            </p:txBody>
          </p:sp>
        </mc:Choice>
        <mc:Fallback xmlns="">
          <p:sp>
            <p:nvSpPr>
              <p:cNvPr id="29" name="Rectangle 28"/>
              <p:cNvSpPr>
                <a:spLocks noRot="1" noChangeAspect="1" noMove="1" noResize="1" noEditPoints="1" noAdjustHandles="1" noChangeArrowheads="1" noChangeShapeType="1" noTextEdit="1"/>
              </p:cNvSpPr>
              <p:nvPr/>
            </p:nvSpPr>
            <p:spPr>
              <a:xfrm>
                <a:off x="156904" y="1172296"/>
                <a:ext cx="8830192" cy="1813953"/>
              </a:xfrm>
              <a:prstGeom prst="rect">
                <a:avLst/>
              </a:prstGeom>
              <a:blipFill>
                <a:blip r:embed="rId2"/>
                <a:stretch>
                  <a:fillRect/>
                </a:stretch>
              </a:blipFill>
              <a:ln w="12700">
                <a:solidFill>
                  <a:srgbClr val="00B050"/>
                </a:solidFill>
                <a:prstDash val="dash"/>
              </a:ln>
            </p:spPr>
            <p:txBody>
              <a:bodyPr/>
              <a:lstStyle/>
              <a:p>
                <a:r>
                  <a:rPr lang="en-US">
                    <a:noFill/>
                  </a:rPr>
                  <a:t> </a:t>
                </a:r>
              </a:p>
            </p:txBody>
          </p:sp>
        </mc:Fallback>
      </mc:AlternateContent>
      <p:sp>
        <p:nvSpPr>
          <p:cNvPr id="28" name="Rectangle 27"/>
          <p:cNvSpPr/>
          <p:nvPr/>
        </p:nvSpPr>
        <p:spPr>
          <a:xfrm>
            <a:off x="161408" y="3276600"/>
            <a:ext cx="8830192" cy="3200400"/>
          </a:xfrm>
          <a:prstGeom prst="rect">
            <a:avLst/>
          </a:prstGeom>
          <a:solidFill>
            <a:srgbClr val="EBF1DE">
              <a:alpha val="30196"/>
            </a:srgbClr>
          </a:solidFill>
          <a:ln w="12700">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0" y="228600"/>
            <a:ext cx="9144000" cy="369332"/>
          </a:xfrm>
          <a:prstGeom prst="rect">
            <a:avLst/>
          </a:prstGeom>
          <a:solidFill>
            <a:schemeClr val="accent1">
              <a:lumMod val="20000"/>
              <a:lumOff val="80000"/>
            </a:schemeClr>
          </a:solidFill>
        </p:spPr>
        <p:txBody>
          <a:bodyPr wrap="square" rtlCol="0">
            <a:spAutoFit/>
          </a:bodyPr>
          <a:lstStyle/>
          <a:p>
            <a:r>
              <a:rPr lang="en-US" b="1" dirty="0" smtClean="0">
                <a:solidFill>
                  <a:srgbClr val="3333FF"/>
                </a:solidFill>
              </a:rPr>
              <a:t>     Procedure of inferencing for Bayesian hierarchical model</a:t>
            </a:r>
            <a:endParaRPr lang="en-US" b="1" dirty="0">
              <a:solidFill>
                <a:srgbClr val="3333FF"/>
              </a:solidFill>
            </a:endParaRPr>
          </a:p>
        </p:txBody>
      </p:sp>
      <mc:AlternateContent xmlns:mc="http://schemas.openxmlformats.org/markup-compatibility/2006" xmlns:a14="http://schemas.microsoft.com/office/drawing/2010/main">
        <mc:Choice Requires="a14">
          <p:sp>
            <p:nvSpPr>
              <p:cNvPr id="30" name="TextBox 29"/>
              <p:cNvSpPr txBox="1"/>
              <p:nvPr/>
            </p:nvSpPr>
            <p:spPr>
              <a:xfrm>
                <a:off x="221016" y="1285394"/>
                <a:ext cx="8001000" cy="369332"/>
              </a:xfrm>
              <a:prstGeom prst="rect">
                <a:avLst/>
              </a:prstGeom>
              <a:noFill/>
            </p:spPr>
            <p:txBody>
              <a:bodyPr wrap="square" rtlCol="0">
                <a:spAutoFit/>
              </a:bodyPr>
              <a:lstStyle/>
              <a:p>
                <a:r>
                  <a:rPr lang="en-US" b="1" dirty="0" smtClean="0"/>
                  <a:t>Step 1</a:t>
                </a:r>
                <a:r>
                  <a:rPr lang="en-US" dirty="0" smtClean="0"/>
                  <a:t>: Write the </a:t>
                </a:r>
                <a:r>
                  <a:rPr lang="en-US" b="1" i="1" dirty="0" smtClean="0"/>
                  <a:t>joint posterior </a:t>
                </a:r>
                <a:r>
                  <a:rPr lang="en-US" b="1" i="1" dirty="0" smtClean="0">
                    <a:solidFill>
                      <a:schemeClr val="tx1"/>
                    </a:solidFill>
                  </a:rPr>
                  <a:t>density </a:t>
                </a:r>
                <a14:m>
                  <m:oMath xmlns:m="http://schemas.openxmlformats.org/officeDocument/2006/math">
                    <m:r>
                      <a:rPr lang="en-US" i="1">
                        <a:solidFill>
                          <a:schemeClr val="tx1"/>
                        </a:solidFill>
                        <a:latin typeface="Cambria Math"/>
                        <a:ea typeface="Cambria Math"/>
                      </a:rPr>
                      <m:t>𝑝</m:t>
                    </m:r>
                    <m:d>
                      <m:dPr>
                        <m:ctrlPr>
                          <a:rPr lang="en-US" i="1">
                            <a:solidFill>
                              <a:schemeClr val="tx1"/>
                            </a:solidFill>
                            <a:latin typeface="Cambria Math"/>
                            <a:ea typeface="Cambria Math"/>
                          </a:rPr>
                        </m:ctrlPr>
                      </m:dPr>
                      <m:e>
                        <m:r>
                          <a:rPr lang="en-US" i="1">
                            <a:latin typeface="Cambria Math" panose="02040503050406030204" pitchFamily="18" charset="0"/>
                            <a:ea typeface="Cambria Math"/>
                          </a:rPr>
                          <m:t>𝜇</m:t>
                        </m:r>
                        <m:r>
                          <a:rPr lang="en-US" i="1">
                            <a:latin typeface="Cambria Math"/>
                            <a:ea typeface="Cambria Math"/>
                          </a:rPr>
                          <m:t>,</m:t>
                        </m:r>
                        <m:r>
                          <a:rPr lang="en-US" i="1">
                            <a:latin typeface="Cambria Math" panose="02040503050406030204" pitchFamily="18" charset="0"/>
                            <a:ea typeface="Cambria Math"/>
                          </a:rPr>
                          <m:t>𝜏</m:t>
                        </m:r>
                        <m:r>
                          <a:rPr lang="en-US" i="1">
                            <a:solidFill>
                              <a:schemeClr val="tx1"/>
                            </a:solidFill>
                            <a:latin typeface="Cambria Math"/>
                            <a:ea typeface="Cambria Math"/>
                          </a:rPr>
                          <m:t>,</m:t>
                        </m:r>
                        <m:r>
                          <a:rPr lang="en-US" i="1">
                            <a:solidFill>
                              <a:schemeClr val="tx1"/>
                            </a:solidFill>
                            <a:latin typeface="Cambria Math"/>
                            <a:ea typeface="Cambria Math"/>
                          </a:rPr>
                          <m:t>𝜃</m:t>
                        </m:r>
                      </m:e>
                      <m:e>
                        <m:r>
                          <a:rPr lang="en-US" i="1">
                            <a:solidFill>
                              <a:schemeClr val="tx1"/>
                            </a:solidFill>
                            <a:latin typeface="Cambria Math"/>
                            <a:ea typeface="Cambria Math"/>
                          </a:rPr>
                          <m:t>𝑦</m:t>
                        </m:r>
                      </m:e>
                    </m:d>
                  </m:oMath>
                </a14:m>
                <a:endParaRPr lang="en-US" i="1" dirty="0">
                  <a:solidFill>
                    <a:schemeClr val="tx1"/>
                  </a:solidFill>
                </a:endParaRPr>
              </a:p>
            </p:txBody>
          </p:sp>
        </mc:Choice>
        <mc:Fallback xmlns="">
          <p:sp>
            <p:nvSpPr>
              <p:cNvPr id="30" name="TextBox 29"/>
              <p:cNvSpPr txBox="1">
                <a:spLocks noRot="1" noChangeAspect="1" noMove="1" noResize="1" noEditPoints="1" noAdjustHandles="1" noChangeArrowheads="1" noChangeShapeType="1" noTextEdit="1"/>
              </p:cNvSpPr>
              <p:nvPr/>
            </p:nvSpPr>
            <p:spPr>
              <a:xfrm>
                <a:off x="221016" y="1285394"/>
                <a:ext cx="8001000" cy="369332"/>
              </a:xfrm>
              <a:prstGeom prst="rect">
                <a:avLst/>
              </a:prstGeom>
              <a:blipFill>
                <a:blip r:embed="rId3"/>
                <a:stretch>
                  <a:fillRect l="-609" t="-10000"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TextBox 30"/>
              <p:cNvSpPr txBox="1"/>
              <p:nvPr/>
            </p:nvSpPr>
            <p:spPr>
              <a:xfrm>
                <a:off x="303307" y="3518842"/>
                <a:ext cx="8001000" cy="2164439"/>
              </a:xfrm>
              <a:prstGeom prst="rect">
                <a:avLst/>
              </a:prstGeom>
              <a:noFill/>
            </p:spPr>
            <p:txBody>
              <a:bodyPr wrap="square" rtlCol="0">
                <a:spAutoFit/>
              </a:bodyPr>
              <a:lstStyle/>
              <a:p>
                <a:r>
                  <a:rPr lang="en-US" b="1" dirty="0" smtClean="0">
                    <a:solidFill>
                      <a:schemeClr val="tx1"/>
                    </a:solidFill>
                  </a:rPr>
                  <a:t>Step 2</a:t>
                </a:r>
                <a:r>
                  <a:rPr lang="en-US" dirty="0" smtClean="0">
                    <a:solidFill>
                      <a:schemeClr val="tx1"/>
                    </a:solidFill>
                  </a:rPr>
                  <a:t>: Determine analytically </a:t>
                </a:r>
                <a:r>
                  <a:rPr lang="en-US" i="1" dirty="0" smtClean="0">
                    <a:solidFill>
                      <a:schemeClr val="tx1"/>
                    </a:solidFill>
                  </a:rPr>
                  <a:t>the </a:t>
                </a:r>
                <a:r>
                  <a:rPr lang="en-US" b="1" i="1" dirty="0" smtClean="0">
                    <a:solidFill>
                      <a:schemeClr val="tx1"/>
                    </a:solidFill>
                  </a:rPr>
                  <a:t>conditional posterior density</a:t>
                </a:r>
                <a:r>
                  <a:rPr lang="en-US" dirty="0" smtClean="0">
                    <a:solidFill>
                      <a:schemeClr val="tx1"/>
                    </a:solidFill>
                  </a:rPr>
                  <a:t> </a:t>
                </a:r>
                <a14:m>
                  <m:oMath xmlns:m="http://schemas.openxmlformats.org/officeDocument/2006/math">
                    <m:r>
                      <a:rPr lang="en-US" i="1" smtClean="0">
                        <a:solidFill>
                          <a:schemeClr val="tx1"/>
                        </a:solidFill>
                        <a:latin typeface="Cambria Math"/>
                        <a:ea typeface="Cambria Math"/>
                      </a:rPr>
                      <m:t>𝑝</m:t>
                    </m:r>
                    <m:d>
                      <m:dPr>
                        <m:ctrlPr>
                          <a:rPr lang="en-US" i="1" smtClean="0">
                            <a:solidFill>
                              <a:schemeClr val="tx1"/>
                            </a:solidFill>
                            <a:latin typeface="Cambria Math"/>
                            <a:ea typeface="Cambria Math"/>
                          </a:rPr>
                        </m:ctrlPr>
                      </m:dPr>
                      <m:e>
                        <m:r>
                          <a:rPr lang="en-US" i="1">
                            <a:solidFill>
                              <a:schemeClr val="tx1"/>
                            </a:solidFill>
                            <a:latin typeface="Cambria Math"/>
                            <a:ea typeface="Cambria Math"/>
                          </a:rPr>
                          <m:t>𝜃</m:t>
                        </m:r>
                        <m:r>
                          <a:rPr lang="en-US" i="1">
                            <a:solidFill>
                              <a:schemeClr val="tx1"/>
                            </a:solidFill>
                            <a:latin typeface="Cambria Math"/>
                            <a:ea typeface="Cambria Math"/>
                          </a:rPr>
                          <m:t>|</m:t>
                        </m:r>
                        <m:r>
                          <a:rPr lang="en-US" i="1">
                            <a:solidFill>
                              <a:schemeClr val="tx1"/>
                            </a:solidFill>
                            <a:latin typeface="Cambria Math" panose="02040503050406030204" pitchFamily="18" charset="0"/>
                            <a:ea typeface="Cambria Math"/>
                          </a:rPr>
                          <m:t>𝜇</m:t>
                        </m:r>
                        <m:r>
                          <a:rPr lang="en-US" i="1">
                            <a:solidFill>
                              <a:schemeClr val="tx1"/>
                            </a:solidFill>
                            <a:latin typeface="Cambria Math"/>
                            <a:ea typeface="Cambria Math"/>
                          </a:rPr>
                          <m:t>,</m:t>
                        </m:r>
                        <m:r>
                          <a:rPr lang="en-US" i="1">
                            <a:solidFill>
                              <a:schemeClr val="tx1"/>
                            </a:solidFill>
                            <a:latin typeface="Cambria Math" panose="02040503050406030204" pitchFamily="18" charset="0"/>
                            <a:ea typeface="Cambria Math"/>
                          </a:rPr>
                          <m:t>𝜏</m:t>
                        </m:r>
                        <m:r>
                          <a:rPr lang="en-US" i="1">
                            <a:solidFill>
                              <a:schemeClr val="tx1"/>
                            </a:solidFill>
                            <a:latin typeface="Cambria Math"/>
                            <a:ea typeface="Cambria Math"/>
                          </a:rPr>
                          <m:t>,</m:t>
                        </m:r>
                        <m:r>
                          <a:rPr lang="en-US" i="1">
                            <a:solidFill>
                              <a:schemeClr val="tx1"/>
                            </a:solidFill>
                            <a:latin typeface="Cambria Math"/>
                            <a:ea typeface="Cambria Math"/>
                          </a:rPr>
                          <m:t>𝑦</m:t>
                        </m:r>
                      </m:e>
                    </m:d>
                  </m:oMath>
                </a14:m>
                <a:endParaRPr lang="en-US" dirty="0" smtClean="0">
                  <a:solidFill>
                    <a:schemeClr val="tx1"/>
                  </a:solidFill>
                </a:endParaRPr>
              </a:p>
              <a:p>
                <a:endParaRPr lang="en-US" dirty="0">
                  <a:solidFill>
                    <a:schemeClr val="tx1"/>
                  </a:solidFill>
                </a:endParaRPr>
              </a:p>
              <a:p>
                <a:pPr/>
                <a14:m>
                  <m:oMathPara xmlns:m="http://schemas.openxmlformats.org/officeDocument/2006/math">
                    <m:oMathParaPr>
                      <m:jc m:val="centerGroup"/>
                    </m:oMathParaPr>
                    <m:oMath xmlns:m="http://schemas.openxmlformats.org/officeDocument/2006/math">
                      <m:r>
                        <a:rPr lang="en-US" i="1" smtClean="0">
                          <a:solidFill>
                            <a:schemeClr val="tx1"/>
                          </a:solidFill>
                          <a:latin typeface="Cambria Math"/>
                        </a:rPr>
                        <m:t>𝑝</m:t>
                      </m:r>
                      <m:d>
                        <m:dPr>
                          <m:ctrlPr>
                            <a:rPr lang="en-US" i="1">
                              <a:solidFill>
                                <a:schemeClr val="tx1"/>
                              </a:solidFill>
                              <a:latin typeface="Cambria Math"/>
                            </a:rPr>
                          </m:ctrlPr>
                        </m:dPr>
                        <m:e>
                          <m:r>
                            <a:rPr lang="en-US" i="1">
                              <a:solidFill>
                                <a:schemeClr val="tx1"/>
                              </a:solidFill>
                              <a:latin typeface="Cambria Math"/>
                              <a:ea typeface="Cambria Math"/>
                            </a:rPr>
                            <m:t>𝜃</m:t>
                          </m:r>
                          <m:r>
                            <a:rPr lang="en-US" i="1">
                              <a:solidFill>
                                <a:schemeClr val="tx1"/>
                              </a:solidFill>
                              <a:latin typeface="Cambria Math"/>
                              <a:ea typeface="Cambria Math"/>
                            </a:rPr>
                            <m:t>|</m:t>
                          </m:r>
                          <m:r>
                            <a:rPr lang="en-US" i="1">
                              <a:solidFill>
                                <a:schemeClr val="tx1"/>
                              </a:solidFill>
                              <a:latin typeface="Cambria Math" panose="02040503050406030204" pitchFamily="18" charset="0"/>
                              <a:ea typeface="Cambria Math"/>
                            </a:rPr>
                            <m:t>𝜇</m:t>
                          </m:r>
                          <m:r>
                            <a:rPr lang="en-US" i="1">
                              <a:solidFill>
                                <a:schemeClr val="tx1"/>
                              </a:solidFill>
                              <a:latin typeface="Cambria Math"/>
                              <a:ea typeface="Cambria Math"/>
                            </a:rPr>
                            <m:t>,</m:t>
                          </m:r>
                          <m:r>
                            <a:rPr lang="en-US" i="1">
                              <a:solidFill>
                                <a:schemeClr val="tx1"/>
                              </a:solidFill>
                              <a:latin typeface="Cambria Math" panose="02040503050406030204" pitchFamily="18" charset="0"/>
                              <a:ea typeface="Cambria Math"/>
                            </a:rPr>
                            <m:t>𝜏</m:t>
                          </m:r>
                          <m:r>
                            <a:rPr lang="en-US" i="1">
                              <a:solidFill>
                                <a:schemeClr val="tx1"/>
                              </a:solidFill>
                              <a:latin typeface="Cambria Math"/>
                              <a:ea typeface="Cambria Math"/>
                            </a:rPr>
                            <m:t>,</m:t>
                          </m:r>
                          <m:r>
                            <a:rPr lang="en-US" i="1">
                              <a:solidFill>
                                <a:schemeClr val="tx1"/>
                              </a:solidFill>
                              <a:latin typeface="Cambria Math"/>
                              <a:ea typeface="Cambria Math"/>
                            </a:rPr>
                            <m:t>𝑦</m:t>
                          </m:r>
                        </m:e>
                      </m:d>
                      <m:r>
                        <a:rPr lang="en-US" i="1">
                          <a:solidFill>
                            <a:schemeClr val="tx1"/>
                          </a:solidFill>
                          <a:latin typeface="Cambria Math"/>
                          <a:ea typeface="Cambria Math"/>
                        </a:rPr>
                        <m:t>=</m:t>
                      </m:r>
                      <m:nary>
                        <m:naryPr>
                          <m:chr m:val="∏"/>
                          <m:ctrlPr>
                            <a:rPr lang="en-US" i="1">
                              <a:solidFill>
                                <a:schemeClr val="tx1"/>
                              </a:solidFill>
                              <a:latin typeface="Cambria Math"/>
                              <a:ea typeface="Cambria Math"/>
                            </a:rPr>
                          </m:ctrlPr>
                        </m:naryPr>
                        <m:sub>
                          <m:r>
                            <m:rPr>
                              <m:brk m:alnAt="23"/>
                            </m:rPr>
                            <a:rPr lang="en-US" i="1">
                              <a:solidFill>
                                <a:schemeClr val="tx1"/>
                              </a:solidFill>
                              <a:latin typeface="Cambria Math"/>
                              <a:ea typeface="Cambria Math"/>
                            </a:rPr>
                            <m:t>𝑗</m:t>
                          </m:r>
                          <m:r>
                            <a:rPr lang="en-US" i="1">
                              <a:solidFill>
                                <a:schemeClr val="tx1"/>
                              </a:solidFill>
                              <a:latin typeface="Cambria Math"/>
                              <a:ea typeface="Cambria Math"/>
                            </a:rPr>
                            <m:t>=1</m:t>
                          </m:r>
                        </m:sub>
                        <m:sup>
                          <m:r>
                            <a:rPr lang="en-US" i="1">
                              <a:solidFill>
                                <a:schemeClr val="tx1"/>
                              </a:solidFill>
                              <a:latin typeface="Cambria Math"/>
                              <a:ea typeface="Cambria Math"/>
                            </a:rPr>
                            <m:t>𝐽</m:t>
                          </m:r>
                        </m:sup>
                        <m:e>
                          <m:r>
                            <a:rPr lang="en-US" i="1">
                              <a:solidFill>
                                <a:schemeClr val="tx1"/>
                              </a:solidFill>
                              <a:latin typeface="Cambria Math"/>
                              <a:ea typeface="Cambria Math"/>
                            </a:rPr>
                            <m:t>𝑝</m:t>
                          </m:r>
                          <m:r>
                            <a:rPr lang="en-US" i="1">
                              <a:solidFill>
                                <a:schemeClr val="tx1"/>
                              </a:solidFill>
                              <a:latin typeface="Cambria Math"/>
                              <a:ea typeface="Cambria Math"/>
                            </a:rPr>
                            <m:t>(</m:t>
                          </m:r>
                          <m:sSub>
                            <m:sSubPr>
                              <m:ctrlPr>
                                <a:rPr lang="en-US" i="1">
                                  <a:solidFill>
                                    <a:schemeClr val="tx1"/>
                                  </a:solidFill>
                                  <a:latin typeface="Cambria Math"/>
                                  <a:ea typeface="Cambria Math"/>
                                </a:rPr>
                              </m:ctrlPr>
                            </m:sSubPr>
                            <m:e>
                              <m:r>
                                <a:rPr lang="en-US" i="1">
                                  <a:solidFill>
                                    <a:schemeClr val="tx1"/>
                                  </a:solidFill>
                                  <a:latin typeface="Cambria Math"/>
                                  <a:ea typeface="Cambria Math"/>
                                </a:rPr>
                                <m:t>𝜃</m:t>
                              </m:r>
                            </m:e>
                            <m:sub>
                              <m:r>
                                <a:rPr lang="en-US" i="1">
                                  <a:solidFill>
                                    <a:schemeClr val="tx1"/>
                                  </a:solidFill>
                                  <a:latin typeface="Cambria Math"/>
                                  <a:ea typeface="Cambria Math"/>
                                </a:rPr>
                                <m:t>𝑗</m:t>
                              </m:r>
                            </m:sub>
                          </m:sSub>
                          <m:r>
                            <a:rPr lang="en-US" i="1">
                              <a:solidFill>
                                <a:schemeClr val="tx1"/>
                              </a:solidFill>
                              <a:latin typeface="Cambria Math"/>
                              <a:ea typeface="Cambria Math"/>
                            </a:rPr>
                            <m:t>|</m:t>
                          </m:r>
                          <m:r>
                            <a:rPr lang="en-US" i="1">
                              <a:latin typeface="Cambria Math" panose="02040503050406030204" pitchFamily="18" charset="0"/>
                              <a:ea typeface="Cambria Math"/>
                            </a:rPr>
                            <m:t>𝜇</m:t>
                          </m:r>
                          <m:r>
                            <a:rPr lang="en-US" i="1">
                              <a:latin typeface="Cambria Math"/>
                              <a:ea typeface="Cambria Math"/>
                            </a:rPr>
                            <m:t>,</m:t>
                          </m:r>
                          <m:r>
                            <a:rPr lang="en-US" i="1">
                              <a:latin typeface="Cambria Math" panose="02040503050406030204" pitchFamily="18" charset="0"/>
                              <a:ea typeface="Cambria Math"/>
                            </a:rPr>
                            <m:t>𝜏</m:t>
                          </m:r>
                          <m:r>
                            <a:rPr lang="en-US" i="1">
                              <a:solidFill>
                                <a:schemeClr val="tx1"/>
                              </a:solidFill>
                              <a:latin typeface="Cambria Math"/>
                              <a:ea typeface="Cambria Math"/>
                            </a:rPr>
                            <m:t>,</m:t>
                          </m:r>
                          <m:r>
                            <a:rPr lang="en-US" i="1">
                              <a:solidFill>
                                <a:schemeClr val="tx1"/>
                              </a:solidFill>
                              <a:latin typeface="Cambria Math"/>
                              <a:ea typeface="Cambria Math"/>
                            </a:rPr>
                            <m:t>𝑦</m:t>
                          </m:r>
                          <m:r>
                            <a:rPr lang="en-US" i="1">
                              <a:solidFill>
                                <a:schemeClr val="tx1"/>
                              </a:solidFill>
                              <a:latin typeface="Cambria Math"/>
                              <a:ea typeface="Cambria Math"/>
                            </a:rPr>
                            <m:t>)</m:t>
                          </m:r>
                        </m:e>
                      </m:nary>
                      <m:r>
                        <a:rPr lang="en-US" i="1">
                          <a:solidFill>
                            <a:schemeClr val="tx1"/>
                          </a:solidFill>
                          <a:latin typeface="Cambria Math"/>
                          <a:ea typeface="Cambria Math"/>
                        </a:rPr>
                        <m:t>=</m:t>
                      </m:r>
                      <m:nary>
                        <m:naryPr>
                          <m:chr m:val="∏"/>
                          <m:ctrlPr>
                            <a:rPr lang="en-US" i="1">
                              <a:solidFill>
                                <a:schemeClr val="tx1"/>
                              </a:solidFill>
                              <a:latin typeface="Cambria Math"/>
                              <a:ea typeface="Cambria Math"/>
                            </a:rPr>
                          </m:ctrlPr>
                        </m:naryPr>
                        <m:sub>
                          <m:r>
                            <m:rPr>
                              <m:brk m:alnAt="23"/>
                            </m:rPr>
                            <a:rPr lang="en-US" i="1">
                              <a:solidFill>
                                <a:schemeClr val="tx1"/>
                              </a:solidFill>
                              <a:latin typeface="Cambria Math"/>
                              <a:ea typeface="Cambria Math"/>
                            </a:rPr>
                            <m:t>𝑗</m:t>
                          </m:r>
                          <m:r>
                            <a:rPr lang="en-US" i="1">
                              <a:solidFill>
                                <a:schemeClr val="tx1"/>
                              </a:solidFill>
                              <a:latin typeface="Cambria Math"/>
                              <a:ea typeface="Cambria Math"/>
                            </a:rPr>
                            <m:t>=1</m:t>
                          </m:r>
                        </m:sub>
                        <m:sup>
                          <m:r>
                            <a:rPr lang="en-US" i="1">
                              <a:solidFill>
                                <a:schemeClr val="tx1"/>
                              </a:solidFill>
                              <a:latin typeface="Cambria Math"/>
                              <a:ea typeface="Cambria Math"/>
                            </a:rPr>
                            <m:t>𝐽</m:t>
                          </m:r>
                        </m:sup>
                        <m:e>
                          <m:r>
                            <a:rPr lang="en-US" i="1">
                              <a:solidFill>
                                <a:schemeClr val="tx1"/>
                              </a:solidFill>
                              <a:latin typeface="Cambria Math"/>
                            </a:rPr>
                            <m:t>𝑁</m:t>
                          </m:r>
                          <m:r>
                            <a:rPr lang="en-US" i="1">
                              <a:solidFill>
                                <a:schemeClr val="tx1"/>
                              </a:solidFill>
                              <a:latin typeface="Cambria Math"/>
                            </a:rPr>
                            <m:t>(</m:t>
                          </m:r>
                          <m:sSub>
                            <m:sSubPr>
                              <m:ctrlPr>
                                <a:rPr lang="en-US" i="1">
                                  <a:solidFill>
                                    <a:schemeClr val="tx1"/>
                                  </a:solidFill>
                                  <a:latin typeface="Cambria Math"/>
                                </a:rPr>
                              </m:ctrlPr>
                            </m:sSubPr>
                            <m:e>
                              <m:sSub>
                                <m:sSubPr>
                                  <m:ctrlPr>
                                    <a:rPr lang="en-US" i="1">
                                      <a:solidFill>
                                        <a:schemeClr val="tx1"/>
                                      </a:solidFill>
                                      <a:latin typeface="Cambria Math"/>
                                    </a:rPr>
                                  </m:ctrlPr>
                                </m:sSubPr>
                                <m:e>
                                  <m:r>
                                    <a:rPr lang="en-US" i="1">
                                      <a:solidFill>
                                        <a:schemeClr val="tx1"/>
                                      </a:solidFill>
                                      <a:latin typeface="Cambria Math"/>
                                      <a:ea typeface="Cambria Math"/>
                                    </a:rPr>
                                    <m:t>𝜃</m:t>
                                  </m:r>
                                </m:e>
                                <m:sub>
                                  <m:r>
                                    <a:rPr lang="en-US" i="1">
                                      <a:solidFill>
                                        <a:schemeClr val="tx1"/>
                                      </a:solidFill>
                                      <a:latin typeface="Cambria Math"/>
                                    </a:rPr>
                                    <m:t>𝑗</m:t>
                                  </m:r>
                                </m:sub>
                              </m:sSub>
                              <m:r>
                                <a:rPr lang="en-US" i="1">
                                  <a:solidFill>
                                    <a:schemeClr val="tx1"/>
                                  </a:solidFill>
                                  <a:latin typeface="Cambria Math" panose="02040503050406030204" pitchFamily="18" charset="0"/>
                                </a:rPr>
                                <m:t>|</m:t>
                              </m:r>
                              <m:acc>
                                <m:accPr>
                                  <m:chr m:val="̂"/>
                                  <m:ctrlPr>
                                    <a:rPr lang="en-US" i="1">
                                      <a:solidFill>
                                        <a:schemeClr val="tx1"/>
                                      </a:solidFill>
                                      <a:latin typeface="Cambria Math"/>
                                    </a:rPr>
                                  </m:ctrlPr>
                                </m:accPr>
                                <m:e>
                                  <m:r>
                                    <a:rPr lang="en-US" i="1">
                                      <a:solidFill>
                                        <a:schemeClr val="tx1"/>
                                      </a:solidFill>
                                      <a:latin typeface="Cambria Math"/>
                                      <a:ea typeface="Cambria Math"/>
                                    </a:rPr>
                                    <m:t>𝜃</m:t>
                                  </m:r>
                                </m:e>
                              </m:acc>
                            </m:e>
                            <m:sub>
                              <m:r>
                                <a:rPr lang="en-US" i="1">
                                  <a:solidFill>
                                    <a:schemeClr val="tx1"/>
                                  </a:solidFill>
                                  <a:latin typeface="Cambria Math"/>
                                </a:rPr>
                                <m:t>𝑗</m:t>
                              </m:r>
                            </m:sub>
                          </m:sSub>
                          <m:r>
                            <a:rPr lang="en-US" i="1">
                              <a:solidFill>
                                <a:schemeClr val="tx1"/>
                              </a:solidFill>
                              <a:latin typeface="Cambria Math"/>
                              <a:ea typeface="Cambria Math"/>
                            </a:rPr>
                            <m:t>,</m:t>
                          </m:r>
                          <m:sSub>
                            <m:sSubPr>
                              <m:ctrlPr>
                                <a:rPr lang="en-US" i="1">
                                  <a:solidFill>
                                    <a:schemeClr val="tx1"/>
                                  </a:solidFill>
                                  <a:latin typeface="Cambria Math"/>
                                </a:rPr>
                              </m:ctrlPr>
                            </m:sSubPr>
                            <m:e>
                              <m:r>
                                <a:rPr lang="en-US" i="1">
                                  <a:solidFill>
                                    <a:schemeClr val="tx1"/>
                                  </a:solidFill>
                                  <a:latin typeface="Cambria Math"/>
                                  <a:ea typeface="Cambria Math"/>
                                </a:rPr>
                                <m:t>𝑉</m:t>
                              </m:r>
                            </m:e>
                            <m:sub>
                              <m:r>
                                <a:rPr lang="en-US" i="1">
                                  <a:solidFill>
                                    <a:schemeClr val="tx1"/>
                                  </a:solidFill>
                                  <a:latin typeface="Cambria Math"/>
                                </a:rPr>
                                <m:t>𝑗</m:t>
                              </m:r>
                            </m:sub>
                          </m:sSub>
                          <m:r>
                            <a:rPr lang="en-US" i="1">
                              <a:solidFill>
                                <a:schemeClr val="tx1"/>
                              </a:solidFill>
                              <a:latin typeface="Cambria Math"/>
                              <a:ea typeface="Cambria Math"/>
                            </a:rPr>
                            <m:t>)</m:t>
                          </m:r>
                          <m:r>
                            <m:rPr>
                              <m:nor/>
                            </m:rPr>
                            <a:rPr lang="en-US" dirty="0">
                              <a:solidFill>
                                <a:schemeClr val="tx1"/>
                              </a:solidFill>
                            </a:rPr>
                            <m:t> </m:t>
                          </m:r>
                        </m:e>
                      </m:nary>
                    </m:oMath>
                  </m:oMathPara>
                </a14:m>
                <a:endParaRPr lang="en-US" dirty="0" smtClean="0">
                  <a:solidFill>
                    <a:schemeClr val="tx1"/>
                  </a:solidFill>
                </a:endParaRPr>
              </a:p>
              <a:p>
                <a:endParaRPr lang="en-US" sz="1000" dirty="0" smtClean="0">
                  <a:solidFill>
                    <a:schemeClr val="tx1"/>
                  </a:solidFill>
                </a:endParaRPr>
              </a:p>
              <a:p>
                <a:pPr lvl="1"/>
                <a:endParaRPr lang="en-US" dirty="0" smtClean="0">
                  <a:solidFill>
                    <a:schemeClr val="tx1"/>
                  </a:solidFill>
                </a:endParaRPr>
              </a:p>
              <a:p>
                <a:pPr lvl="1"/>
                <a:endParaRPr lang="en-US" dirty="0">
                  <a:solidFill>
                    <a:schemeClr val="tx1"/>
                  </a:solidFill>
                </a:endParaRPr>
              </a:p>
            </p:txBody>
          </p:sp>
        </mc:Choice>
        <mc:Fallback xmlns="">
          <p:sp>
            <p:nvSpPr>
              <p:cNvPr id="31" name="TextBox 30"/>
              <p:cNvSpPr txBox="1">
                <a:spLocks noRot="1" noChangeAspect="1" noMove="1" noResize="1" noEditPoints="1" noAdjustHandles="1" noChangeArrowheads="1" noChangeShapeType="1" noTextEdit="1"/>
              </p:cNvSpPr>
              <p:nvPr/>
            </p:nvSpPr>
            <p:spPr>
              <a:xfrm>
                <a:off x="303307" y="3518842"/>
                <a:ext cx="8001000" cy="2164439"/>
              </a:xfrm>
              <a:prstGeom prst="rect">
                <a:avLst/>
              </a:prstGeom>
              <a:blipFill>
                <a:blip r:embed="rId4"/>
                <a:stretch>
                  <a:fillRect l="-686" t="-1408"/>
                </a:stretch>
              </a:blipFill>
            </p:spPr>
            <p:txBody>
              <a:bodyPr/>
              <a:lstStyle/>
              <a:p>
                <a:r>
                  <a:rPr lang="en-US">
                    <a:noFill/>
                  </a:rPr>
                  <a:t> </a:t>
                </a:r>
              </a:p>
            </p:txBody>
          </p:sp>
        </mc:Fallback>
      </mc:AlternateContent>
      <p:sp>
        <p:nvSpPr>
          <p:cNvPr id="33" name="TextBox 32"/>
          <p:cNvSpPr txBox="1"/>
          <p:nvPr/>
        </p:nvSpPr>
        <p:spPr>
          <a:xfrm>
            <a:off x="5076388" y="1775200"/>
            <a:ext cx="2233313" cy="323165"/>
          </a:xfrm>
          <a:prstGeom prst="rect">
            <a:avLst/>
          </a:prstGeom>
          <a:noFill/>
        </p:spPr>
        <p:txBody>
          <a:bodyPr wrap="square" rtlCol="0">
            <a:spAutoFit/>
          </a:bodyPr>
          <a:lstStyle/>
          <a:p>
            <a:r>
              <a:rPr lang="en-US" sz="1500" dirty="0" smtClean="0"/>
              <a:t>(un-normalized form)</a:t>
            </a:r>
            <a:endParaRPr lang="en-US" sz="1500" dirty="0"/>
          </a:p>
        </p:txBody>
      </p:sp>
      <mc:AlternateContent xmlns:mc="http://schemas.openxmlformats.org/markup-compatibility/2006" xmlns:a14="http://schemas.microsoft.com/office/drawing/2010/main">
        <mc:Choice Requires="a14">
          <p:sp>
            <p:nvSpPr>
              <p:cNvPr id="36" name="Rectangle 35"/>
              <p:cNvSpPr/>
              <p:nvPr/>
            </p:nvSpPr>
            <p:spPr>
              <a:xfrm>
                <a:off x="1295400" y="1752600"/>
                <a:ext cx="6646567" cy="1456553"/>
              </a:xfrm>
              <a:prstGeom prst="rect">
                <a:avLst/>
              </a:prstGeom>
            </p:spPr>
            <p:txBody>
              <a:bodyPr wrap="square">
                <a:spAutoFit/>
              </a:bodyPr>
              <a:lstStyle/>
              <a:p>
                <a14:m>
                  <m:oMath xmlns:m="http://schemas.openxmlformats.org/officeDocument/2006/math">
                    <m:r>
                      <a:rPr lang="en-US" i="1" smtClean="0">
                        <a:solidFill>
                          <a:schemeClr val="tx1"/>
                        </a:solidFill>
                        <a:latin typeface="Cambria Math"/>
                        <a:ea typeface="Cambria Math"/>
                      </a:rPr>
                      <m:t>𝑝</m:t>
                    </m:r>
                    <m:d>
                      <m:dPr>
                        <m:ctrlPr>
                          <a:rPr lang="en-US" i="1">
                            <a:solidFill>
                              <a:schemeClr val="tx1"/>
                            </a:solidFill>
                            <a:latin typeface="Cambria Math"/>
                            <a:ea typeface="Cambria Math"/>
                          </a:rPr>
                        </m:ctrlPr>
                      </m:dPr>
                      <m:e>
                        <m:r>
                          <a:rPr lang="en-US" b="0" i="1" smtClean="0">
                            <a:solidFill>
                              <a:schemeClr val="tx1"/>
                            </a:solidFill>
                            <a:latin typeface="Cambria Math" panose="02040503050406030204" pitchFamily="18" charset="0"/>
                            <a:ea typeface="Cambria Math"/>
                          </a:rPr>
                          <m:t>𝜇</m:t>
                        </m:r>
                        <m:r>
                          <a:rPr lang="en-US" i="1">
                            <a:solidFill>
                              <a:schemeClr val="tx1"/>
                            </a:solidFill>
                            <a:latin typeface="Cambria Math"/>
                            <a:ea typeface="Cambria Math"/>
                          </a:rPr>
                          <m:t>,</m:t>
                        </m:r>
                        <m:r>
                          <a:rPr lang="en-US" b="0" i="1" smtClean="0">
                            <a:solidFill>
                              <a:schemeClr val="tx1"/>
                            </a:solidFill>
                            <a:latin typeface="Cambria Math" panose="02040503050406030204" pitchFamily="18" charset="0"/>
                            <a:ea typeface="Cambria Math"/>
                          </a:rPr>
                          <m:t>𝜏</m:t>
                        </m:r>
                        <m:r>
                          <a:rPr lang="en-US" b="0" i="1" smtClean="0">
                            <a:solidFill>
                              <a:schemeClr val="tx1"/>
                            </a:solidFill>
                            <a:latin typeface="Cambria Math" panose="02040503050406030204" pitchFamily="18" charset="0"/>
                            <a:ea typeface="Cambria Math"/>
                          </a:rPr>
                          <m:t>, </m:t>
                        </m:r>
                        <m:r>
                          <a:rPr lang="en-US" i="1">
                            <a:solidFill>
                              <a:schemeClr val="tx1"/>
                            </a:solidFill>
                            <a:latin typeface="Cambria Math"/>
                            <a:ea typeface="Cambria Math"/>
                          </a:rPr>
                          <m:t>𝜃</m:t>
                        </m:r>
                      </m:e>
                      <m:e>
                        <m:r>
                          <a:rPr lang="en-US" i="1">
                            <a:solidFill>
                              <a:schemeClr val="tx1"/>
                            </a:solidFill>
                            <a:latin typeface="Cambria Math"/>
                            <a:ea typeface="Cambria Math"/>
                          </a:rPr>
                          <m:t>𝑦</m:t>
                        </m:r>
                      </m:e>
                    </m:d>
                    <m:r>
                      <a:rPr lang="en-US" i="1" smtClean="0">
                        <a:solidFill>
                          <a:schemeClr val="tx1"/>
                        </a:solidFill>
                        <a:latin typeface="Cambria Math"/>
                        <a:ea typeface="Cambria Math"/>
                      </a:rPr>
                      <m:t>∝</m:t>
                    </m:r>
                    <m:r>
                      <a:rPr lang="en-US" i="1">
                        <a:latin typeface="Cambria Math"/>
                        <a:ea typeface="Cambria Math"/>
                      </a:rPr>
                      <m:t>𝑝</m:t>
                    </m:r>
                    <m:r>
                      <a:rPr lang="en-US" i="1">
                        <a:latin typeface="Cambria Math"/>
                        <a:ea typeface="Cambria Math"/>
                      </a:rPr>
                      <m:t>(</m:t>
                    </m:r>
                    <m:r>
                      <a:rPr lang="en-US" i="1">
                        <a:latin typeface="Cambria Math" panose="02040503050406030204" pitchFamily="18" charset="0"/>
                        <a:ea typeface="Cambria Math"/>
                      </a:rPr>
                      <m:t>𝜇</m:t>
                    </m:r>
                    <m:r>
                      <a:rPr lang="en-US" i="1">
                        <a:latin typeface="Cambria Math"/>
                        <a:ea typeface="Cambria Math"/>
                      </a:rPr>
                      <m:t>,</m:t>
                    </m:r>
                    <m:r>
                      <a:rPr lang="en-US" i="1">
                        <a:latin typeface="Cambria Math" panose="02040503050406030204" pitchFamily="18" charset="0"/>
                        <a:ea typeface="Cambria Math"/>
                      </a:rPr>
                      <m:t>𝜏</m:t>
                    </m:r>
                    <m:r>
                      <m:rPr>
                        <m:nor/>
                      </m:rPr>
                      <a:rPr lang="en-US">
                        <a:latin typeface="Cambria Math" panose="02040503050406030204" pitchFamily="18" charset="0"/>
                        <a:ea typeface="Cambria Math"/>
                      </a:rPr>
                      <m:t>)</m:t>
                    </m:r>
                  </m:oMath>
                </a14:m>
                <a:r>
                  <a:rPr lang="en-US" dirty="0">
                    <a:ea typeface="Cambria Math"/>
                  </a:rPr>
                  <a:t> </a:t>
                </a:r>
                <a14:m>
                  <m:oMath xmlns:m="http://schemas.openxmlformats.org/officeDocument/2006/math">
                    <m:r>
                      <a:rPr lang="en-US" i="1">
                        <a:latin typeface="Cambria Math"/>
                        <a:ea typeface="Cambria Math"/>
                      </a:rPr>
                      <m:t>𝑝</m:t>
                    </m:r>
                    <m:d>
                      <m:dPr>
                        <m:ctrlPr>
                          <a:rPr lang="en-US" i="1">
                            <a:latin typeface="Cambria Math"/>
                            <a:ea typeface="Cambria Math"/>
                          </a:rPr>
                        </m:ctrlPr>
                      </m:dPr>
                      <m:e>
                        <m:r>
                          <a:rPr lang="en-US" i="1">
                            <a:latin typeface="Cambria Math"/>
                            <a:ea typeface="Cambria Math"/>
                          </a:rPr>
                          <m:t>𝜃</m:t>
                        </m:r>
                        <m:r>
                          <a:rPr lang="en-US" i="1">
                            <a:latin typeface="Cambria Math"/>
                            <a:ea typeface="Cambria Math"/>
                          </a:rPr>
                          <m:t>|</m:t>
                        </m:r>
                        <m:r>
                          <a:rPr lang="en-US" i="1">
                            <a:latin typeface="Cambria Math" panose="02040503050406030204" pitchFamily="18" charset="0"/>
                            <a:ea typeface="Cambria Math"/>
                          </a:rPr>
                          <m:t>𝜇</m:t>
                        </m:r>
                        <m:r>
                          <a:rPr lang="en-US" i="1">
                            <a:latin typeface="Cambria Math"/>
                            <a:ea typeface="Cambria Math"/>
                          </a:rPr>
                          <m:t>,</m:t>
                        </m:r>
                        <m:r>
                          <a:rPr lang="en-US" i="1">
                            <a:latin typeface="Cambria Math" panose="02040503050406030204" pitchFamily="18" charset="0"/>
                            <a:ea typeface="Cambria Math"/>
                          </a:rPr>
                          <m:t>𝜏</m:t>
                        </m:r>
                      </m:e>
                    </m:d>
                    <m:r>
                      <a:rPr lang="en-US" i="1">
                        <a:solidFill>
                          <a:schemeClr val="tx1"/>
                        </a:solidFill>
                        <a:latin typeface="Cambria Math"/>
                        <a:ea typeface="Cambria Math"/>
                      </a:rPr>
                      <m:t>𝑝</m:t>
                    </m:r>
                    <m:d>
                      <m:dPr>
                        <m:ctrlPr>
                          <a:rPr lang="en-US" i="1">
                            <a:solidFill>
                              <a:schemeClr val="tx1"/>
                            </a:solidFill>
                            <a:latin typeface="Cambria Math"/>
                            <a:ea typeface="Cambria Math"/>
                          </a:rPr>
                        </m:ctrlPr>
                      </m:dPr>
                      <m:e>
                        <m:r>
                          <a:rPr lang="en-US" i="1">
                            <a:solidFill>
                              <a:schemeClr val="tx1"/>
                            </a:solidFill>
                            <a:latin typeface="Cambria Math"/>
                            <a:ea typeface="Cambria Math"/>
                          </a:rPr>
                          <m:t>𝑦</m:t>
                        </m:r>
                        <m:r>
                          <a:rPr lang="en-US" i="1">
                            <a:solidFill>
                              <a:schemeClr val="tx1"/>
                            </a:solidFill>
                            <a:latin typeface="Cambria Math"/>
                            <a:ea typeface="Cambria Math"/>
                          </a:rPr>
                          <m:t>|</m:t>
                        </m:r>
                        <m:r>
                          <a:rPr lang="en-US" i="1">
                            <a:solidFill>
                              <a:schemeClr val="tx1"/>
                            </a:solidFill>
                            <a:latin typeface="Cambria Math"/>
                            <a:ea typeface="Cambria Math"/>
                          </a:rPr>
                          <m:t>𝜃</m:t>
                        </m:r>
                      </m:e>
                    </m:d>
                  </m:oMath>
                </a14:m>
                <a:endParaRPr lang="en-US" dirty="0" smtClean="0">
                  <a:solidFill>
                    <a:schemeClr val="tx1"/>
                  </a:solidFill>
                </a:endParaRPr>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Cambria Math"/>
                        </a:rPr>
                        <m:t>=</m:t>
                      </m:r>
                      <m:r>
                        <a:rPr lang="en-US" i="1">
                          <a:latin typeface="Cambria Math"/>
                          <a:ea typeface="Cambria Math"/>
                        </a:rPr>
                        <m:t>𝑝</m:t>
                      </m:r>
                      <m:r>
                        <a:rPr lang="en-US" i="1">
                          <a:latin typeface="Cambria Math"/>
                          <a:ea typeface="Cambria Math"/>
                        </a:rPr>
                        <m:t>(</m:t>
                      </m:r>
                      <m:r>
                        <a:rPr lang="en-US" i="1">
                          <a:latin typeface="Cambria Math" panose="02040503050406030204" pitchFamily="18" charset="0"/>
                          <a:ea typeface="Cambria Math"/>
                        </a:rPr>
                        <m:t>𝜇</m:t>
                      </m:r>
                      <m:r>
                        <a:rPr lang="en-US" i="1">
                          <a:latin typeface="Cambria Math"/>
                          <a:ea typeface="Cambria Math"/>
                        </a:rPr>
                        <m:t>,</m:t>
                      </m:r>
                      <m:r>
                        <a:rPr lang="en-US" i="1">
                          <a:latin typeface="Cambria Math" panose="02040503050406030204" pitchFamily="18" charset="0"/>
                          <a:ea typeface="Cambria Math"/>
                        </a:rPr>
                        <m:t>𝜏</m:t>
                      </m:r>
                      <m:r>
                        <m:rPr>
                          <m:nor/>
                        </m:rPr>
                        <a:rPr lang="en-US">
                          <a:latin typeface="Cambria Math" panose="02040503050406030204" pitchFamily="18" charset="0"/>
                          <a:ea typeface="Cambria Math"/>
                        </a:rPr>
                        <m:t>)</m:t>
                      </m:r>
                      <m:nary>
                        <m:naryPr>
                          <m:chr m:val="∏"/>
                          <m:ctrlPr>
                            <a:rPr lang="en-US" i="1">
                              <a:latin typeface="Cambria Math"/>
                              <a:ea typeface="Cambria Math"/>
                            </a:rPr>
                          </m:ctrlPr>
                        </m:naryPr>
                        <m:sub>
                          <m:r>
                            <m:rPr>
                              <m:brk m:alnAt="23"/>
                            </m:rPr>
                            <a:rPr lang="en-US" i="1">
                              <a:latin typeface="Cambria Math"/>
                              <a:ea typeface="Cambria Math"/>
                            </a:rPr>
                            <m:t>𝑗</m:t>
                          </m:r>
                          <m:r>
                            <a:rPr lang="en-US" i="1">
                              <a:latin typeface="Cambria Math"/>
                              <a:ea typeface="Cambria Math"/>
                            </a:rPr>
                            <m:t>=1</m:t>
                          </m:r>
                        </m:sub>
                        <m:sup>
                          <m:r>
                            <a:rPr lang="en-US" i="1">
                              <a:latin typeface="Cambria Math"/>
                              <a:ea typeface="Cambria Math"/>
                            </a:rPr>
                            <m:t>𝐽</m:t>
                          </m:r>
                        </m:sup>
                        <m:e>
                          <m:r>
                            <a:rPr lang="en-US" i="1">
                              <a:latin typeface="Cambria Math"/>
                            </a:rPr>
                            <m:t>𝑁</m:t>
                          </m:r>
                          <m:r>
                            <a:rPr lang="en-US" i="1">
                              <a:latin typeface="Cambria Math"/>
                            </a:rPr>
                            <m:t>(</m:t>
                          </m:r>
                          <m:sSub>
                            <m:sSubPr>
                              <m:ctrlPr>
                                <a:rPr lang="en-US" b="0" i="1" smtClean="0">
                                  <a:latin typeface="Cambria Math"/>
                                </a:rPr>
                              </m:ctrlPr>
                            </m:sSubPr>
                            <m:e>
                              <m:r>
                                <a:rPr lang="en-US" b="0" i="1" smtClean="0">
                                  <a:latin typeface="Cambria Math" panose="02040503050406030204" pitchFamily="18" charset="0"/>
                                </a:rPr>
                                <m:t>𝜃</m:t>
                              </m:r>
                            </m:e>
                            <m:sub>
                              <m:r>
                                <a:rPr lang="en-US" b="0" i="1" smtClean="0">
                                  <a:latin typeface="Cambria Math" panose="02040503050406030204" pitchFamily="18" charset="0"/>
                                </a:rPr>
                                <m:t>𝑗</m:t>
                              </m:r>
                            </m:sub>
                          </m:sSub>
                          <m:r>
                            <a:rPr lang="en-US" b="0" i="1" smtClean="0">
                              <a:latin typeface="Cambria Math" panose="02040503050406030204" pitchFamily="18" charset="0"/>
                            </a:rPr>
                            <m:t>|</m:t>
                          </m:r>
                          <m:r>
                            <a:rPr lang="en-US" b="0" i="1" smtClean="0">
                              <a:latin typeface="Cambria Math" panose="02040503050406030204" pitchFamily="18" charset="0"/>
                            </a:rPr>
                            <m:t>𝜇</m:t>
                          </m:r>
                          <m:r>
                            <a:rPr lang="en-US" b="0" i="1" smtClean="0">
                              <a:latin typeface="Cambria Math" panose="02040503050406030204" pitchFamily="18" charset="0"/>
                            </a:rPr>
                            <m:t>,</m:t>
                          </m:r>
                          <m:sSup>
                            <m:sSupPr>
                              <m:ctrlPr>
                                <a:rPr lang="en-US" b="0" i="1" smtClean="0">
                                  <a:latin typeface="Cambria Math"/>
                                </a:rPr>
                              </m:ctrlPr>
                            </m:sSupPr>
                            <m:e>
                              <m:r>
                                <a:rPr lang="en-US" b="0" i="1" smtClean="0">
                                  <a:latin typeface="Cambria Math" panose="02040503050406030204" pitchFamily="18" charset="0"/>
                                </a:rPr>
                                <m:t>𝜏</m:t>
                              </m:r>
                            </m:e>
                            <m:sup>
                              <m:r>
                                <a:rPr lang="en-US" b="0" i="1" smtClean="0">
                                  <a:latin typeface="Cambria Math" panose="02040503050406030204" pitchFamily="18" charset="0"/>
                                </a:rPr>
                                <m:t>2</m:t>
                              </m:r>
                            </m:sup>
                          </m:sSup>
                          <m:r>
                            <a:rPr lang="en-US" i="1">
                              <a:latin typeface="Cambria Math"/>
                              <a:ea typeface="Cambria Math"/>
                            </a:rPr>
                            <m:t>)</m:t>
                          </m:r>
                        </m:e>
                      </m:nary>
                      <m:nary>
                        <m:naryPr>
                          <m:chr m:val="∏"/>
                          <m:ctrlPr>
                            <a:rPr lang="en-US" i="1">
                              <a:latin typeface="Cambria Math"/>
                              <a:ea typeface="Cambria Math"/>
                            </a:rPr>
                          </m:ctrlPr>
                        </m:naryPr>
                        <m:sub>
                          <m:r>
                            <m:rPr>
                              <m:brk m:alnAt="23"/>
                            </m:rPr>
                            <a:rPr lang="en-US" i="1">
                              <a:latin typeface="Cambria Math"/>
                              <a:ea typeface="Cambria Math"/>
                            </a:rPr>
                            <m:t>𝑗</m:t>
                          </m:r>
                          <m:r>
                            <a:rPr lang="en-US" i="1">
                              <a:latin typeface="Cambria Math"/>
                              <a:ea typeface="Cambria Math"/>
                            </a:rPr>
                            <m:t>=1</m:t>
                          </m:r>
                        </m:sub>
                        <m:sup>
                          <m:r>
                            <a:rPr lang="en-US" i="1">
                              <a:latin typeface="Cambria Math"/>
                              <a:ea typeface="Cambria Math"/>
                            </a:rPr>
                            <m:t>𝐽</m:t>
                          </m:r>
                        </m:sup>
                        <m:e>
                          <m:r>
                            <a:rPr lang="en-US" i="1">
                              <a:latin typeface="Cambria Math"/>
                            </a:rPr>
                            <m:t>𝑁</m:t>
                          </m:r>
                          <m:d>
                            <m:dPr>
                              <m:ctrlPr>
                                <a:rPr lang="en-US" i="1">
                                  <a:latin typeface="Cambria Math"/>
                                </a:rPr>
                              </m:ctrlPr>
                            </m:dPr>
                            <m:e>
                              <m:sSub>
                                <m:sSubPr>
                                  <m:ctrlPr>
                                    <a:rPr lang="en-US" i="1">
                                      <a:latin typeface="Cambria Math"/>
                                    </a:rPr>
                                  </m:ctrlPr>
                                </m:sSubPr>
                                <m:e>
                                  <m:sSub>
                                    <m:sSubPr>
                                      <m:ctrlPr>
                                        <a:rPr lang="en-US" i="1">
                                          <a:latin typeface="Cambria Math"/>
                                        </a:rPr>
                                      </m:ctrlPr>
                                    </m:sSubPr>
                                    <m:e>
                                      <m:acc>
                                        <m:accPr>
                                          <m:chr m:val="̅"/>
                                          <m:ctrlPr>
                                            <a:rPr lang="en-US" b="0" i="1" smtClean="0">
                                              <a:solidFill>
                                                <a:schemeClr val="tx1"/>
                                              </a:solidFill>
                                              <a:latin typeface="Cambria Math"/>
                                              <a:ea typeface="Cambria Math"/>
                                            </a:rPr>
                                          </m:ctrlPr>
                                        </m:accPr>
                                        <m:e>
                                          <m:r>
                                            <a:rPr lang="en-US" b="0" i="1" smtClean="0">
                                              <a:solidFill>
                                                <a:schemeClr val="tx1"/>
                                              </a:solidFill>
                                              <a:latin typeface="Cambria Math" panose="02040503050406030204" pitchFamily="18" charset="0"/>
                                              <a:ea typeface="Cambria Math"/>
                                            </a:rPr>
                                            <m:t>𝑦</m:t>
                                          </m:r>
                                        </m:e>
                                      </m:acc>
                                    </m:e>
                                    <m:sub>
                                      <m:r>
                                        <a:rPr lang="en-US" b="0" i="1" smtClean="0">
                                          <a:latin typeface="Cambria Math" panose="02040503050406030204" pitchFamily="18" charset="0"/>
                                          <a:ea typeface="Cambria Math"/>
                                        </a:rPr>
                                        <m:t>.</m:t>
                                      </m:r>
                                      <m:r>
                                        <a:rPr lang="en-US" i="1">
                                          <a:latin typeface="Cambria Math"/>
                                        </a:rPr>
                                        <m:t>𝑗</m:t>
                                      </m:r>
                                    </m:sub>
                                  </m:sSub>
                                  <m:r>
                                    <a:rPr lang="en-US" i="1">
                                      <a:latin typeface="Cambria Math" panose="02040503050406030204" pitchFamily="18" charset="0"/>
                                    </a:rPr>
                                    <m:t>|</m:t>
                                  </m:r>
                                  <m:r>
                                    <a:rPr lang="en-US" b="0" i="1" smtClean="0">
                                      <a:latin typeface="Cambria Math" panose="02040503050406030204" pitchFamily="18" charset="0"/>
                                    </a:rPr>
                                    <m:t>𝜃</m:t>
                                  </m:r>
                                </m:e>
                                <m:sub>
                                  <m:r>
                                    <a:rPr lang="en-US" i="1">
                                      <a:latin typeface="Cambria Math"/>
                                    </a:rPr>
                                    <m:t>𝑗</m:t>
                                  </m:r>
                                </m:sub>
                              </m:sSub>
                              <m:r>
                                <a:rPr lang="en-US" i="1">
                                  <a:latin typeface="Cambria Math"/>
                                  <a:ea typeface="Cambria Math"/>
                                </a:rPr>
                                <m:t>,</m:t>
                              </m:r>
                              <m:sSubSup>
                                <m:sSubSupPr>
                                  <m:ctrlPr>
                                    <a:rPr lang="en-US" b="0" i="1" smtClean="0">
                                      <a:latin typeface="Cambria Math"/>
                                      <a:ea typeface="Cambria Math"/>
                                    </a:rPr>
                                  </m:ctrlPr>
                                </m:sSubSupPr>
                                <m:e>
                                  <m:r>
                                    <a:rPr lang="en-US" b="0" i="1" smtClean="0">
                                      <a:latin typeface="Cambria Math" panose="02040503050406030204" pitchFamily="18" charset="0"/>
                                      <a:ea typeface="Cambria Math"/>
                                    </a:rPr>
                                    <m:t>𝜎</m:t>
                                  </m:r>
                                </m:e>
                                <m:sub>
                                  <m:r>
                                    <a:rPr lang="en-US" b="0" i="1" smtClean="0">
                                      <a:latin typeface="Cambria Math" panose="02040503050406030204" pitchFamily="18" charset="0"/>
                                      <a:ea typeface="Cambria Math"/>
                                    </a:rPr>
                                    <m:t>𝑗</m:t>
                                  </m:r>
                                </m:sub>
                                <m:sup>
                                  <m:r>
                                    <a:rPr lang="en-US" b="0" i="1" smtClean="0">
                                      <a:latin typeface="Cambria Math" panose="02040503050406030204" pitchFamily="18" charset="0"/>
                                      <a:ea typeface="Cambria Math"/>
                                    </a:rPr>
                                    <m:t>2</m:t>
                                  </m:r>
                                </m:sup>
                              </m:sSubSup>
                            </m:e>
                          </m:d>
                          <m:r>
                            <m:rPr>
                              <m:nor/>
                            </m:rPr>
                            <a:rPr lang="en-US" dirty="0"/>
                            <m:t> </m:t>
                          </m:r>
                        </m:e>
                      </m:nary>
                    </m:oMath>
                  </m:oMathPara>
                </a14:m>
                <a:endParaRPr lang="en-US" dirty="0"/>
              </a:p>
              <a:p>
                <a:endParaRPr lang="en-US" dirty="0">
                  <a:solidFill>
                    <a:schemeClr val="tx1"/>
                  </a:solidFill>
                </a:endParaRPr>
              </a:p>
            </p:txBody>
          </p:sp>
        </mc:Choice>
        <mc:Fallback xmlns="">
          <p:sp>
            <p:nvSpPr>
              <p:cNvPr id="36" name="Rectangle 35"/>
              <p:cNvSpPr>
                <a:spLocks noRot="1" noChangeAspect="1" noMove="1" noResize="1" noEditPoints="1" noAdjustHandles="1" noChangeArrowheads="1" noChangeShapeType="1" noTextEdit="1"/>
              </p:cNvSpPr>
              <p:nvPr/>
            </p:nvSpPr>
            <p:spPr>
              <a:xfrm>
                <a:off x="1295400" y="1752600"/>
                <a:ext cx="6646567" cy="1456553"/>
              </a:xfrm>
              <a:prstGeom prst="rect">
                <a:avLst/>
              </a:prstGeom>
              <a:blipFill>
                <a:blip r:embed="rId5"/>
                <a:stretch>
                  <a:fillRect/>
                </a:stretch>
              </a:blipFill>
            </p:spPr>
            <p:txBody>
              <a:bodyPr/>
              <a:lstStyle/>
              <a:p>
                <a:r>
                  <a:rPr lang="en-US">
                    <a:noFill/>
                  </a:rPr>
                  <a:t> </a:t>
                </a:r>
              </a:p>
            </p:txBody>
          </p:sp>
        </mc:Fallback>
      </mc:AlternateContent>
      <p:sp>
        <p:nvSpPr>
          <p:cNvPr id="12" name="TextBox 11"/>
          <p:cNvSpPr txBox="1"/>
          <p:nvPr/>
        </p:nvSpPr>
        <p:spPr>
          <a:xfrm>
            <a:off x="228600" y="685800"/>
            <a:ext cx="3352800" cy="369332"/>
          </a:xfrm>
          <a:prstGeom prst="rect">
            <a:avLst/>
          </a:prstGeom>
          <a:noFill/>
        </p:spPr>
        <p:txBody>
          <a:bodyPr wrap="square" rtlCol="0">
            <a:spAutoFit/>
          </a:bodyPr>
          <a:lstStyle/>
          <a:p>
            <a:r>
              <a:rPr lang="en-US" b="1" dirty="0" smtClean="0">
                <a:solidFill>
                  <a:srgbClr val="00B050"/>
                </a:solidFill>
              </a:rPr>
              <a:t>Analytical</a:t>
            </a:r>
            <a:endParaRPr lang="en-US" b="1" dirty="0">
              <a:solidFill>
                <a:srgbClr val="00B050"/>
              </a:solidFill>
            </a:endParaRPr>
          </a:p>
        </p:txBody>
      </p:sp>
      <mc:AlternateContent xmlns:mc="http://schemas.openxmlformats.org/markup-compatibility/2006" xmlns:a14="http://schemas.microsoft.com/office/drawing/2010/main">
        <mc:Choice Requires="a14">
          <p:sp>
            <p:nvSpPr>
              <p:cNvPr id="16" name="Rectangle 15"/>
              <p:cNvSpPr/>
              <p:nvPr/>
            </p:nvSpPr>
            <p:spPr>
              <a:xfrm>
                <a:off x="611948" y="5412357"/>
                <a:ext cx="1205715" cy="3463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500" i="1" smtClean="0">
                              <a:solidFill>
                                <a:schemeClr val="tx1"/>
                              </a:solidFill>
                              <a:latin typeface="Cambria Math"/>
                            </a:rPr>
                          </m:ctrlPr>
                        </m:sSubPr>
                        <m:e>
                          <m:r>
                            <a:rPr lang="en-US" sz="1500" i="1">
                              <a:solidFill>
                                <a:schemeClr val="tx1"/>
                              </a:solidFill>
                              <a:latin typeface="Cambria Math"/>
                              <a:ea typeface="Cambria Math"/>
                            </a:rPr>
                            <m:t>𝜃</m:t>
                          </m:r>
                        </m:e>
                        <m:sub>
                          <m:r>
                            <a:rPr lang="en-US" sz="1500" i="1">
                              <a:solidFill>
                                <a:schemeClr val="tx1"/>
                              </a:solidFill>
                              <a:latin typeface="Cambria Math"/>
                            </a:rPr>
                            <m:t>𝑗</m:t>
                          </m:r>
                        </m:sub>
                      </m:sSub>
                      <m:r>
                        <a:rPr lang="en-US" sz="1500" i="1">
                          <a:solidFill>
                            <a:schemeClr val="tx1"/>
                          </a:solidFill>
                          <a:latin typeface="Cambria Math"/>
                        </a:rPr>
                        <m:t>~</m:t>
                      </m:r>
                      <m:r>
                        <a:rPr lang="en-US" sz="1500" i="1">
                          <a:solidFill>
                            <a:schemeClr val="tx1"/>
                          </a:solidFill>
                          <a:latin typeface="Cambria Math"/>
                        </a:rPr>
                        <m:t>𝑁</m:t>
                      </m:r>
                      <m:r>
                        <a:rPr lang="en-US" sz="1500" i="1">
                          <a:solidFill>
                            <a:schemeClr val="tx1"/>
                          </a:solidFill>
                          <a:latin typeface="Cambria Math"/>
                        </a:rPr>
                        <m:t>(</m:t>
                      </m:r>
                      <m:r>
                        <a:rPr lang="en-US" sz="1500" i="1">
                          <a:solidFill>
                            <a:schemeClr val="tx1"/>
                          </a:solidFill>
                          <a:latin typeface="Cambria Math"/>
                          <a:ea typeface="Cambria Math"/>
                        </a:rPr>
                        <m:t>𝜇</m:t>
                      </m:r>
                      <m:r>
                        <a:rPr lang="en-US" sz="1500" i="1">
                          <a:solidFill>
                            <a:schemeClr val="tx1"/>
                          </a:solidFill>
                          <a:latin typeface="Cambria Math"/>
                          <a:ea typeface="Cambria Math"/>
                        </a:rPr>
                        <m:t>,</m:t>
                      </m:r>
                      <m:sSup>
                        <m:sSupPr>
                          <m:ctrlPr>
                            <a:rPr lang="en-US" sz="1500" i="1">
                              <a:solidFill>
                                <a:schemeClr val="tx1"/>
                              </a:solidFill>
                              <a:latin typeface="Cambria Math"/>
                              <a:ea typeface="Cambria Math"/>
                            </a:rPr>
                          </m:ctrlPr>
                        </m:sSupPr>
                        <m:e>
                          <m:r>
                            <a:rPr lang="en-US" sz="1500" i="1">
                              <a:solidFill>
                                <a:schemeClr val="tx1"/>
                              </a:solidFill>
                              <a:latin typeface="Cambria Math"/>
                              <a:ea typeface="Cambria Math"/>
                            </a:rPr>
                            <m:t>𝜏</m:t>
                          </m:r>
                        </m:e>
                        <m:sup>
                          <m:r>
                            <a:rPr lang="en-US" sz="1500" i="1">
                              <a:solidFill>
                                <a:schemeClr val="tx1"/>
                              </a:solidFill>
                              <a:latin typeface="Cambria Math"/>
                              <a:ea typeface="Cambria Math"/>
                            </a:rPr>
                            <m:t>2</m:t>
                          </m:r>
                        </m:sup>
                      </m:sSup>
                      <m:r>
                        <a:rPr lang="en-US" sz="1500" i="1">
                          <a:solidFill>
                            <a:schemeClr val="tx1"/>
                          </a:solidFill>
                          <a:latin typeface="Cambria Math"/>
                          <a:ea typeface="Cambria Math"/>
                        </a:rPr>
                        <m:t>)</m:t>
                      </m:r>
                    </m:oMath>
                  </m:oMathPara>
                </a14:m>
                <a:endParaRPr lang="en-US" sz="1500" dirty="0">
                  <a:solidFill>
                    <a:schemeClr val="tx1"/>
                  </a:solidFill>
                </a:endParaRPr>
              </a:p>
            </p:txBody>
          </p:sp>
        </mc:Choice>
        <mc:Fallback xmlns="">
          <p:sp>
            <p:nvSpPr>
              <p:cNvPr id="16" name="Rectangle 15"/>
              <p:cNvSpPr>
                <a:spLocks noRot="1" noChangeAspect="1" noMove="1" noResize="1" noEditPoints="1" noAdjustHandles="1" noChangeArrowheads="1" noChangeShapeType="1" noTextEdit="1"/>
              </p:cNvSpPr>
              <p:nvPr/>
            </p:nvSpPr>
            <p:spPr>
              <a:xfrm>
                <a:off x="611948" y="5412357"/>
                <a:ext cx="1205715" cy="346377"/>
              </a:xfrm>
              <a:prstGeom prst="rect">
                <a:avLst/>
              </a:prstGeom>
              <a:blipFill>
                <a:blip r:embed="rId6"/>
                <a:stretch>
                  <a:fillRect b="-3509"/>
                </a:stretch>
              </a:blipFill>
            </p:spPr>
            <p:txBody>
              <a:bodyPr/>
              <a:lstStyle/>
              <a:p>
                <a:r>
                  <a:rPr lang="en-US">
                    <a:noFill/>
                  </a:rPr>
                  <a:t> </a:t>
                </a:r>
              </a:p>
            </p:txBody>
          </p:sp>
        </mc:Fallback>
      </mc:AlternateContent>
      <p:sp>
        <p:nvSpPr>
          <p:cNvPr id="17" name="Rectangle 16"/>
          <p:cNvSpPr/>
          <p:nvPr/>
        </p:nvSpPr>
        <p:spPr>
          <a:xfrm>
            <a:off x="1975971" y="5419609"/>
            <a:ext cx="1836377" cy="3831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mc:AlternateContent xmlns:mc="http://schemas.openxmlformats.org/markup-compatibility/2006" xmlns:a14="http://schemas.microsoft.com/office/drawing/2010/main">
        <mc:Choice Requires="a14">
          <p:sp>
            <p:nvSpPr>
              <p:cNvPr id="18" name="TextBox 17"/>
              <p:cNvSpPr txBox="1"/>
              <p:nvPr/>
            </p:nvSpPr>
            <p:spPr>
              <a:xfrm>
                <a:off x="2229543" y="5403028"/>
                <a:ext cx="1349151" cy="3463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1500" i="1" smtClean="0">
                              <a:solidFill>
                                <a:schemeClr val="tx1"/>
                              </a:solidFill>
                              <a:latin typeface="Cambria Math"/>
                            </a:rPr>
                          </m:ctrlPr>
                        </m:sSubPr>
                        <m:e>
                          <m:r>
                            <a:rPr lang="en-US" sz="1500" b="0" i="1" smtClean="0">
                              <a:solidFill>
                                <a:schemeClr val="tx1"/>
                              </a:solidFill>
                              <a:latin typeface="Cambria Math"/>
                              <a:ea typeface="Cambria Math"/>
                            </a:rPr>
                            <m:t>𝑦</m:t>
                          </m:r>
                        </m:e>
                        <m:sub>
                          <m:r>
                            <a:rPr lang="en-US" sz="1500" b="0" i="1" smtClean="0">
                              <a:solidFill>
                                <a:schemeClr val="tx1"/>
                              </a:solidFill>
                              <a:latin typeface="Cambria Math"/>
                            </a:rPr>
                            <m:t>𝑖𝑗</m:t>
                          </m:r>
                        </m:sub>
                      </m:sSub>
                      <m:r>
                        <a:rPr lang="en-US" sz="1500" i="1">
                          <a:solidFill>
                            <a:schemeClr val="tx1"/>
                          </a:solidFill>
                          <a:latin typeface="Cambria Math"/>
                        </a:rPr>
                        <m:t>~</m:t>
                      </m:r>
                      <m:r>
                        <a:rPr lang="en-US" sz="1500" i="1">
                          <a:solidFill>
                            <a:schemeClr val="tx1"/>
                          </a:solidFill>
                          <a:latin typeface="Cambria Math"/>
                        </a:rPr>
                        <m:t>𝑁</m:t>
                      </m:r>
                      <m:r>
                        <a:rPr lang="en-US" sz="1500" i="1">
                          <a:solidFill>
                            <a:schemeClr val="tx1"/>
                          </a:solidFill>
                          <a:latin typeface="Cambria Math"/>
                        </a:rPr>
                        <m:t>(</m:t>
                      </m:r>
                      <m:sSub>
                        <m:sSubPr>
                          <m:ctrlPr>
                            <a:rPr lang="en-US" sz="1500" i="1">
                              <a:solidFill>
                                <a:schemeClr val="tx1"/>
                              </a:solidFill>
                              <a:latin typeface="Cambria Math"/>
                            </a:rPr>
                          </m:ctrlPr>
                        </m:sSubPr>
                        <m:e>
                          <m:r>
                            <a:rPr lang="en-US" sz="1500" i="1">
                              <a:solidFill>
                                <a:schemeClr val="tx1"/>
                              </a:solidFill>
                              <a:latin typeface="Cambria Math"/>
                              <a:ea typeface="Cambria Math"/>
                            </a:rPr>
                            <m:t>𝜃</m:t>
                          </m:r>
                        </m:e>
                        <m:sub>
                          <m:r>
                            <a:rPr lang="en-US" sz="1500" i="1">
                              <a:solidFill>
                                <a:schemeClr val="tx1"/>
                              </a:solidFill>
                              <a:latin typeface="Cambria Math"/>
                            </a:rPr>
                            <m:t>𝑗</m:t>
                          </m:r>
                        </m:sub>
                      </m:sSub>
                      <m:r>
                        <a:rPr lang="en-US" sz="1500" i="1">
                          <a:solidFill>
                            <a:schemeClr val="tx1"/>
                          </a:solidFill>
                          <a:latin typeface="Cambria Math"/>
                          <a:ea typeface="Cambria Math"/>
                        </a:rPr>
                        <m:t>,</m:t>
                      </m:r>
                      <m:sSup>
                        <m:sSupPr>
                          <m:ctrlPr>
                            <a:rPr lang="en-US" sz="1500" i="1">
                              <a:solidFill>
                                <a:schemeClr val="tx1"/>
                              </a:solidFill>
                              <a:latin typeface="Cambria Math"/>
                              <a:ea typeface="Cambria Math"/>
                            </a:rPr>
                          </m:ctrlPr>
                        </m:sSupPr>
                        <m:e>
                          <m:r>
                            <a:rPr lang="en-US" sz="1500" i="1" smtClean="0">
                              <a:solidFill>
                                <a:schemeClr val="tx1"/>
                              </a:solidFill>
                              <a:latin typeface="Cambria Math"/>
                              <a:ea typeface="Cambria Math"/>
                            </a:rPr>
                            <m:t>𝜎</m:t>
                          </m:r>
                        </m:e>
                        <m:sup>
                          <m:r>
                            <a:rPr lang="en-US" sz="1500" i="1">
                              <a:solidFill>
                                <a:schemeClr val="tx1"/>
                              </a:solidFill>
                              <a:latin typeface="Cambria Math"/>
                              <a:ea typeface="Cambria Math"/>
                            </a:rPr>
                            <m:t>2</m:t>
                          </m:r>
                        </m:sup>
                      </m:sSup>
                      <m:r>
                        <a:rPr lang="en-US" sz="1500" i="1">
                          <a:solidFill>
                            <a:schemeClr val="tx1"/>
                          </a:solidFill>
                          <a:latin typeface="Cambria Math"/>
                          <a:ea typeface="Cambria Math"/>
                        </a:rPr>
                        <m:t>)</m:t>
                      </m:r>
                    </m:oMath>
                  </m:oMathPara>
                </a14:m>
                <a:endParaRPr lang="en-US" sz="1500" dirty="0">
                  <a:solidFill>
                    <a:schemeClr val="tx1"/>
                  </a:solidFill>
                </a:endParaRPr>
              </a:p>
            </p:txBody>
          </p:sp>
        </mc:Choice>
        <mc:Fallback xmlns="">
          <p:sp>
            <p:nvSpPr>
              <p:cNvPr id="18" name="TextBox 17"/>
              <p:cNvSpPr txBox="1">
                <a:spLocks noRot="1" noChangeAspect="1" noMove="1" noResize="1" noEditPoints="1" noAdjustHandles="1" noChangeArrowheads="1" noChangeShapeType="1" noTextEdit="1"/>
              </p:cNvSpPr>
              <p:nvPr/>
            </p:nvSpPr>
            <p:spPr>
              <a:xfrm>
                <a:off x="2229543" y="5403028"/>
                <a:ext cx="1349151" cy="346377"/>
              </a:xfrm>
              <a:prstGeom prst="rect">
                <a:avLst/>
              </a:prstGeom>
              <a:blipFill>
                <a:blip r:embed="rId7"/>
                <a:stretch>
                  <a:fillRect b="-5263"/>
                </a:stretch>
              </a:blipFill>
            </p:spPr>
            <p:txBody>
              <a:bodyPr/>
              <a:lstStyle/>
              <a:p>
                <a:r>
                  <a:rPr lang="en-US">
                    <a:noFill/>
                  </a:rPr>
                  <a:t> </a:t>
                </a:r>
              </a:p>
            </p:txBody>
          </p:sp>
        </mc:Fallback>
      </mc:AlternateContent>
      <p:sp>
        <p:nvSpPr>
          <p:cNvPr id="19" name="TextBox 18"/>
          <p:cNvSpPr txBox="1"/>
          <p:nvPr/>
        </p:nvSpPr>
        <p:spPr>
          <a:xfrm>
            <a:off x="899354" y="5712683"/>
            <a:ext cx="762000" cy="292388"/>
          </a:xfrm>
          <a:prstGeom prst="rect">
            <a:avLst/>
          </a:prstGeom>
          <a:noFill/>
        </p:spPr>
        <p:txBody>
          <a:bodyPr wrap="square" rtlCol="0">
            <a:spAutoFit/>
          </a:bodyPr>
          <a:lstStyle/>
          <a:p>
            <a:pPr algn="ctr"/>
            <a:r>
              <a:rPr lang="en-US" sz="1300" b="1" dirty="0" smtClean="0"/>
              <a:t>Prior</a:t>
            </a:r>
            <a:endParaRPr lang="en-US" sz="1300" b="1" dirty="0"/>
          </a:p>
        </p:txBody>
      </p:sp>
      <p:sp>
        <p:nvSpPr>
          <p:cNvPr id="20" name="TextBox 19"/>
          <p:cNvSpPr txBox="1"/>
          <p:nvPr/>
        </p:nvSpPr>
        <p:spPr>
          <a:xfrm>
            <a:off x="2059748" y="5712683"/>
            <a:ext cx="1676400" cy="292388"/>
          </a:xfrm>
          <a:prstGeom prst="rect">
            <a:avLst/>
          </a:prstGeom>
          <a:noFill/>
        </p:spPr>
        <p:txBody>
          <a:bodyPr wrap="square" rtlCol="0">
            <a:spAutoFit/>
          </a:bodyPr>
          <a:lstStyle/>
          <a:p>
            <a:pPr algn="ctr"/>
            <a:r>
              <a:rPr lang="en-US" sz="1300" b="1" dirty="0" smtClean="0"/>
              <a:t>sampling distribution</a:t>
            </a:r>
            <a:endParaRPr lang="en-US" sz="1300" b="1" dirty="0"/>
          </a:p>
        </p:txBody>
      </p:sp>
      <mc:AlternateContent xmlns:mc="http://schemas.openxmlformats.org/markup-compatibility/2006" xmlns:a14="http://schemas.microsoft.com/office/drawing/2010/main">
        <mc:Choice Requires="a14">
          <p:sp>
            <p:nvSpPr>
              <p:cNvPr id="21" name="Rectangle 20"/>
              <p:cNvSpPr/>
              <p:nvPr/>
            </p:nvSpPr>
            <p:spPr>
              <a:xfrm>
                <a:off x="4096049" y="5390460"/>
                <a:ext cx="1745029" cy="35670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500" i="1" smtClean="0">
                              <a:solidFill>
                                <a:schemeClr val="tx1"/>
                              </a:solidFill>
                              <a:latin typeface="Cambria Math"/>
                            </a:rPr>
                          </m:ctrlPr>
                        </m:sSubPr>
                        <m:e>
                          <m:r>
                            <a:rPr lang="en-US" sz="1500" i="1">
                              <a:solidFill>
                                <a:schemeClr val="tx1"/>
                              </a:solidFill>
                              <a:latin typeface="Cambria Math"/>
                              <a:ea typeface="Cambria Math"/>
                            </a:rPr>
                            <m:t>𝜃</m:t>
                          </m:r>
                        </m:e>
                        <m:sub>
                          <m:r>
                            <a:rPr lang="en-US" sz="1500" i="1">
                              <a:solidFill>
                                <a:schemeClr val="tx1"/>
                              </a:solidFill>
                              <a:latin typeface="Cambria Math"/>
                            </a:rPr>
                            <m:t>𝑗</m:t>
                          </m:r>
                        </m:sub>
                      </m:sSub>
                      <m:r>
                        <a:rPr lang="en-US" sz="1500" b="0" i="1" smtClean="0">
                          <a:solidFill>
                            <a:schemeClr val="tx1"/>
                          </a:solidFill>
                          <a:latin typeface="Cambria Math"/>
                        </a:rPr>
                        <m:t>|</m:t>
                      </m:r>
                      <m:r>
                        <a:rPr lang="en-US" sz="1500" i="1">
                          <a:solidFill>
                            <a:schemeClr val="tx1"/>
                          </a:solidFill>
                          <a:latin typeface="Cambria Math"/>
                          <a:ea typeface="Cambria Math"/>
                        </a:rPr>
                        <m:t>𝜇</m:t>
                      </m:r>
                      <m:r>
                        <a:rPr lang="en-US" sz="1500" b="0" i="1" smtClean="0">
                          <a:solidFill>
                            <a:schemeClr val="tx1"/>
                          </a:solidFill>
                          <a:latin typeface="Cambria Math"/>
                          <a:ea typeface="Cambria Math"/>
                        </a:rPr>
                        <m:t>,</m:t>
                      </m:r>
                      <m:r>
                        <a:rPr lang="en-US" sz="1500" i="1">
                          <a:solidFill>
                            <a:schemeClr val="tx1"/>
                          </a:solidFill>
                          <a:latin typeface="Cambria Math"/>
                          <a:ea typeface="Cambria Math"/>
                        </a:rPr>
                        <m:t>𝜏</m:t>
                      </m:r>
                      <m:r>
                        <a:rPr lang="en-US" sz="1500" b="0" i="1" smtClean="0">
                          <a:solidFill>
                            <a:schemeClr val="tx1"/>
                          </a:solidFill>
                          <a:latin typeface="Cambria Math"/>
                          <a:ea typeface="Cambria Math"/>
                        </a:rPr>
                        <m:t>,</m:t>
                      </m:r>
                      <m:r>
                        <a:rPr lang="en-US" sz="1500" b="0" i="1" smtClean="0">
                          <a:solidFill>
                            <a:schemeClr val="tx1"/>
                          </a:solidFill>
                          <a:latin typeface="Cambria Math"/>
                          <a:ea typeface="Cambria Math"/>
                        </a:rPr>
                        <m:t>𝑦</m:t>
                      </m:r>
                      <m:r>
                        <a:rPr lang="en-US" sz="1500" i="1">
                          <a:solidFill>
                            <a:schemeClr val="tx1"/>
                          </a:solidFill>
                          <a:latin typeface="Cambria Math"/>
                        </a:rPr>
                        <m:t>~</m:t>
                      </m:r>
                      <m:r>
                        <a:rPr lang="en-US" sz="1500" i="1">
                          <a:solidFill>
                            <a:schemeClr val="tx1"/>
                          </a:solidFill>
                          <a:latin typeface="Cambria Math"/>
                        </a:rPr>
                        <m:t>𝑁</m:t>
                      </m:r>
                      <m:r>
                        <a:rPr lang="en-US" sz="1500" i="1">
                          <a:solidFill>
                            <a:schemeClr val="tx1"/>
                          </a:solidFill>
                          <a:latin typeface="Cambria Math"/>
                        </a:rPr>
                        <m:t>(</m:t>
                      </m:r>
                      <m:sSub>
                        <m:sSubPr>
                          <m:ctrlPr>
                            <a:rPr lang="en-US" sz="1500" i="1">
                              <a:solidFill>
                                <a:schemeClr val="tx1"/>
                              </a:solidFill>
                              <a:latin typeface="Cambria Math"/>
                            </a:rPr>
                          </m:ctrlPr>
                        </m:sSubPr>
                        <m:e>
                          <m:acc>
                            <m:accPr>
                              <m:chr m:val="̂"/>
                              <m:ctrlPr>
                                <a:rPr lang="en-US" sz="1500" i="1" smtClean="0">
                                  <a:solidFill>
                                    <a:schemeClr val="tx1"/>
                                  </a:solidFill>
                                  <a:latin typeface="Cambria Math"/>
                                </a:rPr>
                              </m:ctrlPr>
                            </m:accPr>
                            <m:e>
                              <m:r>
                                <a:rPr lang="en-US" sz="1500" i="1">
                                  <a:solidFill>
                                    <a:schemeClr val="tx1"/>
                                  </a:solidFill>
                                  <a:latin typeface="Cambria Math"/>
                                  <a:ea typeface="Cambria Math"/>
                                </a:rPr>
                                <m:t>𝜃</m:t>
                              </m:r>
                            </m:e>
                          </m:acc>
                        </m:e>
                        <m:sub>
                          <m:r>
                            <a:rPr lang="en-US" sz="1500" i="1">
                              <a:solidFill>
                                <a:schemeClr val="tx1"/>
                              </a:solidFill>
                              <a:latin typeface="Cambria Math"/>
                            </a:rPr>
                            <m:t>𝑗</m:t>
                          </m:r>
                        </m:sub>
                      </m:sSub>
                      <m:r>
                        <a:rPr lang="en-US" sz="1500" i="1">
                          <a:solidFill>
                            <a:schemeClr val="tx1"/>
                          </a:solidFill>
                          <a:latin typeface="Cambria Math"/>
                          <a:ea typeface="Cambria Math"/>
                        </a:rPr>
                        <m:t>,</m:t>
                      </m:r>
                      <m:sSub>
                        <m:sSubPr>
                          <m:ctrlPr>
                            <a:rPr lang="en-US" sz="1500" i="1">
                              <a:solidFill>
                                <a:schemeClr val="tx1"/>
                              </a:solidFill>
                              <a:latin typeface="Cambria Math"/>
                            </a:rPr>
                          </m:ctrlPr>
                        </m:sSubPr>
                        <m:e>
                          <m:r>
                            <a:rPr lang="en-US" sz="1500" b="0" i="1" smtClean="0">
                              <a:solidFill>
                                <a:schemeClr val="tx1"/>
                              </a:solidFill>
                              <a:latin typeface="Cambria Math"/>
                              <a:ea typeface="Cambria Math"/>
                            </a:rPr>
                            <m:t>𝑉</m:t>
                          </m:r>
                        </m:e>
                        <m:sub>
                          <m:r>
                            <a:rPr lang="en-US" sz="1500" i="1">
                              <a:solidFill>
                                <a:schemeClr val="tx1"/>
                              </a:solidFill>
                              <a:latin typeface="Cambria Math"/>
                            </a:rPr>
                            <m:t>𝑗</m:t>
                          </m:r>
                        </m:sub>
                      </m:sSub>
                      <m:r>
                        <a:rPr lang="en-US" sz="1500" i="1">
                          <a:solidFill>
                            <a:schemeClr val="tx1"/>
                          </a:solidFill>
                          <a:latin typeface="Cambria Math"/>
                          <a:ea typeface="Cambria Math"/>
                        </a:rPr>
                        <m:t>)</m:t>
                      </m:r>
                    </m:oMath>
                  </m:oMathPara>
                </a14:m>
                <a:endParaRPr lang="en-US" sz="1500" dirty="0">
                  <a:solidFill>
                    <a:schemeClr val="tx1"/>
                  </a:solidFill>
                </a:endParaRPr>
              </a:p>
            </p:txBody>
          </p:sp>
        </mc:Choice>
        <mc:Fallback xmlns="">
          <p:sp>
            <p:nvSpPr>
              <p:cNvPr id="21" name="Rectangle 20"/>
              <p:cNvSpPr>
                <a:spLocks noRot="1" noChangeAspect="1" noMove="1" noResize="1" noEditPoints="1" noAdjustHandles="1" noChangeArrowheads="1" noChangeShapeType="1" noTextEdit="1"/>
              </p:cNvSpPr>
              <p:nvPr/>
            </p:nvSpPr>
            <p:spPr>
              <a:xfrm>
                <a:off x="4096049" y="5390460"/>
                <a:ext cx="1745029" cy="356701"/>
              </a:xfrm>
              <a:prstGeom prst="rect">
                <a:avLst/>
              </a:prstGeom>
              <a:blipFill>
                <a:blip r:embed="rId8"/>
                <a:stretch>
                  <a:fillRect b="-508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Rectangle 21"/>
              <p:cNvSpPr/>
              <p:nvPr/>
            </p:nvSpPr>
            <p:spPr>
              <a:xfrm>
                <a:off x="5994841" y="5058696"/>
                <a:ext cx="1473096" cy="94564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300" i="1" smtClean="0">
                              <a:solidFill>
                                <a:schemeClr val="tx1"/>
                              </a:solidFill>
                              <a:latin typeface="Cambria Math"/>
                            </a:rPr>
                          </m:ctrlPr>
                        </m:sSubPr>
                        <m:e>
                          <m:acc>
                            <m:accPr>
                              <m:chr m:val="̂"/>
                              <m:ctrlPr>
                                <a:rPr lang="en-US" sz="1300" i="1">
                                  <a:solidFill>
                                    <a:schemeClr val="tx1"/>
                                  </a:solidFill>
                                  <a:latin typeface="Cambria Math"/>
                                </a:rPr>
                              </m:ctrlPr>
                            </m:accPr>
                            <m:e>
                              <m:r>
                                <a:rPr lang="en-US" sz="1300" i="1">
                                  <a:solidFill>
                                    <a:schemeClr val="tx1"/>
                                  </a:solidFill>
                                  <a:latin typeface="Cambria Math"/>
                                  <a:ea typeface="Cambria Math"/>
                                </a:rPr>
                                <m:t>𝜃</m:t>
                              </m:r>
                            </m:e>
                          </m:acc>
                        </m:e>
                        <m:sub>
                          <m:r>
                            <a:rPr lang="en-US" sz="1300" i="1">
                              <a:solidFill>
                                <a:schemeClr val="tx1"/>
                              </a:solidFill>
                              <a:latin typeface="Cambria Math"/>
                            </a:rPr>
                            <m:t>𝑗</m:t>
                          </m:r>
                        </m:sub>
                      </m:sSub>
                      <m:r>
                        <a:rPr lang="en-US" sz="1300" b="0" i="1" smtClean="0">
                          <a:solidFill>
                            <a:schemeClr val="tx1"/>
                          </a:solidFill>
                          <a:latin typeface="Cambria Math"/>
                        </a:rPr>
                        <m:t>=</m:t>
                      </m:r>
                      <m:f>
                        <m:fPr>
                          <m:ctrlPr>
                            <a:rPr lang="en-US" sz="1300" b="0" i="1" smtClean="0">
                              <a:solidFill>
                                <a:schemeClr val="tx1"/>
                              </a:solidFill>
                              <a:latin typeface="Cambria Math"/>
                            </a:rPr>
                          </m:ctrlPr>
                        </m:fPr>
                        <m:num>
                          <m:f>
                            <m:fPr>
                              <m:ctrlPr>
                                <a:rPr lang="en-US" sz="1300" b="0" i="1" smtClean="0">
                                  <a:solidFill>
                                    <a:schemeClr val="tx1"/>
                                  </a:solidFill>
                                  <a:latin typeface="Cambria Math"/>
                                </a:rPr>
                              </m:ctrlPr>
                            </m:fPr>
                            <m:num>
                              <m:r>
                                <a:rPr lang="en-US" sz="1300" b="0" i="1" smtClean="0">
                                  <a:solidFill>
                                    <a:schemeClr val="tx1"/>
                                  </a:solidFill>
                                  <a:latin typeface="Cambria Math"/>
                                </a:rPr>
                                <m:t>1</m:t>
                              </m:r>
                            </m:num>
                            <m:den>
                              <m:sSubSup>
                                <m:sSubSupPr>
                                  <m:ctrlPr>
                                    <a:rPr lang="en-US" sz="1300" b="0" i="1" smtClean="0">
                                      <a:solidFill>
                                        <a:schemeClr val="tx1"/>
                                      </a:solidFill>
                                      <a:latin typeface="Cambria Math"/>
                                    </a:rPr>
                                  </m:ctrlPr>
                                </m:sSubSupPr>
                                <m:e>
                                  <m:r>
                                    <a:rPr lang="en-US" sz="1300" i="1">
                                      <a:solidFill>
                                        <a:schemeClr val="tx1"/>
                                      </a:solidFill>
                                      <a:latin typeface="Cambria Math"/>
                                      <a:ea typeface="Cambria Math"/>
                                    </a:rPr>
                                    <m:t>𝜎</m:t>
                                  </m:r>
                                </m:e>
                                <m:sub>
                                  <m:r>
                                    <a:rPr lang="en-US" sz="1300" b="0" i="1" smtClean="0">
                                      <a:solidFill>
                                        <a:schemeClr val="tx1"/>
                                      </a:solidFill>
                                      <a:latin typeface="Cambria Math"/>
                                    </a:rPr>
                                    <m:t>𝑗</m:t>
                                  </m:r>
                                </m:sub>
                                <m:sup>
                                  <m:r>
                                    <a:rPr lang="en-US" sz="1300" b="0" i="1" smtClean="0">
                                      <a:solidFill>
                                        <a:schemeClr val="tx1"/>
                                      </a:solidFill>
                                      <a:latin typeface="Cambria Math"/>
                                    </a:rPr>
                                    <m:t>2</m:t>
                                  </m:r>
                                </m:sup>
                              </m:sSubSup>
                            </m:den>
                          </m:f>
                          <m:sSub>
                            <m:sSubPr>
                              <m:ctrlPr>
                                <a:rPr lang="en-US" sz="1300" b="0" i="1" smtClean="0">
                                  <a:solidFill>
                                    <a:schemeClr val="tx1"/>
                                  </a:solidFill>
                                  <a:latin typeface="Cambria Math"/>
                                </a:rPr>
                              </m:ctrlPr>
                            </m:sSubPr>
                            <m:e>
                              <m:acc>
                                <m:accPr>
                                  <m:chr m:val="̅"/>
                                  <m:ctrlPr>
                                    <a:rPr lang="en-US" sz="1300" b="0" i="1" smtClean="0">
                                      <a:solidFill>
                                        <a:schemeClr val="tx1"/>
                                      </a:solidFill>
                                      <a:latin typeface="Cambria Math"/>
                                    </a:rPr>
                                  </m:ctrlPr>
                                </m:accPr>
                                <m:e>
                                  <m:r>
                                    <a:rPr lang="en-US" sz="1300" b="0" i="1" smtClean="0">
                                      <a:solidFill>
                                        <a:schemeClr val="tx1"/>
                                      </a:solidFill>
                                      <a:latin typeface="Cambria Math"/>
                                    </a:rPr>
                                    <m:t>𝑦</m:t>
                                  </m:r>
                                </m:e>
                              </m:acc>
                            </m:e>
                            <m:sub>
                              <m:r>
                                <a:rPr lang="en-US" sz="1300" b="0" i="1" smtClean="0">
                                  <a:solidFill>
                                    <a:schemeClr val="tx1"/>
                                  </a:solidFill>
                                  <a:latin typeface="Cambria Math"/>
                                  <a:ea typeface="Cambria Math"/>
                                </a:rPr>
                                <m:t>∙</m:t>
                              </m:r>
                              <m:r>
                                <a:rPr lang="en-US" sz="1300" b="0" i="1" smtClean="0">
                                  <a:solidFill>
                                    <a:schemeClr val="tx1"/>
                                  </a:solidFill>
                                  <a:latin typeface="Cambria Math"/>
                                  <a:ea typeface="Cambria Math"/>
                                </a:rPr>
                                <m:t>𝑗</m:t>
                              </m:r>
                            </m:sub>
                          </m:sSub>
                          <m:r>
                            <a:rPr lang="en-US" sz="1300" b="0" i="1" smtClean="0">
                              <a:solidFill>
                                <a:schemeClr val="tx1"/>
                              </a:solidFill>
                              <a:latin typeface="Cambria Math"/>
                            </a:rPr>
                            <m:t>+</m:t>
                          </m:r>
                          <m:f>
                            <m:fPr>
                              <m:ctrlPr>
                                <a:rPr lang="en-US" sz="1300" i="1">
                                  <a:solidFill>
                                    <a:schemeClr val="tx1"/>
                                  </a:solidFill>
                                  <a:latin typeface="Cambria Math"/>
                                </a:rPr>
                              </m:ctrlPr>
                            </m:fPr>
                            <m:num>
                              <m:r>
                                <a:rPr lang="en-US" sz="1300" i="1">
                                  <a:solidFill>
                                    <a:schemeClr val="tx1"/>
                                  </a:solidFill>
                                  <a:latin typeface="Cambria Math"/>
                                </a:rPr>
                                <m:t>1</m:t>
                              </m:r>
                            </m:num>
                            <m:den>
                              <m:sSup>
                                <m:sSupPr>
                                  <m:ctrlPr>
                                    <a:rPr lang="en-US" sz="1300" i="1" smtClean="0">
                                      <a:solidFill>
                                        <a:schemeClr val="tx1"/>
                                      </a:solidFill>
                                      <a:latin typeface="Cambria Math"/>
                                    </a:rPr>
                                  </m:ctrlPr>
                                </m:sSupPr>
                                <m:e>
                                  <m:r>
                                    <a:rPr lang="en-US" sz="1300" i="1" smtClean="0">
                                      <a:solidFill>
                                        <a:schemeClr val="tx1"/>
                                      </a:solidFill>
                                      <a:latin typeface="Cambria Math"/>
                                      <a:ea typeface="Cambria Math"/>
                                    </a:rPr>
                                    <m:t>𝜏</m:t>
                                  </m:r>
                                </m:e>
                                <m:sup>
                                  <m:r>
                                    <a:rPr lang="en-US" sz="1300" b="0" i="1" smtClean="0">
                                      <a:solidFill>
                                        <a:schemeClr val="tx1"/>
                                      </a:solidFill>
                                      <a:latin typeface="Cambria Math"/>
                                    </a:rPr>
                                    <m:t>2</m:t>
                                  </m:r>
                                </m:sup>
                              </m:sSup>
                            </m:den>
                          </m:f>
                          <m:r>
                            <a:rPr lang="en-US" sz="1300" i="1">
                              <a:solidFill>
                                <a:schemeClr val="tx1"/>
                              </a:solidFill>
                              <a:latin typeface="Cambria Math"/>
                              <a:ea typeface="Cambria Math"/>
                            </a:rPr>
                            <m:t>𝜇</m:t>
                          </m:r>
                        </m:num>
                        <m:den>
                          <m:f>
                            <m:fPr>
                              <m:ctrlPr>
                                <a:rPr lang="en-US" sz="1300" i="1">
                                  <a:solidFill>
                                    <a:schemeClr val="tx1"/>
                                  </a:solidFill>
                                  <a:latin typeface="Cambria Math"/>
                                </a:rPr>
                              </m:ctrlPr>
                            </m:fPr>
                            <m:num>
                              <m:r>
                                <a:rPr lang="en-US" sz="1300" i="1">
                                  <a:solidFill>
                                    <a:schemeClr val="tx1"/>
                                  </a:solidFill>
                                  <a:latin typeface="Cambria Math"/>
                                </a:rPr>
                                <m:t>1</m:t>
                              </m:r>
                            </m:num>
                            <m:den>
                              <m:sSubSup>
                                <m:sSubSupPr>
                                  <m:ctrlPr>
                                    <a:rPr lang="en-US" sz="1300" i="1">
                                      <a:solidFill>
                                        <a:schemeClr val="tx1"/>
                                      </a:solidFill>
                                      <a:latin typeface="Cambria Math"/>
                                    </a:rPr>
                                  </m:ctrlPr>
                                </m:sSubSupPr>
                                <m:e>
                                  <m:r>
                                    <a:rPr lang="en-US" sz="1300" i="1">
                                      <a:solidFill>
                                        <a:schemeClr val="tx1"/>
                                      </a:solidFill>
                                      <a:latin typeface="Cambria Math"/>
                                      <a:ea typeface="Cambria Math"/>
                                    </a:rPr>
                                    <m:t>𝜎</m:t>
                                  </m:r>
                                </m:e>
                                <m:sub>
                                  <m:r>
                                    <a:rPr lang="en-US" sz="1300" i="1">
                                      <a:solidFill>
                                        <a:schemeClr val="tx1"/>
                                      </a:solidFill>
                                      <a:latin typeface="Cambria Math"/>
                                    </a:rPr>
                                    <m:t>𝑗</m:t>
                                  </m:r>
                                </m:sub>
                                <m:sup>
                                  <m:r>
                                    <a:rPr lang="en-US" sz="1300" i="1">
                                      <a:solidFill>
                                        <a:schemeClr val="tx1"/>
                                      </a:solidFill>
                                      <a:latin typeface="Cambria Math"/>
                                    </a:rPr>
                                    <m:t>2</m:t>
                                  </m:r>
                                </m:sup>
                              </m:sSubSup>
                            </m:den>
                          </m:f>
                          <m:r>
                            <a:rPr lang="en-US" sz="1300" b="0" i="1" smtClean="0">
                              <a:solidFill>
                                <a:schemeClr val="tx1"/>
                              </a:solidFill>
                              <a:latin typeface="Cambria Math"/>
                            </a:rPr>
                            <m:t>+</m:t>
                          </m:r>
                          <m:f>
                            <m:fPr>
                              <m:ctrlPr>
                                <a:rPr lang="en-US" sz="1300" i="1">
                                  <a:solidFill>
                                    <a:schemeClr val="tx1"/>
                                  </a:solidFill>
                                  <a:latin typeface="Cambria Math"/>
                                </a:rPr>
                              </m:ctrlPr>
                            </m:fPr>
                            <m:num>
                              <m:r>
                                <a:rPr lang="en-US" sz="1300" i="1">
                                  <a:solidFill>
                                    <a:schemeClr val="tx1"/>
                                  </a:solidFill>
                                  <a:latin typeface="Cambria Math"/>
                                </a:rPr>
                                <m:t>1</m:t>
                              </m:r>
                            </m:num>
                            <m:den>
                              <m:sSup>
                                <m:sSupPr>
                                  <m:ctrlPr>
                                    <a:rPr lang="en-US" sz="1300" i="1">
                                      <a:solidFill>
                                        <a:schemeClr val="tx1"/>
                                      </a:solidFill>
                                      <a:latin typeface="Cambria Math"/>
                                    </a:rPr>
                                  </m:ctrlPr>
                                </m:sSupPr>
                                <m:e>
                                  <m:r>
                                    <a:rPr lang="en-US" sz="1300" i="1">
                                      <a:solidFill>
                                        <a:schemeClr val="tx1"/>
                                      </a:solidFill>
                                      <a:latin typeface="Cambria Math"/>
                                      <a:ea typeface="Cambria Math"/>
                                    </a:rPr>
                                    <m:t>𝜏</m:t>
                                  </m:r>
                                </m:e>
                                <m:sup>
                                  <m:r>
                                    <a:rPr lang="en-US" sz="1300" i="1">
                                      <a:solidFill>
                                        <a:schemeClr val="tx1"/>
                                      </a:solidFill>
                                      <a:latin typeface="Cambria Math"/>
                                    </a:rPr>
                                    <m:t>2</m:t>
                                  </m:r>
                                </m:sup>
                              </m:sSup>
                            </m:den>
                          </m:f>
                        </m:den>
                      </m:f>
                    </m:oMath>
                  </m:oMathPara>
                </a14:m>
                <a:endParaRPr lang="en-US" sz="1300" dirty="0">
                  <a:solidFill>
                    <a:schemeClr val="tx1"/>
                  </a:solidFill>
                </a:endParaRPr>
              </a:p>
            </p:txBody>
          </p:sp>
        </mc:Choice>
        <mc:Fallback xmlns="">
          <p:sp>
            <p:nvSpPr>
              <p:cNvPr id="22" name="Rectangle 21"/>
              <p:cNvSpPr>
                <a:spLocks noRot="1" noChangeAspect="1" noMove="1" noResize="1" noEditPoints="1" noAdjustHandles="1" noChangeArrowheads="1" noChangeShapeType="1" noTextEdit="1"/>
              </p:cNvSpPr>
              <p:nvPr/>
            </p:nvSpPr>
            <p:spPr>
              <a:xfrm>
                <a:off x="5994841" y="5058696"/>
                <a:ext cx="1473096" cy="945643"/>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Rectangle 22"/>
              <p:cNvSpPr/>
              <p:nvPr/>
            </p:nvSpPr>
            <p:spPr>
              <a:xfrm>
                <a:off x="7562133" y="5207717"/>
                <a:ext cx="1124667" cy="72218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300" i="1" smtClean="0">
                              <a:solidFill>
                                <a:schemeClr val="tx1"/>
                              </a:solidFill>
                              <a:latin typeface="Cambria Math"/>
                            </a:rPr>
                          </m:ctrlPr>
                        </m:sSubPr>
                        <m:e>
                          <m:r>
                            <a:rPr lang="en-US" sz="1300" b="0" i="1" smtClean="0">
                              <a:solidFill>
                                <a:schemeClr val="tx1"/>
                              </a:solidFill>
                              <a:latin typeface="Cambria Math"/>
                            </a:rPr>
                            <m:t>𝑉</m:t>
                          </m:r>
                        </m:e>
                        <m:sub>
                          <m:r>
                            <a:rPr lang="en-US" sz="1300" i="1">
                              <a:solidFill>
                                <a:schemeClr val="tx1"/>
                              </a:solidFill>
                              <a:latin typeface="Cambria Math"/>
                            </a:rPr>
                            <m:t>𝑗</m:t>
                          </m:r>
                        </m:sub>
                      </m:sSub>
                      <m:r>
                        <a:rPr lang="en-US" sz="1300" b="0" i="1" smtClean="0">
                          <a:solidFill>
                            <a:schemeClr val="tx1"/>
                          </a:solidFill>
                          <a:latin typeface="Cambria Math"/>
                        </a:rPr>
                        <m:t>=</m:t>
                      </m:r>
                      <m:f>
                        <m:fPr>
                          <m:ctrlPr>
                            <a:rPr lang="en-US" sz="1300" b="0" i="1" smtClean="0">
                              <a:solidFill>
                                <a:schemeClr val="tx1"/>
                              </a:solidFill>
                              <a:latin typeface="Cambria Math"/>
                            </a:rPr>
                          </m:ctrlPr>
                        </m:fPr>
                        <m:num>
                          <m:r>
                            <a:rPr lang="en-US" sz="1300" b="0" i="1" smtClean="0">
                              <a:solidFill>
                                <a:schemeClr val="tx1"/>
                              </a:solidFill>
                              <a:latin typeface="Cambria Math"/>
                            </a:rPr>
                            <m:t>1</m:t>
                          </m:r>
                        </m:num>
                        <m:den>
                          <m:f>
                            <m:fPr>
                              <m:ctrlPr>
                                <a:rPr lang="en-US" sz="1300" i="1">
                                  <a:solidFill>
                                    <a:schemeClr val="tx1"/>
                                  </a:solidFill>
                                  <a:latin typeface="Cambria Math"/>
                                </a:rPr>
                              </m:ctrlPr>
                            </m:fPr>
                            <m:num>
                              <m:r>
                                <a:rPr lang="en-US" sz="1300" i="1">
                                  <a:solidFill>
                                    <a:schemeClr val="tx1"/>
                                  </a:solidFill>
                                  <a:latin typeface="Cambria Math"/>
                                </a:rPr>
                                <m:t>1</m:t>
                              </m:r>
                            </m:num>
                            <m:den>
                              <m:sSubSup>
                                <m:sSubSupPr>
                                  <m:ctrlPr>
                                    <a:rPr lang="en-US" sz="1300" i="1">
                                      <a:solidFill>
                                        <a:schemeClr val="tx1"/>
                                      </a:solidFill>
                                      <a:latin typeface="Cambria Math"/>
                                    </a:rPr>
                                  </m:ctrlPr>
                                </m:sSubSupPr>
                                <m:e>
                                  <m:r>
                                    <a:rPr lang="en-US" sz="1300" i="1">
                                      <a:solidFill>
                                        <a:schemeClr val="tx1"/>
                                      </a:solidFill>
                                      <a:latin typeface="Cambria Math"/>
                                      <a:ea typeface="Cambria Math"/>
                                    </a:rPr>
                                    <m:t>𝜎</m:t>
                                  </m:r>
                                </m:e>
                                <m:sub>
                                  <m:r>
                                    <a:rPr lang="en-US" sz="1300" i="1">
                                      <a:solidFill>
                                        <a:schemeClr val="tx1"/>
                                      </a:solidFill>
                                      <a:latin typeface="Cambria Math"/>
                                    </a:rPr>
                                    <m:t>𝑗</m:t>
                                  </m:r>
                                </m:sub>
                                <m:sup>
                                  <m:r>
                                    <a:rPr lang="en-US" sz="1300" i="1">
                                      <a:solidFill>
                                        <a:schemeClr val="tx1"/>
                                      </a:solidFill>
                                      <a:latin typeface="Cambria Math"/>
                                    </a:rPr>
                                    <m:t>2</m:t>
                                  </m:r>
                                </m:sup>
                              </m:sSubSup>
                            </m:den>
                          </m:f>
                          <m:r>
                            <a:rPr lang="en-US" sz="1300" b="0" i="1" smtClean="0">
                              <a:solidFill>
                                <a:schemeClr val="tx1"/>
                              </a:solidFill>
                              <a:latin typeface="Cambria Math"/>
                            </a:rPr>
                            <m:t>+</m:t>
                          </m:r>
                          <m:f>
                            <m:fPr>
                              <m:ctrlPr>
                                <a:rPr lang="en-US" sz="1300" i="1">
                                  <a:solidFill>
                                    <a:schemeClr val="tx1"/>
                                  </a:solidFill>
                                  <a:latin typeface="Cambria Math"/>
                                </a:rPr>
                              </m:ctrlPr>
                            </m:fPr>
                            <m:num>
                              <m:r>
                                <a:rPr lang="en-US" sz="1300" i="1">
                                  <a:solidFill>
                                    <a:schemeClr val="tx1"/>
                                  </a:solidFill>
                                  <a:latin typeface="Cambria Math"/>
                                </a:rPr>
                                <m:t>1</m:t>
                              </m:r>
                            </m:num>
                            <m:den>
                              <m:sSup>
                                <m:sSupPr>
                                  <m:ctrlPr>
                                    <a:rPr lang="en-US" sz="1300" i="1">
                                      <a:solidFill>
                                        <a:schemeClr val="tx1"/>
                                      </a:solidFill>
                                      <a:latin typeface="Cambria Math"/>
                                    </a:rPr>
                                  </m:ctrlPr>
                                </m:sSupPr>
                                <m:e>
                                  <m:r>
                                    <a:rPr lang="en-US" sz="1300" i="1">
                                      <a:solidFill>
                                        <a:schemeClr val="tx1"/>
                                      </a:solidFill>
                                      <a:latin typeface="Cambria Math"/>
                                      <a:ea typeface="Cambria Math"/>
                                    </a:rPr>
                                    <m:t>𝜏</m:t>
                                  </m:r>
                                </m:e>
                                <m:sup>
                                  <m:r>
                                    <a:rPr lang="en-US" sz="1300" i="1">
                                      <a:solidFill>
                                        <a:schemeClr val="tx1"/>
                                      </a:solidFill>
                                      <a:latin typeface="Cambria Math"/>
                                    </a:rPr>
                                    <m:t>2</m:t>
                                  </m:r>
                                </m:sup>
                              </m:sSup>
                            </m:den>
                          </m:f>
                        </m:den>
                      </m:f>
                    </m:oMath>
                  </m:oMathPara>
                </a14:m>
                <a:endParaRPr lang="en-US" sz="1300" dirty="0">
                  <a:solidFill>
                    <a:schemeClr val="tx1"/>
                  </a:solidFill>
                </a:endParaRPr>
              </a:p>
            </p:txBody>
          </p:sp>
        </mc:Choice>
        <mc:Fallback xmlns="">
          <p:sp>
            <p:nvSpPr>
              <p:cNvPr id="23" name="Rectangle 22"/>
              <p:cNvSpPr>
                <a:spLocks noRot="1" noChangeAspect="1" noMove="1" noResize="1" noEditPoints="1" noAdjustHandles="1" noChangeArrowheads="1" noChangeShapeType="1" noTextEdit="1"/>
              </p:cNvSpPr>
              <p:nvPr/>
            </p:nvSpPr>
            <p:spPr>
              <a:xfrm>
                <a:off x="7562133" y="5207717"/>
                <a:ext cx="1124667" cy="722185"/>
              </a:xfrm>
              <a:prstGeom prst="rect">
                <a:avLst/>
              </a:prstGeom>
              <a:blipFill>
                <a:blip r:embed="rId10"/>
                <a:stretch>
                  <a:fillRect b="-1681"/>
                </a:stretch>
              </a:blipFill>
            </p:spPr>
            <p:txBody>
              <a:bodyPr/>
              <a:lstStyle/>
              <a:p>
                <a:r>
                  <a:rPr lang="en-US">
                    <a:noFill/>
                  </a:rPr>
                  <a:t> </a:t>
                </a:r>
              </a:p>
            </p:txBody>
          </p:sp>
        </mc:Fallback>
      </mc:AlternateContent>
      <p:sp>
        <p:nvSpPr>
          <p:cNvPr id="24" name="TextBox 23"/>
          <p:cNvSpPr txBox="1"/>
          <p:nvPr/>
        </p:nvSpPr>
        <p:spPr>
          <a:xfrm>
            <a:off x="4199470" y="5712683"/>
            <a:ext cx="1676400" cy="292388"/>
          </a:xfrm>
          <a:prstGeom prst="rect">
            <a:avLst/>
          </a:prstGeom>
          <a:noFill/>
        </p:spPr>
        <p:txBody>
          <a:bodyPr wrap="square" rtlCol="0">
            <a:spAutoFit/>
          </a:bodyPr>
          <a:lstStyle/>
          <a:p>
            <a:pPr algn="ctr"/>
            <a:r>
              <a:rPr lang="en-US" sz="1300" b="1" dirty="0" smtClean="0"/>
              <a:t>posterior</a:t>
            </a:r>
            <a:endParaRPr lang="en-US" sz="1300" b="1" dirty="0"/>
          </a:p>
        </p:txBody>
      </p:sp>
      <p:sp>
        <p:nvSpPr>
          <p:cNvPr id="25" name="TextBox 24"/>
          <p:cNvSpPr txBox="1"/>
          <p:nvPr/>
        </p:nvSpPr>
        <p:spPr>
          <a:xfrm>
            <a:off x="1871886" y="5433472"/>
            <a:ext cx="208170" cy="369332"/>
          </a:xfrm>
          <a:prstGeom prst="rect">
            <a:avLst/>
          </a:prstGeom>
          <a:noFill/>
        </p:spPr>
        <p:txBody>
          <a:bodyPr wrap="square" rtlCol="0">
            <a:spAutoFit/>
          </a:bodyPr>
          <a:lstStyle/>
          <a:p>
            <a:r>
              <a:rPr lang="en-US" dirty="0" smtClean="0"/>
              <a:t>+</a:t>
            </a:r>
            <a:endParaRPr lang="en-US" dirty="0"/>
          </a:p>
        </p:txBody>
      </p:sp>
      <p:sp>
        <p:nvSpPr>
          <p:cNvPr id="26" name="TextBox 25"/>
          <p:cNvSpPr txBox="1"/>
          <p:nvPr/>
        </p:nvSpPr>
        <p:spPr>
          <a:xfrm>
            <a:off x="3761548" y="5413466"/>
            <a:ext cx="208170" cy="369332"/>
          </a:xfrm>
          <a:prstGeom prst="rect">
            <a:avLst/>
          </a:prstGeom>
          <a:noFill/>
        </p:spPr>
        <p:txBody>
          <a:bodyPr wrap="square" rtlCol="0">
            <a:spAutoFit/>
          </a:bodyPr>
          <a:lstStyle/>
          <a:p>
            <a:r>
              <a:rPr lang="en-US" dirty="0" smtClean="0"/>
              <a:t>=</a:t>
            </a:r>
            <a:endParaRPr lang="en-US" dirty="0"/>
          </a:p>
        </p:txBody>
      </p:sp>
      <p:sp>
        <p:nvSpPr>
          <p:cNvPr id="27" name="TextBox 26"/>
          <p:cNvSpPr txBox="1"/>
          <p:nvPr/>
        </p:nvSpPr>
        <p:spPr>
          <a:xfrm>
            <a:off x="261845" y="4956638"/>
            <a:ext cx="5638800" cy="338554"/>
          </a:xfrm>
          <a:prstGeom prst="rect">
            <a:avLst/>
          </a:prstGeom>
          <a:noFill/>
        </p:spPr>
        <p:txBody>
          <a:bodyPr wrap="square" rtlCol="0">
            <a:spAutoFit/>
          </a:bodyPr>
          <a:lstStyle/>
          <a:p>
            <a:r>
              <a:rPr lang="en-US" sz="1600" dirty="0" smtClean="0">
                <a:solidFill>
                  <a:srgbClr val="FF0000"/>
                </a:solidFill>
              </a:rPr>
              <a:t>Recall posterior of Gaussian Prior + Gaussian Likelihood </a:t>
            </a:r>
            <a:endParaRPr lang="en-US" sz="1600" dirty="0">
              <a:solidFill>
                <a:srgbClr val="FF0000"/>
              </a:solidFill>
            </a:endParaRPr>
          </a:p>
        </p:txBody>
      </p:sp>
      <mc:AlternateContent xmlns:mc="http://schemas.openxmlformats.org/markup-compatibility/2006" xmlns:a14="http://schemas.microsoft.com/office/drawing/2010/main">
        <mc:Choice Requires="a14">
          <p:sp>
            <p:nvSpPr>
              <p:cNvPr id="7" name="Rectangle 6"/>
              <p:cNvSpPr/>
              <p:nvPr/>
            </p:nvSpPr>
            <p:spPr>
              <a:xfrm>
                <a:off x="6961634" y="2140690"/>
                <a:ext cx="1960665" cy="65588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ctrlPr>
                            <a:rPr lang="en-US" sz="1600" b="0" i="1" smtClean="0">
                              <a:solidFill>
                                <a:srgbClr val="FF0000"/>
                              </a:solidFill>
                              <a:latin typeface="Cambria Math"/>
                            </a:rPr>
                          </m:ctrlPr>
                        </m:dPr>
                        <m:e>
                          <m:sSubSup>
                            <m:sSubSupPr>
                              <m:ctrlPr>
                                <a:rPr lang="en-US" sz="1600" i="1">
                                  <a:solidFill>
                                    <a:srgbClr val="FF0000"/>
                                  </a:solidFill>
                                  <a:latin typeface="Cambria Math"/>
                                </a:rPr>
                              </m:ctrlPr>
                            </m:sSubSupPr>
                            <m:e>
                              <m:r>
                                <a:rPr lang="en-US" sz="1600" i="1">
                                  <a:solidFill>
                                    <a:srgbClr val="FF0000"/>
                                  </a:solidFill>
                                  <a:latin typeface="Cambria Math"/>
                                  <a:ea typeface="Cambria Math"/>
                                </a:rPr>
                                <m:t>𝜎</m:t>
                              </m:r>
                            </m:e>
                            <m:sub>
                              <m:r>
                                <a:rPr lang="en-US" sz="1600" i="1">
                                  <a:solidFill>
                                    <a:srgbClr val="FF0000"/>
                                  </a:solidFill>
                                  <a:latin typeface="Cambria Math" panose="02040503050406030204" pitchFamily="18" charset="0"/>
                                  <a:ea typeface="Cambria Math"/>
                                </a:rPr>
                                <m:t>𝑗</m:t>
                              </m:r>
                            </m:sub>
                            <m:sup>
                              <m:r>
                                <a:rPr lang="en-US" sz="1600" i="1">
                                  <a:solidFill>
                                    <a:srgbClr val="FF0000"/>
                                  </a:solidFill>
                                  <a:latin typeface="Cambria Math"/>
                                </a:rPr>
                                <m:t>2</m:t>
                              </m:r>
                            </m:sup>
                          </m:sSubSup>
                          <m:r>
                            <a:rPr lang="en-US" sz="1600" i="1">
                              <a:solidFill>
                                <a:srgbClr val="FF0000"/>
                              </a:solidFill>
                              <a:latin typeface="Cambria Math"/>
                            </a:rPr>
                            <m:t>=</m:t>
                          </m:r>
                          <m:f>
                            <m:fPr>
                              <m:ctrlPr>
                                <a:rPr lang="en-US" sz="1600" i="1">
                                  <a:solidFill>
                                    <a:srgbClr val="FF0000"/>
                                  </a:solidFill>
                                  <a:latin typeface="Cambria Math"/>
                                </a:rPr>
                              </m:ctrlPr>
                            </m:fPr>
                            <m:num>
                              <m:sSup>
                                <m:sSupPr>
                                  <m:ctrlPr>
                                    <a:rPr lang="en-US" sz="1600" i="1">
                                      <a:solidFill>
                                        <a:srgbClr val="FF0000"/>
                                      </a:solidFill>
                                      <a:latin typeface="Cambria Math"/>
                                      <a:ea typeface="Cambria Math"/>
                                    </a:rPr>
                                  </m:ctrlPr>
                                </m:sSupPr>
                                <m:e>
                                  <m:r>
                                    <a:rPr lang="en-US" sz="1600" i="1">
                                      <a:solidFill>
                                        <a:srgbClr val="FF0000"/>
                                      </a:solidFill>
                                      <a:latin typeface="Cambria Math"/>
                                      <a:ea typeface="Cambria Math"/>
                                    </a:rPr>
                                    <m:t>𝜎</m:t>
                                  </m:r>
                                </m:e>
                                <m:sup>
                                  <m:r>
                                    <a:rPr lang="en-US" sz="1600" i="1">
                                      <a:solidFill>
                                        <a:srgbClr val="FF0000"/>
                                      </a:solidFill>
                                      <a:latin typeface="Cambria Math"/>
                                      <a:ea typeface="Cambria Math"/>
                                    </a:rPr>
                                    <m:t>2</m:t>
                                  </m:r>
                                </m:sup>
                              </m:sSup>
                            </m:num>
                            <m:den>
                              <m:sSub>
                                <m:sSubPr>
                                  <m:ctrlPr>
                                    <a:rPr lang="en-US" sz="1600" i="1">
                                      <a:solidFill>
                                        <a:srgbClr val="FF0000"/>
                                      </a:solidFill>
                                      <a:latin typeface="Cambria Math"/>
                                    </a:rPr>
                                  </m:ctrlPr>
                                </m:sSubPr>
                                <m:e>
                                  <m:r>
                                    <a:rPr lang="en-US" sz="1600" i="1">
                                      <a:solidFill>
                                        <a:srgbClr val="FF0000"/>
                                      </a:solidFill>
                                      <a:latin typeface="Cambria Math"/>
                                    </a:rPr>
                                    <m:t>𝑛</m:t>
                                  </m:r>
                                </m:e>
                                <m:sub>
                                  <m:r>
                                    <a:rPr lang="en-US" sz="1600" i="1">
                                      <a:solidFill>
                                        <a:srgbClr val="FF0000"/>
                                      </a:solidFill>
                                      <a:latin typeface="Cambria Math" panose="02040503050406030204" pitchFamily="18" charset="0"/>
                                    </a:rPr>
                                    <m:t>𝑗</m:t>
                                  </m:r>
                                </m:sub>
                              </m:sSub>
                            </m:den>
                          </m:f>
                          <m:r>
                            <m:rPr>
                              <m:nor/>
                            </m:rPr>
                            <a:rPr lang="en-US" sz="1600" dirty="0">
                              <a:solidFill>
                                <a:srgbClr val="FF0000"/>
                              </a:solidFill>
                            </a:rPr>
                            <m:t>is</m:t>
                          </m:r>
                          <m:r>
                            <m:rPr>
                              <m:nor/>
                            </m:rPr>
                            <a:rPr lang="en-US" sz="1600" dirty="0">
                              <a:solidFill>
                                <a:srgbClr val="FF0000"/>
                              </a:solidFill>
                            </a:rPr>
                            <m:t> </m:t>
                          </m:r>
                          <m:r>
                            <m:rPr>
                              <m:nor/>
                            </m:rPr>
                            <a:rPr lang="en-US" sz="1600" dirty="0">
                              <a:solidFill>
                                <a:srgbClr val="FF0000"/>
                              </a:solidFill>
                            </a:rPr>
                            <m:t>known</m:t>
                          </m:r>
                        </m:e>
                      </m:d>
                    </m:oMath>
                  </m:oMathPara>
                </a14:m>
                <a:endParaRPr lang="en-US" sz="1600" dirty="0">
                  <a:solidFill>
                    <a:srgbClr val="FF0000"/>
                  </a:solidFill>
                </a:endParaRPr>
              </a:p>
            </p:txBody>
          </p:sp>
        </mc:Choice>
        <mc:Fallback xmlns="">
          <p:sp>
            <p:nvSpPr>
              <p:cNvPr id="7" name="Rectangle 6"/>
              <p:cNvSpPr>
                <a:spLocks noRot="1" noChangeAspect="1" noMove="1" noResize="1" noEditPoints="1" noAdjustHandles="1" noChangeArrowheads="1" noChangeShapeType="1" noTextEdit="1"/>
              </p:cNvSpPr>
              <p:nvPr/>
            </p:nvSpPr>
            <p:spPr>
              <a:xfrm>
                <a:off x="6961634" y="2140690"/>
                <a:ext cx="1960665" cy="655885"/>
              </a:xfrm>
              <a:prstGeom prst="rect">
                <a:avLst/>
              </a:prstGeom>
              <a:blipFill>
                <a:blip r:embed="rId11"/>
                <a:stretch>
                  <a:fillRect/>
                </a:stretch>
              </a:blipFill>
            </p:spPr>
            <p:txBody>
              <a:bodyPr/>
              <a:lstStyle/>
              <a:p>
                <a:r>
                  <a:rPr lang="en-US">
                    <a:noFill/>
                  </a:rPr>
                  <a:t> </a:t>
                </a:r>
              </a:p>
            </p:txBody>
          </p:sp>
        </mc:Fallback>
      </mc:AlternateContent>
      <p:sp>
        <p:nvSpPr>
          <p:cNvPr id="8" name="TextBox 7"/>
          <p:cNvSpPr txBox="1"/>
          <p:nvPr/>
        </p:nvSpPr>
        <p:spPr>
          <a:xfrm>
            <a:off x="611948" y="6187548"/>
            <a:ext cx="7847107" cy="307777"/>
          </a:xfrm>
          <a:prstGeom prst="rect">
            <a:avLst/>
          </a:prstGeom>
          <a:noFill/>
        </p:spPr>
        <p:txBody>
          <a:bodyPr wrap="square" rtlCol="0">
            <a:spAutoFit/>
          </a:bodyPr>
          <a:lstStyle/>
          <a:p>
            <a:pPr algn="ctr"/>
            <a:r>
              <a:rPr lang="en-US" sz="1400" b="1" dirty="0" smtClean="0">
                <a:solidFill>
                  <a:srgbClr val="00B050"/>
                </a:solidFill>
              </a:rPr>
              <a:t>Given hyper parameters, it require one layer posterior distribution</a:t>
            </a:r>
            <a:endParaRPr lang="en-US" sz="1400" b="1" dirty="0">
              <a:solidFill>
                <a:srgbClr val="00B050"/>
              </a:solidFill>
            </a:endParaRPr>
          </a:p>
        </p:txBody>
      </p:sp>
      <p:cxnSp>
        <p:nvCxnSpPr>
          <p:cNvPr id="4" name="Straight Arrow Connector 3"/>
          <p:cNvCxnSpPr>
            <a:endCxn id="22" idx="0"/>
          </p:cNvCxnSpPr>
          <p:nvPr/>
        </p:nvCxnSpPr>
        <p:spPr>
          <a:xfrm flipH="1">
            <a:off x="6731389" y="4868492"/>
            <a:ext cx="518242" cy="19020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 name="TextBox 4"/>
              <p:cNvSpPr txBox="1"/>
              <p:nvPr/>
            </p:nvSpPr>
            <p:spPr>
              <a:xfrm>
                <a:off x="7249630" y="4605842"/>
                <a:ext cx="830616" cy="508729"/>
              </a:xfrm>
              <a:prstGeom prst="rect">
                <a:avLst/>
              </a:prstGeom>
              <a:noFill/>
              <a:ln>
                <a:solidFill>
                  <a:srgbClr val="FF0000"/>
                </a:solidFill>
              </a:ln>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sz="1200" i="1" smtClean="0">
                              <a:latin typeface="Cambria Math"/>
                            </a:rPr>
                          </m:ctrlPr>
                        </m:fPr>
                        <m:num>
                          <m:r>
                            <a:rPr lang="en-US" sz="1200" i="1">
                              <a:latin typeface="Cambria Math"/>
                            </a:rPr>
                            <m:t>1</m:t>
                          </m:r>
                        </m:num>
                        <m:den>
                          <m:sSubSup>
                            <m:sSubSupPr>
                              <m:ctrlPr>
                                <a:rPr lang="en-US" sz="1200" i="1">
                                  <a:latin typeface="Cambria Math"/>
                                </a:rPr>
                              </m:ctrlPr>
                            </m:sSubSupPr>
                            <m:e>
                              <m:r>
                                <a:rPr lang="en-US" sz="1200" i="1">
                                  <a:latin typeface="Cambria Math"/>
                                  <a:ea typeface="Cambria Math"/>
                                </a:rPr>
                                <m:t>𝜎</m:t>
                              </m:r>
                            </m:e>
                            <m:sub>
                              <m:r>
                                <a:rPr lang="en-US" sz="1200" i="1">
                                  <a:latin typeface="Cambria Math"/>
                                </a:rPr>
                                <m:t>𝑗</m:t>
                              </m:r>
                            </m:sub>
                            <m:sup>
                              <m:r>
                                <a:rPr lang="en-US" sz="1200" i="1">
                                  <a:latin typeface="Cambria Math"/>
                                </a:rPr>
                                <m:t>2</m:t>
                              </m:r>
                            </m:sup>
                          </m:sSubSup>
                        </m:den>
                      </m:f>
                      <m:r>
                        <a:rPr lang="en-US" sz="1200" b="0" i="1" smtClean="0">
                          <a:latin typeface="Cambria Math" panose="02040503050406030204" pitchFamily="18" charset="0"/>
                        </a:rPr>
                        <m:t>=</m:t>
                      </m:r>
                      <m:f>
                        <m:fPr>
                          <m:ctrlPr>
                            <a:rPr lang="en-US" sz="1200" b="0" i="1" smtClean="0">
                              <a:latin typeface="Cambria Math"/>
                            </a:rPr>
                          </m:ctrlPr>
                        </m:fPr>
                        <m:num>
                          <m:r>
                            <a:rPr lang="en-US" sz="1200" b="0" i="1" smtClean="0">
                              <a:latin typeface="Cambria Math" panose="02040503050406030204" pitchFamily="18" charset="0"/>
                            </a:rPr>
                            <m:t>𝑛</m:t>
                          </m:r>
                        </m:num>
                        <m:den>
                          <m:r>
                            <m:rPr>
                              <m:lit/>
                            </m:rPr>
                            <a:rPr lang="en-US" sz="1200" b="0" i="1" smtClean="0">
                              <a:latin typeface="Cambria Math" panose="02040503050406030204" pitchFamily="18" charset="0"/>
                            </a:rPr>
                            <m:t> </m:t>
                          </m:r>
                          <m:sSup>
                            <m:sSupPr>
                              <m:ctrlPr>
                                <a:rPr lang="en-US" sz="1200" b="0" i="1" smtClean="0">
                                  <a:latin typeface="Cambria Math"/>
                                </a:rPr>
                              </m:ctrlPr>
                            </m:sSupPr>
                            <m:e>
                              <m:r>
                                <a:rPr lang="en-US" sz="1200" b="0" i="1" smtClean="0">
                                  <a:latin typeface="Cambria Math" panose="02040503050406030204" pitchFamily="18" charset="0"/>
                                </a:rPr>
                                <m:t>𝜎</m:t>
                              </m:r>
                            </m:e>
                            <m:sup>
                              <m:r>
                                <a:rPr lang="en-US" sz="1200" b="0" i="1" smtClean="0">
                                  <a:latin typeface="Cambria Math" panose="02040503050406030204" pitchFamily="18" charset="0"/>
                                </a:rPr>
                                <m:t>2</m:t>
                              </m:r>
                            </m:sup>
                          </m:sSup>
                        </m:den>
                      </m:f>
                    </m:oMath>
                  </m:oMathPara>
                </a14:m>
                <a:endParaRPr lang="en-US" sz="1200" dirty="0"/>
              </a:p>
            </p:txBody>
          </p:sp>
        </mc:Choice>
        <mc:Fallback xmlns="">
          <p:sp>
            <p:nvSpPr>
              <p:cNvPr id="5" name="TextBox 4"/>
              <p:cNvSpPr txBox="1">
                <a:spLocks noRot="1" noChangeAspect="1" noMove="1" noResize="1" noEditPoints="1" noAdjustHandles="1" noChangeArrowheads="1" noChangeShapeType="1" noTextEdit="1"/>
              </p:cNvSpPr>
              <p:nvPr/>
            </p:nvSpPr>
            <p:spPr>
              <a:xfrm>
                <a:off x="7249630" y="4605842"/>
                <a:ext cx="830616" cy="508729"/>
              </a:xfrm>
              <a:prstGeom prst="rect">
                <a:avLst/>
              </a:prstGeom>
              <a:blipFill>
                <a:blip r:embed="rId12"/>
                <a:stretch>
                  <a:fillRect/>
                </a:stretch>
              </a:blipFill>
              <a:ln>
                <a:solidFill>
                  <a:srgbClr val="FF0000"/>
                </a:solidFill>
              </a:ln>
            </p:spPr>
            <p:txBody>
              <a:bodyPr/>
              <a:lstStyle/>
              <a:p>
                <a:r>
                  <a:rPr lang="en-US">
                    <a:noFill/>
                  </a:rPr>
                  <a:t> </a:t>
                </a:r>
              </a:p>
            </p:txBody>
          </p:sp>
        </mc:Fallback>
      </mc:AlternateContent>
    </p:spTree>
    <p:extLst>
      <p:ext uri="{BB962C8B-B14F-4D97-AF65-F5344CB8AC3E}">
        <p14:creationId xmlns:p14="http://schemas.microsoft.com/office/powerpoint/2010/main" val="359916669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ectangle 40"/>
          <p:cNvSpPr/>
          <p:nvPr/>
        </p:nvSpPr>
        <p:spPr>
          <a:xfrm>
            <a:off x="1295399" y="3844190"/>
            <a:ext cx="7687193" cy="1137449"/>
          </a:xfrm>
          <a:prstGeom prst="rect">
            <a:avLst/>
          </a:prstGeom>
          <a:solidFill>
            <a:srgbClr val="EBF1DE">
              <a:alpha val="30196"/>
            </a:srgbClr>
          </a:solidFill>
          <a:ln w="12700">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8" name="Rectangle 27"/>
          <p:cNvSpPr/>
          <p:nvPr/>
        </p:nvSpPr>
        <p:spPr>
          <a:xfrm>
            <a:off x="152400" y="1066800"/>
            <a:ext cx="8830192" cy="2307495"/>
          </a:xfrm>
          <a:prstGeom prst="rect">
            <a:avLst/>
          </a:prstGeom>
          <a:solidFill>
            <a:srgbClr val="EBF1DE">
              <a:alpha val="30196"/>
            </a:srgbClr>
          </a:solidFill>
          <a:ln w="12700">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 name="TextBox 2"/>
          <p:cNvSpPr txBox="1"/>
          <p:nvPr/>
        </p:nvSpPr>
        <p:spPr>
          <a:xfrm>
            <a:off x="0" y="228600"/>
            <a:ext cx="9144000" cy="369332"/>
          </a:xfrm>
          <a:prstGeom prst="rect">
            <a:avLst/>
          </a:prstGeom>
          <a:solidFill>
            <a:schemeClr val="accent1">
              <a:lumMod val="20000"/>
              <a:lumOff val="80000"/>
            </a:schemeClr>
          </a:solidFill>
        </p:spPr>
        <p:txBody>
          <a:bodyPr wrap="square" rtlCol="0">
            <a:spAutoFit/>
          </a:bodyPr>
          <a:lstStyle/>
          <a:p>
            <a:r>
              <a:rPr lang="en-US" b="1" dirty="0" smtClean="0">
                <a:solidFill>
                  <a:srgbClr val="3333FF"/>
                </a:solidFill>
              </a:rPr>
              <a:t>     Procedure of inferencing for Bayesian hierarchical model</a:t>
            </a:r>
            <a:endParaRPr lang="en-US" b="1" dirty="0">
              <a:solidFill>
                <a:srgbClr val="3333FF"/>
              </a:solidFill>
            </a:endParaRPr>
          </a:p>
        </p:txBody>
      </p:sp>
      <mc:AlternateContent xmlns:mc="http://schemas.openxmlformats.org/markup-compatibility/2006" xmlns:a14="http://schemas.microsoft.com/office/drawing/2010/main">
        <mc:Choice Requires="a14">
          <p:sp>
            <p:nvSpPr>
              <p:cNvPr id="32" name="TextBox 31"/>
              <p:cNvSpPr txBox="1"/>
              <p:nvPr/>
            </p:nvSpPr>
            <p:spPr>
              <a:xfrm>
                <a:off x="142601" y="1066800"/>
                <a:ext cx="8001000" cy="369332"/>
              </a:xfrm>
              <a:prstGeom prst="rect">
                <a:avLst/>
              </a:prstGeom>
              <a:noFill/>
            </p:spPr>
            <p:txBody>
              <a:bodyPr wrap="square" rtlCol="0">
                <a:spAutoFit/>
              </a:bodyPr>
              <a:lstStyle/>
              <a:p>
                <a:r>
                  <a:rPr lang="en-US" b="1" dirty="0" smtClean="0">
                    <a:solidFill>
                      <a:schemeClr val="tx1"/>
                    </a:solidFill>
                  </a:rPr>
                  <a:t>Step 3</a:t>
                </a:r>
                <a:r>
                  <a:rPr lang="en-US" dirty="0" smtClean="0">
                    <a:solidFill>
                      <a:schemeClr val="tx1"/>
                    </a:solidFill>
                  </a:rPr>
                  <a:t>: Obtain </a:t>
                </a:r>
                <a:r>
                  <a:rPr lang="en-US" b="1" i="1" dirty="0" smtClean="0">
                    <a:solidFill>
                      <a:schemeClr val="tx1"/>
                    </a:solidFill>
                  </a:rPr>
                  <a:t>marginal posterior distribution</a:t>
                </a:r>
                <a:r>
                  <a:rPr lang="en-US" dirty="0" smtClean="0">
                    <a:solidFill>
                      <a:schemeClr val="tx1"/>
                    </a:solidFill>
                  </a:rPr>
                  <a:t> </a:t>
                </a:r>
                <a14:m>
                  <m:oMath xmlns:m="http://schemas.openxmlformats.org/officeDocument/2006/math">
                    <m:r>
                      <a:rPr lang="en-US" i="1">
                        <a:solidFill>
                          <a:schemeClr val="tx1"/>
                        </a:solidFill>
                        <a:latin typeface="Cambria Math"/>
                        <a:ea typeface="Cambria Math"/>
                      </a:rPr>
                      <m:t>𝑝</m:t>
                    </m:r>
                    <m:d>
                      <m:dPr>
                        <m:ctrlPr>
                          <a:rPr lang="en-US" i="1">
                            <a:solidFill>
                              <a:schemeClr val="tx1"/>
                            </a:solidFill>
                            <a:latin typeface="Cambria Math"/>
                            <a:ea typeface="Cambria Math"/>
                          </a:rPr>
                        </m:ctrlPr>
                      </m:dPr>
                      <m:e>
                        <m:r>
                          <a:rPr lang="en-US" i="1">
                            <a:latin typeface="Cambria Math" panose="02040503050406030204" pitchFamily="18" charset="0"/>
                            <a:ea typeface="Cambria Math"/>
                          </a:rPr>
                          <m:t>𝜇</m:t>
                        </m:r>
                        <m:r>
                          <a:rPr lang="en-US" i="1">
                            <a:latin typeface="Cambria Math"/>
                            <a:ea typeface="Cambria Math"/>
                          </a:rPr>
                          <m:t>,</m:t>
                        </m:r>
                        <m:r>
                          <a:rPr lang="en-US" i="1">
                            <a:latin typeface="Cambria Math" panose="02040503050406030204" pitchFamily="18" charset="0"/>
                            <a:ea typeface="Cambria Math"/>
                          </a:rPr>
                          <m:t>𝜏</m:t>
                        </m:r>
                      </m:e>
                      <m:e>
                        <m:r>
                          <a:rPr lang="en-US" i="1">
                            <a:solidFill>
                              <a:schemeClr val="tx1"/>
                            </a:solidFill>
                            <a:latin typeface="Cambria Math"/>
                            <a:ea typeface="Cambria Math"/>
                          </a:rPr>
                          <m:t>𝑦</m:t>
                        </m:r>
                      </m:e>
                    </m:d>
                  </m:oMath>
                </a14:m>
                <a:endParaRPr lang="en-US" dirty="0">
                  <a:solidFill>
                    <a:schemeClr val="tx1"/>
                  </a:solidFill>
                </a:endParaRPr>
              </a:p>
            </p:txBody>
          </p:sp>
        </mc:Choice>
        <mc:Fallback xmlns="">
          <p:sp>
            <p:nvSpPr>
              <p:cNvPr id="32" name="TextBox 31"/>
              <p:cNvSpPr txBox="1">
                <a:spLocks noRot="1" noChangeAspect="1" noMove="1" noResize="1" noEditPoints="1" noAdjustHandles="1" noChangeArrowheads="1" noChangeShapeType="1" noTextEdit="1"/>
              </p:cNvSpPr>
              <p:nvPr/>
            </p:nvSpPr>
            <p:spPr>
              <a:xfrm>
                <a:off x="142601" y="1066800"/>
                <a:ext cx="8001000" cy="369332"/>
              </a:xfrm>
              <a:prstGeom prst="rect">
                <a:avLst/>
              </a:prstGeom>
              <a:blipFill>
                <a:blip r:embed="rId2"/>
                <a:stretch>
                  <a:fillRect l="-609" t="-819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Rectangle 34"/>
              <p:cNvSpPr/>
              <p:nvPr/>
            </p:nvSpPr>
            <p:spPr>
              <a:xfrm>
                <a:off x="5389654" y="1447800"/>
                <a:ext cx="2223301" cy="61228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1600" i="1" smtClean="0">
                          <a:solidFill>
                            <a:schemeClr val="tx1"/>
                          </a:solidFill>
                          <a:latin typeface="Cambria Math"/>
                          <a:ea typeface="Cambria Math"/>
                        </a:rPr>
                        <m:t>𝑝</m:t>
                      </m:r>
                      <m:d>
                        <m:dPr>
                          <m:ctrlPr>
                            <a:rPr lang="en-US" sz="1600" i="1">
                              <a:solidFill>
                                <a:schemeClr val="tx1"/>
                              </a:solidFill>
                              <a:latin typeface="Cambria Math"/>
                              <a:ea typeface="Cambria Math"/>
                            </a:rPr>
                          </m:ctrlPr>
                        </m:dPr>
                        <m:e>
                          <m:r>
                            <a:rPr lang="en-US" sz="1600" i="1">
                              <a:solidFill>
                                <a:schemeClr val="tx1"/>
                              </a:solidFill>
                              <a:latin typeface="Cambria Math" panose="02040503050406030204" pitchFamily="18" charset="0"/>
                              <a:ea typeface="Cambria Math"/>
                            </a:rPr>
                            <m:t>𝜇</m:t>
                          </m:r>
                          <m:r>
                            <a:rPr lang="en-US" sz="1600" i="1">
                              <a:solidFill>
                                <a:schemeClr val="tx1"/>
                              </a:solidFill>
                              <a:latin typeface="Cambria Math"/>
                              <a:ea typeface="Cambria Math"/>
                            </a:rPr>
                            <m:t>,</m:t>
                          </m:r>
                          <m:r>
                            <a:rPr lang="en-US" sz="1600" i="1">
                              <a:solidFill>
                                <a:schemeClr val="tx1"/>
                              </a:solidFill>
                              <a:latin typeface="Cambria Math" panose="02040503050406030204" pitchFamily="18" charset="0"/>
                              <a:ea typeface="Cambria Math"/>
                            </a:rPr>
                            <m:t>𝜏</m:t>
                          </m:r>
                        </m:e>
                        <m:e>
                          <m:r>
                            <a:rPr lang="en-US" sz="1600" i="1">
                              <a:solidFill>
                                <a:schemeClr val="tx1"/>
                              </a:solidFill>
                              <a:latin typeface="Cambria Math"/>
                              <a:ea typeface="Cambria Math"/>
                            </a:rPr>
                            <m:t>𝑦</m:t>
                          </m:r>
                        </m:e>
                      </m:d>
                      <m:r>
                        <a:rPr lang="en-US" sz="1600" i="1">
                          <a:solidFill>
                            <a:schemeClr val="tx1"/>
                          </a:solidFill>
                          <a:latin typeface="Cambria Math"/>
                          <a:ea typeface="Cambria Math"/>
                        </a:rPr>
                        <m:t>=</m:t>
                      </m:r>
                      <m:f>
                        <m:fPr>
                          <m:ctrlPr>
                            <a:rPr lang="en-US" sz="1600" i="1" smtClean="0">
                              <a:solidFill>
                                <a:schemeClr val="tx1"/>
                              </a:solidFill>
                              <a:latin typeface="Cambria Math"/>
                              <a:ea typeface="Cambria Math"/>
                            </a:rPr>
                          </m:ctrlPr>
                        </m:fPr>
                        <m:num>
                          <m:r>
                            <a:rPr lang="en-US" sz="1600" i="1">
                              <a:solidFill>
                                <a:schemeClr val="tx1"/>
                              </a:solidFill>
                              <a:latin typeface="Cambria Math"/>
                              <a:ea typeface="Cambria Math"/>
                            </a:rPr>
                            <m:t>𝑝</m:t>
                          </m:r>
                          <m:d>
                            <m:dPr>
                              <m:ctrlPr>
                                <a:rPr lang="en-US" sz="1600" i="1">
                                  <a:solidFill>
                                    <a:schemeClr val="tx1"/>
                                  </a:solidFill>
                                  <a:latin typeface="Cambria Math"/>
                                  <a:ea typeface="Cambria Math"/>
                                </a:rPr>
                              </m:ctrlPr>
                            </m:dPr>
                            <m:e>
                              <m:r>
                                <a:rPr lang="en-US" sz="1600" i="1">
                                  <a:solidFill>
                                    <a:schemeClr val="tx1"/>
                                  </a:solidFill>
                                  <a:latin typeface="Cambria Math" panose="02040503050406030204" pitchFamily="18" charset="0"/>
                                  <a:ea typeface="Cambria Math"/>
                                </a:rPr>
                                <m:t>𝜇</m:t>
                              </m:r>
                              <m:r>
                                <a:rPr lang="en-US" sz="1600" i="1">
                                  <a:solidFill>
                                    <a:schemeClr val="tx1"/>
                                  </a:solidFill>
                                  <a:latin typeface="Cambria Math"/>
                                  <a:ea typeface="Cambria Math"/>
                                </a:rPr>
                                <m:t>,</m:t>
                              </m:r>
                              <m:r>
                                <a:rPr lang="en-US" sz="1600" i="1">
                                  <a:solidFill>
                                    <a:schemeClr val="tx1"/>
                                  </a:solidFill>
                                  <a:latin typeface="Cambria Math" panose="02040503050406030204" pitchFamily="18" charset="0"/>
                                  <a:ea typeface="Cambria Math"/>
                                </a:rPr>
                                <m:t>𝜏</m:t>
                              </m:r>
                              <m:r>
                                <a:rPr lang="en-US" sz="1600" i="1">
                                  <a:solidFill>
                                    <a:schemeClr val="tx1"/>
                                  </a:solidFill>
                                  <a:latin typeface="Cambria Math" panose="02040503050406030204" pitchFamily="18" charset="0"/>
                                  <a:ea typeface="Cambria Math"/>
                                </a:rPr>
                                <m:t>, </m:t>
                              </m:r>
                              <m:r>
                                <a:rPr lang="en-US" sz="1600" i="1">
                                  <a:solidFill>
                                    <a:schemeClr val="tx1"/>
                                  </a:solidFill>
                                  <a:latin typeface="Cambria Math"/>
                                  <a:ea typeface="Cambria Math"/>
                                </a:rPr>
                                <m:t>𝜃</m:t>
                              </m:r>
                            </m:e>
                            <m:e>
                              <m:r>
                                <a:rPr lang="en-US" sz="1600" i="1">
                                  <a:solidFill>
                                    <a:schemeClr val="tx1"/>
                                  </a:solidFill>
                                  <a:latin typeface="Cambria Math"/>
                                  <a:ea typeface="Cambria Math"/>
                                </a:rPr>
                                <m:t>𝑦</m:t>
                              </m:r>
                            </m:e>
                          </m:d>
                        </m:num>
                        <m:den>
                          <m:r>
                            <a:rPr lang="en-US" sz="1600" i="1">
                              <a:solidFill>
                                <a:schemeClr val="tx1"/>
                              </a:solidFill>
                              <a:latin typeface="Cambria Math"/>
                            </a:rPr>
                            <m:t>𝑝</m:t>
                          </m:r>
                          <m:d>
                            <m:dPr>
                              <m:ctrlPr>
                                <a:rPr lang="en-US" sz="1600" i="1">
                                  <a:solidFill>
                                    <a:schemeClr val="tx1"/>
                                  </a:solidFill>
                                  <a:latin typeface="Cambria Math"/>
                                </a:rPr>
                              </m:ctrlPr>
                            </m:dPr>
                            <m:e>
                              <m:r>
                                <a:rPr lang="en-US" sz="1600" i="1">
                                  <a:solidFill>
                                    <a:schemeClr val="tx1"/>
                                  </a:solidFill>
                                  <a:latin typeface="Cambria Math"/>
                                  <a:ea typeface="Cambria Math"/>
                                </a:rPr>
                                <m:t>𝜃</m:t>
                              </m:r>
                              <m:r>
                                <a:rPr lang="en-US" sz="1600" i="1">
                                  <a:solidFill>
                                    <a:schemeClr val="tx1"/>
                                  </a:solidFill>
                                  <a:latin typeface="Cambria Math"/>
                                  <a:ea typeface="Cambria Math"/>
                                </a:rPr>
                                <m:t>|</m:t>
                              </m:r>
                              <m:r>
                                <a:rPr lang="en-US" sz="1600" i="1">
                                  <a:solidFill>
                                    <a:schemeClr val="tx1"/>
                                  </a:solidFill>
                                  <a:latin typeface="Cambria Math" panose="02040503050406030204" pitchFamily="18" charset="0"/>
                                  <a:ea typeface="Cambria Math"/>
                                </a:rPr>
                                <m:t>𝜇</m:t>
                              </m:r>
                              <m:r>
                                <a:rPr lang="en-US" sz="1600" i="1">
                                  <a:solidFill>
                                    <a:schemeClr val="tx1"/>
                                  </a:solidFill>
                                  <a:latin typeface="Cambria Math"/>
                                  <a:ea typeface="Cambria Math"/>
                                </a:rPr>
                                <m:t>,</m:t>
                              </m:r>
                              <m:r>
                                <a:rPr lang="en-US" sz="1600" i="1">
                                  <a:solidFill>
                                    <a:schemeClr val="tx1"/>
                                  </a:solidFill>
                                  <a:latin typeface="Cambria Math" panose="02040503050406030204" pitchFamily="18" charset="0"/>
                                  <a:ea typeface="Cambria Math"/>
                                </a:rPr>
                                <m:t>𝜏</m:t>
                              </m:r>
                              <m:r>
                                <a:rPr lang="en-US" sz="1600" i="1">
                                  <a:solidFill>
                                    <a:schemeClr val="tx1"/>
                                  </a:solidFill>
                                  <a:latin typeface="Cambria Math"/>
                                  <a:ea typeface="Cambria Math"/>
                                </a:rPr>
                                <m:t>,</m:t>
                              </m:r>
                              <m:r>
                                <a:rPr lang="en-US" sz="1600" i="1">
                                  <a:solidFill>
                                    <a:schemeClr val="tx1"/>
                                  </a:solidFill>
                                  <a:latin typeface="Cambria Math"/>
                                  <a:ea typeface="Cambria Math"/>
                                </a:rPr>
                                <m:t>𝑦</m:t>
                              </m:r>
                            </m:e>
                          </m:d>
                        </m:den>
                      </m:f>
                    </m:oMath>
                  </m:oMathPara>
                </a14:m>
                <a:endParaRPr lang="en-US" sz="1600" dirty="0">
                  <a:solidFill>
                    <a:schemeClr val="tx1"/>
                  </a:solidFill>
                </a:endParaRPr>
              </a:p>
            </p:txBody>
          </p:sp>
        </mc:Choice>
        <mc:Fallback xmlns="">
          <p:sp>
            <p:nvSpPr>
              <p:cNvPr id="35" name="Rectangle 34"/>
              <p:cNvSpPr>
                <a:spLocks noRot="1" noChangeAspect="1" noMove="1" noResize="1" noEditPoints="1" noAdjustHandles="1" noChangeArrowheads="1" noChangeShapeType="1" noTextEdit="1"/>
              </p:cNvSpPr>
              <p:nvPr/>
            </p:nvSpPr>
            <p:spPr>
              <a:xfrm>
                <a:off x="5389654" y="1447800"/>
                <a:ext cx="2223301" cy="612284"/>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Rectangle 3"/>
              <p:cNvSpPr/>
              <p:nvPr/>
            </p:nvSpPr>
            <p:spPr>
              <a:xfrm>
                <a:off x="1295120" y="1455944"/>
                <a:ext cx="2661754" cy="597151"/>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r>
                        <a:rPr lang="en-US" sz="1600" i="1" smtClean="0">
                          <a:solidFill>
                            <a:schemeClr val="tx1"/>
                          </a:solidFill>
                          <a:latin typeface="Cambria Math"/>
                          <a:ea typeface="Cambria Math"/>
                        </a:rPr>
                        <m:t>𝑝</m:t>
                      </m:r>
                      <m:d>
                        <m:dPr>
                          <m:ctrlPr>
                            <a:rPr lang="en-US" sz="1600" i="1">
                              <a:solidFill>
                                <a:schemeClr val="tx1"/>
                              </a:solidFill>
                              <a:latin typeface="Cambria Math"/>
                              <a:ea typeface="Cambria Math"/>
                            </a:rPr>
                          </m:ctrlPr>
                        </m:dPr>
                        <m:e>
                          <m:r>
                            <a:rPr lang="en-US" sz="1600" i="1">
                              <a:solidFill>
                                <a:schemeClr val="tx1"/>
                              </a:solidFill>
                              <a:latin typeface="Cambria Math" panose="02040503050406030204" pitchFamily="18" charset="0"/>
                              <a:ea typeface="Cambria Math"/>
                            </a:rPr>
                            <m:t>𝜇</m:t>
                          </m:r>
                          <m:r>
                            <a:rPr lang="en-US" sz="1600" i="1">
                              <a:solidFill>
                                <a:schemeClr val="tx1"/>
                              </a:solidFill>
                              <a:latin typeface="Cambria Math"/>
                              <a:ea typeface="Cambria Math"/>
                            </a:rPr>
                            <m:t>,</m:t>
                          </m:r>
                          <m:r>
                            <a:rPr lang="en-US" sz="1600" i="1">
                              <a:solidFill>
                                <a:schemeClr val="tx1"/>
                              </a:solidFill>
                              <a:latin typeface="Cambria Math" panose="02040503050406030204" pitchFamily="18" charset="0"/>
                              <a:ea typeface="Cambria Math"/>
                            </a:rPr>
                            <m:t>𝜏</m:t>
                          </m:r>
                        </m:e>
                        <m:e>
                          <m:r>
                            <a:rPr lang="en-US" sz="1600" i="1">
                              <a:solidFill>
                                <a:schemeClr val="tx1"/>
                              </a:solidFill>
                              <a:latin typeface="Cambria Math"/>
                              <a:ea typeface="Cambria Math"/>
                            </a:rPr>
                            <m:t>𝑦</m:t>
                          </m:r>
                        </m:e>
                      </m:d>
                      <m:r>
                        <a:rPr lang="en-US" sz="1600" i="1">
                          <a:solidFill>
                            <a:schemeClr val="tx1"/>
                          </a:solidFill>
                          <a:latin typeface="Cambria Math" panose="02040503050406030204" pitchFamily="18" charset="0"/>
                          <a:ea typeface="Cambria Math"/>
                        </a:rPr>
                        <m:t>=</m:t>
                      </m:r>
                      <m:nary>
                        <m:naryPr>
                          <m:ctrlPr>
                            <a:rPr lang="en-US" sz="1600" i="1">
                              <a:solidFill>
                                <a:schemeClr val="tx1"/>
                              </a:solidFill>
                              <a:latin typeface="Cambria Math"/>
                              <a:ea typeface="Cambria Math"/>
                            </a:rPr>
                          </m:ctrlPr>
                        </m:naryPr>
                        <m:sub>
                          <m:r>
                            <a:rPr lang="en-US" sz="1600" i="1">
                              <a:solidFill>
                                <a:schemeClr val="tx1"/>
                              </a:solidFill>
                              <a:latin typeface="Cambria Math" panose="02040503050406030204" pitchFamily="18" charset="0"/>
                              <a:ea typeface="Cambria Math"/>
                            </a:rPr>
                            <m:t>𝜃</m:t>
                          </m:r>
                        </m:sub>
                        <m:sup>
                          <m:r>
                            <a:rPr lang="en-US" sz="1600" i="1">
                              <a:solidFill>
                                <a:schemeClr val="tx1"/>
                              </a:solidFill>
                              <a:latin typeface="Cambria Math" panose="02040503050406030204" pitchFamily="18" charset="0"/>
                              <a:ea typeface="Cambria Math"/>
                            </a:rPr>
                            <m:t> </m:t>
                          </m:r>
                        </m:sup>
                        <m:e>
                          <m:r>
                            <a:rPr lang="en-US" sz="1600" i="1">
                              <a:solidFill>
                                <a:schemeClr val="tx1"/>
                              </a:solidFill>
                              <a:latin typeface="Cambria Math"/>
                              <a:ea typeface="Cambria Math"/>
                            </a:rPr>
                            <m:t>𝑝</m:t>
                          </m:r>
                          <m:d>
                            <m:dPr>
                              <m:ctrlPr>
                                <a:rPr lang="en-US" sz="1600" i="1">
                                  <a:solidFill>
                                    <a:schemeClr val="tx1"/>
                                  </a:solidFill>
                                  <a:latin typeface="Cambria Math"/>
                                  <a:ea typeface="Cambria Math"/>
                                </a:rPr>
                              </m:ctrlPr>
                            </m:dPr>
                            <m:e>
                              <m:r>
                                <a:rPr lang="en-US" sz="1600" i="1">
                                  <a:solidFill>
                                    <a:schemeClr val="tx1"/>
                                  </a:solidFill>
                                  <a:latin typeface="Cambria Math" panose="02040503050406030204" pitchFamily="18" charset="0"/>
                                  <a:ea typeface="Cambria Math"/>
                                </a:rPr>
                                <m:t>𝜇</m:t>
                              </m:r>
                              <m:r>
                                <a:rPr lang="en-US" sz="1600" i="1">
                                  <a:solidFill>
                                    <a:schemeClr val="tx1"/>
                                  </a:solidFill>
                                  <a:latin typeface="Cambria Math"/>
                                  <a:ea typeface="Cambria Math"/>
                                </a:rPr>
                                <m:t>,</m:t>
                              </m:r>
                              <m:r>
                                <a:rPr lang="en-US" sz="1600" i="1">
                                  <a:solidFill>
                                    <a:schemeClr val="tx1"/>
                                  </a:solidFill>
                                  <a:latin typeface="Cambria Math" panose="02040503050406030204" pitchFamily="18" charset="0"/>
                                  <a:ea typeface="Cambria Math"/>
                                </a:rPr>
                                <m:t>𝜏</m:t>
                              </m:r>
                              <m:r>
                                <a:rPr lang="en-US" sz="1600" i="1">
                                  <a:solidFill>
                                    <a:schemeClr val="tx1"/>
                                  </a:solidFill>
                                  <a:latin typeface="Cambria Math" panose="02040503050406030204" pitchFamily="18" charset="0"/>
                                  <a:ea typeface="Cambria Math"/>
                                </a:rPr>
                                <m:t>, </m:t>
                              </m:r>
                              <m:r>
                                <a:rPr lang="en-US" sz="1600" i="1">
                                  <a:solidFill>
                                    <a:schemeClr val="tx1"/>
                                  </a:solidFill>
                                  <a:latin typeface="Cambria Math"/>
                                  <a:ea typeface="Cambria Math"/>
                                </a:rPr>
                                <m:t>𝜃</m:t>
                              </m:r>
                            </m:e>
                            <m:e>
                              <m:r>
                                <a:rPr lang="en-US" sz="1600" i="1">
                                  <a:solidFill>
                                    <a:schemeClr val="tx1"/>
                                  </a:solidFill>
                                  <a:latin typeface="Cambria Math"/>
                                  <a:ea typeface="Cambria Math"/>
                                </a:rPr>
                                <m:t>𝑦</m:t>
                              </m:r>
                            </m:e>
                          </m:d>
                          <m:r>
                            <a:rPr lang="en-US" sz="1600" i="1">
                              <a:solidFill>
                                <a:schemeClr val="tx1"/>
                              </a:solidFill>
                              <a:latin typeface="Cambria Math" panose="02040503050406030204" pitchFamily="18" charset="0"/>
                              <a:ea typeface="Cambria Math"/>
                            </a:rPr>
                            <m:t>𝑑</m:t>
                          </m:r>
                          <m:r>
                            <a:rPr lang="en-US" sz="1600" i="1">
                              <a:solidFill>
                                <a:schemeClr val="tx1"/>
                              </a:solidFill>
                              <a:latin typeface="Cambria Math" panose="02040503050406030204" pitchFamily="18" charset="0"/>
                              <a:ea typeface="Cambria Math"/>
                            </a:rPr>
                            <m:t>𝜃</m:t>
                          </m:r>
                        </m:e>
                      </m:nary>
                    </m:oMath>
                  </m:oMathPara>
                </a14:m>
                <a:endParaRPr lang="en-US" sz="1600" dirty="0">
                  <a:solidFill>
                    <a:schemeClr val="tx1"/>
                  </a:solidFill>
                </a:endParaRPr>
              </a:p>
            </p:txBody>
          </p:sp>
        </mc:Choice>
        <mc:Fallback xmlns="">
          <p:sp>
            <p:nvSpPr>
              <p:cNvPr id="4" name="Rectangle 3"/>
              <p:cNvSpPr>
                <a:spLocks noRot="1" noChangeAspect="1" noMove="1" noResize="1" noEditPoints="1" noAdjustHandles="1" noChangeArrowheads="1" noChangeShapeType="1" noTextEdit="1"/>
              </p:cNvSpPr>
              <p:nvPr/>
            </p:nvSpPr>
            <p:spPr>
              <a:xfrm>
                <a:off x="1295120" y="1455944"/>
                <a:ext cx="2661754" cy="597151"/>
              </a:xfrm>
              <a:prstGeom prst="rect">
                <a:avLst/>
              </a:prstGeom>
              <a:blipFill>
                <a:blip r:embed="rId4"/>
                <a:stretch>
                  <a:fillRect/>
                </a:stretch>
              </a:blipFill>
            </p:spPr>
            <p:txBody>
              <a:bodyPr/>
              <a:lstStyle/>
              <a:p>
                <a:r>
                  <a:rPr lang="en-US">
                    <a:noFill/>
                  </a:rPr>
                  <a:t> </a:t>
                </a:r>
              </a:p>
            </p:txBody>
          </p:sp>
        </mc:Fallback>
      </mc:AlternateContent>
      <p:sp>
        <p:nvSpPr>
          <p:cNvPr id="5" name="TextBox 4"/>
          <p:cNvSpPr txBox="1"/>
          <p:nvPr/>
        </p:nvSpPr>
        <p:spPr>
          <a:xfrm>
            <a:off x="4052181" y="1588546"/>
            <a:ext cx="1066800" cy="369332"/>
          </a:xfrm>
          <a:prstGeom prst="rect">
            <a:avLst/>
          </a:prstGeom>
          <a:noFill/>
        </p:spPr>
        <p:txBody>
          <a:bodyPr wrap="square" rtlCol="0">
            <a:spAutoFit/>
          </a:bodyPr>
          <a:lstStyle/>
          <a:p>
            <a:pPr algn="ctr"/>
            <a:r>
              <a:rPr lang="en-US" dirty="0" smtClean="0"/>
              <a:t>or</a:t>
            </a:r>
            <a:endParaRPr lang="en-US" dirty="0"/>
          </a:p>
        </p:txBody>
      </p:sp>
      <p:sp>
        <p:nvSpPr>
          <p:cNvPr id="12" name="TextBox 11"/>
          <p:cNvSpPr txBox="1"/>
          <p:nvPr/>
        </p:nvSpPr>
        <p:spPr>
          <a:xfrm>
            <a:off x="228600" y="685800"/>
            <a:ext cx="3352800" cy="369332"/>
          </a:xfrm>
          <a:prstGeom prst="rect">
            <a:avLst/>
          </a:prstGeom>
          <a:noFill/>
        </p:spPr>
        <p:txBody>
          <a:bodyPr wrap="square" rtlCol="0">
            <a:spAutoFit/>
          </a:bodyPr>
          <a:lstStyle/>
          <a:p>
            <a:r>
              <a:rPr lang="en-US" b="1" dirty="0" smtClean="0">
                <a:solidFill>
                  <a:srgbClr val="00B050"/>
                </a:solidFill>
              </a:rPr>
              <a:t>Analytical</a:t>
            </a:r>
            <a:endParaRPr lang="en-US" b="1" dirty="0">
              <a:solidFill>
                <a:srgbClr val="00B050"/>
              </a:solidFill>
            </a:endParaRPr>
          </a:p>
        </p:txBody>
      </p:sp>
      <mc:AlternateContent xmlns:mc="http://schemas.openxmlformats.org/markup-compatibility/2006" xmlns:a14="http://schemas.microsoft.com/office/drawing/2010/main">
        <mc:Choice Requires="a14">
          <p:sp>
            <p:nvSpPr>
              <p:cNvPr id="29" name="Rectangle 28"/>
              <p:cNvSpPr/>
              <p:nvPr/>
            </p:nvSpPr>
            <p:spPr>
              <a:xfrm>
                <a:off x="2625997" y="4323380"/>
                <a:ext cx="2190535" cy="35836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1600" i="1" smtClean="0">
                          <a:solidFill>
                            <a:srgbClr val="FF0000"/>
                          </a:solidFill>
                          <a:latin typeface="Cambria Math" panose="02040503050406030204" pitchFamily="18" charset="0"/>
                          <a:ea typeface="Cambria Math"/>
                        </a:rPr>
                        <m:t>𝑝</m:t>
                      </m:r>
                      <m:d>
                        <m:dPr>
                          <m:ctrlPr>
                            <a:rPr lang="en-US" sz="1600" i="1">
                              <a:solidFill>
                                <a:srgbClr val="FF0000"/>
                              </a:solidFill>
                              <a:latin typeface="Cambria Math"/>
                              <a:ea typeface="Cambria Math"/>
                            </a:rPr>
                          </m:ctrlPr>
                        </m:dPr>
                        <m:e>
                          <m:r>
                            <a:rPr lang="en-US" sz="1600" i="1">
                              <a:solidFill>
                                <a:srgbClr val="FF0000"/>
                              </a:solidFill>
                              <a:latin typeface="Cambria Math" panose="02040503050406030204" pitchFamily="18" charset="0"/>
                              <a:ea typeface="Cambria Math"/>
                            </a:rPr>
                            <m:t>𝜇</m:t>
                          </m:r>
                        </m:e>
                        <m:e>
                          <m:r>
                            <a:rPr lang="en-US" sz="1600" i="1">
                              <a:solidFill>
                                <a:srgbClr val="FF0000"/>
                              </a:solidFill>
                              <a:latin typeface="Cambria Math" panose="02040503050406030204" pitchFamily="18" charset="0"/>
                              <a:ea typeface="Cambria Math"/>
                            </a:rPr>
                            <m:t>𝜏</m:t>
                          </m:r>
                          <m:r>
                            <a:rPr lang="en-US" sz="1600" i="1">
                              <a:solidFill>
                                <a:srgbClr val="FF0000"/>
                              </a:solidFill>
                              <a:latin typeface="Cambria Math" panose="02040503050406030204" pitchFamily="18" charset="0"/>
                              <a:ea typeface="Cambria Math"/>
                            </a:rPr>
                            <m:t>,</m:t>
                          </m:r>
                          <m:r>
                            <a:rPr lang="en-US" sz="1600" i="1">
                              <a:solidFill>
                                <a:srgbClr val="FF0000"/>
                              </a:solidFill>
                              <a:latin typeface="Cambria Math" panose="02040503050406030204" pitchFamily="18" charset="0"/>
                              <a:ea typeface="Cambria Math"/>
                            </a:rPr>
                            <m:t>𝑦</m:t>
                          </m:r>
                        </m:e>
                      </m:d>
                      <m:r>
                        <a:rPr lang="en-US" sz="1600" b="0" i="1" smtClean="0">
                          <a:latin typeface="Cambria Math" panose="02040503050406030204" pitchFamily="18" charset="0"/>
                          <a:ea typeface="Cambria Math"/>
                        </a:rPr>
                        <m:t>=</m:t>
                      </m:r>
                      <m:r>
                        <a:rPr lang="en-US" sz="1600" b="0" i="1" smtClean="0">
                          <a:latin typeface="Cambria Math" panose="02040503050406030204" pitchFamily="18" charset="0"/>
                          <a:ea typeface="Cambria Math"/>
                        </a:rPr>
                        <m:t>𝑁</m:t>
                      </m:r>
                      <m:r>
                        <a:rPr lang="en-US" sz="1600" b="0" i="1" smtClean="0">
                          <a:latin typeface="Cambria Math" panose="02040503050406030204" pitchFamily="18" charset="0"/>
                          <a:ea typeface="Cambria Math"/>
                        </a:rPr>
                        <m:t>(</m:t>
                      </m:r>
                      <m:r>
                        <a:rPr lang="en-US" sz="1600" b="0" i="1" smtClean="0">
                          <a:latin typeface="Cambria Math" panose="02040503050406030204" pitchFamily="18" charset="0"/>
                          <a:ea typeface="Cambria Math"/>
                        </a:rPr>
                        <m:t>𝜇</m:t>
                      </m:r>
                      <m:r>
                        <a:rPr lang="en-US" sz="1600" b="0" i="1" smtClean="0">
                          <a:latin typeface="Cambria Math" panose="02040503050406030204" pitchFamily="18" charset="0"/>
                          <a:ea typeface="Cambria Math"/>
                        </a:rPr>
                        <m:t>|</m:t>
                      </m:r>
                      <m:acc>
                        <m:accPr>
                          <m:chr m:val="̂"/>
                          <m:ctrlPr>
                            <a:rPr lang="en-US" sz="1600" b="0" i="1" smtClean="0">
                              <a:latin typeface="Cambria Math"/>
                              <a:ea typeface="Cambria Math"/>
                            </a:rPr>
                          </m:ctrlPr>
                        </m:accPr>
                        <m:e>
                          <m:r>
                            <a:rPr lang="en-US" sz="1600" b="0" i="1" smtClean="0">
                              <a:latin typeface="Cambria Math" panose="02040503050406030204" pitchFamily="18" charset="0"/>
                              <a:ea typeface="Cambria Math"/>
                            </a:rPr>
                            <m:t>𝜇</m:t>
                          </m:r>
                          <m:r>
                            <a:rPr lang="en-US" sz="1600" b="0" i="1" smtClean="0">
                              <a:latin typeface="Cambria Math" panose="02040503050406030204" pitchFamily="18" charset="0"/>
                              <a:ea typeface="Cambria Math"/>
                            </a:rPr>
                            <m:t>,</m:t>
                          </m:r>
                        </m:e>
                      </m:acc>
                      <m:r>
                        <a:rPr lang="en-US" sz="1600" b="0" i="1" smtClean="0">
                          <a:latin typeface="Cambria Math" panose="02040503050406030204" pitchFamily="18" charset="0"/>
                          <a:ea typeface="Cambria Math"/>
                        </a:rPr>
                        <m:t> </m:t>
                      </m:r>
                      <m:sSub>
                        <m:sSubPr>
                          <m:ctrlPr>
                            <a:rPr lang="en-US" sz="1600" b="0" i="1" smtClean="0">
                              <a:latin typeface="Cambria Math"/>
                              <a:ea typeface="Cambria Math"/>
                            </a:rPr>
                          </m:ctrlPr>
                        </m:sSubPr>
                        <m:e>
                          <m:r>
                            <a:rPr lang="en-US" sz="1600" b="0" i="1" smtClean="0">
                              <a:latin typeface="Cambria Math" panose="02040503050406030204" pitchFamily="18" charset="0"/>
                              <a:ea typeface="Cambria Math"/>
                            </a:rPr>
                            <m:t>𝑉</m:t>
                          </m:r>
                        </m:e>
                        <m:sub>
                          <m:r>
                            <a:rPr lang="en-US" sz="1600" b="0" i="1" smtClean="0">
                              <a:latin typeface="Cambria Math" panose="02040503050406030204" pitchFamily="18" charset="0"/>
                              <a:ea typeface="Cambria Math"/>
                            </a:rPr>
                            <m:t>𝜇</m:t>
                          </m:r>
                        </m:sub>
                      </m:sSub>
                      <m:r>
                        <a:rPr lang="en-US" sz="1600" b="0" i="1" smtClean="0">
                          <a:latin typeface="Cambria Math" panose="02040503050406030204" pitchFamily="18" charset="0"/>
                          <a:ea typeface="Cambria Math"/>
                        </a:rPr>
                        <m:t>)</m:t>
                      </m:r>
                    </m:oMath>
                  </m:oMathPara>
                </a14:m>
                <a:endParaRPr lang="en-US" sz="1600" dirty="0" smtClean="0"/>
              </a:p>
            </p:txBody>
          </p:sp>
        </mc:Choice>
        <mc:Fallback xmlns="">
          <p:sp>
            <p:nvSpPr>
              <p:cNvPr id="29" name="Rectangle 28"/>
              <p:cNvSpPr>
                <a:spLocks noRot="1" noChangeAspect="1" noMove="1" noResize="1" noEditPoints="1" noAdjustHandles="1" noChangeArrowheads="1" noChangeShapeType="1" noTextEdit="1"/>
              </p:cNvSpPr>
              <p:nvPr/>
            </p:nvSpPr>
            <p:spPr>
              <a:xfrm>
                <a:off x="2625997" y="4323380"/>
                <a:ext cx="2190535" cy="358368"/>
              </a:xfrm>
              <a:prstGeom prst="rect">
                <a:avLst/>
              </a:prstGeom>
              <a:blipFill>
                <a:blip r:embed="rId5"/>
                <a:stretch>
                  <a:fillRect b="-5085"/>
                </a:stretch>
              </a:blipFill>
            </p:spPr>
            <p:txBody>
              <a:bodyPr/>
              <a:lstStyle/>
              <a:p>
                <a:r>
                  <a:rPr lang="en-US">
                    <a:noFill/>
                  </a:rPr>
                  <a:t> </a:t>
                </a:r>
              </a:p>
            </p:txBody>
          </p:sp>
        </mc:Fallback>
      </mc:AlternateContent>
      <p:grpSp>
        <p:nvGrpSpPr>
          <p:cNvPr id="34" name="Group 33"/>
          <p:cNvGrpSpPr/>
          <p:nvPr/>
        </p:nvGrpSpPr>
        <p:grpSpPr>
          <a:xfrm>
            <a:off x="5439947" y="3970465"/>
            <a:ext cx="3627853" cy="1011174"/>
            <a:chOff x="5162688" y="1169625"/>
            <a:chExt cx="3627853" cy="1011174"/>
          </a:xfrm>
        </p:grpSpPr>
        <mc:AlternateContent xmlns:mc="http://schemas.openxmlformats.org/markup-compatibility/2006" xmlns:a14="http://schemas.microsoft.com/office/drawing/2010/main">
          <mc:Choice Requires="a14">
            <p:sp>
              <p:nvSpPr>
                <p:cNvPr id="37" name="Rectangle 36"/>
                <p:cNvSpPr/>
                <p:nvPr/>
              </p:nvSpPr>
              <p:spPr>
                <a:xfrm>
                  <a:off x="5162688" y="1169625"/>
                  <a:ext cx="1777473" cy="101117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en-US" sz="1400" i="1" smtClean="0">
                                <a:latin typeface="Cambria Math"/>
                                <a:ea typeface="Cambria Math"/>
                              </a:rPr>
                            </m:ctrlPr>
                          </m:accPr>
                          <m:e>
                            <m:r>
                              <a:rPr lang="en-US" sz="1400" i="1">
                                <a:latin typeface="Cambria Math" panose="02040503050406030204" pitchFamily="18" charset="0"/>
                                <a:ea typeface="Cambria Math"/>
                              </a:rPr>
                              <m:t>𝜇</m:t>
                            </m:r>
                          </m:e>
                        </m:acc>
                        <m:r>
                          <a:rPr lang="en-US" sz="1400" b="0" i="1" smtClean="0">
                            <a:latin typeface="Cambria Math" panose="02040503050406030204" pitchFamily="18" charset="0"/>
                            <a:ea typeface="Cambria Math"/>
                          </a:rPr>
                          <m:t>=</m:t>
                        </m:r>
                        <m:f>
                          <m:fPr>
                            <m:ctrlPr>
                              <a:rPr lang="en-US" sz="1400" b="0" i="1" smtClean="0">
                                <a:latin typeface="Cambria Math"/>
                                <a:ea typeface="Cambria Math"/>
                              </a:rPr>
                            </m:ctrlPr>
                          </m:fPr>
                          <m:num>
                            <m:nary>
                              <m:naryPr>
                                <m:chr m:val="∑"/>
                                <m:limLoc m:val="subSup"/>
                                <m:ctrlPr>
                                  <a:rPr lang="en-US" sz="1400" b="0" i="1" smtClean="0">
                                    <a:latin typeface="Cambria Math"/>
                                    <a:ea typeface="Cambria Math"/>
                                  </a:rPr>
                                </m:ctrlPr>
                              </m:naryPr>
                              <m:sub>
                                <m:r>
                                  <m:rPr>
                                    <m:brk m:alnAt="25"/>
                                  </m:rPr>
                                  <a:rPr lang="en-US" sz="1400" b="0" i="1" smtClean="0">
                                    <a:latin typeface="Cambria Math" panose="02040503050406030204" pitchFamily="18" charset="0"/>
                                    <a:ea typeface="Cambria Math"/>
                                  </a:rPr>
                                  <m:t>𝑗</m:t>
                                </m:r>
                                <m:r>
                                  <a:rPr lang="en-US" sz="1400" b="0" i="1" smtClean="0">
                                    <a:latin typeface="Cambria Math" panose="02040503050406030204" pitchFamily="18" charset="0"/>
                                    <a:ea typeface="Cambria Math"/>
                                  </a:rPr>
                                  <m:t>=1</m:t>
                                </m:r>
                              </m:sub>
                              <m:sup>
                                <m:r>
                                  <a:rPr lang="en-US" sz="1400" b="0" i="1" smtClean="0">
                                    <a:latin typeface="Cambria Math" panose="02040503050406030204" pitchFamily="18" charset="0"/>
                                    <a:ea typeface="Cambria Math"/>
                                  </a:rPr>
                                  <m:t>𝐽</m:t>
                                </m:r>
                              </m:sup>
                              <m:e>
                                <m:f>
                                  <m:fPr>
                                    <m:ctrlPr>
                                      <a:rPr lang="en-US" sz="1400" b="0" i="1" smtClean="0">
                                        <a:latin typeface="Cambria Math"/>
                                        <a:ea typeface="Cambria Math"/>
                                      </a:rPr>
                                    </m:ctrlPr>
                                  </m:fPr>
                                  <m:num>
                                    <m:r>
                                      <a:rPr lang="en-US" sz="1400" b="0" i="1" smtClean="0">
                                        <a:latin typeface="Cambria Math" panose="02040503050406030204" pitchFamily="18" charset="0"/>
                                        <a:ea typeface="Cambria Math"/>
                                      </a:rPr>
                                      <m:t>1</m:t>
                                    </m:r>
                                  </m:num>
                                  <m:den>
                                    <m:sSubSup>
                                      <m:sSubSupPr>
                                        <m:ctrlPr>
                                          <a:rPr lang="en-US" sz="1400" b="0" i="1" smtClean="0">
                                            <a:latin typeface="Cambria Math"/>
                                            <a:ea typeface="Cambria Math"/>
                                          </a:rPr>
                                        </m:ctrlPr>
                                      </m:sSubSupPr>
                                      <m:e>
                                        <m:r>
                                          <a:rPr lang="en-US" sz="1400" b="0" i="1" smtClean="0">
                                            <a:latin typeface="Cambria Math" panose="02040503050406030204" pitchFamily="18" charset="0"/>
                                            <a:ea typeface="Cambria Math"/>
                                          </a:rPr>
                                          <m:t>𝜎</m:t>
                                        </m:r>
                                      </m:e>
                                      <m:sub>
                                        <m:r>
                                          <a:rPr lang="en-US" sz="1400" b="0" i="1" smtClean="0">
                                            <a:latin typeface="Cambria Math" panose="02040503050406030204" pitchFamily="18" charset="0"/>
                                            <a:ea typeface="Cambria Math"/>
                                          </a:rPr>
                                          <m:t>𝑗</m:t>
                                        </m:r>
                                      </m:sub>
                                      <m:sup>
                                        <m:r>
                                          <a:rPr lang="en-US" sz="1400" b="0" i="1" smtClean="0">
                                            <a:latin typeface="Cambria Math" panose="02040503050406030204" pitchFamily="18" charset="0"/>
                                            <a:ea typeface="Cambria Math"/>
                                          </a:rPr>
                                          <m:t>2</m:t>
                                        </m:r>
                                      </m:sup>
                                    </m:sSubSup>
                                    <m:r>
                                      <a:rPr lang="en-US" sz="1400" b="0" i="1" smtClean="0">
                                        <a:latin typeface="Cambria Math" panose="02040503050406030204" pitchFamily="18" charset="0"/>
                                        <a:ea typeface="Cambria Math"/>
                                      </a:rPr>
                                      <m:t>+</m:t>
                                    </m:r>
                                    <m:sSup>
                                      <m:sSupPr>
                                        <m:ctrlPr>
                                          <a:rPr lang="en-US" sz="1400" b="0" i="1" smtClean="0">
                                            <a:latin typeface="Cambria Math"/>
                                            <a:ea typeface="Cambria Math"/>
                                          </a:rPr>
                                        </m:ctrlPr>
                                      </m:sSupPr>
                                      <m:e>
                                        <m:r>
                                          <a:rPr lang="en-US" sz="1400" b="0" i="1" smtClean="0">
                                            <a:latin typeface="Cambria Math" panose="02040503050406030204" pitchFamily="18" charset="0"/>
                                            <a:ea typeface="Cambria Math"/>
                                          </a:rPr>
                                          <m:t>𝜏</m:t>
                                        </m:r>
                                      </m:e>
                                      <m:sup>
                                        <m:r>
                                          <a:rPr lang="en-US" sz="1400" b="0" i="1" smtClean="0">
                                            <a:latin typeface="Cambria Math" panose="02040503050406030204" pitchFamily="18" charset="0"/>
                                            <a:ea typeface="Cambria Math"/>
                                          </a:rPr>
                                          <m:t>2</m:t>
                                        </m:r>
                                      </m:sup>
                                    </m:sSup>
                                  </m:den>
                                </m:f>
                                <m:sSub>
                                  <m:sSubPr>
                                    <m:ctrlPr>
                                      <a:rPr lang="en-US" sz="1400" i="1">
                                        <a:latin typeface="Cambria Math"/>
                                      </a:rPr>
                                    </m:ctrlPr>
                                  </m:sSubPr>
                                  <m:e>
                                    <m:acc>
                                      <m:accPr>
                                        <m:chr m:val="̅"/>
                                        <m:ctrlPr>
                                          <a:rPr lang="en-US" sz="1400" i="1">
                                            <a:latin typeface="Cambria Math"/>
                                          </a:rPr>
                                        </m:ctrlPr>
                                      </m:accPr>
                                      <m:e>
                                        <m:r>
                                          <a:rPr lang="en-US" sz="1400" i="1">
                                            <a:latin typeface="Cambria Math"/>
                                            <a:ea typeface="Cambria Math"/>
                                          </a:rPr>
                                          <m:t>𝑦</m:t>
                                        </m:r>
                                      </m:e>
                                    </m:acc>
                                  </m:e>
                                  <m:sub>
                                    <m:r>
                                      <a:rPr lang="en-US" sz="1400" i="1">
                                        <a:latin typeface="Cambria Math"/>
                                        <a:ea typeface="Cambria Math"/>
                                      </a:rPr>
                                      <m:t>∙</m:t>
                                    </m:r>
                                    <m:r>
                                      <a:rPr lang="en-US" sz="1400" i="1">
                                        <a:latin typeface="Cambria Math"/>
                                      </a:rPr>
                                      <m:t>𝑗</m:t>
                                    </m:r>
                                  </m:sub>
                                </m:sSub>
                              </m:e>
                            </m:nary>
                          </m:num>
                          <m:den>
                            <m:nary>
                              <m:naryPr>
                                <m:chr m:val="∑"/>
                                <m:limLoc m:val="subSup"/>
                                <m:ctrlPr>
                                  <a:rPr lang="en-US" sz="1400" i="1">
                                    <a:latin typeface="Cambria Math"/>
                                    <a:ea typeface="Cambria Math"/>
                                  </a:rPr>
                                </m:ctrlPr>
                              </m:naryPr>
                              <m:sub>
                                <m:r>
                                  <m:rPr>
                                    <m:brk m:alnAt="25"/>
                                  </m:rPr>
                                  <a:rPr lang="en-US" sz="1400" i="1">
                                    <a:latin typeface="Cambria Math" panose="02040503050406030204" pitchFamily="18" charset="0"/>
                                    <a:ea typeface="Cambria Math"/>
                                  </a:rPr>
                                  <m:t>𝑗</m:t>
                                </m:r>
                                <m:r>
                                  <a:rPr lang="en-US" sz="1400" i="1">
                                    <a:latin typeface="Cambria Math" panose="02040503050406030204" pitchFamily="18" charset="0"/>
                                    <a:ea typeface="Cambria Math"/>
                                  </a:rPr>
                                  <m:t>=1</m:t>
                                </m:r>
                              </m:sub>
                              <m:sup>
                                <m:r>
                                  <a:rPr lang="en-US" sz="1400" i="1">
                                    <a:latin typeface="Cambria Math" panose="02040503050406030204" pitchFamily="18" charset="0"/>
                                    <a:ea typeface="Cambria Math"/>
                                  </a:rPr>
                                  <m:t>𝐽</m:t>
                                </m:r>
                              </m:sup>
                              <m:e>
                                <m:f>
                                  <m:fPr>
                                    <m:ctrlPr>
                                      <a:rPr lang="en-US" sz="1400" i="1">
                                        <a:latin typeface="Cambria Math"/>
                                        <a:ea typeface="Cambria Math"/>
                                      </a:rPr>
                                    </m:ctrlPr>
                                  </m:fPr>
                                  <m:num>
                                    <m:r>
                                      <a:rPr lang="en-US" sz="1400" i="1">
                                        <a:latin typeface="Cambria Math" panose="02040503050406030204" pitchFamily="18" charset="0"/>
                                        <a:ea typeface="Cambria Math"/>
                                      </a:rPr>
                                      <m:t>1</m:t>
                                    </m:r>
                                  </m:num>
                                  <m:den>
                                    <m:sSubSup>
                                      <m:sSubSupPr>
                                        <m:ctrlPr>
                                          <a:rPr lang="en-US" sz="1400" i="1">
                                            <a:latin typeface="Cambria Math"/>
                                            <a:ea typeface="Cambria Math"/>
                                          </a:rPr>
                                        </m:ctrlPr>
                                      </m:sSubSupPr>
                                      <m:e>
                                        <m:r>
                                          <a:rPr lang="en-US" sz="1400" i="1">
                                            <a:latin typeface="Cambria Math" panose="02040503050406030204" pitchFamily="18" charset="0"/>
                                            <a:ea typeface="Cambria Math"/>
                                          </a:rPr>
                                          <m:t>𝜎</m:t>
                                        </m:r>
                                      </m:e>
                                      <m:sub>
                                        <m:r>
                                          <a:rPr lang="en-US" sz="1400" i="1">
                                            <a:latin typeface="Cambria Math" panose="02040503050406030204" pitchFamily="18" charset="0"/>
                                            <a:ea typeface="Cambria Math"/>
                                          </a:rPr>
                                          <m:t>𝑗</m:t>
                                        </m:r>
                                      </m:sub>
                                      <m:sup>
                                        <m:r>
                                          <a:rPr lang="en-US" sz="1400" i="1">
                                            <a:latin typeface="Cambria Math" panose="02040503050406030204" pitchFamily="18" charset="0"/>
                                            <a:ea typeface="Cambria Math"/>
                                          </a:rPr>
                                          <m:t>2</m:t>
                                        </m:r>
                                      </m:sup>
                                    </m:sSubSup>
                                    <m:r>
                                      <a:rPr lang="en-US" sz="1400" i="1">
                                        <a:latin typeface="Cambria Math" panose="02040503050406030204" pitchFamily="18" charset="0"/>
                                        <a:ea typeface="Cambria Math"/>
                                      </a:rPr>
                                      <m:t>+</m:t>
                                    </m:r>
                                    <m:sSup>
                                      <m:sSupPr>
                                        <m:ctrlPr>
                                          <a:rPr lang="en-US" sz="1400" i="1">
                                            <a:latin typeface="Cambria Math"/>
                                            <a:ea typeface="Cambria Math"/>
                                          </a:rPr>
                                        </m:ctrlPr>
                                      </m:sSupPr>
                                      <m:e>
                                        <m:r>
                                          <a:rPr lang="en-US" sz="1400" i="1">
                                            <a:latin typeface="Cambria Math" panose="02040503050406030204" pitchFamily="18" charset="0"/>
                                            <a:ea typeface="Cambria Math"/>
                                          </a:rPr>
                                          <m:t>𝜏</m:t>
                                        </m:r>
                                      </m:e>
                                      <m:sup>
                                        <m:r>
                                          <a:rPr lang="en-US" sz="1400" i="1">
                                            <a:latin typeface="Cambria Math" panose="02040503050406030204" pitchFamily="18" charset="0"/>
                                            <a:ea typeface="Cambria Math"/>
                                          </a:rPr>
                                          <m:t>2</m:t>
                                        </m:r>
                                      </m:sup>
                                    </m:sSup>
                                  </m:den>
                                </m:f>
                              </m:e>
                            </m:nary>
                          </m:den>
                        </m:f>
                      </m:oMath>
                    </m:oMathPara>
                  </a14:m>
                  <a:endParaRPr lang="en-US" sz="1400" dirty="0"/>
                </a:p>
              </p:txBody>
            </p:sp>
          </mc:Choice>
          <mc:Fallback xmlns="">
            <p:sp>
              <p:nvSpPr>
                <p:cNvPr id="37" name="Rectangle 36"/>
                <p:cNvSpPr>
                  <a:spLocks noRot="1" noChangeAspect="1" noMove="1" noResize="1" noEditPoints="1" noAdjustHandles="1" noChangeArrowheads="1" noChangeShapeType="1" noTextEdit="1"/>
                </p:cNvSpPr>
                <p:nvPr/>
              </p:nvSpPr>
              <p:spPr>
                <a:xfrm>
                  <a:off x="5162688" y="1169625"/>
                  <a:ext cx="1777473" cy="1011174"/>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8" name="Rectangle 37"/>
                <p:cNvSpPr/>
                <p:nvPr/>
              </p:nvSpPr>
              <p:spPr>
                <a:xfrm>
                  <a:off x="7175868" y="1313960"/>
                  <a:ext cx="1614673" cy="72250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sz="1400" b="0" i="1" smtClean="0">
                                <a:latin typeface="Cambria Math"/>
                                <a:ea typeface="Cambria Math"/>
                              </a:rPr>
                            </m:ctrlPr>
                          </m:sSubSupPr>
                          <m:e>
                            <m:r>
                              <a:rPr lang="en-US" sz="1400" i="1">
                                <a:latin typeface="Cambria Math" panose="02040503050406030204" pitchFamily="18" charset="0"/>
                                <a:ea typeface="Cambria Math"/>
                              </a:rPr>
                              <m:t>𝑉</m:t>
                            </m:r>
                          </m:e>
                          <m:sub>
                            <m:r>
                              <a:rPr lang="en-US" sz="1400" i="1">
                                <a:latin typeface="Cambria Math" panose="02040503050406030204" pitchFamily="18" charset="0"/>
                                <a:ea typeface="Cambria Math"/>
                              </a:rPr>
                              <m:t>𝜇</m:t>
                            </m:r>
                          </m:sub>
                          <m:sup>
                            <m:r>
                              <a:rPr lang="en-US" sz="1400" b="0" i="1" smtClean="0">
                                <a:latin typeface="Cambria Math" panose="02040503050406030204" pitchFamily="18" charset="0"/>
                                <a:ea typeface="Cambria Math"/>
                              </a:rPr>
                              <m:t>−1</m:t>
                            </m:r>
                          </m:sup>
                        </m:sSubSup>
                        <m:r>
                          <a:rPr lang="en-US" sz="1400" b="0" i="1" smtClean="0">
                            <a:latin typeface="Cambria Math" panose="02040503050406030204" pitchFamily="18" charset="0"/>
                            <a:ea typeface="Cambria Math"/>
                          </a:rPr>
                          <m:t>=</m:t>
                        </m:r>
                        <m:nary>
                          <m:naryPr>
                            <m:chr m:val="∑"/>
                            <m:ctrlPr>
                              <a:rPr lang="en-US" sz="1400" b="0" i="1" smtClean="0">
                                <a:latin typeface="Cambria Math"/>
                                <a:ea typeface="Cambria Math"/>
                              </a:rPr>
                            </m:ctrlPr>
                          </m:naryPr>
                          <m:sub>
                            <m:r>
                              <m:rPr>
                                <m:brk m:alnAt="23"/>
                              </m:rPr>
                              <a:rPr lang="en-US" sz="1400" b="0" i="1" smtClean="0">
                                <a:latin typeface="Cambria Math" panose="02040503050406030204" pitchFamily="18" charset="0"/>
                                <a:ea typeface="Cambria Math"/>
                              </a:rPr>
                              <m:t>𝑗</m:t>
                            </m:r>
                            <m:r>
                              <a:rPr lang="en-US" sz="1400" b="0" i="1" smtClean="0">
                                <a:latin typeface="Cambria Math" panose="02040503050406030204" pitchFamily="18" charset="0"/>
                                <a:ea typeface="Cambria Math"/>
                              </a:rPr>
                              <m:t>=1</m:t>
                            </m:r>
                          </m:sub>
                          <m:sup>
                            <m:r>
                              <a:rPr lang="en-US" sz="1400" b="0" i="1" smtClean="0">
                                <a:latin typeface="Cambria Math" panose="02040503050406030204" pitchFamily="18" charset="0"/>
                                <a:ea typeface="Cambria Math"/>
                              </a:rPr>
                              <m:t>𝐽</m:t>
                            </m:r>
                          </m:sup>
                          <m:e>
                            <m:f>
                              <m:fPr>
                                <m:ctrlPr>
                                  <a:rPr lang="en-US" sz="1400" b="0" i="1" smtClean="0">
                                    <a:latin typeface="Cambria Math"/>
                                    <a:ea typeface="Cambria Math"/>
                                  </a:rPr>
                                </m:ctrlPr>
                              </m:fPr>
                              <m:num>
                                <m:r>
                                  <a:rPr lang="en-US" sz="1400" b="0" i="1" smtClean="0">
                                    <a:latin typeface="Cambria Math" panose="02040503050406030204" pitchFamily="18" charset="0"/>
                                    <a:ea typeface="Cambria Math"/>
                                  </a:rPr>
                                  <m:t>1</m:t>
                                </m:r>
                              </m:num>
                              <m:den>
                                <m:sSubSup>
                                  <m:sSubSupPr>
                                    <m:ctrlPr>
                                      <a:rPr lang="en-US" sz="1400" b="0" i="1" smtClean="0">
                                        <a:latin typeface="Cambria Math"/>
                                        <a:ea typeface="Cambria Math"/>
                                      </a:rPr>
                                    </m:ctrlPr>
                                  </m:sSubSupPr>
                                  <m:e>
                                    <m:r>
                                      <a:rPr lang="en-US" sz="1400" b="0" i="1" smtClean="0">
                                        <a:latin typeface="Cambria Math" panose="02040503050406030204" pitchFamily="18" charset="0"/>
                                        <a:ea typeface="Cambria Math"/>
                                      </a:rPr>
                                      <m:t>𝜎</m:t>
                                    </m:r>
                                  </m:e>
                                  <m:sub>
                                    <m:r>
                                      <a:rPr lang="en-US" sz="1400" b="0" i="1" smtClean="0">
                                        <a:latin typeface="Cambria Math" panose="02040503050406030204" pitchFamily="18" charset="0"/>
                                        <a:ea typeface="Cambria Math"/>
                                      </a:rPr>
                                      <m:t>𝑗</m:t>
                                    </m:r>
                                  </m:sub>
                                  <m:sup>
                                    <m:r>
                                      <a:rPr lang="en-US" sz="1400" b="0" i="1" smtClean="0">
                                        <a:latin typeface="Cambria Math" panose="02040503050406030204" pitchFamily="18" charset="0"/>
                                        <a:ea typeface="Cambria Math"/>
                                      </a:rPr>
                                      <m:t>2</m:t>
                                    </m:r>
                                  </m:sup>
                                </m:sSubSup>
                                <m:r>
                                  <a:rPr lang="en-US" sz="1400" b="0" i="1" smtClean="0">
                                    <a:latin typeface="Cambria Math" panose="02040503050406030204" pitchFamily="18" charset="0"/>
                                    <a:ea typeface="Cambria Math"/>
                                  </a:rPr>
                                  <m:t>+</m:t>
                                </m:r>
                                <m:sSup>
                                  <m:sSupPr>
                                    <m:ctrlPr>
                                      <a:rPr lang="en-US" sz="1400" b="0" i="1" smtClean="0">
                                        <a:latin typeface="Cambria Math"/>
                                        <a:ea typeface="Cambria Math"/>
                                      </a:rPr>
                                    </m:ctrlPr>
                                  </m:sSupPr>
                                  <m:e>
                                    <m:r>
                                      <a:rPr lang="en-US" sz="1400" b="0" i="1" smtClean="0">
                                        <a:latin typeface="Cambria Math" panose="02040503050406030204" pitchFamily="18" charset="0"/>
                                        <a:ea typeface="Cambria Math"/>
                                      </a:rPr>
                                      <m:t>𝜏</m:t>
                                    </m:r>
                                  </m:e>
                                  <m:sup>
                                    <m:r>
                                      <a:rPr lang="en-US" sz="1400" b="0" i="1" smtClean="0">
                                        <a:latin typeface="Cambria Math" panose="02040503050406030204" pitchFamily="18" charset="0"/>
                                        <a:ea typeface="Cambria Math"/>
                                      </a:rPr>
                                      <m:t>2</m:t>
                                    </m:r>
                                  </m:sup>
                                </m:sSup>
                              </m:den>
                            </m:f>
                          </m:e>
                        </m:nary>
                      </m:oMath>
                    </m:oMathPara>
                  </a14:m>
                  <a:endParaRPr lang="en-US" sz="1400" dirty="0"/>
                </a:p>
              </p:txBody>
            </p:sp>
          </mc:Choice>
          <mc:Fallback xmlns="">
            <p:sp>
              <p:nvSpPr>
                <p:cNvPr id="38" name="Rectangle 37"/>
                <p:cNvSpPr>
                  <a:spLocks noRot="1" noChangeAspect="1" noMove="1" noResize="1" noEditPoints="1" noAdjustHandles="1" noChangeArrowheads="1" noChangeShapeType="1" noTextEdit="1"/>
                </p:cNvSpPr>
                <p:nvPr/>
              </p:nvSpPr>
              <p:spPr>
                <a:xfrm>
                  <a:off x="7175868" y="1313960"/>
                  <a:ext cx="1614673" cy="722505"/>
                </a:xfrm>
                <a:prstGeom prst="rect">
                  <a:avLst/>
                </a:prstGeom>
                <a:blipFill>
                  <a:blip r:embed="rId7"/>
                  <a:stretch>
                    <a:fillRect/>
                  </a:stretch>
                </a:blipFill>
              </p:spPr>
              <p:txBody>
                <a:bodyPr/>
                <a:lstStyle/>
                <a:p>
                  <a:r>
                    <a:rPr lang="en-US">
                      <a:noFill/>
                    </a:rPr>
                    <a:t> </a:t>
                  </a:r>
                </a:p>
              </p:txBody>
            </p:sp>
          </mc:Fallback>
        </mc:AlternateContent>
        <p:sp>
          <p:nvSpPr>
            <p:cNvPr id="39" name="TextBox 38"/>
            <p:cNvSpPr txBox="1"/>
            <p:nvPr/>
          </p:nvSpPr>
          <p:spPr>
            <a:xfrm>
              <a:off x="6782271" y="1506553"/>
              <a:ext cx="609600" cy="307777"/>
            </a:xfrm>
            <a:prstGeom prst="rect">
              <a:avLst/>
            </a:prstGeom>
            <a:noFill/>
          </p:spPr>
          <p:txBody>
            <a:bodyPr wrap="square" rtlCol="0">
              <a:spAutoFit/>
            </a:bodyPr>
            <a:lstStyle/>
            <a:p>
              <a:r>
                <a:rPr lang="en-US" sz="1400" dirty="0" smtClean="0"/>
                <a:t>and</a:t>
              </a:r>
              <a:endParaRPr lang="en-US" sz="1400" dirty="0"/>
            </a:p>
          </p:txBody>
        </p:sp>
      </p:grpSp>
      <mc:AlternateContent xmlns:mc="http://schemas.openxmlformats.org/markup-compatibility/2006" xmlns:a14="http://schemas.microsoft.com/office/drawing/2010/main">
        <mc:Choice Requires="a14">
          <p:sp>
            <p:nvSpPr>
              <p:cNvPr id="40" name="Rectangle 39"/>
              <p:cNvSpPr/>
              <p:nvPr/>
            </p:nvSpPr>
            <p:spPr>
              <a:xfrm>
                <a:off x="1421631" y="3810000"/>
                <a:ext cx="4282006" cy="369332"/>
              </a:xfrm>
              <a:prstGeom prst="rect">
                <a:avLst/>
              </a:prstGeom>
            </p:spPr>
            <p:txBody>
              <a:bodyPr wrap="none">
                <a:spAutoFit/>
              </a:bodyPr>
              <a:lstStyle/>
              <a:p>
                <a:r>
                  <a:rPr lang="en-US" b="1" dirty="0" smtClean="0"/>
                  <a:t>Step 3-1</a:t>
                </a:r>
                <a:r>
                  <a:rPr lang="en-US" dirty="0" smtClean="0"/>
                  <a:t>: posterior distribution of </a:t>
                </a:r>
                <a14:m>
                  <m:oMath xmlns:m="http://schemas.openxmlformats.org/officeDocument/2006/math">
                    <m:r>
                      <a:rPr lang="en-US" b="0" i="1" smtClean="0">
                        <a:latin typeface="Cambria Math" panose="02040503050406030204" pitchFamily="18" charset="0"/>
                      </a:rPr>
                      <m:t>𝜇</m:t>
                    </m:r>
                  </m:oMath>
                </a14:m>
                <a:r>
                  <a:rPr lang="en-US" dirty="0" smtClean="0"/>
                  <a:t> given </a:t>
                </a:r>
                <a14:m>
                  <m:oMath xmlns:m="http://schemas.openxmlformats.org/officeDocument/2006/math">
                    <m:r>
                      <a:rPr lang="en-US" i="1">
                        <a:latin typeface="Cambria Math" panose="02040503050406030204" pitchFamily="18" charset="0"/>
                        <a:ea typeface="Cambria Math"/>
                      </a:rPr>
                      <m:t>𝜏</m:t>
                    </m:r>
                  </m:oMath>
                </a14:m>
                <a:r>
                  <a:rPr lang="en-US" dirty="0" smtClean="0"/>
                  <a:t> </a:t>
                </a:r>
                <a:endParaRPr lang="en-US" dirty="0"/>
              </a:p>
            </p:txBody>
          </p:sp>
        </mc:Choice>
        <mc:Fallback xmlns="">
          <p:sp>
            <p:nvSpPr>
              <p:cNvPr id="40" name="Rectangle 39"/>
              <p:cNvSpPr>
                <a:spLocks noRot="1" noChangeAspect="1" noMove="1" noResize="1" noEditPoints="1" noAdjustHandles="1" noChangeArrowheads="1" noChangeShapeType="1" noTextEdit="1"/>
              </p:cNvSpPr>
              <p:nvPr/>
            </p:nvSpPr>
            <p:spPr>
              <a:xfrm>
                <a:off x="1421631" y="3810000"/>
                <a:ext cx="4282006" cy="369332"/>
              </a:xfrm>
              <a:prstGeom prst="rect">
                <a:avLst/>
              </a:prstGeom>
              <a:blipFill>
                <a:blip r:embed="rId8"/>
                <a:stretch>
                  <a:fillRect l="-1138" t="-819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Rectangle 1"/>
              <p:cNvSpPr/>
              <p:nvPr/>
            </p:nvSpPr>
            <p:spPr>
              <a:xfrm>
                <a:off x="1147827" y="2362200"/>
                <a:ext cx="3697872" cy="1058751"/>
              </a:xfrm>
              <a:prstGeom prst="rect">
                <a:avLst/>
              </a:prstGeom>
            </p:spPr>
            <p:txBody>
              <a:bodyPr wrap="none">
                <a:spAutoFit/>
              </a:bodyPr>
              <a:lstStyle/>
              <a:p>
                <a:pPr algn="ctr"/>
                <a14:m>
                  <m:oMathPara xmlns:m="http://schemas.openxmlformats.org/officeDocument/2006/math">
                    <m:oMathParaPr>
                      <m:jc m:val="left"/>
                    </m:oMathParaPr>
                    <m:oMath xmlns:m="http://schemas.openxmlformats.org/officeDocument/2006/math">
                      <m:r>
                        <a:rPr lang="en-US" sz="1600" i="1" smtClean="0">
                          <a:solidFill>
                            <a:srgbClr val="3333FF"/>
                          </a:solidFill>
                          <a:latin typeface="Cambria Math"/>
                          <a:ea typeface="Cambria Math"/>
                        </a:rPr>
                        <m:t>𝑝</m:t>
                      </m:r>
                      <m:d>
                        <m:dPr>
                          <m:ctrlPr>
                            <a:rPr lang="en-US" sz="1600" i="1">
                              <a:solidFill>
                                <a:srgbClr val="3333FF"/>
                              </a:solidFill>
                              <a:latin typeface="Cambria Math"/>
                              <a:ea typeface="Cambria Math"/>
                            </a:rPr>
                          </m:ctrlPr>
                        </m:dPr>
                        <m:e>
                          <m:r>
                            <a:rPr lang="en-US" sz="1600" i="1">
                              <a:solidFill>
                                <a:srgbClr val="3333FF"/>
                              </a:solidFill>
                              <a:latin typeface="Cambria Math" panose="02040503050406030204" pitchFamily="18" charset="0"/>
                              <a:ea typeface="Cambria Math"/>
                            </a:rPr>
                            <m:t>𝜇</m:t>
                          </m:r>
                          <m:r>
                            <a:rPr lang="en-US" sz="1600" i="1">
                              <a:solidFill>
                                <a:srgbClr val="3333FF"/>
                              </a:solidFill>
                              <a:latin typeface="Cambria Math"/>
                              <a:ea typeface="Cambria Math"/>
                            </a:rPr>
                            <m:t>,</m:t>
                          </m:r>
                          <m:r>
                            <a:rPr lang="en-US" sz="1600" i="1">
                              <a:solidFill>
                                <a:srgbClr val="3333FF"/>
                              </a:solidFill>
                              <a:latin typeface="Cambria Math" panose="02040503050406030204" pitchFamily="18" charset="0"/>
                              <a:ea typeface="Cambria Math"/>
                            </a:rPr>
                            <m:t>𝜏</m:t>
                          </m:r>
                        </m:e>
                        <m:e>
                          <m:r>
                            <a:rPr lang="en-US" sz="1600" i="1">
                              <a:solidFill>
                                <a:srgbClr val="3333FF"/>
                              </a:solidFill>
                              <a:latin typeface="Cambria Math"/>
                              <a:ea typeface="Cambria Math"/>
                            </a:rPr>
                            <m:t>𝑦</m:t>
                          </m:r>
                        </m:e>
                      </m:d>
                      <m:r>
                        <a:rPr lang="en-US" sz="1600" i="1">
                          <a:latin typeface="Cambria Math" panose="02040503050406030204" pitchFamily="18" charset="0"/>
                          <a:ea typeface="Cambria Math"/>
                        </a:rPr>
                        <m:t>∝</m:t>
                      </m:r>
                      <m:r>
                        <a:rPr lang="en-US" sz="1600" b="0" i="1" smtClean="0">
                          <a:latin typeface="Cambria Math" panose="02040503050406030204" pitchFamily="18" charset="0"/>
                          <a:ea typeface="Cambria Math"/>
                        </a:rPr>
                        <m:t>𝑝</m:t>
                      </m:r>
                      <m:d>
                        <m:dPr>
                          <m:ctrlPr>
                            <a:rPr lang="en-US" sz="1600" b="0" i="1" smtClean="0">
                              <a:latin typeface="Cambria Math"/>
                              <a:ea typeface="Cambria Math"/>
                            </a:rPr>
                          </m:ctrlPr>
                        </m:dPr>
                        <m:e>
                          <m:r>
                            <a:rPr lang="en-US" sz="1600" i="1">
                              <a:latin typeface="Cambria Math" panose="02040503050406030204" pitchFamily="18" charset="0"/>
                              <a:ea typeface="Cambria Math"/>
                            </a:rPr>
                            <m:t>𝜇</m:t>
                          </m:r>
                          <m:r>
                            <a:rPr lang="en-US" sz="1600" i="1">
                              <a:latin typeface="Cambria Math"/>
                              <a:ea typeface="Cambria Math"/>
                            </a:rPr>
                            <m:t>,</m:t>
                          </m:r>
                          <m:r>
                            <a:rPr lang="en-US" sz="1600" i="1">
                              <a:latin typeface="Cambria Math" panose="02040503050406030204" pitchFamily="18" charset="0"/>
                              <a:ea typeface="Cambria Math"/>
                            </a:rPr>
                            <m:t>𝜏</m:t>
                          </m:r>
                        </m:e>
                      </m:d>
                      <m:r>
                        <a:rPr lang="en-US" sz="1600" i="1">
                          <a:latin typeface="Cambria Math"/>
                          <a:ea typeface="Cambria Math"/>
                        </a:rPr>
                        <m:t>𝑝</m:t>
                      </m:r>
                      <m:d>
                        <m:dPr>
                          <m:ctrlPr>
                            <a:rPr lang="en-US" sz="1600" b="0" i="1" smtClean="0">
                              <a:latin typeface="Cambria Math"/>
                              <a:ea typeface="Cambria Math"/>
                            </a:rPr>
                          </m:ctrlPr>
                        </m:dPr>
                        <m:e>
                          <m:r>
                            <a:rPr lang="en-US" sz="1600" b="0" i="1" smtClean="0">
                              <a:latin typeface="Cambria Math" panose="02040503050406030204" pitchFamily="18" charset="0"/>
                              <a:ea typeface="Cambria Math"/>
                            </a:rPr>
                            <m:t>𝑦</m:t>
                          </m:r>
                          <m:r>
                            <a:rPr lang="en-US" sz="1600" b="0" i="1" smtClean="0">
                              <a:latin typeface="Cambria Math" panose="02040503050406030204" pitchFamily="18" charset="0"/>
                              <a:ea typeface="Cambria Math"/>
                            </a:rPr>
                            <m:t>|</m:t>
                          </m:r>
                          <m:r>
                            <a:rPr lang="en-US" sz="1600" i="1">
                              <a:latin typeface="Cambria Math" panose="02040503050406030204" pitchFamily="18" charset="0"/>
                              <a:ea typeface="Cambria Math"/>
                            </a:rPr>
                            <m:t>𝜇</m:t>
                          </m:r>
                          <m:r>
                            <a:rPr lang="en-US" sz="1600" i="1">
                              <a:latin typeface="Cambria Math"/>
                              <a:ea typeface="Cambria Math"/>
                            </a:rPr>
                            <m:t>,</m:t>
                          </m:r>
                          <m:r>
                            <a:rPr lang="en-US" sz="1600" i="1">
                              <a:latin typeface="Cambria Math" panose="02040503050406030204" pitchFamily="18" charset="0"/>
                              <a:ea typeface="Cambria Math"/>
                            </a:rPr>
                            <m:t>𝜏</m:t>
                          </m:r>
                        </m:e>
                      </m:d>
                    </m:oMath>
                  </m:oMathPara>
                </a14:m>
                <a:endParaRPr lang="en-US" sz="1600" dirty="0" smtClean="0"/>
              </a:p>
              <a:p>
                <a:pPr algn="ctr"/>
                <a14:m>
                  <m:oMathPara xmlns:m="http://schemas.openxmlformats.org/officeDocument/2006/math">
                    <m:oMathParaPr>
                      <m:jc m:val="left"/>
                    </m:oMathParaPr>
                    <m:oMath xmlns:m="http://schemas.openxmlformats.org/officeDocument/2006/math">
                      <m:r>
                        <a:rPr lang="en-US" sz="1600" b="0" i="1" smtClean="0">
                          <a:latin typeface="Cambria Math" panose="02040503050406030204" pitchFamily="18" charset="0"/>
                          <a:ea typeface="Cambria Math"/>
                        </a:rPr>
                        <m:t>                 =</m:t>
                      </m:r>
                      <m:r>
                        <a:rPr lang="en-US" sz="1600" i="1">
                          <a:latin typeface="Cambria Math" panose="02040503050406030204" pitchFamily="18" charset="0"/>
                          <a:ea typeface="Cambria Math"/>
                        </a:rPr>
                        <m:t>𝑝</m:t>
                      </m:r>
                      <m:d>
                        <m:dPr>
                          <m:ctrlPr>
                            <a:rPr lang="en-US" sz="1600" i="1">
                              <a:latin typeface="Cambria Math"/>
                              <a:ea typeface="Cambria Math"/>
                            </a:rPr>
                          </m:ctrlPr>
                        </m:dPr>
                        <m:e>
                          <m:r>
                            <a:rPr lang="en-US" sz="1600" i="1">
                              <a:latin typeface="Cambria Math" panose="02040503050406030204" pitchFamily="18" charset="0"/>
                              <a:ea typeface="Cambria Math"/>
                            </a:rPr>
                            <m:t>𝜇</m:t>
                          </m:r>
                          <m:r>
                            <a:rPr lang="en-US" sz="1600" i="1">
                              <a:latin typeface="Cambria Math"/>
                              <a:ea typeface="Cambria Math"/>
                            </a:rPr>
                            <m:t>,</m:t>
                          </m:r>
                          <m:r>
                            <a:rPr lang="en-US" sz="1600" i="1">
                              <a:latin typeface="Cambria Math" panose="02040503050406030204" pitchFamily="18" charset="0"/>
                              <a:ea typeface="Cambria Math"/>
                            </a:rPr>
                            <m:t>𝜏</m:t>
                          </m:r>
                        </m:e>
                      </m:d>
                      <m:nary>
                        <m:naryPr>
                          <m:chr m:val="∏"/>
                          <m:ctrlPr>
                            <a:rPr lang="en-US" sz="1600" i="1" smtClean="0">
                              <a:latin typeface="Cambria Math"/>
                              <a:ea typeface="Cambria Math"/>
                            </a:rPr>
                          </m:ctrlPr>
                        </m:naryPr>
                        <m:sub>
                          <m:r>
                            <m:rPr>
                              <m:brk m:alnAt="23"/>
                            </m:rPr>
                            <a:rPr lang="en-US" sz="1600" b="0" i="1" smtClean="0">
                              <a:latin typeface="Cambria Math" panose="02040503050406030204" pitchFamily="18" charset="0"/>
                              <a:ea typeface="Cambria Math"/>
                            </a:rPr>
                            <m:t>𝑗</m:t>
                          </m:r>
                        </m:sub>
                        <m:sup>
                          <m:r>
                            <a:rPr lang="en-US" sz="1600" b="0" i="1" smtClean="0">
                              <a:latin typeface="Cambria Math" panose="02040503050406030204" pitchFamily="18" charset="0"/>
                              <a:ea typeface="Cambria Math"/>
                            </a:rPr>
                            <m:t>𝐽</m:t>
                          </m:r>
                        </m:sup>
                        <m:e>
                          <m:r>
                            <a:rPr lang="en-US" sz="1600" i="1">
                              <a:latin typeface="Cambria Math" panose="02040503050406030204" pitchFamily="18" charset="0"/>
                              <a:ea typeface="Cambria Math"/>
                            </a:rPr>
                            <m:t>𝑁</m:t>
                          </m:r>
                          <m:r>
                            <a:rPr lang="en-US" sz="1600" i="1">
                              <a:latin typeface="Cambria Math" panose="02040503050406030204" pitchFamily="18" charset="0"/>
                              <a:ea typeface="Cambria Math"/>
                            </a:rPr>
                            <m:t>(</m:t>
                          </m:r>
                          <m:sSub>
                            <m:sSubPr>
                              <m:ctrlPr>
                                <a:rPr lang="en-US" sz="1600" i="1">
                                  <a:latin typeface="Cambria Math"/>
                                  <a:ea typeface="Cambria Math"/>
                                </a:rPr>
                              </m:ctrlPr>
                            </m:sSubPr>
                            <m:e>
                              <m:acc>
                                <m:accPr>
                                  <m:chr m:val="̅"/>
                                  <m:ctrlPr>
                                    <a:rPr lang="en-US" sz="1600" i="1">
                                      <a:latin typeface="Cambria Math"/>
                                      <a:ea typeface="Cambria Math"/>
                                    </a:rPr>
                                  </m:ctrlPr>
                                </m:accPr>
                                <m:e>
                                  <m:r>
                                    <a:rPr lang="en-US" sz="1600" i="1">
                                      <a:latin typeface="Cambria Math" panose="02040503050406030204" pitchFamily="18" charset="0"/>
                                      <a:ea typeface="Cambria Math"/>
                                    </a:rPr>
                                    <m:t>𝑦</m:t>
                                  </m:r>
                                </m:e>
                              </m:acc>
                            </m:e>
                            <m:sub>
                              <m:r>
                                <a:rPr lang="en-US" sz="1600" i="1">
                                  <a:latin typeface="Cambria Math" panose="02040503050406030204" pitchFamily="18" charset="0"/>
                                  <a:ea typeface="Cambria Math"/>
                                </a:rPr>
                                <m:t>𝑖</m:t>
                              </m:r>
                            </m:sub>
                          </m:sSub>
                          <m:r>
                            <a:rPr lang="en-US" sz="1600" i="1">
                              <a:latin typeface="Cambria Math" panose="02040503050406030204" pitchFamily="18" charset="0"/>
                              <a:ea typeface="Cambria Math"/>
                            </a:rPr>
                            <m:t>|</m:t>
                          </m:r>
                          <m:sSubSup>
                            <m:sSubSupPr>
                              <m:ctrlPr>
                                <a:rPr lang="en-US" sz="1600" i="1">
                                  <a:latin typeface="Cambria Math"/>
                                  <a:ea typeface="Cambria Math"/>
                                </a:rPr>
                              </m:ctrlPr>
                            </m:sSubSupPr>
                            <m:e>
                              <m:r>
                                <a:rPr lang="en-US" sz="1600" b="0" i="1" smtClean="0">
                                  <a:latin typeface="Cambria Math" panose="02040503050406030204" pitchFamily="18" charset="0"/>
                                  <a:ea typeface="Cambria Math"/>
                                </a:rPr>
                                <m:t>𝜇</m:t>
                              </m:r>
                              <m:r>
                                <a:rPr lang="en-US" sz="1600" b="0" i="1" smtClean="0">
                                  <a:latin typeface="Cambria Math" panose="02040503050406030204" pitchFamily="18" charset="0"/>
                                  <a:ea typeface="Cambria Math"/>
                                </a:rPr>
                                <m:t>,</m:t>
                              </m:r>
                              <m:r>
                                <a:rPr lang="en-US" sz="1600" i="1">
                                  <a:latin typeface="Cambria Math" panose="02040503050406030204" pitchFamily="18" charset="0"/>
                                  <a:ea typeface="Cambria Math"/>
                                </a:rPr>
                                <m:t>𝜎</m:t>
                              </m:r>
                            </m:e>
                            <m:sub>
                              <m:r>
                                <a:rPr lang="en-US" sz="1600" i="1">
                                  <a:latin typeface="Cambria Math" panose="02040503050406030204" pitchFamily="18" charset="0"/>
                                  <a:ea typeface="Cambria Math"/>
                                </a:rPr>
                                <m:t>𝑗</m:t>
                              </m:r>
                            </m:sub>
                            <m:sup>
                              <m:r>
                                <a:rPr lang="en-US" sz="1600" i="1">
                                  <a:latin typeface="Cambria Math" panose="02040503050406030204" pitchFamily="18" charset="0"/>
                                  <a:ea typeface="Cambria Math"/>
                                </a:rPr>
                                <m:t>2</m:t>
                              </m:r>
                            </m:sup>
                          </m:sSubSup>
                          <m:r>
                            <a:rPr lang="en-US" sz="1600" i="1">
                              <a:latin typeface="Cambria Math" panose="02040503050406030204" pitchFamily="18" charset="0"/>
                              <a:ea typeface="Cambria Math"/>
                            </a:rPr>
                            <m:t>+</m:t>
                          </m:r>
                          <m:sSup>
                            <m:sSupPr>
                              <m:ctrlPr>
                                <a:rPr lang="en-US" sz="1600" i="1">
                                  <a:latin typeface="Cambria Math"/>
                                  <a:ea typeface="Cambria Math"/>
                                </a:rPr>
                              </m:ctrlPr>
                            </m:sSupPr>
                            <m:e>
                              <m:r>
                                <a:rPr lang="en-US" sz="1600" i="1">
                                  <a:latin typeface="Cambria Math" panose="02040503050406030204" pitchFamily="18" charset="0"/>
                                  <a:ea typeface="Cambria Math"/>
                                </a:rPr>
                                <m:t>𝜏</m:t>
                              </m:r>
                            </m:e>
                            <m:sup>
                              <m:r>
                                <a:rPr lang="en-US" sz="1600" i="1">
                                  <a:latin typeface="Cambria Math" panose="02040503050406030204" pitchFamily="18" charset="0"/>
                                  <a:ea typeface="Cambria Math"/>
                                </a:rPr>
                                <m:t>2</m:t>
                              </m:r>
                            </m:sup>
                          </m:sSup>
                          <m:r>
                            <a:rPr lang="en-US" sz="1600" i="1">
                              <a:latin typeface="Cambria Math" panose="02040503050406030204" pitchFamily="18" charset="0"/>
                              <a:ea typeface="Cambria Math"/>
                            </a:rPr>
                            <m:t>)</m:t>
                          </m:r>
                        </m:e>
                      </m:nary>
                    </m:oMath>
                  </m:oMathPara>
                </a14:m>
                <a:endParaRPr lang="en-US" sz="1600" dirty="0"/>
              </a:p>
            </p:txBody>
          </p:sp>
        </mc:Choice>
        <mc:Fallback xmlns="">
          <p:sp>
            <p:nvSpPr>
              <p:cNvPr id="2" name="Rectangle 1"/>
              <p:cNvSpPr>
                <a:spLocks noRot="1" noChangeAspect="1" noMove="1" noResize="1" noEditPoints="1" noAdjustHandles="1" noChangeArrowheads="1" noChangeShapeType="1" noTextEdit="1"/>
              </p:cNvSpPr>
              <p:nvPr/>
            </p:nvSpPr>
            <p:spPr>
              <a:xfrm>
                <a:off x="1147827" y="2362200"/>
                <a:ext cx="3697872" cy="1058751"/>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4794244" y="2881501"/>
                <a:ext cx="2805832" cy="37978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1600" i="1" smtClean="0">
                          <a:solidFill>
                            <a:srgbClr val="FF0000"/>
                          </a:solidFill>
                          <a:latin typeface="Cambria Math" panose="02040503050406030204" pitchFamily="18" charset="0"/>
                          <a:ea typeface="Cambria Math" panose="02040503050406030204" pitchFamily="18" charset="0"/>
                        </a:rPr>
                        <m:t>∵</m:t>
                      </m:r>
                      <m:r>
                        <a:rPr lang="en-US" sz="1600" i="1" smtClean="0">
                          <a:solidFill>
                            <a:srgbClr val="FF0000"/>
                          </a:solidFill>
                          <a:latin typeface="Cambria Math"/>
                          <a:ea typeface="Cambria Math"/>
                        </a:rPr>
                        <m:t>𝑝</m:t>
                      </m:r>
                      <m:d>
                        <m:dPr>
                          <m:ctrlPr>
                            <a:rPr lang="en-US" sz="1600" i="1">
                              <a:solidFill>
                                <a:srgbClr val="FF0000"/>
                              </a:solidFill>
                              <a:latin typeface="Cambria Math"/>
                              <a:ea typeface="Cambria Math"/>
                            </a:rPr>
                          </m:ctrlPr>
                        </m:dPr>
                        <m:e>
                          <m:sSub>
                            <m:sSubPr>
                              <m:ctrlPr>
                                <a:rPr lang="en-US" sz="1600" b="0" i="1" smtClean="0">
                                  <a:solidFill>
                                    <a:srgbClr val="FF0000"/>
                                  </a:solidFill>
                                  <a:latin typeface="Cambria Math"/>
                                  <a:ea typeface="Cambria Math"/>
                                </a:rPr>
                              </m:ctrlPr>
                            </m:sSubPr>
                            <m:e>
                              <m:acc>
                                <m:accPr>
                                  <m:chr m:val="̅"/>
                                  <m:ctrlPr>
                                    <a:rPr lang="en-US" sz="1600" b="0" i="1" smtClean="0">
                                      <a:solidFill>
                                        <a:srgbClr val="FF0000"/>
                                      </a:solidFill>
                                      <a:latin typeface="Cambria Math"/>
                                      <a:ea typeface="Cambria Math"/>
                                    </a:rPr>
                                  </m:ctrlPr>
                                </m:accPr>
                                <m:e>
                                  <m:r>
                                    <a:rPr lang="en-US" sz="1600" i="1">
                                      <a:solidFill>
                                        <a:srgbClr val="FF0000"/>
                                      </a:solidFill>
                                      <a:latin typeface="Cambria Math" panose="02040503050406030204" pitchFamily="18" charset="0"/>
                                      <a:ea typeface="Cambria Math"/>
                                    </a:rPr>
                                    <m:t>𝑦</m:t>
                                  </m:r>
                                </m:e>
                              </m:acc>
                            </m:e>
                            <m:sub>
                              <m:r>
                                <a:rPr lang="en-US" sz="1600" b="0" i="1" smtClean="0">
                                  <a:solidFill>
                                    <a:srgbClr val="FF0000"/>
                                  </a:solidFill>
                                  <a:latin typeface="Cambria Math" panose="02040503050406030204" pitchFamily="18" charset="0"/>
                                  <a:ea typeface="Cambria Math"/>
                                </a:rPr>
                                <m:t>𝑖</m:t>
                              </m:r>
                            </m:sub>
                          </m:sSub>
                          <m:r>
                            <a:rPr lang="en-US" sz="1600" i="1">
                              <a:solidFill>
                                <a:srgbClr val="FF0000"/>
                              </a:solidFill>
                              <a:latin typeface="Cambria Math" panose="02040503050406030204" pitchFamily="18" charset="0"/>
                              <a:ea typeface="Cambria Math"/>
                            </a:rPr>
                            <m:t>|</m:t>
                          </m:r>
                          <m:r>
                            <a:rPr lang="en-US" sz="1600" i="1">
                              <a:solidFill>
                                <a:srgbClr val="FF0000"/>
                              </a:solidFill>
                              <a:latin typeface="Cambria Math" panose="02040503050406030204" pitchFamily="18" charset="0"/>
                              <a:ea typeface="Cambria Math"/>
                            </a:rPr>
                            <m:t>𝜇</m:t>
                          </m:r>
                          <m:r>
                            <a:rPr lang="en-US" sz="1600" i="1">
                              <a:solidFill>
                                <a:srgbClr val="FF0000"/>
                              </a:solidFill>
                              <a:latin typeface="Cambria Math"/>
                              <a:ea typeface="Cambria Math"/>
                            </a:rPr>
                            <m:t>,</m:t>
                          </m:r>
                          <m:r>
                            <a:rPr lang="en-US" sz="1600" i="1">
                              <a:solidFill>
                                <a:srgbClr val="FF0000"/>
                              </a:solidFill>
                              <a:latin typeface="Cambria Math" panose="02040503050406030204" pitchFamily="18" charset="0"/>
                              <a:ea typeface="Cambria Math"/>
                            </a:rPr>
                            <m:t>𝜏</m:t>
                          </m:r>
                        </m:e>
                      </m:d>
                      <m:r>
                        <a:rPr lang="en-US" sz="1600" b="0" i="1" smtClean="0">
                          <a:solidFill>
                            <a:srgbClr val="FF0000"/>
                          </a:solidFill>
                          <a:latin typeface="Cambria Math" panose="02040503050406030204" pitchFamily="18" charset="0"/>
                          <a:ea typeface="Cambria Math"/>
                        </a:rPr>
                        <m:t>~</m:t>
                      </m:r>
                      <m:r>
                        <a:rPr lang="en-US" sz="1600" b="0" i="1" smtClean="0">
                          <a:solidFill>
                            <a:srgbClr val="FF0000"/>
                          </a:solidFill>
                          <a:latin typeface="Cambria Math" panose="02040503050406030204" pitchFamily="18" charset="0"/>
                          <a:ea typeface="Cambria Math"/>
                        </a:rPr>
                        <m:t>𝑁</m:t>
                      </m:r>
                      <m:r>
                        <a:rPr lang="en-US" sz="1600" b="0" i="1" smtClean="0">
                          <a:solidFill>
                            <a:srgbClr val="FF0000"/>
                          </a:solidFill>
                          <a:latin typeface="Cambria Math" panose="02040503050406030204" pitchFamily="18" charset="0"/>
                          <a:ea typeface="Cambria Math"/>
                        </a:rPr>
                        <m:t>(</m:t>
                      </m:r>
                      <m:sSub>
                        <m:sSubPr>
                          <m:ctrlPr>
                            <a:rPr lang="en-US" sz="1600" i="1">
                              <a:solidFill>
                                <a:srgbClr val="FF0000"/>
                              </a:solidFill>
                              <a:latin typeface="Cambria Math"/>
                              <a:ea typeface="Cambria Math"/>
                            </a:rPr>
                          </m:ctrlPr>
                        </m:sSubPr>
                        <m:e>
                          <m:acc>
                            <m:accPr>
                              <m:chr m:val="̅"/>
                              <m:ctrlPr>
                                <a:rPr lang="en-US" sz="1600" i="1">
                                  <a:solidFill>
                                    <a:srgbClr val="FF0000"/>
                                  </a:solidFill>
                                  <a:latin typeface="Cambria Math"/>
                                  <a:ea typeface="Cambria Math"/>
                                </a:rPr>
                              </m:ctrlPr>
                            </m:accPr>
                            <m:e>
                              <m:r>
                                <a:rPr lang="en-US" sz="1600" i="1">
                                  <a:solidFill>
                                    <a:srgbClr val="FF0000"/>
                                  </a:solidFill>
                                  <a:latin typeface="Cambria Math" panose="02040503050406030204" pitchFamily="18" charset="0"/>
                                  <a:ea typeface="Cambria Math"/>
                                </a:rPr>
                                <m:t>𝑦</m:t>
                              </m:r>
                            </m:e>
                          </m:acc>
                        </m:e>
                        <m:sub>
                          <m:r>
                            <a:rPr lang="en-US" sz="1600" i="1">
                              <a:solidFill>
                                <a:srgbClr val="FF0000"/>
                              </a:solidFill>
                              <a:latin typeface="Cambria Math" panose="02040503050406030204" pitchFamily="18" charset="0"/>
                              <a:ea typeface="Cambria Math"/>
                            </a:rPr>
                            <m:t>𝑖</m:t>
                          </m:r>
                        </m:sub>
                      </m:sSub>
                      <m:r>
                        <a:rPr lang="en-US" sz="1600" i="1">
                          <a:solidFill>
                            <a:srgbClr val="FF0000"/>
                          </a:solidFill>
                          <a:latin typeface="Cambria Math" panose="02040503050406030204" pitchFamily="18" charset="0"/>
                          <a:ea typeface="Cambria Math"/>
                        </a:rPr>
                        <m:t>|</m:t>
                      </m:r>
                      <m:r>
                        <a:rPr lang="en-US" sz="1600" b="0" i="1" smtClean="0">
                          <a:solidFill>
                            <a:srgbClr val="FF0000"/>
                          </a:solidFill>
                          <a:latin typeface="Cambria Math" panose="02040503050406030204" pitchFamily="18" charset="0"/>
                          <a:ea typeface="Cambria Math"/>
                        </a:rPr>
                        <m:t>𝜇</m:t>
                      </m:r>
                      <m:r>
                        <a:rPr lang="en-US" sz="1600" b="0" i="1" smtClean="0">
                          <a:solidFill>
                            <a:srgbClr val="FF0000"/>
                          </a:solidFill>
                          <a:latin typeface="Cambria Math" panose="02040503050406030204" pitchFamily="18" charset="0"/>
                          <a:ea typeface="Cambria Math"/>
                        </a:rPr>
                        <m:t>, </m:t>
                      </m:r>
                      <m:sSubSup>
                        <m:sSubSupPr>
                          <m:ctrlPr>
                            <a:rPr lang="en-US" sz="1600" b="0" i="1" smtClean="0">
                              <a:solidFill>
                                <a:srgbClr val="FF0000"/>
                              </a:solidFill>
                              <a:latin typeface="Cambria Math"/>
                              <a:ea typeface="Cambria Math"/>
                            </a:rPr>
                          </m:ctrlPr>
                        </m:sSubSupPr>
                        <m:e>
                          <m:r>
                            <a:rPr lang="en-US" sz="1600" b="0" i="1" smtClean="0">
                              <a:solidFill>
                                <a:srgbClr val="FF0000"/>
                              </a:solidFill>
                              <a:latin typeface="Cambria Math" panose="02040503050406030204" pitchFamily="18" charset="0"/>
                              <a:ea typeface="Cambria Math"/>
                            </a:rPr>
                            <m:t>𝜎</m:t>
                          </m:r>
                        </m:e>
                        <m:sub>
                          <m:r>
                            <a:rPr lang="en-US" sz="1600" b="0" i="1" smtClean="0">
                              <a:solidFill>
                                <a:srgbClr val="FF0000"/>
                              </a:solidFill>
                              <a:latin typeface="Cambria Math" panose="02040503050406030204" pitchFamily="18" charset="0"/>
                              <a:ea typeface="Cambria Math"/>
                            </a:rPr>
                            <m:t>𝑗</m:t>
                          </m:r>
                        </m:sub>
                        <m:sup>
                          <m:r>
                            <a:rPr lang="en-US" sz="1600" b="0" i="1" smtClean="0">
                              <a:solidFill>
                                <a:srgbClr val="FF0000"/>
                              </a:solidFill>
                              <a:latin typeface="Cambria Math" panose="02040503050406030204" pitchFamily="18" charset="0"/>
                              <a:ea typeface="Cambria Math"/>
                            </a:rPr>
                            <m:t>2</m:t>
                          </m:r>
                        </m:sup>
                      </m:sSubSup>
                      <m:r>
                        <a:rPr lang="en-US" sz="1600" b="0" i="1" smtClean="0">
                          <a:solidFill>
                            <a:srgbClr val="FF0000"/>
                          </a:solidFill>
                          <a:latin typeface="Cambria Math" panose="02040503050406030204" pitchFamily="18" charset="0"/>
                          <a:ea typeface="Cambria Math"/>
                        </a:rPr>
                        <m:t>+</m:t>
                      </m:r>
                      <m:sSup>
                        <m:sSupPr>
                          <m:ctrlPr>
                            <a:rPr lang="en-US" sz="1600" b="0" i="1" smtClean="0">
                              <a:solidFill>
                                <a:srgbClr val="FF0000"/>
                              </a:solidFill>
                              <a:latin typeface="Cambria Math"/>
                              <a:ea typeface="Cambria Math"/>
                            </a:rPr>
                          </m:ctrlPr>
                        </m:sSupPr>
                        <m:e>
                          <m:r>
                            <a:rPr lang="en-US" sz="1600" b="0" i="1" smtClean="0">
                              <a:solidFill>
                                <a:srgbClr val="FF0000"/>
                              </a:solidFill>
                              <a:latin typeface="Cambria Math" panose="02040503050406030204" pitchFamily="18" charset="0"/>
                              <a:ea typeface="Cambria Math"/>
                            </a:rPr>
                            <m:t>𝜏</m:t>
                          </m:r>
                        </m:e>
                        <m:sup>
                          <m:r>
                            <a:rPr lang="en-US" sz="1600" b="0" i="1" smtClean="0">
                              <a:solidFill>
                                <a:srgbClr val="FF0000"/>
                              </a:solidFill>
                              <a:latin typeface="Cambria Math" panose="02040503050406030204" pitchFamily="18" charset="0"/>
                              <a:ea typeface="Cambria Math"/>
                            </a:rPr>
                            <m:t>2</m:t>
                          </m:r>
                        </m:sup>
                      </m:sSup>
                      <m:r>
                        <a:rPr lang="en-US" sz="1600" b="0" i="1" smtClean="0">
                          <a:solidFill>
                            <a:srgbClr val="FF0000"/>
                          </a:solidFill>
                          <a:latin typeface="Cambria Math" panose="02040503050406030204" pitchFamily="18" charset="0"/>
                          <a:ea typeface="Cambria Math"/>
                        </a:rPr>
                        <m:t>)</m:t>
                      </m:r>
                    </m:oMath>
                  </m:oMathPara>
                </a14:m>
                <a:endParaRPr lang="en-US" sz="1600" dirty="0">
                  <a:solidFill>
                    <a:srgbClr val="FF0000"/>
                  </a:solidFill>
                </a:endParaRPr>
              </a:p>
            </p:txBody>
          </p:sp>
        </mc:Choice>
        <mc:Fallback xmlns="">
          <p:sp>
            <p:nvSpPr>
              <p:cNvPr id="6" name="Rectangle 5"/>
              <p:cNvSpPr>
                <a:spLocks noRot="1" noChangeAspect="1" noMove="1" noResize="1" noEditPoints="1" noAdjustHandles="1" noChangeArrowheads="1" noChangeShapeType="1" noTextEdit="1"/>
              </p:cNvSpPr>
              <p:nvPr/>
            </p:nvSpPr>
            <p:spPr>
              <a:xfrm>
                <a:off x="4794244" y="2881501"/>
                <a:ext cx="2805832" cy="379784"/>
              </a:xfrm>
              <a:prstGeom prst="rect">
                <a:avLst/>
              </a:prstGeom>
              <a:blipFill>
                <a:blip r:embed="rId10"/>
                <a:stretch>
                  <a:fillRect b="-8065"/>
                </a:stretch>
              </a:blipFill>
            </p:spPr>
            <p:txBody>
              <a:bodyPr/>
              <a:lstStyle/>
              <a:p>
                <a:r>
                  <a:rPr lang="en-US">
                    <a:noFill/>
                  </a:rPr>
                  <a:t> </a:t>
                </a:r>
              </a:p>
            </p:txBody>
          </p:sp>
        </mc:Fallback>
      </mc:AlternateContent>
      <p:sp>
        <p:nvSpPr>
          <p:cNvPr id="42" name="Rectangle 41"/>
          <p:cNvSpPr/>
          <p:nvPr/>
        </p:nvSpPr>
        <p:spPr>
          <a:xfrm>
            <a:off x="136739" y="2077202"/>
            <a:ext cx="8845853" cy="284693"/>
          </a:xfrm>
          <a:prstGeom prst="rect">
            <a:avLst/>
          </a:prstGeom>
        </p:spPr>
        <p:txBody>
          <a:bodyPr wrap="square">
            <a:spAutoFit/>
          </a:bodyPr>
          <a:lstStyle/>
          <a:p>
            <a:pPr algn="ctr"/>
            <a:r>
              <a:rPr lang="en-US" sz="1250" dirty="0" smtClean="0">
                <a:solidFill>
                  <a:srgbClr val="FF0000"/>
                </a:solidFill>
              </a:rPr>
              <a:t>For the hierarchical normal model, we can simply consider the information supplied by the data about the hyper parameters directly</a:t>
            </a:r>
            <a:endParaRPr lang="en-US" sz="1250" dirty="0">
              <a:solidFill>
                <a:srgbClr val="FF0000"/>
              </a:solidFill>
            </a:endParaRPr>
          </a:p>
        </p:txBody>
      </p:sp>
      <p:sp>
        <p:nvSpPr>
          <p:cNvPr id="52" name="Rectangle 51"/>
          <p:cNvSpPr/>
          <p:nvPr/>
        </p:nvSpPr>
        <p:spPr>
          <a:xfrm>
            <a:off x="1295399" y="5029200"/>
            <a:ext cx="7687193" cy="1563788"/>
          </a:xfrm>
          <a:prstGeom prst="rect">
            <a:avLst/>
          </a:prstGeom>
          <a:solidFill>
            <a:srgbClr val="EBF1DE">
              <a:alpha val="30196"/>
            </a:srgbClr>
          </a:solidFill>
          <a:ln w="12700">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mc:AlternateContent xmlns:mc="http://schemas.openxmlformats.org/markup-compatibility/2006" xmlns:a14="http://schemas.microsoft.com/office/drawing/2010/main">
        <mc:Choice Requires="a14">
          <p:sp>
            <p:nvSpPr>
              <p:cNvPr id="58" name="Rectangle 57"/>
              <p:cNvSpPr/>
              <p:nvPr/>
            </p:nvSpPr>
            <p:spPr>
              <a:xfrm>
                <a:off x="1421631" y="5076418"/>
                <a:ext cx="3542252" cy="369332"/>
              </a:xfrm>
              <a:prstGeom prst="rect">
                <a:avLst/>
              </a:prstGeom>
            </p:spPr>
            <p:txBody>
              <a:bodyPr wrap="none">
                <a:spAutoFit/>
              </a:bodyPr>
              <a:lstStyle/>
              <a:p>
                <a:r>
                  <a:rPr lang="en-US" b="1" dirty="0" smtClean="0"/>
                  <a:t>Step 3-2</a:t>
                </a:r>
                <a:r>
                  <a:rPr lang="en-US" dirty="0" smtClean="0"/>
                  <a:t>: posterior distribution of </a:t>
                </a:r>
                <a14:m>
                  <m:oMath xmlns:m="http://schemas.openxmlformats.org/officeDocument/2006/math">
                    <m:r>
                      <a:rPr lang="en-US" i="1">
                        <a:latin typeface="Cambria Math" panose="02040503050406030204" pitchFamily="18" charset="0"/>
                        <a:ea typeface="Cambria Math"/>
                      </a:rPr>
                      <m:t>𝜏</m:t>
                    </m:r>
                  </m:oMath>
                </a14:m>
                <a:r>
                  <a:rPr lang="en-US" dirty="0" smtClean="0"/>
                  <a:t> </a:t>
                </a:r>
                <a:endParaRPr lang="en-US" dirty="0"/>
              </a:p>
            </p:txBody>
          </p:sp>
        </mc:Choice>
        <mc:Fallback xmlns="">
          <p:sp>
            <p:nvSpPr>
              <p:cNvPr id="58" name="Rectangle 57"/>
              <p:cNvSpPr>
                <a:spLocks noRot="1" noChangeAspect="1" noMove="1" noResize="1" noEditPoints="1" noAdjustHandles="1" noChangeArrowheads="1" noChangeShapeType="1" noTextEdit="1"/>
              </p:cNvSpPr>
              <p:nvPr/>
            </p:nvSpPr>
            <p:spPr>
              <a:xfrm>
                <a:off x="1421631" y="5076418"/>
                <a:ext cx="3542252" cy="369332"/>
              </a:xfrm>
              <a:prstGeom prst="rect">
                <a:avLst/>
              </a:prstGeom>
              <a:blipFill>
                <a:blip r:embed="rId11"/>
                <a:stretch>
                  <a:fillRect l="-1377" t="-10000"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9" name="Rectangle 58"/>
              <p:cNvSpPr/>
              <p:nvPr/>
            </p:nvSpPr>
            <p:spPr>
              <a:xfrm>
                <a:off x="2761739" y="5407945"/>
                <a:ext cx="1523046" cy="51482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1300" i="1" smtClean="0">
                          <a:latin typeface="Cambria Math" panose="02040503050406030204" pitchFamily="18" charset="0"/>
                          <a:ea typeface="Cambria Math"/>
                        </a:rPr>
                        <m:t>𝑝</m:t>
                      </m:r>
                      <m:d>
                        <m:dPr>
                          <m:ctrlPr>
                            <a:rPr lang="en-US" sz="1300" i="1">
                              <a:latin typeface="Cambria Math"/>
                              <a:ea typeface="Cambria Math"/>
                            </a:rPr>
                          </m:ctrlPr>
                        </m:dPr>
                        <m:e>
                          <m:r>
                            <a:rPr lang="en-US" sz="1300" i="1">
                              <a:latin typeface="Cambria Math" panose="02040503050406030204" pitchFamily="18" charset="0"/>
                              <a:ea typeface="Cambria Math"/>
                            </a:rPr>
                            <m:t>𝜏</m:t>
                          </m:r>
                        </m:e>
                        <m:e>
                          <m:r>
                            <a:rPr lang="en-US" sz="1300" i="1">
                              <a:latin typeface="Cambria Math" panose="02040503050406030204" pitchFamily="18" charset="0"/>
                              <a:ea typeface="Cambria Math"/>
                            </a:rPr>
                            <m:t>𝑦</m:t>
                          </m:r>
                        </m:e>
                      </m:d>
                      <m:r>
                        <a:rPr lang="en-US" sz="1300">
                          <a:latin typeface="Cambria Math" panose="02040503050406030204" pitchFamily="18" charset="0"/>
                          <a:ea typeface="Cambria Math"/>
                        </a:rPr>
                        <m:t>=</m:t>
                      </m:r>
                      <m:f>
                        <m:fPr>
                          <m:ctrlPr>
                            <a:rPr lang="en-US" sz="1300" i="1">
                              <a:latin typeface="Cambria Math"/>
                              <a:ea typeface="Cambria Math"/>
                            </a:rPr>
                          </m:ctrlPr>
                        </m:fPr>
                        <m:num>
                          <m:r>
                            <a:rPr lang="en-US" sz="1300" i="1" smtClean="0">
                              <a:solidFill>
                                <a:srgbClr val="3333FF"/>
                              </a:solidFill>
                              <a:latin typeface="Cambria Math"/>
                              <a:ea typeface="Cambria Math"/>
                            </a:rPr>
                            <m:t>𝑝</m:t>
                          </m:r>
                          <m:d>
                            <m:dPr>
                              <m:ctrlPr>
                                <a:rPr lang="en-US" sz="1300" i="1">
                                  <a:solidFill>
                                    <a:srgbClr val="3333FF"/>
                                  </a:solidFill>
                                  <a:latin typeface="Cambria Math"/>
                                  <a:ea typeface="Cambria Math"/>
                                </a:rPr>
                              </m:ctrlPr>
                            </m:dPr>
                            <m:e>
                              <m:r>
                                <a:rPr lang="en-US" sz="1300" i="1">
                                  <a:solidFill>
                                    <a:srgbClr val="3333FF"/>
                                  </a:solidFill>
                                  <a:latin typeface="Cambria Math"/>
                                  <a:ea typeface="Cambria Math"/>
                                </a:rPr>
                                <m:t>𝜇</m:t>
                              </m:r>
                              <m:r>
                                <a:rPr lang="en-US" sz="1300" i="1">
                                  <a:solidFill>
                                    <a:srgbClr val="3333FF"/>
                                  </a:solidFill>
                                  <a:latin typeface="Cambria Math"/>
                                  <a:ea typeface="Cambria Math"/>
                                </a:rPr>
                                <m:t>,</m:t>
                              </m:r>
                              <m:r>
                                <a:rPr lang="en-US" sz="1300" i="1">
                                  <a:solidFill>
                                    <a:srgbClr val="3333FF"/>
                                  </a:solidFill>
                                  <a:latin typeface="Cambria Math"/>
                                  <a:ea typeface="Cambria Math"/>
                                </a:rPr>
                                <m:t>𝜏</m:t>
                              </m:r>
                            </m:e>
                            <m:e>
                              <m:r>
                                <a:rPr lang="en-US" sz="1300" i="1">
                                  <a:solidFill>
                                    <a:srgbClr val="3333FF"/>
                                  </a:solidFill>
                                  <a:latin typeface="Cambria Math"/>
                                  <a:ea typeface="Cambria Math"/>
                                </a:rPr>
                                <m:t>𝑦</m:t>
                              </m:r>
                            </m:e>
                          </m:d>
                        </m:num>
                        <m:den>
                          <m:r>
                            <a:rPr lang="en-US" sz="1300" i="1" smtClean="0">
                              <a:solidFill>
                                <a:srgbClr val="FF0000"/>
                              </a:solidFill>
                              <a:latin typeface="Cambria Math" panose="02040503050406030204" pitchFamily="18" charset="0"/>
                              <a:ea typeface="Cambria Math"/>
                            </a:rPr>
                            <m:t>𝑝</m:t>
                          </m:r>
                          <m:d>
                            <m:dPr>
                              <m:ctrlPr>
                                <a:rPr lang="en-US" sz="1300" i="1">
                                  <a:solidFill>
                                    <a:srgbClr val="FF0000"/>
                                  </a:solidFill>
                                  <a:latin typeface="Cambria Math"/>
                                  <a:ea typeface="Cambria Math"/>
                                </a:rPr>
                              </m:ctrlPr>
                            </m:dPr>
                            <m:e>
                              <m:r>
                                <a:rPr lang="en-US" sz="1300" i="1">
                                  <a:solidFill>
                                    <a:srgbClr val="FF0000"/>
                                  </a:solidFill>
                                  <a:latin typeface="Cambria Math" panose="02040503050406030204" pitchFamily="18" charset="0"/>
                                  <a:ea typeface="Cambria Math"/>
                                </a:rPr>
                                <m:t>𝜇</m:t>
                              </m:r>
                            </m:e>
                            <m:e>
                              <m:r>
                                <a:rPr lang="en-US" sz="1300" i="1">
                                  <a:solidFill>
                                    <a:srgbClr val="FF0000"/>
                                  </a:solidFill>
                                  <a:latin typeface="Cambria Math" panose="02040503050406030204" pitchFamily="18" charset="0"/>
                                  <a:ea typeface="Cambria Math"/>
                                </a:rPr>
                                <m:t>𝜏</m:t>
                              </m:r>
                              <m:r>
                                <a:rPr lang="en-US" sz="1300" i="1">
                                  <a:solidFill>
                                    <a:srgbClr val="FF0000"/>
                                  </a:solidFill>
                                  <a:latin typeface="Cambria Math" panose="02040503050406030204" pitchFamily="18" charset="0"/>
                                  <a:ea typeface="Cambria Math"/>
                                </a:rPr>
                                <m:t>,</m:t>
                              </m:r>
                              <m:r>
                                <a:rPr lang="en-US" sz="1300" i="1">
                                  <a:solidFill>
                                    <a:srgbClr val="FF0000"/>
                                  </a:solidFill>
                                  <a:latin typeface="Cambria Math" panose="02040503050406030204" pitchFamily="18" charset="0"/>
                                  <a:ea typeface="Cambria Math"/>
                                </a:rPr>
                                <m:t>𝑦</m:t>
                              </m:r>
                            </m:e>
                          </m:d>
                        </m:den>
                      </m:f>
                    </m:oMath>
                  </m:oMathPara>
                </a14:m>
                <a:endParaRPr lang="en-US" sz="1300" dirty="0"/>
              </a:p>
            </p:txBody>
          </p:sp>
        </mc:Choice>
        <mc:Fallback xmlns="">
          <p:sp>
            <p:nvSpPr>
              <p:cNvPr id="59" name="Rectangle 58"/>
              <p:cNvSpPr>
                <a:spLocks noRot="1" noChangeAspect="1" noMove="1" noResize="1" noEditPoints="1" noAdjustHandles="1" noChangeArrowheads="1" noChangeShapeType="1" noTextEdit="1"/>
              </p:cNvSpPr>
              <p:nvPr/>
            </p:nvSpPr>
            <p:spPr>
              <a:xfrm>
                <a:off x="2761739" y="5407945"/>
                <a:ext cx="1523046" cy="514821"/>
              </a:xfrm>
              <a:prstGeom prst="rect">
                <a:avLst/>
              </a:prstGeom>
              <a:blipFill>
                <a:blip r:embed="rId12"/>
                <a:stretch>
                  <a:fillRect b="-235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0" name="Rectangle 59"/>
              <p:cNvSpPr/>
              <p:nvPr/>
            </p:nvSpPr>
            <p:spPr>
              <a:xfrm>
                <a:off x="4191000" y="5334000"/>
                <a:ext cx="4567496" cy="1241687"/>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r>
                        <a:rPr lang="en-US" sz="1300" i="1" smtClean="0">
                          <a:latin typeface="Cambria Math" panose="02040503050406030204" pitchFamily="18" charset="0"/>
                          <a:ea typeface="Cambria Math" panose="02040503050406030204" pitchFamily="18" charset="0"/>
                        </a:rPr>
                        <m:t>∝</m:t>
                      </m:r>
                      <m:f>
                        <m:fPr>
                          <m:ctrlPr>
                            <a:rPr lang="en-US" sz="1300" i="1">
                              <a:latin typeface="Cambria Math"/>
                              <a:ea typeface="Cambria Math"/>
                            </a:rPr>
                          </m:ctrlPr>
                        </m:fPr>
                        <m:num>
                          <m:r>
                            <a:rPr lang="en-US" sz="1400" i="1">
                              <a:latin typeface="Cambria Math"/>
                              <a:ea typeface="Cambria Math"/>
                            </a:rPr>
                            <m:t>𝑝</m:t>
                          </m:r>
                          <m:d>
                            <m:dPr>
                              <m:ctrlPr>
                                <a:rPr lang="en-US" sz="1400" i="1">
                                  <a:latin typeface="Cambria Math"/>
                                  <a:ea typeface="Cambria Math"/>
                                </a:rPr>
                              </m:ctrlPr>
                            </m:dPr>
                            <m:e>
                              <m:r>
                                <a:rPr lang="en-US" sz="1400" i="1">
                                  <a:latin typeface="Cambria Math"/>
                                  <a:ea typeface="Cambria Math"/>
                                </a:rPr>
                                <m:t>𝜏</m:t>
                              </m:r>
                            </m:e>
                          </m:d>
                          <m:nary>
                            <m:naryPr>
                              <m:chr m:val="∏"/>
                              <m:ctrlPr>
                                <a:rPr lang="en-US" sz="1400" i="1">
                                  <a:latin typeface="Cambria Math"/>
                                  <a:ea typeface="Cambria Math"/>
                                </a:rPr>
                              </m:ctrlPr>
                            </m:naryPr>
                            <m:sub>
                              <m:r>
                                <m:rPr>
                                  <m:brk m:alnAt="23"/>
                                </m:rPr>
                                <a:rPr lang="en-US" sz="1400" i="1">
                                  <a:latin typeface="Cambria Math" panose="02040503050406030204" pitchFamily="18" charset="0"/>
                                  <a:ea typeface="Cambria Math"/>
                                </a:rPr>
                                <m:t>𝑗</m:t>
                              </m:r>
                            </m:sub>
                            <m:sup>
                              <m:r>
                                <a:rPr lang="en-US" sz="1400" i="1">
                                  <a:latin typeface="Cambria Math" panose="02040503050406030204" pitchFamily="18" charset="0"/>
                                  <a:ea typeface="Cambria Math"/>
                                </a:rPr>
                                <m:t>𝐽</m:t>
                              </m:r>
                            </m:sup>
                            <m:e>
                              <m:r>
                                <a:rPr lang="en-US" sz="1400" i="1">
                                  <a:latin typeface="Cambria Math" panose="02040503050406030204" pitchFamily="18" charset="0"/>
                                  <a:ea typeface="Cambria Math"/>
                                </a:rPr>
                                <m:t>𝑁</m:t>
                              </m:r>
                              <m:r>
                                <a:rPr lang="en-US" sz="1400" i="1">
                                  <a:latin typeface="Cambria Math" panose="02040503050406030204" pitchFamily="18" charset="0"/>
                                  <a:ea typeface="Cambria Math"/>
                                </a:rPr>
                                <m:t>(</m:t>
                              </m:r>
                              <m:sSub>
                                <m:sSubPr>
                                  <m:ctrlPr>
                                    <a:rPr lang="en-US" sz="1400" i="1">
                                      <a:latin typeface="Cambria Math"/>
                                      <a:ea typeface="Cambria Math"/>
                                    </a:rPr>
                                  </m:ctrlPr>
                                </m:sSubPr>
                                <m:e>
                                  <m:acc>
                                    <m:accPr>
                                      <m:chr m:val="̅"/>
                                      <m:ctrlPr>
                                        <a:rPr lang="en-US" sz="1400" i="1">
                                          <a:latin typeface="Cambria Math"/>
                                          <a:ea typeface="Cambria Math"/>
                                        </a:rPr>
                                      </m:ctrlPr>
                                    </m:accPr>
                                    <m:e>
                                      <m:r>
                                        <a:rPr lang="en-US" sz="1400" i="1">
                                          <a:latin typeface="Cambria Math" panose="02040503050406030204" pitchFamily="18" charset="0"/>
                                          <a:ea typeface="Cambria Math"/>
                                        </a:rPr>
                                        <m:t>𝑦</m:t>
                                      </m:r>
                                    </m:e>
                                  </m:acc>
                                </m:e>
                                <m:sub>
                                  <m:r>
                                    <a:rPr lang="en-US" sz="1400" i="1">
                                      <a:latin typeface="Cambria Math" panose="02040503050406030204" pitchFamily="18" charset="0"/>
                                      <a:ea typeface="Cambria Math"/>
                                    </a:rPr>
                                    <m:t>𝑖</m:t>
                                  </m:r>
                                </m:sub>
                              </m:sSub>
                              <m:r>
                                <a:rPr lang="en-US" sz="1400" i="1">
                                  <a:latin typeface="Cambria Math" panose="02040503050406030204" pitchFamily="18" charset="0"/>
                                  <a:ea typeface="Cambria Math"/>
                                </a:rPr>
                                <m:t>|</m:t>
                              </m:r>
                              <m:sSubSup>
                                <m:sSubSupPr>
                                  <m:ctrlPr>
                                    <a:rPr lang="en-US" sz="1400" i="1">
                                      <a:latin typeface="Cambria Math"/>
                                      <a:ea typeface="Cambria Math"/>
                                    </a:rPr>
                                  </m:ctrlPr>
                                </m:sSubSupPr>
                                <m:e>
                                  <m:r>
                                    <a:rPr lang="en-US" sz="1400" i="1">
                                      <a:latin typeface="Cambria Math" panose="02040503050406030204" pitchFamily="18" charset="0"/>
                                      <a:ea typeface="Cambria Math"/>
                                    </a:rPr>
                                    <m:t>𝜇</m:t>
                                  </m:r>
                                  <m:r>
                                    <a:rPr lang="en-US" sz="1400" i="1">
                                      <a:latin typeface="Cambria Math" panose="02040503050406030204" pitchFamily="18" charset="0"/>
                                      <a:ea typeface="Cambria Math"/>
                                    </a:rPr>
                                    <m:t>,</m:t>
                                  </m:r>
                                  <m:r>
                                    <a:rPr lang="en-US" sz="1400" i="1">
                                      <a:latin typeface="Cambria Math" panose="02040503050406030204" pitchFamily="18" charset="0"/>
                                      <a:ea typeface="Cambria Math"/>
                                    </a:rPr>
                                    <m:t>𝜎</m:t>
                                  </m:r>
                                </m:e>
                                <m:sub>
                                  <m:r>
                                    <a:rPr lang="en-US" sz="1400" i="1">
                                      <a:latin typeface="Cambria Math" panose="02040503050406030204" pitchFamily="18" charset="0"/>
                                      <a:ea typeface="Cambria Math"/>
                                    </a:rPr>
                                    <m:t>𝑗</m:t>
                                  </m:r>
                                </m:sub>
                                <m:sup>
                                  <m:r>
                                    <a:rPr lang="en-US" sz="1400" i="1">
                                      <a:latin typeface="Cambria Math" panose="02040503050406030204" pitchFamily="18" charset="0"/>
                                      <a:ea typeface="Cambria Math"/>
                                    </a:rPr>
                                    <m:t>2</m:t>
                                  </m:r>
                                </m:sup>
                              </m:sSubSup>
                              <m:r>
                                <a:rPr lang="en-US" sz="1400" i="1">
                                  <a:latin typeface="Cambria Math" panose="02040503050406030204" pitchFamily="18" charset="0"/>
                                  <a:ea typeface="Cambria Math"/>
                                </a:rPr>
                                <m:t>+</m:t>
                              </m:r>
                              <m:sSup>
                                <m:sSupPr>
                                  <m:ctrlPr>
                                    <a:rPr lang="en-US" sz="1400" i="1">
                                      <a:latin typeface="Cambria Math"/>
                                      <a:ea typeface="Cambria Math"/>
                                    </a:rPr>
                                  </m:ctrlPr>
                                </m:sSupPr>
                                <m:e>
                                  <m:r>
                                    <a:rPr lang="en-US" sz="1400" i="1">
                                      <a:latin typeface="Cambria Math" panose="02040503050406030204" pitchFamily="18" charset="0"/>
                                      <a:ea typeface="Cambria Math"/>
                                    </a:rPr>
                                    <m:t>𝜏</m:t>
                                  </m:r>
                                </m:e>
                                <m:sup>
                                  <m:r>
                                    <a:rPr lang="en-US" sz="1400" i="1">
                                      <a:latin typeface="Cambria Math" panose="02040503050406030204" pitchFamily="18" charset="0"/>
                                      <a:ea typeface="Cambria Math"/>
                                    </a:rPr>
                                    <m:t>2</m:t>
                                  </m:r>
                                </m:sup>
                              </m:sSup>
                              <m:r>
                                <a:rPr lang="en-US" sz="1400" i="1">
                                  <a:latin typeface="Cambria Math" panose="02040503050406030204" pitchFamily="18" charset="0"/>
                                  <a:ea typeface="Cambria Math"/>
                                </a:rPr>
                                <m:t>)</m:t>
                              </m:r>
                            </m:e>
                          </m:nary>
                        </m:num>
                        <m:den>
                          <m:r>
                            <a:rPr lang="en-US" sz="1300" i="1">
                              <a:latin typeface="Cambria Math" panose="02040503050406030204" pitchFamily="18" charset="0"/>
                              <a:ea typeface="Cambria Math"/>
                            </a:rPr>
                            <m:t>𝑁</m:t>
                          </m:r>
                          <m:d>
                            <m:dPr>
                              <m:ctrlPr>
                                <a:rPr lang="en-US" sz="1300" i="1">
                                  <a:latin typeface="Cambria Math"/>
                                  <a:ea typeface="Cambria Math"/>
                                </a:rPr>
                              </m:ctrlPr>
                            </m:dPr>
                            <m:e>
                              <m:r>
                                <a:rPr lang="en-US" sz="1300" i="1">
                                  <a:latin typeface="Cambria Math" panose="02040503050406030204" pitchFamily="18" charset="0"/>
                                  <a:ea typeface="Cambria Math"/>
                                </a:rPr>
                                <m:t>𝜇</m:t>
                              </m:r>
                            </m:e>
                            <m:e>
                              <m:acc>
                                <m:accPr>
                                  <m:chr m:val="̂"/>
                                  <m:ctrlPr>
                                    <a:rPr lang="en-US" sz="1300" i="1">
                                      <a:latin typeface="Cambria Math"/>
                                      <a:ea typeface="Cambria Math"/>
                                    </a:rPr>
                                  </m:ctrlPr>
                                </m:accPr>
                                <m:e>
                                  <m:r>
                                    <a:rPr lang="en-US" sz="1300" i="1">
                                      <a:latin typeface="Cambria Math" panose="02040503050406030204" pitchFamily="18" charset="0"/>
                                      <a:ea typeface="Cambria Math"/>
                                    </a:rPr>
                                    <m:t>𝜇</m:t>
                                  </m:r>
                                  <m:r>
                                    <a:rPr lang="en-US" sz="1300" i="1">
                                      <a:latin typeface="Cambria Math" panose="02040503050406030204" pitchFamily="18" charset="0"/>
                                      <a:ea typeface="Cambria Math"/>
                                    </a:rPr>
                                    <m:t>,</m:t>
                                  </m:r>
                                </m:e>
                              </m:acc>
                              <m:r>
                                <a:rPr lang="en-US" sz="1300" i="1">
                                  <a:latin typeface="Cambria Math" panose="02040503050406030204" pitchFamily="18" charset="0"/>
                                  <a:ea typeface="Cambria Math"/>
                                </a:rPr>
                                <m:t> </m:t>
                              </m:r>
                              <m:sSub>
                                <m:sSubPr>
                                  <m:ctrlPr>
                                    <a:rPr lang="en-US" sz="1300" i="1">
                                      <a:latin typeface="Cambria Math"/>
                                      <a:ea typeface="Cambria Math"/>
                                    </a:rPr>
                                  </m:ctrlPr>
                                </m:sSubPr>
                                <m:e>
                                  <m:r>
                                    <a:rPr lang="en-US" sz="1300" i="1">
                                      <a:latin typeface="Cambria Math" panose="02040503050406030204" pitchFamily="18" charset="0"/>
                                      <a:ea typeface="Cambria Math"/>
                                    </a:rPr>
                                    <m:t>𝑉</m:t>
                                  </m:r>
                                </m:e>
                                <m:sub>
                                  <m:r>
                                    <a:rPr lang="en-US" sz="1300" i="1">
                                      <a:latin typeface="Cambria Math" panose="02040503050406030204" pitchFamily="18" charset="0"/>
                                      <a:ea typeface="Cambria Math"/>
                                    </a:rPr>
                                    <m:t>𝜇</m:t>
                                  </m:r>
                                </m:sub>
                              </m:sSub>
                            </m:e>
                          </m:d>
                          <m:r>
                            <m:rPr>
                              <m:nor/>
                            </m:rPr>
                            <a:rPr lang="en-US" sz="1300" dirty="0"/>
                            <m:t> </m:t>
                          </m:r>
                        </m:den>
                      </m:f>
                    </m:oMath>
                  </m:oMathPara>
                </a14:m>
                <a:endParaRPr lang="en-US" sz="1300" dirty="0" smtClean="0">
                  <a:ea typeface="Cambria Math"/>
                </a:endParaRPr>
              </a:p>
              <a:p>
                <a:pPr/>
                <a14:m>
                  <m:oMathPara xmlns:m="http://schemas.openxmlformats.org/officeDocument/2006/math">
                    <m:oMathParaPr>
                      <m:jc m:val="left"/>
                    </m:oMathParaPr>
                    <m:oMath xmlns:m="http://schemas.openxmlformats.org/officeDocument/2006/math">
                      <m:r>
                        <a:rPr lang="en-US" sz="1300" i="1">
                          <a:latin typeface="Cambria Math" panose="02040503050406030204" pitchFamily="18" charset="0"/>
                          <a:ea typeface="Cambria Math" panose="02040503050406030204" pitchFamily="18" charset="0"/>
                        </a:rPr>
                        <m:t>∝</m:t>
                      </m:r>
                      <m:r>
                        <a:rPr lang="en-US" sz="1300" i="1">
                          <a:latin typeface="Cambria Math"/>
                          <a:ea typeface="Cambria Math"/>
                        </a:rPr>
                        <m:t>𝑝</m:t>
                      </m:r>
                      <m:d>
                        <m:dPr>
                          <m:ctrlPr>
                            <a:rPr lang="en-US" sz="1300" i="1">
                              <a:latin typeface="Cambria Math"/>
                              <a:ea typeface="Cambria Math"/>
                            </a:rPr>
                          </m:ctrlPr>
                        </m:dPr>
                        <m:e>
                          <m:r>
                            <a:rPr lang="en-US" sz="1300" i="1">
                              <a:latin typeface="Cambria Math"/>
                              <a:ea typeface="Cambria Math"/>
                            </a:rPr>
                            <m:t>𝜏</m:t>
                          </m:r>
                        </m:e>
                      </m:d>
                      <m:sSubSup>
                        <m:sSubSupPr>
                          <m:ctrlPr>
                            <a:rPr lang="en-US" sz="1300" i="1">
                              <a:latin typeface="Cambria Math"/>
                              <a:ea typeface="Cambria Math"/>
                            </a:rPr>
                          </m:ctrlPr>
                        </m:sSubSupPr>
                        <m:e>
                          <m:r>
                            <a:rPr lang="en-US" sz="1300" i="1">
                              <a:latin typeface="Cambria Math" panose="02040503050406030204" pitchFamily="18" charset="0"/>
                              <a:ea typeface="Cambria Math"/>
                            </a:rPr>
                            <m:t>𝑉</m:t>
                          </m:r>
                        </m:e>
                        <m:sub>
                          <m:r>
                            <a:rPr lang="en-US" sz="1300" i="1">
                              <a:latin typeface="Cambria Math" panose="02040503050406030204" pitchFamily="18" charset="0"/>
                              <a:ea typeface="Cambria Math"/>
                            </a:rPr>
                            <m:t>𝜇</m:t>
                          </m:r>
                        </m:sub>
                        <m:sup>
                          <m:f>
                            <m:fPr>
                              <m:ctrlPr>
                                <a:rPr lang="en-US" sz="1300" i="1">
                                  <a:latin typeface="Cambria Math"/>
                                  <a:ea typeface="Cambria Math"/>
                                </a:rPr>
                              </m:ctrlPr>
                            </m:fPr>
                            <m:num>
                              <m:r>
                                <a:rPr lang="en-US" sz="1300" i="1">
                                  <a:latin typeface="Cambria Math" panose="02040503050406030204" pitchFamily="18" charset="0"/>
                                  <a:ea typeface="Cambria Math"/>
                                </a:rPr>
                                <m:t>1</m:t>
                              </m:r>
                            </m:num>
                            <m:den>
                              <m:r>
                                <a:rPr lang="en-US" sz="1300" i="1">
                                  <a:latin typeface="Cambria Math" panose="02040503050406030204" pitchFamily="18" charset="0"/>
                                  <a:ea typeface="Cambria Math"/>
                                </a:rPr>
                                <m:t>2</m:t>
                              </m:r>
                            </m:den>
                          </m:f>
                        </m:sup>
                      </m:sSubSup>
                      <m:nary>
                        <m:naryPr>
                          <m:chr m:val="∏"/>
                          <m:ctrlPr>
                            <a:rPr lang="en-US" sz="1300" i="1">
                              <a:latin typeface="Cambria Math"/>
                              <a:ea typeface="Cambria Math"/>
                            </a:rPr>
                          </m:ctrlPr>
                        </m:naryPr>
                        <m:sub>
                          <m:r>
                            <m:rPr>
                              <m:brk m:alnAt="23"/>
                            </m:rPr>
                            <a:rPr lang="en-US" sz="1300" i="1">
                              <a:latin typeface="Cambria Math" panose="02040503050406030204" pitchFamily="18" charset="0"/>
                              <a:ea typeface="Cambria Math"/>
                            </a:rPr>
                            <m:t>𝑗</m:t>
                          </m:r>
                          <m:r>
                            <a:rPr lang="en-US" sz="1300" i="1">
                              <a:latin typeface="Cambria Math" panose="02040503050406030204" pitchFamily="18" charset="0"/>
                              <a:ea typeface="Cambria Math"/>
                            </a:rPr>
                            <m:t>=1</m:t>
                          </m:r>
                        </m:sub>
                        <m:sup>
                          <m:r>
                            <a:rPr lang="en-US" sz="1300" i="1">
                              <a:latin typeface="Cambria Math" panose="02040503050406030204" pitchFamily="18" charset="0"/>
                              <a:ea typeface="Cambria Math"/>
                            </a:rPr>
                            <m:t>𝐽</m:t>
                          </m:r>
                        </m:sup>
                        <m:e>
                          <m:sSup>
                            <m:sSupPr>
                              <m:ctrlPr>
                                <a:rPr lang="en-US" sz="1300" i="1">
                                  <a:latin typeface="Cambria Math"/>
                                  <a:ea typeface="Cambria Math"/>
                                </a:rPr>
                              </m:ctrlPr>
                            </m:sSupPr>
                            <m:e>
                              <m:d>
                                <m:dPr>
                                  <m:ctrlPr>
                                    <a:rPr lang="en-US" sz="1300" i="1">
                                      <a:latin typeface="Cambria Math"/>
                                      <a:ea typeface="Cambria Math"/>
                                    </a:rPr>
                                  </m:ctrlPr>
                                </m:dPr>
                                <m:e>
                                  <m:sSubSup>
                                    <m:sSubSupPr>
                                      <m:ctrlPr>
                                        <a:rPr lang="en-US" sz="1300" i="1">
                                          <a:latin typeface="Cambria Math"/>
                                          <a:ea typeface="Cambria Math"/>
                                        </a:rPr>
                                      </m:ctrlPr>
                                    </m:sSubSupPr>
                                    <m:e>
                                      <m:r>
                                        <a:rPr lang="en-US" sz="1300" i="1">
                                          <a:latin typeface="Cambria Math" panose="02040503050406030204" pitchFamily="18" charset="0"/>
                                          <a:ea typeface="Cambria Math"/>
                                        </a:rPr>
                                        <m:t>𝜎</m:t>
                                      </m:r>
                                    </m:e>
                                    <m:sub>
                                      <m:r>
                                        <a:rPr lang="en-US" sz="1300" i="1">
                                          <a:latin typeface="Cambria Math" panose="02040503050406030204" pitchFamily="18" charset="0"/>
                                          <a:ea typeface="Cambria Math"/>
                                        </a:rPr>
                                        <m:t>𝑗</m:t>
                                      </m:r>
                                    </m:sub>
                                    <m:sup>
                                      <m:r>
                                        <a:rPr lang="en-US" sz="1300" i="1">
                                          <a:latin typeface="Cambria Math" panose="02040503050406030204" pitchFamily="18" charset="0"/>
                                          <a:ea typeface="Cambria Math"/>
                                        </a:rPr>
                                        <m:t>2</m:t>
                                      </m:r>
                                    </m:sup>
                                  </m:sSubSup>
                                  <m:r>
                                    <a:rPr lang="en-US" sz="1300" i="1">
                                      <a:latin typeface="Cambria Math" panose="02040503050406030204" pitchFamily="18" charset="0"/>
                                      <a:ea typeface="Cambria Math"/>
                                    </a:rPr>
                                    <m:t>+</m:t>
                                  </m:r>
                                  <m:sSup>
                                    <m:sSupPr>
                                      <m:ctrlPr>
                                        <a:rPr lang="en-US" sz="1300" i="1">
                                          <a:latin typeface="Cambria Math"/>
                                          <a:ea typeface="Cambria Math"/>
                                        </a:rPr>
                                      </m:ctrlPr>
                                    </m:sSupPr>
                                    <m:e>
                                      <m:r>
                                        <a:rPr lang="en-US" sz="1300" i="1">
                                          <a:latin typeface="Cambria Math" panose="02040503050406030204" pitchFamily="18" charset="0"/>
                                          <a:ea typeface="Cambria Math"/>
                                        </a:rPr>
                                        <m:t>𝜏</m:t>
                                      </m:r>
                                    </m:e>
                                    <m:sup>
                                      <m:r>
                                        <a:rPr lang="en-US" sz="1300" i="1">
                                          <a:latin typeface="Cambria Math" panose="02040503050406030204" pitchFamily="18" charset="0"/>
                                          <a:ea typeface="Cambria Math"/>
                                        </a:rPr>
                                        <m:t>2</m:t>
                                      </m:r>
                                    </m:sup>
                                  </m:sSup>
                                </m:e>
                              </m:d>
                            </m:e>
                            <m:sup>
                              <m:r>
                                <a:rPr lang="en-US" sz="1300" i="1">
                                  <a:latin typeface="Cambria Math" panose="02040503050406030204" pitchFamily="18" charset="0"/>
                                  <a:ea typeface="Cambria Math"/>
                                </a:rPr>
                                <m:t>−1/2</m:t>
                              </m:r>
                            </m:sup>
                          </m:sSup>
                          <m:func>
                            <m:funcPr>
                              <m:ctrlPr>
                                <a:rPr lang="en-US" sz="1300" i="1">
                                  <a:latin typeface="Cambria Math"/>
                                  <a:ea typeface="Cambria Math"/>
                                </a:rPr>
                              </m:ctrlPr>
                            </m:funcPr>
                            <m:fName>
                              <m:r>
                                <m:rPr>
                                  <m:sty m:val="p"/>
                                </m:rPr>
                                <a:rPr lang="en-US" sz="1300">
                                  <a:latin typeface="Cambria Math" panose="02040503050406030204" pitchFamily="18" charset="0"/>
                                  <a:ea typeface="Cambria Math"/>
                                </a:rPr>
                                <m:t>exp</m:t>
                              </m:r>
                            </m:fName>
                            <m:e>
                              <m:d>
                                <m:dPr>
                                  <m:ctrlPr>
                                    <a:rPr lang="en-US" sz="1300" i="1">
                                      <a:latin typeface="Cambria Math"/>
                                      <a:ea typeface="Cambria Math"/>
                                    </a:rPr>
                                  </m:ctrlPr>
                                </m:dPr>
                                <m:e>
                                  <m:r>
                                    <a:rPr lang="en-US" sz="1300" i="1">
                                      <a:latin typeface="Cambria Math" panose="02040503050406030204" pitchFamily="18" charset="0"/>
                                      <a:ea typeface="Cambria Math"/>
                                    </a:rPr>
                                    <m:t>−</m:t>
                                  </m:r>
                                  <m:f>
                                    <m:fPr>
                                      <m:ctrlPr>
                                        <a:rPr lang="en-US" sz="1300" i="1">
                                          <a:latin typeface="Cambria Math"/>
                                          <a:ea typeface="Cambria Math"/>
                                        </a:rPr>
                                      </m:ctrlPr>
                                    </m:fPr>
                                    <m:num>
                                      <m:sSup>
                                        <m:sSupPr>
                                          <m:ctrlPr>
                                            <a:rPr lang="en-US" sz="1300" i="1">
                                              <a:latin typeface="Cambria Math"/>
                                              <a:ea typeface="Cambria Math"/>
                                            </a:rPr>
                                          </m:ctrlPr>
                                        </m:sSupPr>
                                        <m:e>
                                          <m:d>
                                            <m:dPr>
                                              <m:ctrlPr>
                                                <a:rPr lang="en-US" sz="1300" i="1">
                                                  <a:latin typeface="Cambria Math"/>
                                                  <a:ea typeface="Cambria Math"/>
                                                </a:rPr>
                                              </m:ctrlPr>
                                            </m:dPr>
                                            <m:e>
                                              <m:sSub>
                                                <m:sSubPr>
                                                  <m:ctrlPr>
                                                    <a:rPr lang="en-US" sz="1300" i="1">
                                                      <a:latin typeface="Cambria Math"/>
                                                    </a:rPr>
                                                  </m:ctrlPr>
                                                </m:sSubPr>
                                                <m:e>
                                                  <m:acc>
                                                    <m:accPr>
                                                      <m:chr m:val="̅"/>
                                                      <m:ctrlPr>
                                                        <a:rPr lang="en-US" sz="1300" i="1">
                                                          <a:latin typeface="Cambria Math"/>
                                                        </a:rPr>
                                                      </m:ctrlPr>
                                                    </m:accPr>
                                                    <m:e>
                                                      <m:r>
                                                        <a:rPr lang="en-US" sz="1300" i="1">
                                                          <a:latin typeface="Cambria Math"/>
                                                        </a:rPr>
                                                        <m:t>𝑦</m:t>
                                                      </m:r>
                                                    </m:e>
                                                  </m:acc>
                                                </m:e>
                                                <m:sub>
                                                  <m:r>
                                                    <a:rPr lang="en-US" sz="1300" i="1">
                                                      <a:latin typeface="Cambria Math"/>
                                                      <a:ea typeface="Cambria Math"/>
                                                    </a:rPr>
                                                    <m:t>∙</m:t>
                                                  </m:r>
                                                  <m:r>
                                                    <a:rPr lang="en-US" sz="1300" i="1">
                                                      <a:latin typeface="Cambria Math"/>
                                                      <a:ea typeface="Cambria Math"/>
                                                    </a:rPr>
                                                    <m:t>𝑗</m:t>
                                                  </m:r>
                                                </m:sub>
                                              </m:sSub>
                                              <m:r>
                                                <a:rPr lang="en-US" sz="1300" i="1">
                                                  <a:latin typeface="Cambria Math" panose="02040503050406030204" pitchFamily="18" charset="0"/>
                                                  <a:ea typeface="Cambria Math"/>
                                                </a:rPr>
                                                <m:t>−</m:t>
                                              </m:r>
                                              <m:acc>
                                                <m:accPr>
                                                  <m:chr m:val="̂"/>
                                                  <m:ctrlPr>
                                                    <a:rPr lang="en-US" sz="1300" i="1">
                                                      <a:latin typeface="Cambria Math"/>
                                                      <a:ea typeface="Cambria Math"/>
                                                    </a:rPr>
                                                  </m:ctrlPr>
                                                </m:accPr>
                                                <m:e>
                                                  <m:r>
                                                    <a:rPr lang="en-US" sz="1300" i="1">
                                                      <a:latin typeface="Cambria Math" panose="02040503050406030204" pitchFamily="18" charset="0"/>
                                                      <a:ea typeface="Cambria Math"/>
                                                    </a:rPr>
                                                    <m:t>𝜇</m:t>
                                                  </m:r>
                                                </m:e>
                                              </m:acc>
                                            </m:e>
                                          </m:d>
                                        </m:e>
                                        <m:sup>
                                          <m:r>
                                            <a:rPr lang="en-US" sz="1300" i="1">
                                              <a:latin typeface="Cambria Math" panose="02040503050406030204" pitchFamily="18" charset="0"/>
                                              <a:ea typeface="Cambria Math"/>
                                            </a:rPr>
                                            <m:t>2</m:t>
                                          </m:r>
                                        </m:sup>
                                      </m:sSup>
                                    </m:num>
                                    <m:den>
                                      <m:r>
                                        <a:rPr lang="en-US" sz="1300" i="1">
                                          <a:latin typeface="Cambria Math" panose="02040503050406030204" pitchFamily="18" charset="0"/>
                                          <a:ea typeface="Cambria Math"/>
                                        </a:rPr>
                                        <m:t>2</m:t>
                                      </m:r>
                                      <m:d>
                                        <m:dPr>
                                          <m:ctrlPr>
                                            <a:rPr lang="en-US" sz="1300" i="1">
                                              <a:latin typeface="Cambria Math"/>
                                              <a:ea typeface="Cambria Math"/>
                                            </a:rPr>
                                          </m:ctrlPr>
                                        </m:dPr>
                                        <m:e>
                                          <m:sSubSup>
                                            <m:sSubSupPr>
                                              <m:ctrlPr>
                                                <a:rPr lang="en-US" sz="1300" i="1">
                                                  <a:latin typeface="Cambria Math"/>
                                                  <a:ea typeface="Cambria Math"/>
                                                </a:rPr>
                                              </m:ctrlPr>
                                            </m:sSubSupPr>
                                            <m:e>
                                              <m:r>
                                                <a:rPr lang="en-US" sz="1300" i="1">
                                                  <a:latin typeface="Cambria Math" panose="02040503050406030204" pitchFamily="18" charset="0"/>
                                                  <a:ea typeface="Cambria Math"/>
                                                </a:rPr>
                                                <m:t>𝜎</m:t>
                                              </m:r>
                                            </m:e>
                                            <m:sub>
                                              <m:r>
                                                <a:rPr lang="en-US" sz="1300" i="1">
                                                  <a:latin typeface="Cambria Math" panose="02040503050406030204" pitchFamily="18" charset="0"/>
                                                  <a:ea typeface="Cambria Math"/>
                                                </a:rPr>
                                                <m:t>𝑗</m:t>
                                              </m:r>
                                            </m:sub>
                                            <m:sup>
                                              <m:r>
                                                <a:rPr lang="en-US" sz="1300" i="1">
                                                  <a:latin typeface="Cambria Math" panose="02040503050406030204" pitchFamily="18" charset="0"/>
                                                  <a:ea typeface="Cambria Math"/>
                                                </a:rPr>
                                                <m:t>2</m:t>
                                              </m:r>
                                            </m:sup>
                                          </m:sSubSup>
                                          <m:r>
                                            <a:rPr lang="en-US" sz="1300" i="1">
                                              <a:latin typeface="Cambria Math" panose="02040503050406030204" pitchFamily="18" charset="0"/>
                                              <a:ea typeface="Cambria Math"/>
                                            </a:rPr>
                                            <m:t>+</m:t>
                                          </m:r>
                                          <m:sSup>
                                            <m:sSupPr>
                                              <m:ctrlPr>
                                                <a:rPr lang="en-US" sz="1300" i="1">
                                                  <a:latin typeface="Cambria Math"/>
                                                  <a:ea typeface="Cambria Math"/>
                                                </a:rPr>
                                              </m:ctrlPr>
                                            </m:sSupPr>
                                            <m:e>
                                              <m:r>
                                                <a:rPr lang="en-US" sz="1300" i="1">
                                                  <a:latin typeface="Cambria Math" panose="02040503050406030204" pitchFamily="18" charset="0"/>
                                                  <a:ea typeface="Cambria Math"/>
                                                </a:rPr>
                                                <m:t>𝜏</m:t>
                                              </m:r>
                                            </m:e>
                                            <m:sup>
                                              <m:r>
                                                <a:rPr lang="en-US" sz="1300" i="1">
                                                  <a:latin typeface="Cambria Math" panose="02040503050406030204" pitchFamily="18" charset="0"/>
                                                  <a:ea typeface="Cambria Math"/>
                                                </a:rPr>
                                                <m:t>2</m:t>
                                              </m:r>
                                            </m:sup>
                                          </m:sSup>
                                        </m:e>
                                      </m:d>
                                    </m:den>
                                  </m:f>
                                </m:e>
                              </m:d>
                            </m:e>
                          </m:func>
                          <m:r>
                            <a:rPr lang="en-US" sz="1300" i="1">
                              <a:latin typeface="Cambria Math" panose="02040503050406030204" pitchFamily="18" charset="0"/>
                              <a:ea typeface="Cambria Math"/>
                            </a:rPr>
                            <m:t> </m:t>
                          </m:r>
                        </m:e>
                      </m:nary>
                    </m:oMath>
                  </m:oMathPara>
                </a14:m>
                <a:endParaRPr lang="en-US" sz="1300" dirty="0"/>
              </a:p>
            </p:txBody>
          </p:sp>
        </mc:Choice>
        <mc:Fallback xmlns="">
          <p:sp>
            <p:nvSpPr>
              <p:cNvPr id="60" name="Rectangle 59"/>
              <p:cNvSpPr>
                <a:spLocks noRot="1" noChangeAspect="1" noMove="1" noResize="1" noEditPoints="1" noAdjustHandles="1" noChangeArrowheads="1" noChangeShapeType="1" noTextEdit="1"/>
              </p:cNvSpPr>
              <p:nvPr/>
            </p:nvSpPr>
            <p:spPr>
              <a:xfrm>
                <a:off x="4191000" y="5334000"/>
                <a:ext cx="4567496" cy="1241687"/>
              </a:xfrm>
              <a:prstGeom prst="rect">
                <a:avLst/>
              </a:prstGeom>
              <a:blipFill>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6"/>
              <p:cNvSpPr/>
              <p:nvPr/>
            </p:nvSpPr>
            <p:spPr>
              <a:xfrm>
                <a:off x="38100" y="3391413"/>
                <a:ext cx="7021430" cy="369332"/>
              </a:xfrm>
              <a:prstGeom prst="rect">
                <a:avLst/>
              </a:prstGeom>
            </p:spPr>
            <p:txBody>
              <a:bodyPr wrap="square">
                <a:spAutoFit/>
              </a:bodyPr>
              <a:lstStyle/>
              <a:p>
                <a:r>
                  <a:rPr lang="en-US" dirty="0" smtClean="0">
                    <a:solidFill>
                      <a:schemeClr val="bg1">
                        <a:lumMod val="50000"/>
                      </a:schemeClr>
                    </a:solidFill>
                    <a:ea typeface="Cambria Math"/>
                  </a:rPr>
                  <a:t>Further factorization </a:t>
                </a:r>
                <a14:m>
                  <m:oMath xmlns:m="http://schemas.openxmlformats.org/officeDocument/2006/math">
                    <m:r>
                      <a:rPr lang="en-US" i="1" smtClean="0">
                        <a:solidFill>
                          <a:schemeClr val="bg1">
                            <a:lumMod val="50000"/>
                          </a:schemeClr>
                        </a:solidFill>
                        <a:latin typeface="Cambria Math"/>
                        <a:ea typeface="Cambria Math"/>
                      </a:rPr>
                      <m:t>𝑝</m:t>
                    </m:r>
                    <m:d>
                      <m:dPr>
                        <m:ctrlPr>
                          <a:rPr lang="en-US" i="1">
                            <a:solidFill>
                              <a:schemeClr val="bg1">
                                <a:lumMod val="50000"/>
                              </a:schemeClr>
                            </a:solidFill>
                            <a:latin typeface="Cambria Math"/>
                            <a:ea typeface="Cambria Math"/>
                          </a:rPr>
                        </m:ctrlPr>
                      </m:dPr>
                      <m:e>
                        <m:r>
                          <a:rPr lang="en-US" i="1">
                            <a:solidFill>
                              <a:schemeClr val="bg1">
                                <a:lumMod val="50000"/>
                              </a:schemeClr>
                            </a:solidFill>
                            <a:latin typeface="Cambria Math" panose="02040503050406030204" pitchFamily="18" charset="0"/>
                            <a:ea typeface="Cambria Math"/>
                          </a:rPr>
                          <m:t>𝜇</m:t>
                        </m:r>
                        <m:r>
                          <a:rPr lang="en-US" i="1">
                            <a:solidFill>
                              <a:schemeClr val="bg1">
                                <a:lumMod val="50000"/>
                              </a:schemeClr>
                            </a:solidFill>
                            <a:latin typeface="Cambria Math"/>
                            <a:ea typeface="Cambria Math"/>
                          </a:rPr>
                          <m:t>,</m:t>
                        </m:r>
                        <m:r>
                          <a:rPr lang="en-US" i="1">
                            <a:solidFill>
                              <a:schemeClr val="bg1">
                                <a:lumMod val="50000"/>
                              </a:schemeClr>
                            </a:solidFill>
                            <a:latin typeface="Cambria Math" panose="02040503050406030204" pitchFamily="18" charset="0"/>
                            <a:ea typeface="Cambria Math"/>
                          </a:rPr>
                          <m:t>𝜏</m:t>
                        </m:r>
                      </m:e>
                      <m:e>
                        <m:r>
                          <a:rPr lang="en-US" i="1">
                            <a:solidFill>
                              <a:schemeClr val="bg1">
                                <a:lumMod val="50000"/>
                              </a:schemeClr>
                            </a:solidFill>
                            <a:latin typeface="Cambria Math"/>
                            <a:ea typeface="Cambria Math"/>
                          </a:rPr>
                          <m:t>𝑦</m:t>
                        </m:r>
                      </m:e>
                    </m:d>
                    <m:r>
                      <a:rPr lang="en-US" b="0" i="1" smtClean="0">
                        <a:solidFill>
                          <a:schemeClr val="bg1">
                            <a:lumMod val="50000"/>
                          </a:schemeClr>
                        </a:solidFill>
                        <a:latin typeface="Cambria Math" panose="02040503050406030204" pitchFamily="18" charset="0"/>
                        <a:ea typeface="Cambria Math"/>
                      </a:rPr>
                      <m:t>=</m:t>
                    </m:r>
                    <m:r>
                      <a:rPr lang="en-US" i="1">
                        <a:solidFill>
                          <a:schemeClr val="bg1">
                            <a:lumMod val="50000"/>
                          </a:schemeClr>
                        </a:solidFill>
                        <a:latin typeface="Cambria Math" panose="02040503050406030204" pitchFamily="18" charset="0"/>
                        <a:ea typeface="Cambria Math"/>
                      </a:rPr>
                      <m:t>𝑝</m:t>
                    </m:r>
                    <m:d>
                      <m:dPr>
                        <m:ctrlPr>
                          <a:rPr lang="en-US" i="1">
                            <a:solidFill>
                              <a:schemeClr val="bg1">
                                <a:lumMod val="50000"/>
                              </a:schemeClr>
                            </a:solidFill>
                            <a:latin typeface="Cambria Math"/>
                            <a:ea typeface="Cambria Math"/>
                          </a:rPr>
                        </m:ctrlPr>
                      </m:dPr>
                      <m:e>
                        <m:r>
                          <a:rPr lang="en-US" i="1">
                            <a:solidFill>
                              <a:schemeClr val="bg1">
                                <a:lumMod val="50000"/>
                              </a:schemeClr>
                            </a:solidFill>
                            <a:latin typeface="Cambria Math" panose="02040503050406030204" pitchFamily="18" charset="0"/>
                            <a:ea typeface="Cambria Math"/>
                          </a:rPr>
                          <m:t>𝜇</m:t>
                        </m:r>
                      </m:e>
                      <m:e>
                        <m:r>
                          <a:rPr lang="en-US" i="1">
                            <a:solidFill>
                              <a:schemeClr val="bg1">
                                <a:lumMod val="50000"/>
                              </a:schemeClr>
                            </a:solidFill>
                            <a:latin typeface="Cambria Math" panose="02040503050406030204" pitchFamily="18" charset="0"/>
                            <a:ea typeface="Cambria Math"/>
                          </a:rPr>
                          <m:t>𝜏</m:t>
                        </m:r>
                        <m:r>
                          <a:rPr lang="en-US" i="1">
                            <a:solidFill>
                              <a:schemeClr val="bg1">
                                <a:lumMod val="50000"/>
                              </a:schemeClr>
                            </a:solidFill>
                            <a:latin typeface="Cambria Math" panose="02040503050406030204" pitchFamily="18" charset="0"/>
                            <a:ea typeface="Cambria Math"/>
                          </a:rPr>
                          <m:t>,</m:t>
                        </m:r>
                        <m:r>
                          <a:rPr lang="en-US" i="1">
                            <a:solidFill>
                              <a:schemeClr val="bg1">
                                <a:lumMod val="50000"/>
                              </a:schemeClr>
                            </a:solidFill>
                            <a:latin typeface="Cambria Math" panose="02040503050406030204" pitchFamily="18" charset="0"/>
                            <a:ea typeface="Cambria Math"/>
                          </a:rPr>
                          <m:t>𝑦</m:t>
                        </m:r>
                      </m:e>
                    </m:d>
                    <m:r>
                      <a:rPr lang="en-US" i="1">
                        <a:solidFill>
                          <a:schemeClr val="bg1">
                            <a:lumMod val="50000"/>
                          </a:schemeClr>
                        </a:solidFill>
                        <a:latin typeface="Cambria Math" panose="02040503050406030204" pitchFamily="18" charset="0"/>
                        <a:ea typeface="Cambria Math"/>
                      </a:rPr>
                      <m:t>𝑝</m:t>
                    </m:r>
                    <m:d>
                      <m:dPr>
                        <m:ctrlPr>
                          <a:rPr lang="en-US" i="1">
                            <a:solidFill>
                              <a:schemeClr val="bg1">
                                <a:lumMod val="50000"/>
                              </a:schemeClr>
                            </a:solidFill>
                            <a:latin typeface="Cambria Math"/>
                            <a:ea typeface="Cambria Math"/>
                          </a:rPr>
                        </m:ctrlPr>
                      </m:dPr>
                      <m:e>
                        <m:r>
                          <a:rPr lang="en-US" i="1">
                            <a:solidFill>
                              <a:schemeClr val="bg1">
                                <a:lumMod val="50000"/>
                              </a:schemeClr>
                            </a:solidFill>
                            <a:latin typeface="Cambria Math" panose="02040503050406030204" pitchFamily="18" charset="0"/>
                            <a:ea typeface="Cambria Math"/>
                          </a:rPr>
                          <m:t>𝜏</m:t>
                        </m:r>
                      </m:e>
                      <m:e>
                        <m:r>
                          <a:rPr lang="en-US" i="1">
                            <a:solidFill>
                              <a:schemeClr val="bg1">
                                <a:lumMod val="50000"/>
                              </a:schemeClr>
                            </a:solidFill>
                            <a:latin typeface="Cambria Math" panose="02040503050406030204" pitchFamily="18" charset="0"/>
                            <a:ea typeface="Cambria Math"/>
                          </a:rPr>
                          <m:t>𝑦</m:t>
                        </m:r>
                      </m:e>
                    </m:d>
                  </m:oMath>
                </a14:m>
                <a:endParaRPr lang="en-US" dirty="0">
                  <a:solidFill>
                    <a:schemeClr val="bg1">
                      <a:lumMod val="50000"/>
                    </a:schemeClr>
                  </a:solidFill>
                </a:endParaRPr>
              </a:p>
            </p:txBody>
          </p:sp>
        </mc:Choice>
        <mc:Fallback xmlns="">
          <p:sp>
            <p:nvSpPr>
              <p:cNvPr id="7" name="Rectangle 6"/>
              <p:cNvSpPr>
                <a:spLocks noRot="1" noChangeAspect="1" noMove="1" noResize="1" noEditPoints="1" noAdjustHandles="1" noChangeArrowheads="1" noChangeShapeType="1" noTextEdit="1"/>
              </p:cNvSpPr>
              <p:nvPr/>
            </p:nvSpPr>
            <p:spPr>
              <a:xfrm>
                <a:off x="38100" y="3391413"/>
                <a:ext cx="7021430" cy="369332"/>
              </a:xfrm>
              <a:prstGeom prst="rect">
                <a:avLst/>
              </a:prstGeom>
              <a:blipFill>
                <a:blip r:embed="rId14"/>
                <a:stretch>
                  <a:fillRect l="-694" t="-8197" b="-24590"/>
                </a:stretch>
              </a:blipFill>
            </p:spPr>
            <p:txBody>
              <a:bodyPr/>
              <a:lstStyle/>
              <a:p>
                <a:r>
                  <a:rPr lang="en-US">
                    <a:noFill/>
                  </a:rPr>
                  <a:t> </a:t>
                </a:r>
              </a:p>
            </p:txBody>
          </p:sp>
        </mc:Fallback>
      </mc:AlternateContent>
    </p:spTree>
    <p:extLst>
      <p:ext uri="{BB962C8B-B14F-4D97-AF65-F5344CB8AC3E}">
        <p14:creationId xmlns:p14="http://schemas.microsoft.com/office/powerpoint/2010/main" val="198899661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ectangle 40"/>
          <p:cNvSpPr/>
          <p:nvPr/>
        </p:nvSpPr>
        <p:spPr>
          <a:xfrm>
            <a:off x="313592" y="5665543"/>
            <a:ext cx="8610600" cy="1016439"/>
          </a:xfrm>
          <a:prstGeom prst="rect">
            <a:avLst/>
          </a:prstGeom>
          <a:solidFill>
            <a:srgbClr val="EBF1DE">
              <a:alpha val="4784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304800" y="3041898"/>
            <a:ext cx="8610600" cy="1149102"/>
          </a:xfrm>
          <a:prstGeom prst="rect">
            <a:avLst/>
          </a:prstGeom>
          <a:solidFill>
            <a:srgbClr val="F2DCDB">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219808" y="1103297"/>
            <a:ext cx="7996684" cy="369332"/>
          </a:xfrm>
          <a:prstGeom prst="rect">
            <a:avLst/>
          </a:prstGeom>
          <a:noFill/>
        </p:spPr>
        <p:txBody>
          <a:bodyPr wrap="square" rtlCol="0">
            <a:spAutoFit/>
          </a:bodyPr>
          <a:lstStyle/>
          <a:p>
            <a:r>
              <a:rPr lang="en-US" dirty="0" smtClean="0"/>
              <a:t>Different factorization for simulation:</a:t>
            </a:r>
            <a:endParaRPr lang="en-US" dirty="0"/>
          </a:p>
        </p:txBody>
      </p:sp>
      <mc:AlternateContent xmlns:mc="http://schemas.openxmlformats.org/markup-compatibility/2006" xmlns:a14="http://schemas.microsoft.com/office/drawing/2010/main">
        <mc:Choice Requires="a14">
          <p:sp>
            <p:nvSpPr>
              <p:cNvPr id="23" name="Rectangle 22"/>
              <p:cNvSpPr/>
              <p:nvPr/>
            </p:nvSpPr>
            <p:spPr>
              <a:xfrm>
                <a:off x="304800" y="3276600"/>
                <a:ext cx="8708923" cy="81253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1600" i="1" smtClean="0">
                          <a:latin typeface="Cambria Math"/>
                          <a:ea typeface="Cambria Math"/>
                        </a:rPr>
                        <m:t>𝑝</m:t>
                      </m:r>
                      <m:d>
                        <m:dPr>
                          <m:ctrlPr>
                            <a:rPr lang="en-US" sz="1600" i="1">
                              <a:latin typeface="Cambria Math"/>
                              <a:ea typeface="Cambria Math"/>
                            </a:rPr>
                          </m:ctrlPr>
                        </m:dPr>
                        <m:e>
                          <m:r>
                            <a:rPr lang="en-US" sz="1600" i="1">
                              <a:latin typeface="Cambria Math"/>
                              <a:ea typeface="Cambria Math"/>
                            </a:rPr>
                            <m:t>𝜏</m:t>
                          </m:r>
                          <m:r>
                            <a:rPr lang="en-US" sz="1600" i="1">
                              <a:latin typeface="Cambria Math"/>
                              <a:ea typeface="Cambria Math"/>
                            </a:rPr>
                            <m:t>|</m:t>
                          </m:r>
                          <m:r>
                            <a:rPr lang="en-US" sz="1600" i="1">
                              <a:latin typeface="Cambria Math"/>
                              <a:ea typeface="Cambria Math"/>
                            </a:rPr>
                            <m:t>𝑦</m:t>
                          </m:r>
                        </m:e>
                      </m:d>
                      <m:r>
                        <a:rPr lang="en-US" sz="1600" b="0" i="1" smtClean="0">
                          <a:latin typeface="Cambria Math"/>
                          <a:ea typeface="Cambria Math"/>
                        </a:rPr>
                        <m:t>=</m:t>
                      </m:r>
                      <m:f>
                        <m:fPr>
                          <m:ctrlPr>
                            <a:rPr lang="en-US" sz="1600" b="0" i="1" smtClean="0">
                              <a:latin typeface="Cambria Math"/>
                              <a:ea typeface="Cambria Math"/>
                            </a:rPr>
                          </m:ctrlPr>
                        </m:fPr>
                        <m:num>
                          <m:r>
                            <a:rPr lang="en-US" sz="1600" i="1">
                              <a:latin typeface="Cambria Math"/>
                              <a:ea typeface="Cambria Math"/>
                            </a:rPr>
                            <m:t>𝑝</m:t>
                          </m:r>
                          <m:d>
                            <m:dPr>
                              <m:ctrlPr>
                                <a:rPr lang="en-US" sz="1600" i="1">
                                  <a:latin typeface="Cambria Math"/>
                                  <a:ea typeface="Cambria Math"/>
                                </a:rPr>
                              </m:ctrlPr>
                            </m:dPr>
                            <m:e>
                              <m:r>
                                <a:rPr lang="en-US" sz="1600" i="1">
                                  <a:latin typeface="Cambria Math"/>
                                  <a:ea typeface="Cambria Math"/>
                                </a:rPr>
                                <m:t>𝜇</m:t>
                              </m:r>
                              <m:r>
                                <a:rPr lang="en-US" sz="1600" b="0" i="1" smtClean="0">
                                  <a:latin typeface="Cambria Math"/>
                                  <a:ea typeface="Cambria Math"/>
                                </a:rPr>
                                <m:t>,</m:t>
                              </m:r>
                              <m:r>
                                <a:rPr lang="en-US" sz="1600" i="1">
                                  <a:latin typeface="Cambria Math"/>
                                  <a:ea typeface="Cambria Math"/>
                                </a:rPr>
                                <m:t>𝜏</m:t>
                              </m:r>
                              <m:r>
                                <a:rPr lang="en-US" sz="1600" i="1">
                                  <a:latin typeface="Cambria Math"/>
                                  <a:ea typeface="Cambria Math"/>
                                </a:rPr>
                                <m:t>|</m:t>
                              </m:r>
                              <m:r>
                                <a:rPr lang="en-US" sz="1600" i="1">
                                  <a:latin typeface="Cambria Math"/>
                                  <a:ea typeface="Cambria Math"/>
                                </a:rPr>
                                <m:t>𝑦</m:t>
                              </m:r>
                            </m:e>
                          </m:d>
                        </m:num>
                        <m:den>
                          <m:r>
                            <a:rPr lang="en-US" sz="1600" i="1">
                              <a:latin typeface="Cambria Math"/>
                              <a:ea typeface="Cambria Math"/>
                            </a:rPr>
                            <m:t>𝑝</m:t>
                          </m:r>
                          <m:d>
                            <m:dPr>
                              <m:ctrlPr>
                                <a:rPr lang="en-US" sz="1600" i="1">
                                  <a:latin typeface="Cambria Math"/>
                                  <a:ea typeface="Cambria Math"/>
                                </a:rPr>
                              </m:ctrlPr>
                            </m:dPr>
                            <m:e>
                              <m:r>
                                <a:rPr lang="en-US" sz="1600" i="1">
                                  <a:latin typeface="Cambria Math"/>
                                  <a:ea typeface="Cambria Math"/>
                                </a:rPr>
                                <m:t>𝜇</m:t>
                              </m:r>
                              <m:r>
                                <a:rPr lang="en-US" sz="1600" b="0" i="1" smtClean="0">
                                  <a:latin typeface="Cambria Math"/>
                                  <a:ea typeface="Cambria Math"/>
                                </a:rPr>
                                <m:t>|</m:t>
                              </m:r>
                              <m:r>
                                <a:rPr lang="en-US" sz="1600" i="1">
                                  <a:latin typeface="Cambria Math"/>
                                  <a:ea typeface="Cambria Math"/>
                                </a:rPr>
                                <m:t>𝜏</m:t>
                              </m:r>
                              <m:r>
                                <a:rPr lang="en-US" sz="1600" b="0" i="1" smtClean="0">
                                  <a:latin typeface="Cambria Math"/>
                                  <a:ea typeface="Cambria Math"/>
                                </a:rPr>
                                <m:t>,</m:t>
                              </m:r>
                              <m:r>
                                <a:rPr lang="en-US" sz="1600" i="1">
                                  <a:latin typeface="Cambria Math"/>
                                  <a:ea typeface="Cambria Math"/>
                                </a:rPr>
                                <m:t>𝑦</m:t>
                              </m:r>
                            </m:e>
                          </m:d>
                        </m:den>
                      </m:f>
                      <m:r>
                        <a:rPr lang="en-US" sz="1600" b="0" i="1" smtClean="0">
                          <a:latin typeface="Cambria Math"/>
                          <a:ea typeface="Cambria Math"/>
                        </a:rPr>
                        <m:t>∝</m:t>
                      </m:r>
                      <m:f>
                        <m:fPr>
                          <m:ctrlPr>
                            <a:rPr lang="en-US" sz="1600" b="0" i="1" smtClean="0">
                              <a:latin typeface="Cambria Math"/>
                              <a:ea typeface="Cambria Math"/>
                            </a:rPr>
                          </m:ctrlPr>
                        </m:fPr>
                        <m:num>
                          <m:r>
                            <a:rPr lang="en-US" sz="1600" i="1">
                              <a:latin typeface="Cambria Math"/>
                              <a:ea typeface="Cambria Math"/>
                            </a:rPr>
                            <m:t>𝑝</m:t>
                          </m:r>
                          <m:d>
                            <m:dPr>
                              <m:ctrlPr>
                                <a:rPr lang="en-US" sz="1600" i="1">
                                  <a:latin typeface="Cambria Math"/>
                                  <a:ea typeface="Cambria Math"/>
                                </a:rPr>
                              </m:ctrlPr>
                            </m:dPr>
                            <m:e>
                              <m:r>
                                <a:rPr lang="en-US" sz="1600" i="1">
                                  <a:latin typeface="Cambria Math"/>
                                  <a:ea typeface="Cambria Math"/>
                                </a:rPr>
                                <m:t>𝜏</m:t>
                              </m:r>
                            </m:e>
                          </m:d>
                          <m:nary>
                            <m:naryPr>
                              <m:chr m:val="∏"/>
                              <m:ctrlPr>
                                <a:rPr lang="en-US" sz="1600" i="1">
                                  <a:latin typeface="Cambria Math"/>
                                </a:rPr>
                              </m:ctrlPr>
                            </m:naryPr>
                            <m:sub>
                              <m:r>
                                <m:rPr>
                                  <m:brk m:alnAt="23"/>
                                </m:rPr>
                                <a:rPr lang="en-US" sz="1600" i="1">
                                  <a:latin typeface="Cambria Math"/>
                                </a:rPr>
                                <m:t>𝑗</m:t>
                              </m:r>
                              <m:r>
                                <a:rPr lang="en-US" sz="1600" i="1">
                                  <a:latin typeface="Cambria Math"/>
                                </a:rPr>
                                <m:t>=1</m:t>
                              </m:r>
                            </m:sub>
                            <m:sup>
                              <m:r>
                                <a:rPr lang="en-US" sz="1600" i="1">
                                  <a:latin typeface="Cambria Math"/>
                                </a:rPr>
                                <m:t>𝐽</m:t>
                              </m:r>
                            </m:sup>
                            <m:e>
                              <m:r>
                                <a:rPr lang="en-US" sz="1600" i="1">
                                  <a:latin typeface="Cambria Math"/>
                                </a:rPr>
                                <m:t>𝑁</m:t>
                              </m:r>
                              <m:d>
                                <m:dPr>
                                  <m:ctrlPr>
                                    <a:rPr lang="en-US" sz="1600" i="1">
                                      <a:latin typeface="Cambria Math"/>
                                    </a:rPr>
                                  </m:ctrlPr>
                                </m:dPr>
                                <m:e>
                                  <m:r>
                                    <a:rPr lang="en-US" sz="1600" i="1">
                                      <a:latin typeface="Cambria Math"/>
                                      <a:ea typeface="Cambria Math"/>
                                    </a:rPr>
                                    <m:t>𝜇</m:t>
                                  </m:r>
                                  <m:r>
                                    <a:rPr lang="en-US" sz="1600" i="1">
                                      <a:latin typeface="Cambria Math"/>
                                    </a:rPr>
                                    <m:t>|</m:t>
                                  </m:r>
                                  <m:sSub>
                                    <m:sSubPr>
                                      <m:ctrlPr>
                                        <a:rPr lang="en-US" sz="1600" i="1">
                                          <a:latin typeface="Cambria Math"/>
                                        </a:rPr>
                                      </m:ctrlPr>
                                    </m:sSubPr>
                                    <m:e>
                                      <m:r>
                                        <a:rPr lang="en-US" sz="1600" i="1">
                                          <a:latin typeface="Cambria Math"/>
                                          <a:ea typeface="Cambria Math"/>
                                        </a:rPr>
                                        <m:t>𝜃</m:t>
                                      </m:r>
                                    </m:e>
                                    <m:sub>
                                      <m:r>
                                        <a:rPr lang="en-US" sz="1600" i="1">
                                          <a:latin typeface="Cambria Math"/>
                                        </a:rPr>
                                        <m:t>𝑗</m:t>
                                      </m:r>
                                    </m:sub>
                                  </m:sSub>
                                  <m:r>
                                    <a:rPr lang="en-US" sz="1600" i="1">
                                      <a:latin typeface="Cambria Math"/>
                                      <a:ea typeface="Cambria Math"/>
                                    </a:rPr>
                                    <m:t>,</m:t>
                                  </m:r>
                                  <m:sSubSup>
                                    <m:sSubSupPr>
                                      <m:ctrlPr>
                                        <a:rPr lang="en-US" sz="1600" i="1">
                                          <a:latin typeface="Cambria Math"/>
                                          <a:ea typeface="Cambria Math"/>
                                        </a:rPr>
                                      </m:ctrlPr>
                                    </m:sSubSupPr>
                                    <m:e>
                                      <m:r>
                                        <a:rPr lang="en-US" sz="1600" i="1">
                                          <a:latin typeface="Cambria Math"/>
                                          <a:ea typeface="Cambria Math"/>
                                        </a:rPr>
                                        <m:t>𝜎</m:t>
                                      </m:r>
                                    </m:e>
                                    <m:sub>
                                      <m:r>
                                        <a:rPr lang="en-US" sz="1600" i="1">
                                          <a:latin typeface="Cambria Math"/>
                                          <a:ea typeface="Cambria Math"/>
                                        </a:rPr>
                                        <m:t>𝑗</m:t>
                                      </m:r>
                                    </m:sub>
                                    <m:sup>
                                      <m:r>
                                        <a:rPr lang="en-US" sz="1600" i="1">
                                          <a:latin typeface="Cambria Math"/>
                                          <a:ea typeface="Cambria Math"/>
                                        </a:rPr>
                                        <m:t>2</m:t>
                                      </m:r>
                                    </m:sup>
                                  </m:sSubSup>
                                  <m:r>
                                    <a:rPr lang="en-US" sz="1600" i="1">
                                      <a:latin typeface="Cambria Math"/>
                                      <a:ea typeface="Cambria Math"/>
                                    </a:rPr>
                                    <m:t>+</m:t>
                                  </m:r>
                                  <m:sSup>
                                    <m:sSupPr>
                                      <m:ctrlPr>
                                        <a:rPr lang="en-US" sz="1600" i="1">
                                          <a:latin typeface="Cambria Math"/>
                                          <a:ea typeface="Cambria Math"/>
                                        </a:rPr>
                                      </m:ctrlPr>
                                    </m:sSupPr>
                                    <m:e>
                                      <m:r>
                                        <a:rPr lang="en-US" sz="1600" i="1">
                                          <a:latin typeface="Cambria Math"/>
                                          <a:ea typeface="Cambria Math"/>
                                        </a:rPr>
                                        <m:t>𝜏</m:t>
                                      </m:r>
                                    </m:e>
                                    <m:sup>
                                      <m:r>
                                        <a:rPr lang="en-US" sz="1600" i="1">
                                          <a:latin typeface="Cambria Math"/>
                                          <a:ea typeface="Cambria Math"/>
                                        </a:rPr>
                                        <m:t>2</m:t>
                                      </m:r>
                                    </m:sup>
                                  </m:sSup>
                                </m:e>
                              </m:d>
                            </m:e>
                          </m:nary>
                        </m:num>
                        <m:den>
                          <m:r>
                            <a:rPr lang="en-US" sz="1600" i="1">
                              <a:latin typeface="Cambria Math"/>
                            </a:rPr>
                            <m:t>𝑁</m:t>
                          </m:r>
                          <m:d>
                            <m:dPr>
                              <m:ctrlPr>
                                <a:rPr lang="en-US" sz="1600" i="1">
                                  <a:latin typeface="Cambria Math"/>
                                  <a:ea typeface="Cambria Math"/>
                                </a:rPr>
                              </m:ctrlPr>
                            </m:dPr>
                            <m:e>
                              <m:acc>
                                <m:accPr>
                                  <m:chr m:val="̂"/>
                                  <m:ctrlPr>
                                    <a:rPr lang="en-US" sz="1600" i="1">
                                      <a:latin typeface="Cambria Math"/>
                                      <a:ea typeface="Cambria Math"/>
                                    </a:rPr>
                                  </m:ctrlPr>
                                </m:accPr>
                                <m:e>
                                  <m:r>
                                    <a:rPr lang="en-US" sz="1600" i="1">
                                      <a:latin typeface="Cambria Math"/>
                                      <a:ea typeface="Cambria Math"/>
                                    </a:rPr>
                                    <m:t>𝜇</m:t>
                                  </m:r>
                                  <m:r>
                                    <m:rPr>
                                      <m:nor/>
                                    </m:rPr>
                                    <a:rPr lang="en-US" sz="1600" dirty="0"/>
                                    <m:t> </m:t>
                                  </m:r>
                                </m:e>
                              </m:acc>
                              <m:r>
                                <a:rPr lang="en-US" sz="1600" i="1" dirty="0">
                                  <a:latin typeface="Cambria Math"/>
                                </a:rPr>
                                <m:t>,</m:t>
                              </m:r>
                              <m:sSub>
                                <m:sSubPr>
                                  <m:ctrlPr>
                                    <a:rPr lang="en-US" sz="1600" i="1" dirty="0">
                                      <a:latin typeface="Cambria Math"/>
                                    </a:rPr>
                                  </m:ctrlPr>
                                </m:sSubPr>
                                <m:e>
                                  <m:r>
                                    <a:rPr lang="en-US" sz="1600" i="1" dirty="0">
                                      <a:latin typeface="Cambria Math"/>
                                    </a:rPr>
                                    <m:t>𝑉</m:t>
                                  </m:r>
                                </m:e>
                                <m:sub>
                                  <m:r>
                                    <a:rPr lang="en-US" sz="1600" i="1">
                                      <a:latin typeface="Cambria Math"/>
                                      <a:ea typeface="Cambria Math"/>
                                    </a:rPr>
                                    <m:t>𝜇</m:t>
                                  </m:r>
                                </m:sub>
                              </m:sSub>
                            </m:e>
                          </m:d>
                        </m:den>
                      </m:f>
                      <m:r>
                        <a:rPr lang="en-US" sz="1600" i="1">
                          <a:latin typeface="Cambria Math" panose="02040503050406030204" pitchFamily="18" charset="0"/>
                          <a:ea typeface="Cambria Math" panose="02040503050406030204" pitchFamily="18" charset="0"/>
                        </a:rPr>
                        <m:t>∝</m:t>
                      </m:r>
                      <m:r>
                        <a:rPr lang="en-US" sz="1600" i="1">
                          <a:latin typeface="Cambria Math"/>
                          <a:ea typeface="Cambria Math"/>
                        </a:rPr>
                        <m:t>𝑝</m:t>
                      </m:r>
                      <m:d>
                        <m:dPr>
                          <m:ctrlPr>
                            <a:rPr lang="en-US" sz="1600" i="1">
                              <a:latin typeface="Cambria Math"/>
                              <a:ea typeface="Cambria Math"/>
                            </a:rPr>
                          </m:ctrlPr>
                        </m:dPr>
                        <m:e>
                          <m:r>
                            <a:rPr lang="en-US" sz="1600" i="1">
                              <a:latin typeface="Cambria Math"/>
                              <a:ea typeface="Cambria Math"/>
                            </a:rPr>
                            <m:t>𝜏</m:t>
                          </m:r>
                        </m:e>
                      </m:d>
                      <m:sSubSup>
                        <m:sSubSupPr>
                          <m:ctrlPr>
                            <a:rPr lang="en-US" sz="1600" i="1">
                              <a:latin typeface="Cambria Math"/>
                              <a:ea typeface="Cambria Math"/>
                            </a:rPr>
                          </m:ctrlPr>
                        </m:sSubSupPr>
                        <m:e>
                          <m:r>
                            <a:rPr lang="en-US" sz="1600" i="1">
                              <a:latin typeface="Cambria Math" panose="02040503050406030204" pitchFamily="18" charset="0"/>
                              <a:ea typeface="Cambria Math"/>
                            </a:rPr>
                            <m:t>𝑉</m:t>
                          </m:r>
                        </m:e>
                        <m:sub>
                          <m:r>
                            <a:rPr lang="en-US" sz="1600" i="1">
                              <a:latin typeface="Cambria Math" panose="02040503050406030204" pitchFamily="18" charset="0"/>
                              <a:ea typeface="Cambria Math"/>
                            </a:rPr>
                            <m:t>𝜇</m:t>
                          </m:r>
                        </m:sub>
                        <m:sup>
                          <m:f>
                            <m:fPr>
                              <m:ctrlPr>
                                <a:rPr lang="en-US" sz="1600" i="1">
                                  <a:latin typeface="Cambria Math"/>
                                  <a:ea typeface="Cambria Math"/>
                                </a:rPr>
                              </m:ctrlPr>
                            </m:fPr>
                            <m:num>
                              <m:r>
                                <a:rPr lang="en-US" sz="1600" i="1">
                                  <a:latin typeface="Cambria Math" panose="02040503050406030204" pitchFamily="18" charset="0"/>
                                  <a:ea typeface="Cambria Math"/>
                                </a:rPr>
                                <m:t>1</m:t>
                              </m:r>
                            </m:num>
                            <m:den>
                              <m:r>
                                <a:rPr lang="en-US" sz="1600" i="1">
                                  <a:latin typeface="Cambria Math" panose="02040503050406030204" pitchFamily="18" charset="0"/>
                                  <a:ea typeface="Cambria Math"/>
                                </a:rPr>
                                <m:t>2</m:t>
                              </m:r>
                            </m:den>
                          </m:f>
                        </m:sup>
                      </m:sSubSup>
                      <m:nary>
                        <m:naryPr>
                          <m:chr m:val="∏"/>
                          <m:ctrlPr>
                            <a:rPr lang="en-US" sz="1600" i="1">
                              <a:latin typeface="Cambria Math"/>
                              <a:ea typeface="Cambria Math"/>
                            </a:rPr>
                          </m:ctrlPr>
                        </m:naryPr>
                        <m:sub>
                          <m:r>
                            <m:rPr>
                              <m:brk m:alnAt="23"/>
                            </m:rPr>
                            <a:rPr lang="en-US" sz="1600" i="1">
                              <a:latin typeface="Cambria Math" panose="02040503050406030204" pitchFamily="18" charset="0"/>
                              <a:ea typeface="Cambria Math"/>
                            </a:rPr>
                            <m:t>𝑗</m:t>
                          </m:r>
                          <m:r>
                            <a:rPr lang="en-US" sz="1600" i="1">
                              <a:latin typeface="Cambria Math" panose="02040503050406030204" pitchFamily="18" charset="0"/>
                              <a:ea typeface="Cambria Math"/>
                            </a:rPr>
                            <m:t>=1</m:t>
                          </m:r>
                        </m:sub>
                        <m:sup>
                          <m:r>
                            <a:rPr lang="en-US" sz="1600" i="1">
                              <a:latin typeface="Cambria Math" panose="02040503050406030204" pitchFamily="18" charset="0"/>
                              <a:ea typeface="Cambria Math"/>
                            </a:rPr>
                            <m:t>𝐽</m:t>
                          </m:r>
                        </m:sup>
                        <m:e>
                          <m:sSup>
                            <m:sSupPr>
                              <m:ctrlPr>
                                <a:rPr lang="en-US" sz="1600" i="1">
                                  <a:latin typeface="Cambria Math"/>
                                  <a:ea typeface="Cambria Math"/>
                                </a:rPr>
                              </m:ctrlPr>
                            </m:sSupPr>
                            <m:e>
                              <m:d>
                                <m:dPr>
                                  <m:ctrlPr>
                                    <a:rPr lang="en-US" sz="1600" i="1">
                                      <a:latin typeface="Cambria Math"/>
                                      <a:ea typeface="Cambria Math"/>
                                    </a:rPr>
                                  </m:ctrlPr>
                                </m:dPr>
                                <m:e>
                                  <m:sSubSup>
                                    <m:sSubSupPr>
                                      <m:ctrlPr>
                                        <a:rPr lang="en-US" sz="1600" i="1">
                                          <a:latin typeface="Cambria Math"/>
                                          <a:ea typeface="Cambria Math"/>
                                        </a:rPr>
                                      </m:ctrlPr>
                                    </m:sSubSupPr>
                                    <m:e>
                                      <m:r>
                                        <a:rPr lang="en-US" sz="1600" i="1">
                                          <a:latin typeface="Cambria Math" panose="02040503050406030204" pitchFamily="18" charset="0"/>
                                          <a:ea typeface="Cambria Math"/>
                                        </a:rPr>
                                        <m:t>𝜎</m:t>
                                      </m:r>
                                    </m:e>
                                    <m:sub>
                                      <m:r>
                                        <a:rPr lang="en-US" sz="1600" i="1">
                                          <a:latin typeface="Cambria Math" panose="02040503050406030204" pitchFamily="18" charset="0"/>
                                          <a:ea typeface="Cambria Math"/>
                                        </a:rPr>
                                        <m:t>𝑗</m:t>
                                      </m:r>
                                    </m:sub>
                                    <m:sup>
                                      <m:r>
                                        <a:rPr lang="en-US" sz="1600" i="1">
                                          <a:latin typeface="Cambria Math" panose="02040503050406030204" pitchFamily="18" charset="0"/>
                                          <a:ea typeface="Cambria Math"/>
                                        </a:rPr>
                                        <m:t>2</m:t>
                                      </m:r>
                                    </m:sup>
                                  </m:sSubSup>
                                  <m:r>
                                    <a:rPr lang="en-US" sz="1600" i="1">
                                      <a:latin typeface="Cambria Math" panose="02040503050406030204" pitchFamily="18" charset="0"/>
                                      <a:ea typeface="Cambria Math"/>
                                    </a:rPr>
                                    <m:t>+</m:t>
                                  </m:r>
                                  <m:sSup>
                                    <m:sSupPr>
                                      <m:ctrlPr>
                                        <a:rPr lang="en-US" sz="1600" i="1">
                                          <a:latin typeface="Cambria Math"/>
                                          <a:ea typeface="Cambria Math"/>
                                        </a:rPr>
                                      </m:ctrlPr>
                                    </m:sSupPr>
                                    <m:e>
                                      <m:r>
                                        <a:rPr lang="en-US" sz="1600" i="1">
                                          <a:latin typeface="Cambria Math" panose="02040503050406030204" pitchFamily="18" charset="0"/>
                                          <a:ea typeface="Cambria Math"/>
                                        </a:rPr>
                                        <m:t>𝜏</m:t>
                                      </m:r>
                                    </m:e>
                                    <m:sup>
                                      <m:r>
                                        <a:rPr lang="en-US" sz="1600" i="1">
                                          <a:latin typeface="Cambria Math" panose="02040503050406030204" pitchFamily="18" charset="0"/>
                                          <a:ea typeface="Cambria Math"/>
                                        </a:rPr>
                                        <m:t>2</m:t>
                                      </m:r>
                                    </m:sup>
                                  </m:sSup>
                                </m:e>
                              </m:d>
                            </m:e>
                            <m:sup>
                              <m:r>
                                <a:rPr lang="en-US" sz="1600" i="1">
                                  <a:latin typeface="Cambria Math" panose="02040503050406030204" pitchFamily="18" charset="0"/>
                                  <a:ea typeface="Cambria Math"/>
                                </a:rPr>
                                <m:t>−1/2</m:t>
                              </m:r>
                            </m:sup>
                          </m:sSup>
                          <m:func>
                            <m:funcPr>
                              <m:ctrlPr>
                                <a:rPr lang="en-US" sz="1600" i="1">
                                  <a:latin typeface="Cambria Math"/>
                                  <a:ea typeface="Cambria Math"/>
                                </a:rPr>
                              </m:ctrlPr>
                            </m:funcPr>
                            <m:fName>
                              <m:r>
                                <m:rPr>
                                  <m:sty m:val="p"/>
                                </m:rPr>
                                <a:rPr lang="en-US" sz="1600">
                                  <a:latin typeface="Cambria Math" panose="02040503050406030204" pitchFamily="18" charset="0"/>
                                  <a:ea typeface="Cambria Math"/>
                                </a:rPr>
                                <m:t>exp</m:t>
                              </m:r>
                            </m:fName>
                            <m:e>
                              <m:d>
                                <m:dPr>
                                  <m:ctrlPr>
                                    <a:rPr lang="en-US" sz="1600" i="1">
                                      <a:latin typeface="Cambria Math"/>
                                      <a:ea typeface="Cambria Math"/>
                                    </a:rPr>
                                  </m:ctrlPr>
                                </m:dPr>
                                <m:e>
                                  <m:r>
                                    <a:rPr lang="en-US" sz="1600" i="1">
                                      <a:latin typeface="Cambria Math" panose="02040503050406030204" pitchFamily="18" charset="0"/>
                                      <a:ea typeface="Cambria Math"/>
                                    </a:rPr>
                                    <m:t>−</m:t>
                                  </m:r>
                                  <m:f>
                                    <m:fPr>
                                      <m:ctrlPr>
                                        <a:rPr lang="en-US" sz="1600" i="1">
                                          <a:latin typeface="Cambria Math"/>
                                          <a:ea typeface="Cambria Math"/>
                                        </a:rPr>
                                      </m:ctrlPr>
                                    </m:fPr>
                                    <m:num>
                                      <m:sSup>
                                        <m:sSupPr>
                                          <m:ctrlPr>
                                            <a:rPr lang="en-US" sz="1600" i="1">
                                              <a:latin typeface="Cambria Math"/>
                                              <a:ea typeface="Cambria Math"/>
                                            </a:rPr>
                                          </m:ctrlPr>
                                        </m:sSupPr>
                                        <m:e>
                                          <m:d>
                                            <m:dPr>
                                              <m:ctrlPr>
                                                <a:rPr lang="en-US" sz="1600" i="1">
                                                  <a:latin typeface="Cambria Math"/>
                                                  <a:ea typeface="Cambria Math"/>
                                                </a:rPr>
                                              </m:ctrlPr>
                                            </m:dPr>
                                            <m:e>
                                              <m:sSub>
                                                <m:sSubPr>
                                                  <m:ctrlPr>
                                                    <a:rPr lang="en-US" sz="1600" i="1">
                                                      <a:latin typeface="Cambria Math"/>
                                                    </a:rPr>
                                                  </m:ctrlPr>
                                                </m:sSubPr>
                                                <m:e>
                                                  <m:acc>
                                                    <m:accPr>
                                                      <m:chr m:val="̅"/>
                                                      <m:ctrlPr>
                                                        <a:rPr lang="en-US" sz="1600" i="1">
                                                          <a:latin typeface="Cambria Math"/>
                                                        </a:rPr>
                                                      </m:ctrlPr>
                                                    </m:accPr>
                                                    <m:e>
                                                      <m:r>
                                                        <a:rPr lang="en-US" sz="1600" i="1">
                                                          <a:latin typeface="Cambria Math"/>
                                                        </a:rPr>
                                                        <m:t>𝑦</m:t>
                                                      </m:r>
                                                    </m:e>
                                                  </m:acc>
                                                </m:e>
                                                <m:sub>
                                                  <m:r>
                                                    <a:rPr lang="en-US" sz="1600" i="1">
                                                      <a:latin typeface="Cambria Math"/>
                                                      <a:ea typeface="Cambria Math"/>
                                                    </a:rPr>
                                                    <m:t>∙</m:t>
                                                  </m:r>
                                                  <m:r>
                                                    <a:rPr lang="en-US" sz="1600" i="1">
                                                      <a:latin typeface="Cambria Math"/>
                                                      <a:ea typeface="Cambria Math"/>
                                                    </a:rPr>
                                                    <m:t>𝑗</m:t>
                                                  </m:r>
                                                </m:sub>
                                              </m:sSub>
                                              <m:r>
                                                <a:rPr lang="en-US" sz="1600" i="1">
                                                  <a:latin typeface="Cambria Math" panose="02040503050406030204" pitchFamily="18" charset="0"/>
                                                  <a:ea typeface="Cambria Math"/>
                                                </a:rPr>
                                                <m:t>−</m:t>
                                              </m:r>
                                              <m:acc>
                                                <m:accPr>
                                                  <m:chr m:val="̂"/>
                                                  <m:ctrlPr>
                                                    <a:rPr lang="en-US" sz="1600" i="1">
                                                      <a:latin typeface="Cambria Math"/>
                                                      <a:ea typeface="Cambria Math"/>
                                                    </a:rPr>
                                                  </m:ctrlPr>
                                                </m:accPr>
                                                <m:e>
                                                  <m:r>
                                                    <a:rPr lang="en-US" sz="1600" i="1">
                                                      <a:latin typeface="Cambria Math" panose="02040503050406030204" pitchFamily="18" charset="0"/>
                                                      <a:ea typeface="Cambria Math"/>
                                                    </a:rPr>
                                                    <m:t>𝜇</m:t>
                                                  </m:r>
                                                </m:e>
                                              </m:acc>
                                            </m:e>
                                          </m:d>
                                        </m:e>
                                        <m:sup>
                                          <m:r>
                                            <a:rPr lang="en-US" sz="1600" i="1">
                                              <a:latin typeface="Cambria Math" panose="02040503050406030204" pitchFamily="18" charset="0"/>
                                              <a:ea typeface="Cambria Math"/>
                                            </a:rPr>
                                            <m:t>2</m:t>
                                          </m:r>
                                        </m:sup>
                                      </m:sSup>
                                    </m:num>
                                    <m:den>
                                      <m:r>
                                        <a:rPr lang="en-US" sz="1600" i="1">
                                          <a:latin typeface="Cambria Math" panose="02040503050406030204" pitchFamily="18" charset="0"/>
                                          <a:ea typeface="Cambria Math"/>
                                        </a:rPr>
                                        <m:t>2</m:t>
                                      </m:r>
                                      <m:d>
                                        <m:dPr>
                                          <m:ctrlPr>
                                            <a:rPr lang="en-US" sz="1600" i="1">
                                              <a:latin typeface="Cambria Math"/>
                                              <a:ea typeface="Cambria Math"/>
                                            </a:rPr>
                                          </m:ctrlPr>
                                        </m:dPr>
                                        <m:e>
                                          <m:sSubSup>
                                            <m:sSubSupPr>
                                              <m:ctrlPr>
                                                <a:rPr lang="en-US" sz="1600" i="1">
                                                  <a:latin typeface="Cambria Math"/>
                                                  <a:ea typeface="Cambria Math"/>
                                                </a:rPr>
                                              </m:ctrlPr>
                                            </m:sSubSupPr>
                                            <m:e>
                                              <m:r>
                                                <a:rPr lang="en-US" sz="1600" i="1">
                                                  <a:latin typeface="Cambria Math" panose="02040503050406030204" pitchFamily="18" charset="0"/>
                                                  <a:ea typeface="Cambria Math"/>
                                                </a:rPr>
                                                <m:t>𝜎</m:t>
                                              </m:r>
                                            </m:e>
                                            <m:sub>
                                              <m:r>
                                                <a:rPr lang="en-US" sz="1600" i="1">
                                                  <a:latin typeface="Cambria Math" panose="02040503050406030204" pitchFamily="18" charset="0"/>
                                                  <a:ea typeface="Cambria Math"/>
                                                </a:rPr>
                                                <m:t>𝑗</m:t>
                                              </m:r>
                                            </m:sub>
                                            <m:sup>
                                              <m:r>
                                                <a:rPr lang="en-US" sz="1600" i="1">
                                                  <a:latin typeface="Cambria Math" panose="02040503050406030204" pitchFamily="18" charset="0"/>
                                                  <a:ea typeface="Cambria Math"/>
                                                </a:rPr>
                                                <m:t>2</m:t>
                                              </m:r>
                                            </m:sup>
                                          </m:sSubSup>
                                          <m:r>
                                            <a:rPr lang="en-US" sz="1600" i="1">
                                              <a:latin typeface="Cambria Math" panose="02040503050406030204" pitchFamily="18" charset="0"/>
                                              <a:ea typeface="Cambria Math"/>
                                            </a:rPr>
                                            <m:t>+</m:t>
                                          </m:r>
                                          <m:sSup>
                                            <m:sSupPr>
                                              <m:ctrlPr>
                                                <a:rPr lang="en-US" sz="1600" i="1">
                                                  <a:latin typeface="Cambria Math"/>
                                                  <a:ea typeface="Cambria Math"/>
                                                </a:rPr>
                                              </m:ctrlPr>
                                            </m:sSupPr>
                                            <m:e>
                                              <m:r>
                                                <a:rPr lang="en-US" sz="1600" i="1">
                                                  <a:latin typeface="Cambria Math" panose="02040503050406030204" pitchFamily="18" charset="0"/>
                                                  <a:ea typeface="Cambria Math"/>
                                                </a:rPr>
                                                <m:t>𝜏</m:t>
                                              </m:r>
                                            </m:e>
                                            <m:sup>
                                              <m:r>
                                                <a:rPr lang="en-US" sz="1600" i="1">
                                                  <a:latin typeface="Cambria Math" panose="02040503050406030204" pitchFamily="18" charset="0"/>
                                                  <a:ea typeface="Cambria Math"/>
                                                </a:rPr>
                                                <m:t>2</m:t>
                                              </m:r>
                                            </m:sup>
                                          </m:sSup>
                                        </m:e>
                                      </m:d>
                                    </m:den>
                                  </m:f>
                                </m:e>
                              </m:d>
                            </m:e>
                          </m:func>
                          <m:r>
                            <a:rPr lang="en-US" sz="1600" i="1">
                              <a:latin typeface="Cambria Math" panose="02040503050406030204" pitchFamily="18" charset="0"/>
                              <a:ea typeface="Cambria Math"/>
                            </a:rPr>
                            <m:t> </m:t>
                          </m:r>
                        </m:e>
                      </m:nary>
                    </m:oMath>
                  </m:oMathPara>
                </a14:m>
                <a:endParaRPr lang="en-US" sz="1600" dirty="0"/>
              </a:p>
            </p:txBody>
          </p:sp>
        </mc:Choice>
        <mc:Fallback xmlns="">
          <p:sp>
            <p:nvSpPr>
              <p:cNvPr id="23" name="Rectangle 22"/>
              <p:cNvSpPr>
                <a:spLocks noRot="1" noChangeAspect="1" noMove="1" noResize="1" noEditPoints="1" noAdjustHandles="1" noChangeArrowheads="1" noChangeShapeType="1" noTextEdit="1"/>
              </p:cNvSpPr>
              <p:nvPr/>
            </p:nvSpPr>
            <p:spPr>
              <a:xfrm>
                <a:off x="304800" y="3276600"/>
                <a:ext cx="8708923" cy="812530"/>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Rectangle 32"/>
              <p:cNvSpPr/>
              <p:nvPr/>
            </p:nvSpPr>
            <p:spPr>
              <a:xfrm>
                <a:off x="399970" y="5968064"/>
                <a:ext cx="2395336" cy="41139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𝑝</m:t>
                      </m:r>
                      <m:d>
                        <m:dPr>
                          <m:ctrlPr>
                            <a:rPr lang="en-US" b="0" i="1" smtClean="0">
                              <a:latin typeface="Cambria Math"/>
                            </a:rPr>
                          </m:ctrlPr>
                        </m:dPr>
                        <m:e>
                          <m:sSub>
                            <m:sSubPr>
                              <m:ctrlPr>
                                <a:rPr lang="en-US" i="1">
                                  <a:latin typeface="Cambria Math"/>
                                </a:rPr>
                              </m:ctrlPr>
                            </m:sSubPr>
                            <m:e>
                              <m:r>
                                <a:rPr lang="en-US" i="1">
                                  <a:latin typeface="Cambria Math"/>
                                  <a:ea typeface="Cambria Math"/>
                                </a:rPr>
                                <m:t>𝜃</m:t>
                              </m:r>
                            </m:e>
                            <m:sub>
                              <m:r>
                                <a:rPr lang="en-US" i="1">
                                  <a:latin typeface="Cambria Math"/>
                                </a:rPr>
                                <m:t>𝑗</m:t>
                              </m:r>
                            </m:sub>
                          </m:sSub>
                          <m:r>
                            <a:rPr lang="en-US" i="1">
                              <a:latin typeface="Cambria Math"/>
                            </a:rPr>
                            <m:t>|</m:t>
                          </m:r>
                          <m:r>
                            <a:rPr lang="en-US" i="1">
                              <a:latin typeface="Cambria Math"/>
                              <a:ea typeface="Cambria Math"/>
                            </a:rPr>
                            <m:t>𝜇</m:t>
                          </m:r>
                          <m:r>
                            <a:rPr lang="en-US" i="1">
                              <a:latin typeface="Cambria Math"/>
                              <a:ea typeface="Cambria Math"/>
                            </a:rPr>
                            <m:t>,</m:t>
                          </m:r>
                          <m:r>
                            <a:rPr lang="en-US" i="1">
                              <a:latin typeface="Cambria Math"/>
                              <a:ea typeface="Cambria Math"/>
                            </a:rPr>
                            <m:t>𝜏</m:t>
                          </m:r>
                          <m:r>
                            <a:rPr lang="en-US" i="1">
                              <a:latin typeface="Cambria Math"/>
                              <a:ea typeface="Cambria Math"/>
                            </a:rPr>
                            <m:t>,</m:t>
                          </m:r>
                          <m:r>
                            <a:rPr lang="en-US" i="1">
                              <a:latin typeface="Cambria Math"/>
                              <a:ea typeface="Cambria Math"/>
                            </a:rPr>
                            <m:t>𝑦</m:t>
                          </m:r>
                        </m:e>
                      </m:d>
                      <m:r>
                        <a:rPr lang="en-US" i="1">
                          <a:latin typeface="Cambria Math"/>
                        </a:rPr>
                        <m:t>~</m:t>
                      </m:r>
                      <m:r>
                        <a:rPr lang="en-US" i="1">
                          <a:latin typeface="Cambria Math"/>
                        </a:rPr>
                        <m:t>𝑁</m:t>
                      </m:r>
                      <m:r>
                        <a:rPr lang="en-US" i="1">
                          <a:latin typeface="Cambria Math"/>
                        </a:rPr>
                        <m:t>(</m:t>
                      </m:r>
                      <m:sSub>
                        <m:sSubPr>
                          <m:ctrlPr>
                            <a:rPr lang="en-US" i="1">
                              <a:latin typeface="Cambria Math"/>
                            </a:rPr>
                          </m:ctrlPr>
                        </m:sSubPr>
                        <m:e>
                          <m:acc>
                            <m:accPr>
                              <m:chr m:val="̂"/>
                              <m:ctrlPr>
                                <a:rPr lang="en-US" i="1" smtClean="0">
                                  <a:latin typeface="Cambria Math"/>
                                </a:rPr>
                              </m:ctrlPr>
                            </m:accPr>
                            <m:e>
                              <m:r>
                                <a:rPr lang="en-US" i="1">
                                  <a:latin typeface="Cambria Math"/>
                                  <a:ea typeface="Cambria Math"/>
                                </a:rPr>
                                <m:t>𝜃</m:t>
                              </m:r>
                            </m:e>
                          </m:acc>
                        </m:e>
                        <m:sub>
                          <m:r>
                            <a:rPr lang="en-US" i="1">
                              <a:latin typeface="Cambria Math"/>
                            </a:rPr>
                            <m:t>𝑗</m:t>
                          </m:r>
                        </m:sub>
                      </m:sSub>
                      <m:r>
                        <a:rPr lang="en-US" i="1">
                          <a:latin typeface="Cambria Math"/>
                          <a:ea typeface="Cambria Math"/>
                        </a:rPr>
                        <m:t>,</m:t>
                      </m:r>
                      <m:sSub>
                        <m:sSubPr>
                          <m:ctrlPr>
                            <a:rPr lang="en-US" i="1">
                              <a:latin typeface="Cambria Math"/>
                            </a:rPr>
                          </m:ctrlPr>
                        </m:sSubPr>
                        <m:e>
                          <m:r>
                            <a:rPr lang="en-US" b="0" i="1" smtClean="0">
                              <a:latin typeface="Cambria Math"/>
                              <a:ea typeface="Cambria Math"/>
                            </a:rPr>
                            <m:t>𝑉</m:t>
                          </m:r>
                        </m:e>
                        <m:sub>
                          <m:r>
                            <a:rPr lang="en-US" i="1">
                              <a:latin typeface="Cambria Math"/>
                            </a:rPr>
                            <m:t>𝑗</m:t>
                          </m:r>
                        </m:sub>
                      </m:sSub>
                      <m:r>
                        <a:rPr lang="en-US" i="1">
                          <a:latin typeface="Cambria Math"/>
                          <a:ea typeface="Cambria Math"/>
                        </a:rPr>
                        <m:t>)</m:t>
                      </m:r>
                    </m:oMath>
                  </m:oMathPara>
                </a14:m>
                <a:endParaRPr lang="en-US" dirty="0"/>
              </a:p>
            </p:txBody>
          </p:sp>
        </mc:Choice>
        <mc:Fallback xmlns="">
          <p:sp>
            <p:nvSpPr>
              <p:cNvPr id="33" name="Rectangle 32"/>
              <p:cNvSpPr>
                <a:spLocks noRot="1" noChangeAspect="1" noMove="1" noResize="1" noEditPoints="1" noAdjustHandles="1" noChangeArrowheads="1" noChangeShapeType="1" noTextEdit="1"/>
              </p:cNvSpPr>
              <p:nvPr/>
            </p:nvSpPr>
            <p:spPr>
              <a:xfrm>
                <a:off x="399970" y="5968064"/>
                <a:ext cx="2395336" cy="411395"/>
              </a:xfrm>
              <a:prstGeom prst="rect">
                <a:avLst/>
              </a:prstGeom>
              <a:blipFill>
                <a:blip r:embed="rId3"/>
                <a:stretch>
                  <a:fillRect t="-4478" b="-895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Rectangle 33"/>
              <p:cNvSpPr/>
              <p:nvPr/>
            </p:nvSpPr>
            <p:spPr>
              <a:xfrm>
                <a:off x="3020542" y="5656751"/>
                <a:ext cx="1473096" cy="94564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300" i="1" smtClean="0">
                              <a:latin typeface="Cambria Math"/>
                            </a:rPr>
                          </m:ctrlPr>
                        </m:sSubPr>
                        <m:e>
                          <m:acc>
                            <m:accPr>
                              <m:chr m:val="̂"/>
                              <m:ctrlPr>
                                <a:rPr lang="en-US" sz="1300" i="1">
                                  <a:latin typeface="Cambria Math"/>
                                </a:rPr>
                              </m:ctrlPr>
                            </m:accPr>
                            <m:e>
                              <m:r>
                                <a:rPr lang="en-US" sz="1300" i="1">
                                  <a:latin typeface="Cambria Math"/>
                                  <a:ea typeface="Cambria Math"/>
                                </a:rPr>
                                <m:t>𝜃</m:t>
                              </m:r>
                            </m:e>
                          </m:acc>
                        </m:e>
                        <m:sub>
                          <m:r>
                            <a:rPr lang="en-US" sz="1300" i="1">
                              <a:latin typeface="Cambria Math"/>
                            </a:rPr>
                            <m:t>𝑗</m:t>
                          </m:r>
                        </m:sub>
                      </m:sSub>
                      <m:r>
                        <a:rPr lang="en-US" sz="1300" b="0" i="1" smtClean="0">
                          <a:latin typeface="Cambria Math"/>
                        </a:rPr>
                        <m:t>=</m:t>
                      </m:r>
                      <m:f>
                        <m:fPr>
                          <m:ctrlPr>
                            <a:rPr lang="en-US" sz="1300" b="0" i="1" smtClean="0">
                              <a:latin typeface="Cambria Math"/>
                            </a:rPr>
                          </m:ctrlPr>
                        </m:fPr>
                        <m:num>
                          <m:f>
                            <m:fPr>
                              <m:ctrlPr>
                                <a:rPr lang="en-US" sz="1300" b="0" i="1" smtClean="0">
                                  <a:latin typeface="Cambria Math"/>
                                </a:rPr>
                              </m:ctrlPr>
                            </m:fPr>
                            <m:num>
                              <m:r>
                                <a:rPr lang="en-US" sz="1300" b="0" i="1" smtClean="0">
                                  <a:latin typeface="Cambria Math"/>
                                </a:rPr>
                                <m:t>1</m:t>
                              </m:r>
                            </m:num>
                            <m:den>
                              <m:sSubSup>
                                <m:sSubSupPr>
                                  <m:ctrlPr>
                                    <a:rPr lang="en-US" sz="1300" b="0" i="1" smtClean="0">
                                      <a:latin typeface="Cambria Math"/>
                                    </a:rPr>
                                  </m:ctrlPr>
                                </m:sSubSupPr>
                                <m:e>
                                  <m:r>
                                    <a:rPr lang="en-US" sz="1300" i="1">
                                      <a:latin typeface="Cambria Math"/>
                                      <a:ea typeface="Cambria Math"/>
                                    </a:rPr>
                                    <m:t>𝜎</m:t>
                                  </m:r>
                                </m:e>
                                <m:sub>
                                  <m:r>
                                    <a:rPr lang="en-US" sz="1300" b="0" i="1" smtClean="0">
                                      <a:latin typeface="Cambria Math"/>
                                    </a:rPr>
                                    <m:t>𝑗</m:t>
                                  </m:r>
                                </m:sub>
                                <m:sup>
                                  <m:r>
                                    <a:rPr lang="en-US" sz="1300" b="0" i="1" smtClean="0">
                                      <a:latin typeface="Cambria Math"/>
                                    </a:rPr>
                                    <m:t>2</m:t>
                                  </m:r>
                                </m:sup>
                              </m:sSubSup>
                            </m:den>
                          </m:f>
                          <m:sSub>
                            <m:sSubPr>
                              <m:ctrlPr>
                                <a:rPr lang="en-US" sz="1300" b="0" i="1" smtClean="0">
                                  <a:latin typeface="Cambria Math"/>
                                </a:rPr>
                              </m:ctrlPr>
                            </m:sSubPr>
                            <m:e>
                              <m:acc>
                                <m:accPr>
                                  <m:chr m:val="̅"/>
                                  <m:ctrlPr>
                                    <a:rPr lang="en-US" sz="1300" b="0" i="1" smtClean="0">
                                      <a:latin typeface="Cambria Math"/>
                                    </a:rPr>
                                  </m:ctrlPr>
                                </m:accPr>
                                <m:e>
                                  <m:r>
                                    <a:rPr lang="en-US" sz="1300" b="0" i="1" smtClean="0">
                                      <a:latin typeface="Cambria Math"/>
                                    </a:rPr>
                                    <m:t>𝑦</m:t>
                                  </m:r>
                                </m:e>
                              </m:acc>
                            </m:e>
                            <m:sub>
                              <m:r>
                                <a:rPr lang="en-US" sz="1300" b="0" i="1" smtClean="0">
                                  <a:latin typeface="Cambria Math"/>
                                  <a:ea typeface="Cambria Math"/>
                                </a:rPr>
                                <m:t>∙</m:t>
                              </m:r>
                              <m:r>
                                <a:rPr lang="en-US" sz="1300" b="0" i="1" smtClean="0">
                                  <a:latin typeface="Cambria Math"/>
                                  <a:ea typeface="Cambria Math"/>
                                </a:rPr>
                                <m:t>𝑗</m:t>
                              </m:r>
                            </m:sub>
                          </m:sSub>
                          <m:r>
                            <a:rPr lang="en-US" sz="1300" b="0" i="1" smtClean="0">
                              <a:latin typeface="Cambria Math"/>
                            </a:rPr>
                            <m:t>+</m:t>
                          </m:r>
                          <m:f>
                            <m:fPr>
                              <m:ctrlPr>
                                <a:rPr lang="en-US" sz="1300" i="1">
                                  <a:latin typeface="Cambria Math"/>
                                </a:rPr>
                              </m:ctrlPr>
                            </m:fPr>
                            <m:num>
                              <m:r>
                                <a:rPr lang="en-US" sz="1300" i="1">
                                  <a:latin typeface="Cambria Math"/>
                                </a:rPr>
                                <m:t>1</m:t>
                              </m:r>
                            </m:num>
                            <m:den>
                              <m:sSup>
                                <m:sSupPr>
                                  <m:ctrlPr>
                                    <a:rPr lang="en-US" sz="1300" i="1" smtClean="0">
                                      <a:latin typeface="Cambria Math"/>
                                    </a:rPr>
                                  </m:ctrlPr>
                                </m:sSupPr>
                                <m:e>
                                  <m:r>
                                    <a:rPr lang="en-US" sz="1300" i="1" smtClean="0">
                                      <a:latin typeface="Cambria Math"/>
                                      <a:ea typeface="Cambria Math"/>
                                    </a:rPr>
                                    <m:t>𝜏</m:t>
                                  </m:r>
                                </m:e>
                                <m:sup>
                                  <m:r>
                                    <a:rPr lang="en-US" sz="1300" b="0" i="1" smtClean="0">
                                      <a:latin typeface="Cambria Math"/>
                                    </a:rPr>
                                    <m:t>2</m:t>
                                  </m:r>
                                </m:sup>
                              </m:sSup>
                            </m:den>
                          </m:f>
                          <m:r>
                            <a:rPr lang="en-US" sz="1300" i="1">
                              <a:latin typeface="Cambria Math"/>
                              <a:ea typeface="Cambria Math"/>
                            </a:rPr>
                            <m:t>𝜇</m:t>
                          </m:r>
                        </m:num>
                        <m:den>
                          <m:f>
                            <m:fPr>
                              <m:ctrlPr>
                                <a:rPr lang="en-US" sz="1300" i="1">
                                  <a:latin typeface="Cambria Math"/>
                                </a:rPr>
                              </m:ctrlPr>
                            </m:fPr>
                            <m:num>
                              <m:r>
                                <a:rPr lang="en-US" sz="1300" i="1">
                                  <a:latin typeface="Cambria Math"/>
                                </a:rPr>
                                <m:t>1</m:t>
                              </m:r>
                            </m:num>
                            <m:den>
                              <m:sSubSup>
                                <m:sSubSupPr>
                                  <m:ctrlPr>
                                    <a:rPr lang="en-US" sz="1300" i="1">
                                      <a:latin typeface="Cambria Math"/>
                                    </a:rPr>
                                  </m:ctrlPr>
                                </m:sSubSupPr>
                                <m:e>
                                  <m:r>
                                    <a:rPr lang="en-US" sz="1300" i="1">
                                      <a:latin typeface="Cambria Math"/>
                                      <a:ea typeface="Cambria Math"/>
                                    </a:rPr>
                                    <m:t>𝜎</m:t>
                                  </m:r>
                                </m:e>
                                <m:sub>
                                  <m:r>
                                    <a:rPr lang="en-US" sz="1300" i="1">
                                      <a:latin typeface="Cambria Math"/>
                                    </a:rPr>
                                    <m:t>𝑗</m:t>
                                  </m:r>
                                </m:sub>
                                <m:sup>
                                  <m:r>
                                    <a:rPr lang="en-US" sz="1300" i="1">
                                      <a:latin typeface="Cambria Math"/>
                                    </a:rPr>
                                    <m:t>2</m:t>
                                  </m:r>
                                </m:sup>
                              </m:sSubSup>
                            </m:den>
                          </m:f>
                          <m:r>
                            <a:rPr lang="en-US" sz="1300" b="0" i="1" smtClean="0">
                              <a:latin typeface="Cambria Math"/>
                            </a:rPr>
                            <m:t>+</m:t>
                          </m:r>
                          <m:f>
                            <m:fPr>
                              <m:ctrlPr>
                                <a:rPr lang="en-US" sz="1300" i="1">
                                  <a:latin typeface="Cambria Math"/>
                                </a:rPr>
                              </m:ctrlPr>
                            </m:fPr>
                            <m:num>
                              <m:r>
                                <a:rPr lang="en-US" sz="1300" i="1">
                                  <a:latin typeface="Cambria Math"/>
                                </a:rPr>
                                <m:t>1</m:t>
                              </m:r>
                            </m:num>
                            <m:den>
                              <m:sSup>
                                <m:sSupPr>
                                  <m:ctrlPr>
                                    <a:rPr lang="en-US" sz="1300" i="1">
                                      <a:latin typeface="Cambria Math"/>
                                    </a:rPr>
                                  </m:ctrlPr>
                                </m:sSupPr>
                                <m:e>
                                  <m:r>
                                    <a:rPr lang="en-US" sz="1300" i="1">
                                      <a:latin typeface="Cambria Math"/>
                                      <a:ea typeface="Cambria Math"/>
                                    </a:rPr>
                                    <m:t>𝜏</m:t>
                                  </m:r>
                                </m:e>
                                <m:sup>
                                  <m:r>
                                    <a:rPr lang="en-US" sz="1300" i="1">
                                      <a:latin typeface="Cambria Math"/>
                                    </a:rPr>
                                    <m:t>2</m:t>
                                  </m:r>
                                </m:sup>
                              </m:sSup>
                            </m:den>
                          </m:f>
                        </m:den>
                      </m:f>
                    </m:oMath>
                  </m:oMathPara>
                </a14:m>
                <a:endParaRPr lang="en-US" sz="1300" dirty="0"/>
              </a:p>
            </p:txBody>
          </p:sp>
        </mc:Choice>
        <mc:Fallback xmlns="">
          <p:sp>
            <p:nvSpPr>
              <p:cNvPr id="34" name="Rectangle 33"/>
              <p:cNvSpPr>
                <a:spLocks noRot="1" noChangeAspect="1" noMove="1" noResize="1" noEditPoints="1" noAdjustHandles="1" noChangeArrowheads="1" noChangeShapeType="1" noTextEdit="1"/>
              </p:cNvSpPr>
              <p:nvPr/>
            </p:nvSpPr>
            <p:spPr>
              <a:xfrm>
                <a:off x="3020542" y="5656751"/>
                <a:ext cx="1473096" cy="945643"/>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Rectangle 34"/>
              <p:cNvSpPr/>
              <p:nvPr/>
            </p:nvSpPr>
            <p:spPr>
              <a:xfrm>
                <a:off x="4975009" y="5880209"/>
                <a:ext cx="1124667" cy="72218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300" i="1" smtClean="0">
                              <a:latin typeface="Cambria Math"/>
                            </a:rPr>
                          </m:ctrlPr>
                        </m:sSubPr>
                        <m:e>
                          <m:r>
                            <a:rPr lang="en-US" sz="1300" b="0" i="1" smtClean="0">
                              <a:latin typeface="Cambria Math"/>
                            </a:rPr>
                            <m:t>𝑉</m:t>
                          </m:r>
                        </m:e>
                        <m:sub>
                          <m:r>
                            <a:rPr lang="en-US" sz="1300" i="1">
                              <a:latin typeface="Cambria Math"/>
                            </a:rPr>
                            <m:t>𝑗</m:t>
                          </m:r>
                        </m:sub>
                      </m:sSub>
                      <m:r>
                        <a:rPr lang="en-US" sz="1300" b="0" i="1" smtClean="0">
                          <a:latin typeface="Cambria Math"/>
                        </a:rPr>
                        <m:t>=</m:t>
                      </m:r>
                      <m:f>
                        <m:fPr>
                          <m:ctrlPr>
                            <a:rPr lang="en-US" sz="1300" b="0" i="1" smtClean="0">
                              <a:latin typeface="Cambria Math"/>
                            </a:rPr>
                          </m:ctrlPr>
                        </m:fPr>
                        <m:num>
                          <m:r>
                            <a:rPr lang="en-US" sz="1300" b="0" i="1" smtClean="0">
                              <a:latin typeface="Cambria Math"/>
                            </a:rPr>
                            <m:t>1</m:t>
                          </m:r>
                        </m:num>
                        <m:den>
                          <m:f>
                            <m:fPr>
                              <m:ctrlPr>
                                <a:rPr lang="en-US" sz="1300" i="1">
                                  <a:latin typeface="Cambria Math"/>
                                </a:rPr>
                              </m:ctrlPr>
                            </m:fPr>
                            <m:num>
                              <m:r>
                                <a:rPr lang="en-US" sz="1300" i="1">
                                  <a:latin typeface="Cambria Math"/>
                                </a:rPr>
                                <m:t>1</m:t>
                              </m:r>
                            </m:num>
                            <m:den>
                              <m:sSubSup>
                                <m:sSubSupPr>
                                  <m:ctrlPr>
                                    <a:rPr lang="en-US" sz="1300" i="1">
                                      <a:latin typeface="Cambria Math"/>
                                    </a:rPr>
                                  </m:ctrlPr>
                                </m:sSubSupPr>
                                <m:e>
                                  <m:r>
                                    <a:rPr lang="en-US" sz="1300" i="1">
                                      <a:latin typeface="Cambria Math"/>
                                      <a:ea typeface="Cambria Math"/>
                                    </a:rPr>
                                    <m:t>𝜎</m:t>
                                  </m:r>
                                </m:e>
                                <m:sub>
                                  <m:r>
                                    <a:rPr lang="en-US" sz="1300" i="1">
                                      <a:latin typeface="Cambria Math"/>
                                    </a:rPr>
                                    <m:t>𝑗</m:t>
                                  </m:r>
                                </m:sub>
                                <m:sup>
                                  <m:r>
                                    <a:rPr lang="en-US" sz="1300" i="1">
                                      <a:latin typeface="Cambria Math"/>
                                    </a:rPr>
                                    <m:t>2</m:t>
                                  </m:r>
                                </m:sup>
                              </m:sSubSup>
                            </m:den>
                          </m:f>
                          <m:r>
                            <a:rPr lang="en-US" sz="1300" b="0" i="1" smtClean="0">
                              <a:latin typeface="Cambria Math"/>
                            </a:rPr>
                            <m:t>+</m:t>
                          </m:r>
                          <m:f>
                            <m:fPr>
                              <m:ctrlPr>
                                <a:rPr lang="en-US" sz="1300" i="1">
                                  <a:latin typeface="Cambria Math"/>
                                </a:rPr>
                              </m:ctrlPr>
                            </m:fPr>
                            <m:num>
                              <m:r>
                                <a:rPr lang="en-US" sz="1300" i="1">
                                  <a:latin typeface="Cambria Math"/>
                                </a:rPr>
                                <m:t>1</m:t>
                              </m:r>
                            </m:num>
                            <m:den>
                              <m:sSup>
                                <m:sSupPr>
                                  <m:ctrlPr>
                                    <a:rPr lang="en-US" sz="1300" i="1">
                                      <a:latin typeface="Cambria Math"/>
                                    </a:rPr>
                                  </m:ctrlPr>
                                </m:sSupPr>
                                <m:e>
                                  <m:r>
                                    <a:rPr lang="en-US" sz="1300" i="1">
                                      <a:latin typeface="Cambria Math"/>
                                      <a:ea typeface="Cambria Math"/>
                                    </a:rPr>
                                    <m:t>𝜏</m:t>
                                  </m:r>
                                </m:e>
                                <m:sup>
                                  <m:r>
                                    <a:rPr lang="en-US" sz="1300" i="1">
                                      <a:latin typeface="Cambria Math"/>
                                    </a:rPr>
                                    <m:t>2</m:t>
                                  </m:r>
                                </m:sup>
                              </m:sSup>
                            </m:den>
                          </m:f>
                        </m:den>
                      </m:f>
                    </m:oMath>
                  </m:oMathPara>
                </a14:m>
                <a:endParaRPr lang="en-US" sz="1300" dirty="0"/>
              </a:p>
            </p:txBody>
          </p:sp>
        </mc:Choice>
        <mc:Fallback xmlns="">
          <p:sp>
            <p:nvSpPr>
              <p:cNvPr id="35" name="Rectangle 34"/>
              <p:cNvSpPr>
                <a:spLocks noRot="1" noChangeAspect="1" noMove="1" noResize="1" noEditPoints="1" noAdjustHandles="1" noChangeArrowheads="1" noChangeShapeType="1" noTextEdit="1"/>
              </p:cNvSpPr>
              <p:nvPr/>
            </p:nvSpPr>
            <p:spPr>
              <a:xfrm>
                <a:off x="4975009" y="5880209"/>
                <a:ext cx="1124667" cy="722185"/>
              </a:xfrm>
              <a:prstGeom prst="rect">
                <a:avLst/>
              </a:prstGeom>
              <a:blipFill>
                <a:blip r:embed="rId5"/>
                <a:stretch>
                  <a:fillRect b="-2542"/>
                </a:stretch>
              </a:blipFill>
            </p:spPr>
            <p:txBody>
              <a:bodyPr/>
              <a:lstStyle/>
              <a:p>
                <a:r>
                  <a:rPr lang="en-US">
                    <a:noFill/>
                  </a:rPr>
                  <a:t> </a:t>
                </a:r>
              </a:p>
            </p:txBody>
          </p:sp>
        </mc:Fallback>
      </mc:AlternateContent>
      <p:sp>
        <p:nvSpPr>
          <p:cNvPr id="42" name="Rectangle 41"/>
          <p:cNvSpPr/>
          <p:nvPr/>
        </p:nvSpPr>
        <p:spPr>
          <a:xfrm>
            <a:off x="313592" y="4350403"/>
            <a:ext cx="8610600" cy="1197397"/>
          </a:xfrm>
          <a:prstGeom prst="rect">
            <a:avLst/>
          </a:prstGeom>
          <a:solidFill>
            <a:srgbClr val="DBEEF4">
              <a:alpha val="3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47" name="Rectangle 46"/>
              <p:cNvSpPr/>
              <p:nvPr/>
            </p:nvSpPr>
            <p:spPr>
              <a:xfrm>
                <a:off x="2980592" y="4408272"/>
                <a:ext cx="1812739" cy="101117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en-US" sz="1400" i="1" smtClean="0">
                              <a:latin typeface="Cambria Math"/>
                              <a:ea typeface="Cambria Math"/>
                            </a:rPr>
                          </m:ctrlPr>
                        </m:accPr>
                        <m:e>
                          <m:r>
                            <a:rPr lang="en-US" sz="1400" i="1">
                              <a:latin typeface="Cambria Math"/>
                              <a:ea typeface="Cambria Math"/>
                            </a:rPr>
                            <m:t>𝜇</m:t>
                          </m:r>
                          <m:r>
                            <m:rPr>
                              <m:nor/>
                            </m:rPr>
                            <a:rPr lang="en-US" sz="1400" dirty="0"/>
                            <m:t> </m:t>
                          </m:r>
                        </m:e>
                      </m:acc>
                      <m:r>
                        <a:rPr lang="en-US" sz="1400" b="0" i="1" smtClean="0">
                          <a:latin typeface="Cambria Math"/>
                        </a:rPr>
                        <m:t>=</m:t>
                      </m:r>
                      <m:f>
                        <m:fPr>
                          <m:ctrlPr>
                            <a:rPr lang="en-US" sz="1400" b="0" i="1" smtClean="0">
                              <a:latin typeface="Cambria Math"/>
                            </a:rPr>
                          </m:ctrlPr>
                        </m:fPr>
                        <m:num>
                          <m:nary>
                            <m:naryPr>
                              <m:chr m:val="∑"/>
                              <m:ctrlPr>
                                <a:rPr lang="en-US" sz="1400" b="0" i="1" smtClean="0">
                                  <a:latin typeface="Cambria Math"/>
                                </a:rPr>
                              </m:ctrlPr>
                            </m:naryPr>
                            <m:sub>
                              <m:r>
                                <m:rPr>
                                  <m:brk m:alnAt="23"/>
                                </m:rPr>
                                <a:rPr lang="en-US" sz="1400" b="0" i="1" smtClean="0">
                                  <a:latin typeface="Cambria Math"/>
                                </a:rPr>
                                <m:t>𝑗</m:t>
                              </m:r>
                              <m:r>
                                <a:rPr lang="en-US" sz="1400" b="0" i="1" smtClean="0">
                                  <a:latin typeface="Cambria Math"/>
                                </a:rPr>
                                <m:t>=1</m:t>
                              </m:r>
                            </m:sub>
                            <m:sup>
                              <m:r>
                                <a:rPr lang="en-US" sz="1400" b="0" i="1" smtClean="0">
                                  <a:latin typeface="Cambria Math"/>
                                </a:rPr>
                                <m:t>𝐽</m:t>
                              </m:r>
                            </m:sup>
                            <m:e>
                              <m:f>
                                <m:fPr>
                                  <m:ctrlPr>
                                    <a:rPr lang="en-US" sz="1400" i="1">
                                      <a:latin typeface="Cambria Math"/>
                                    </a:rPr>
                                  </m:ctrlPr>
                                </m:fPr>
                                <m:num>
                                  <m:r>
                                    <a:rPr lang="en-US" sz="1400" i="1">
                                      <a:latin typeface="Cambria Math"/>
                                    </a:rPr>
                                    <m:t>1</m:t>
                                  </m:r>
                                </m:num>
                                <m:den>
                                  <m:sSubSup>
                                    <m:sSubSupPr>
                                      <m:ctrlPr>
                                        <a:rPr lang="en-US" sz="1400" i="1">
                                          <a:latin typeface="Cambria Math"/>
                                        </a:rPr>
                                      </m:ctrlPr>
                                    </m:sSubSupPr>
                                    <m:e>
                                      <m:r>
                                        <a:rPr lang="en-US" sz="1400" i="1">
                                          <a:latin typeface="Cambria Math"/>
                                          <a:ea typeface="Cambria Math"/>
                                        </a:rPr>
                                        <m:t>𝜎</m:t>
                                      </m:r>
                                    </m:e>
                                    <m:sub>
                                      <m:r>
                                        <a:rPr lang="en-US" sz="1400" i="1">
                                          <a:latin typeface="Cambria Math"/>
                                        </a:rPr>
                                        <m:t>𝑗</m:t>
                                      </m:r>
                                    </m:sub>
                                    <m:sup>
                                      <m:r>
                                        <a:rPr lang="en-US" sz="1400" i="1">
                                          <a:latin typeface="Cambria Math"/>
                                        </a:rPr>
                                        <m:t>2</m:t>
                                      </m:r>
                                    </m:sup>
                                  </m:sSubSup>
                                  <m:r>
                                    <a:rPr lang="en-US" sz="1400" i="1">
                                      <a:latin typeface="Cambria Math"/>
                                    </a:rPr>
                                    <m:t>+</m:t>
                                  </m:r>
                                  <m:sSup>
                                    <m:sSupPr>
                                      <m:ctrlPr>
                                        <a:rPr lang="en-US" sz="1400" i="1">
                                          <a:latin typeface="Cambria Math"/>
                                        </a:rPr>
                                      </m:ctrlPr>
                                    </m:sSupPr>
                                    <m:e>
                                      <m:r>
                                        <a:rPr lang="en-US" sz="1400" i="1">
                                          <a:latin typeface="Cambria Math"/>
                                          <a:ea typeface="Cambria Math"/>
                                        </a:rPr>
                                        <m:t>𝜏</m:t>
                                      </m:r>
                                    </m:e>
                                    <m:sup>
                                      <m:r>
                                        <a:rPr lang="en-US" sz="1400" i="1">
                                          <a:latin typeface="Cambria Math"/>
                                        </a:rPr>
                                        <m:t>2</m:t>
                                      </m:r>
                                    </m:sup>
                                  </m:sSup>
                                </m:den>
                              </m:f>
                              <m:sSub>
                                <m:sSubPr>
                                  <m:ctrlPr>
                                    <a:rPr lang="en-US" sz="1400" i="1">
                                      <a:latin typeface="Cambria Math"/>
                                    </a:rPr>
                                  </m:ctrlPr>
                                </m:sSubPr>
                                <m:e>
                                  <m:acc>
                                    <m:accPr>
                                      <m:chr m:val="̅"/>
                                      <m:ctrlPr>
                                        <a:rPr lang="en-US" sz="1400" i="1">
                                          <a:latin typeface="Cambria Math"/>
                                        </a:rPr>
                                      </m:ctrlPr>
                                    </m:accPr>
                                    <m:e>
                                      <m:r>
                                        <a:rPr lang="en-US" sz="1400" i="1">
                                          <a:latin typeface="Cambria Math"/>
                                        </a:rPr>
                                        <m:t>𝑦</m:t>
                                      </m:r>
                                    </m:e>
                                  </m:acc>
                                </m:e>
                                <m:sub>
                                  <m:r>
                                    <a:rPr lang="en-US" sz="1400" i="1">
                                      <a:latin typeface="Cambria Math"/>
                                      <a:ea typeface="Cambria Math"/>
                                    </a:rPr>
                                    <m:t>∙</m:t>
                                  </m:r>
                                  <m:r>
                                    <a:rPr lang="en-US" sz="1400" i="1">
                                      <a:latin typeface="Cambria Math"/>
                                      <a:ea typeface="Cambria Math"/>
                                    </a:rPr>
                                    <m:t>𝑗</m:t>
                                  </m:r>
                                </m:sub>
                              </m:sSub>
                            </m:e>
                          </m:nary>
                        </m:num>
                        <m:den>
                          <m:nary>
                            <m:naryPr>
                              <m:chr m:val="∑"/>
                              <m:ctrlPr>
                                <a:rPr lang="en-US" sz="1400" b="0" i="1" smtClean="0">
                                  <a:latin typeface="Cambria Math"/>
                                </a:rPr>
                              </m:ctrlPr>
                            </m:naryPr>
                            <m:sub>
                              <m:r>
                                <m:rPr>
                                  <m:brk m:alnAt="23"/>
                                </m:rPr>
                                <a:rPr lang="en-US" sz="1400" b="0" i="1" smtClean="0">
                                  <a:latin typeface="Cambria Math"/>
                                </a:rPr>
                                <m:t>𝑗</m:t>
                              </m:r>
                              <m:r>
                                <a:rPr lang="en-US" sz="1400" b="0" i="1" smtClean="0">
                                  <a:latin typeface="Cambria Math"/>
                                </a:rPr>
                                <m:t>=1</m:t>
                              </m:r>
                            </m:sub>
                            <m:sup>
                              <m:r>
                                <a:rPr lang="en-US" sz="1400" b="0" i="1" smtClean="0">
                                  <a:latin typeface="Cambria Math"/>
                                </a:rPr>
                                <m:t>𝐽</m:t>
                              </m:r>
                            </m:sup>
                            <m:e>
                              <m:f>
                                <m:fPr>
                                  <m:ctrlPr>
                                    <a:rPr lang="en-US" sz="1400" i="1">
                                      <a:latin typeface="Cambria Math"/>
                                    </a:rPr>
                                  </m:ctrlPr>
                                </m:fPr>
                                <m:num>
                                  <m:r>
                                    <a:rPr lang="en-US" sz="1400" i="1">
                                      <a:latin typeface="Cambria Math"/>
                                    </a:rPr>
                                    <m:t>1</m:t>
                                  </m:r>
                                </m:num>
                                <m:den>
                                  <m:sSubSup>
                                    <m:sSubSupPr>
                                      <m:ctrlPr>
                                        <a:rPr lang="en-US" sz="1400" i="1">
                                          <a:latin typeface="Cambria Math"/>
                                        </a:rPr>
                                      </m:ctrlPr>
                                    </m:sSubSupPr>
                                    <m:e>
                                      <m:r>
                                        <a:rPr lang="en-US" sz="1400" i="1">
                                          <a:latin typeface="Cambria Math"/>
                                          <a:ea typeface="Cambria Math"/>
                                        </a:rPr>
                                        <m:t>𝜎</m:t>
                                      </m:r>
                                    </m:e>
                                    <m:sub>
                                      <m:r>
                                        <a:rPr lang="en-US" sz="1400" i="1">
                                          <a:latin typeface="Cambria Math"/>
                                        </a:rPr>
                                        <m:t>𝑗</m:t>
                                      </m:r>
                                    </m:sub>
                                    <m:sup>
                                      <m:r>
                                        <a:rPr lang="en-US" sz="1400" i="1">
                                          <a:latin typeface="Cambria Math"/>
                                        </a:rPr>
                                        <m:t>2</m:t>
                                      </m:r>
                                    </m:sup>
                                  </m:sSubSup>
                                  <m:r>
                                    <a:rPr lang="en-US" sz="1400" i="1">
                                      <a:latin typeface="Cambria Math"/>
                                    </a:rPr>
                                    <m:t>+</m:t>
                                  </m:r>
                                  <m:sSup>
                                    <m:sSupPr>
                                      <m:ctrlPr>
                                        <a:rPr lang="en-US" sz="1400" i="1">
                                          <a:latin typeface="Cambria Math"/>
                                        </a:rPr>
                                      </m:ctrlPr>
                                    </m:sSupPr>
                                    <m:e>
                                      <m:r>
                                        <a:rPr lang="en-US" sz="1400" i="1">
                                          <a:latin typeface="Cambria Math"/>
                                          <a:ea typeface="Cambria Math"/>
                                        </a:rPr>
                                        <m:t>𝜏</m:t>
                                      </m:r>
                                    </m:e>
                                    <m:sup>
                                      <m:r>
                                        <a:rPr lang="en-US" sz="1400" i="1">
                                          <a:latin typeface="Cambria Math"/>
                                        </a:rPr>
                                        <m:t>2</m:t>
                                      </m:r>
                                    </m:sup>
                                  </m:sSup>
                                </m:den>
                              </m:f>
                            </m:e>
                          </m:nary>
                        </m:den>
                      </m:f>
                    </m:oMath>
                  </m:oMathPara>
                </a14:m>
                <a:endParaRPr lang="en-US" sz="1400" dirty="0"/>
              </a:p>
            </p:txBody>
          </p:sp>
        </mc:Choice>
        <mc:Fallback xmlns="">
          <p:sp>
            <p:nvSpPr>
              <p:cNvPr id="47" name="Rectangle 46"/>
              <p:cNvSpPr>
                <a:spLocks noRot="1" noChangeAspect="1" noMove="1" noResize="1" noEditPoints="1" noAdjustHandles="1" noChangeArrowheads="1" noChangeShapeType="1" noTextEdit="1"/>
              </p:cNvSpPr>
              <p:nvPr/>
            </p:nvSpPr>
            <p:spPr>
              <a:xfrm>
                <a:off x="2980592" y="4408272"/>
                <a:ext cx="1812739" cy="1011174"/>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8" name="Rectangle 47"/>
              <p:cNvSpPr/>
              <p:nvPr/>
            </p:nvSpPr>
            <p:spPr>
              <a:xfrm>
                <a:off x="5268085" y="4648914"/>
                <a:ext cx="1598707" cy="7705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400" i="1" smtClean="0">
                              <a:latin typeface="Cambria Math"/>
                            </a:rPr>
                          </m:ctrlPr>
                        </m:sSubPr>
                        <m:e>
                          <m:r>
                            <a:rPr lang="en-US" sz="1400" b="0" i="1" smtClean="0">
                              <a:latin typeface="Cambria Math"/>
                            </a:rPr>
                            <m:t>𝑉</m:t>
                          </m:r>
                        </m:e>
                        <m:sub>
                          <m:r>
                            <a:rPr lang="en-US" sz="1400" i="1">
                              <a:latin typeface="Cambria Math"/>
                              <a:ea typeface="Cambria Math"/>
                            </a:rPr>
                            <m:t>𝜇</m:t>
                          </m:r>
                        </m:sub>
                      </m:sSub>
                      <m:r>
                        <a:rPr lang="en-US" sz="1400" b="0" i="1" smtClean="0">
                          <a:latin typeface="Cambria Math"/>
                        </a:rPr>
                        <m:t>=</m:t>
                      </m:r>
                      <m:f>
                        <m:fPr>
                          <m:ctrlPr>
                            <a:rPr lang="en-US" sz="1400" b="0" i="1" smtClean="0">
                              <a:latin typeface="Cambria Math"/>
                            </a:rPr>
                          </m:ctrlPr>
                        </m:fPr>
                        <m:num>
                          <m:r>
                            <a:rPr lang="en-US" sz="1400" b="0" i="1" smtClean="0">
                              <a:latin typeface="Cambria Math"/>
                            </a:rPr>
                            <m:t>1</m:t>
                          </m:r>
                        </m:num>
                        <m:den>
                          <m:nary>
                            <m:naryPr>
                              <m:chr m:val="∑"/>
                              <m:ctrlPr>
                                <a:rPr lang="en-US" sz="1400" i="1">
                                  <a:latin typeface="Cambria Math"/>
                                </a:rPr>
                              </m:ctrlPr>
                            </m:naryPr>
                            <m:sub>
                              <m:r>
                                <m:rPr>
                                  <m:brk m:alnAt="23"/>
                                </m:rPr>
                                <a:rPr lang="en-US" sz="1400" i="1">
                                  <a:latin typeface="Cambria Math"/>
                                </a:rPr>
                                <m:t>𝑗</m:t>
                              </m:r>
                              <m:r>
                                <a:rPr lang="en-US" sz="1400" i="1">
                                  <a:latin typeface="Cambria Math"/>
                                </a:rPr>
                                <m:t>=1</m:t>
                              </m:r>
                            </m:sub>
                            <m:sup>
                              <m:r>
                                <a:rPr lang="en-US" sz="1400" i="1">
                                  <a:latin typeface="Cambria Math"/>
                                </a:rPr>
                                <m:t>𝐽</m:t>
                              </m:r>
                            </m:sup>
                            <m:e>
                              <m:f>
                                <m:fPr>
                                  <m:ctrlPr>
                                    <a:rPr lang="en-US" sz="1400" i="1">
                                      <a:latin typeface="Cambria Math"/>
                                    </a:rPr>
                                  </m:ctrlPr>
                                </m:fPr>
                                <m:num>
                                  <m:r>
                                    <a:rPr lang="en-US" sz="1400" i="1">
                                      <a:latin typeface="Cambria Math"/>
                                    </a:rPr>
                                    <m:t>1</m:t>
                                  </m:r>
                                </m:num>
                                <m:den>
                                  <m:sSubSup>
                                    <m:sSubSupPr>
                                      <m:ctrlPr>
                                        <a:rPr lang="en-US" sz="1400" i="1">
                                          <a:latin typeface="Cambria Math"/>
                                        </a:rPr>
                                      </m:ctrlPr>
                                    </m:sSubSupPr>
                                    <m:e>
                                      <m:r>
                                        <a:rPr lang="en-US" sz="1400" i="1">
                                          <a:latin typeface="Cambria Math"/>
                                          <a:ea typeface="Cambria Math"/>
                                        </a:rPr>
                                        <m:t>𝜎</m:t>
                                      </m:r>
                                    </m:e>
                                    <m:sub>
                                      <m:r>
                                        <a:rPr lang="en-US" sz="1400" i="1">
                                          <a:latin typeface="Cambria Math"/>
                                        </a:rPr>
                                        <m:t>𝑗</m:t>
                                      </m:r>
                                    </m:sub>
                                    <m:sup>
                                      <m:r>
                                        <a:rPr lang="en-US" sz="1400" i="1">
                                          <a:latin typeface="Cambria Math"/>
                                        </a:rPr>
                                        <m:t>2</m:t>
                                      </m:r>
                                    </m:sup>
                                  </m:sSubSup>
                                  <m:r>
                                    <a:rPr lang="en-US" sz="1400" i="1">
                                      <a:latin typeface="Cambria Math"/>
                                    </a:rPr>
                                    <m:t>+</m:t>
                                  </m:r>
                                  <m:sSup>
                                    <m:sSupPr>
                                      <m:ctrlPr>
                                        <a:rPr lang="en-US" sz="1400" i="1">
                                          <a:latin typeface="Cambria Math"/>
                                        </a:rPr>
                                      </m:ctrlPr>
                                    </m:sSupPr>
                                    <m:e>
                                      <m:r>
                                        <a:rPr lang="en-US" sz="1400" i="1">
                                          <a:latin typeface="Cambria Math"/>
                                          <a:ea typeface="Cambria Math"/>
                                        </a:rPr>
                                        <m:t>𝜏</m:t>
                                      </m:r>
                                    </m:e>
                                    <m:sup>
                                      <m:r>
                                        <a:rPr lang="en-US" sz="1400" i="1">
                                          <a:latin typeface="Cambria Math"/>
                                        </a:rPr>
                                        <m:t>2</m:t>
                                      </m:r>
                                    </m:sup>
                                  </m:sSup>
                                </m:den>
                              </m:f>
                            </m:e>
                          </m:nary>
                        </m:den>
                      </m:f>
                    </m:oMath>
                  </m:oMathPara>
                </a14:m>
                <a:endParaRPr lang="en-US" sz="1400" dirty="0"/>
              </a:p>
            </p:txBody>
          </p:sp>
        </mc:Choice>
        <mc:Fallback xmlns="">
          <p:sp>
            <p:nvSpPr>
              <p:cNvPr id="48" name="Rectangle 47"/>
              <p:cNvSpPr>
                <a:spLocks noRot="1" noChangeAspect="1" noMove="1" noResize="1" noEditPoints="1" noAdjustHandles="1" noChangeArrowheads="1" noChangeShapeType="1" noTextEdit="1"/>
              </p:cNvSpPr>
              <p:nvPr/>
            </p:nvSpPr>
            <p:spPr>
              <a:xfrm>
                <a:off x="5268085" y="4648914"/>
                <a:ext cx="1598707" cy="770532"/>
              </a:xfrm>
              <a:prstGeom prst="rect">
                <a:avLst/>
              </a:prstGeom>
              <a:blipFill>
                <a:blip r:embed="rId7"/>
                <a:stretch>
                  <a:fillRect b="-460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0" name="Rectangle 49"/>
              <p:cNvSpPr/>
              <p:nvPr/>
            </p:nvSpPr>
            <p:spPr>
              <a:xfrm>
                <a:off x="389792" y="4651322"/>
                <a:ext cx="2423099" cy="41139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Cambria Math"/>
                        </a:rPr>
                        <m:t>𝑝</m:t>
                      </m:r>
                      <m:d>
                        <m:dPr>
                          <m:ctrlPr>
                            <a:rPr lang="en-US" b="0" i="1" smtClean="0">
                              <a:latin typeface="Cambria Math"/>
                              <a:ea typeface="Cambria Math"/>
                            </a:rPr>
                          </m:ctrlPr>
                        </m:dPr>
                        <m:e>
                          <m:r>
                            <a:rPr lang="en-US" i="1">
                              <a:latin typeface="Cambria Math"/>
                              <a:ea typeface="Cambria Math"/>
                            </a:rPr>
                            <m:t>𝜇</m:t>
                          </m:r>
                        </m:e>
                        <m:e>
                          <m:r>
                            <a:rPr lang="en-US" i="1">
                              <a:latin typeface="Cambria Math"/>
                              <a:ea typeface="Cambria Math"/>
                            </a:rPr>
                            <m:t>𝜏</m:t>
                          </m:r>
                          <m:r>
                            <a:rPr lang="en-US" b="0" i="0" smtClean="0">
                              <a:latin typeface="Cambria Math"/>
                              <a:ea typeface="Cambria Math"/>
                            </a:rPr>
                            <m:t>,</m:t>
                          </m:r>
                          <m:r>
                            <m:rPr>
                              <m:sty m:val="p"/>
                            </m:rPr>
                            <a:rPr lang="en-US" b="0" i="0" smtClean="0">
                              <a:latin typeface="Cambria Math"/>
                              <a:ea typeface="Cambria Math"/>
                            </a:rPr>
                            <m:t>y</m:t>
                          </m:r>
                        </m:e>
                      </m:d>
                      <m:r>
                        <a:rPr lang="en-US" b="0" i="0" smtClean="0">
                          <a:latin typeface="Cambria Math" panose="02040503050406030204" pitchFamily="18" charset="0"/>
                          <a:ea typeface="Cambria Math"/>
                        </a:rPr>
                        <m:t>=</m:t>
                      </m:r>
                      <m:r>
                        <m:rPr>
                          <m:sty m:val="p"/>
                        </m:rPr>
                        <a:rPr lang="en-US" b="0" i="0" smtClean="0">
                          <a:latin typeface="Cambria Math"/>
                          <a:ea typeface="Cambria Math"/>
                        </a:rPr>
                        <m:t>N</m:t>
                      </m:r>
                      <m:d>
                        <m:dPr>
                          <m:ctrlPr>
                            <a:rPr lang="en-US" b="0" i="1" smtClean="0">
                              <a:latin typeface="Cambria Math"/>
                              <a:ea typeface="Cambria Math"/>
                            </a:rPr>
                          </m:ctrlPr>
                        </m:dPr>
                        <m:e>
                          <m:r>
                            <a:rPr lang="en-US" b="0" i="1" smtClean="0">
                              <a:latin typeface="Cambria Math" panose="02040503050406030204" pitchFamily="18" charset="0"/>
                              <a:ea typeface="Cambria Math"/>
                            </a:rPr>
                            <m:t>𝜇</m:t>
                          </m:r>
                          <m:r>
                            <a:rPr lang="en-US" b="0" i="1" smtClean="0">
                              <a:latin typeface="Cambria Math" panose="02040503050406030204" pitchFamily="18" charset="0"/>
                              <a:ea typeface="Cambria Math"/>
                            </a:rPr>
                            <m:t>|</m:t>
                          </m:r>
                          <m:acc>
                            <m:accPr>
                              <m:chr m:val="̂"/>
                              <m:ctrlPr>
                                <a:rPr lang="en-US" i="1">
                                  <a:latin typeface="Cambria Math"/>
                                  <a:ea typeface="Cambria Math"/>
                                </a:rPr>
                              </m:ctrlPr>
                            </m:accPr>
                            <m:e>
                              <m:r>
                                <a:rPr lang="en-US" i="1">
                                  <a:latin typeface="Cambria Math"/>
                                  <a:ea typeface="Cambria Math"/>
                                </a:rPr>
                                <m:t>𝜇</m:t>
                              </m:r>
                              <m:r>
                                <m:rPr>
                                  <m:nor/>
                                </m:rPr>
                                <a:rPr lang="en-US" dirty="0"/>
                                <m:t> </m:t>
                              </m:r>
                            </m:e>
                          </m:acc>
                          <m:r>
                            <a:rPr lang="en-US" b="0" i="1" dirty="0" smtClean="0">
                              <a:latin typeface="Cambria Math"/>
                            </a:rPr>
                            <m:t>,</m:t>
                          </m:r>
                          <m:sSub>
                            <m:sSubPr>
                              <m:ctrlPr>
                                <a:rPr lang="en-US" b="0" i="1" dirty="0" smtClean="0">
                                  <a:latin typeface="Cambria Math"/>
                                </a:rPr>
                              </m:ctrlPr>
                            </m:sSubPr>
                            <m:e>
                              <m:r>
                                <a:rPr lang="en-US" b="0" i="1" dirty="0" smtClean="0">
                                  <a:latin typeface="Cambria Math"/>
                                </a:rPr>
                                <m:t>𝑉</m:t>
                              </m:r>
                            </m:e>
                            <m:sub>
                              <m:r>
                                <a:rPr lang="en-US" i="1">
                                  <a:latin typeface="Cambria Math"/>
                                  <a:ea typeface="Cambria Math"/>
                                </a:rPr>
                                <m:t>𝜇</m:t>
                              </m:r>
                            </m:sub>
                          </m:sSub>
                        </m:e>
                      </m:d>
                    </m:oMath>
                  </m:oMathPara>
                </a14:m>
                <a:endParaRPr lang="en-US" dirty="0"/>
              </a:p>
            </p:txBody>
          </p:sp>
        </mc:Choice>
        <mc:Fallback xmlns="">
          <p:sp>
            <p:nvSpPr>
              <p:cNvPr id="50" name="Rectangle 49"/>
              <p:cNvSpPr>
                <a:spLocks noRot="1" noChangeAspect="1" noMove="1" noResize="1" noEditPoints="1" noAdjustHandles="1" noChangeArrowheads="1" noChangeShapeType="1" noTextEdit="1"/>
              </p:cNvSpPr>
              <p:nvPr/>
            </p:nvSpPr>
            <p:spPr>
              <a:xfrm>
                <a:off x="389792" y="4651322"/>
                <a:ext cx="2423099" cy="411395"/>
              </a:xfrm>
              <a:prstGeom prst="rect">
                <a:avLst/>
              </a:prstGeom>
              <a:blipFill>
                <a:blip r:embed="rId8"/>
                <a:stretch>
                  <a:fillRect b="-8955"/>
                </a:stretch>
              </a:blipFill>
            </p:spPr>
            <p:txBody>
              <a:bodyPr/>
              <a:lstStyle/>
              <a:p>
                <a:r>
                  <a:rPr lang="en-US">
                    <a:noFill/>
                  </a:rPr>
                  <a:t> </a:t>
                </a:r>
              </a:p>
            </p:txBody>
          </p:sp>
        </mc:Fallback>
      </mc:AlternateContent>
      <p:sp>
        <p:nvSpPr>
          <p:cNvPr id="2" name="TextBox 1"/>
          <p:cNvSpPr txBox="1"/>
          <p:nvPr/>
        </p:nvSpPr>
        <p:spPr>
          <a:xfrm>
            <a:off x="4778677" y="4795212"/>
            <a:ext cx="990600" cy="307777"/>
          </a:xfrm>
          <a:prstGeom prst="rect">
            <a:avLst/>
          </a:prstGeom>
          <a:noFill/>
        </p:spPr>
        <p:txBody>
          <a:bodyPr wrap="square" rtlCol="0">
            <a:spAutoFit/>
          </a:bodyPr>
          <a:lstStyle/>
          <a:p>
            <a:r>
              <a:rPr lang="en-US" sz="1400" dirty="0" smtClean="0"/>
              <a:t>and</a:t>
            </a:r>
            <a:endParaRPr lang="en-US" sz="1400" dirty="0"/>
          </a:p>
        </p:txBody>
      </p:sp>
      <p:sp>
        <p:nvSpPr>
          <p:cNvPr id="3" name="Rectangle 2"/>
          <p:cNvSpPr/>
          <p:nvPr/>
        </p:nvSpPr>
        <p:spPr>
          <a:xfrm>
            <a:off x="4501792" y="5975683"/>
            <a:ext cx="460382" cy="307777"/>
          </a:xfrm>
          <a:prstGeom prst="rect">
            <a:avLst/>
          </a:prstGeom>
        </p:spPr>
        <p:txBody>
          <a:bodyPr wrap="none">
            <a:spAutoFit/>
          </a:bodyPr>
          <a:lstStyle/>
          <a:p>
            <a:r>
              <a:rPr lang="en-US" sz="1400" dirty="0"/>
              <a:t>and</a:t>
            </a:r>
          </a:p>
        </p:txBody>
      </p:sp>
      <p:sp>
        <p:nvSpPr>
          <p:cNvPr id="52" name="TextBox 51"/>
          <p:cNvSpPr txBox="1"/>
          <p:nvPr/>
        </p:nvSpPr>
        <p:spPr>
          <a:xfrm>
            <a:off x="0" y="228600"/>
            <a:ext cx="9144000" cy="369332"/>
          </a:xfrm>
          <a:prstGeom prst="rect">
            <a:avLst/>
          </a:prstGeom>
          <a:solidFill>
            <a:schemeClr val="accent1">
              <a:lumMod val="20000"/>
              <a:lumOff val="80000"/>
            </a:schemeClr>
          </a:solidFill>
        </p:spPr>
        <p:txBody>
          <a:bodyPr wrap="square" rtlCol="0">
            <a:spAutoFit/>
          </a:bodyPr>
          <a:lstStyle/>
          <a:p>
            <a:r>
              <a:rPr lang="en-US" b="1" dirty="0" smtClean="0">
                <a:solidFill>
                  <a:srgbClr val="3333FF"/>
                </a:solidFill>
              </a:rPr>
              <a:t>     Computation of Posterior </a:t>
            </a:r>
            <a:endParaRPr lang="en-US" b="1" dirty="0">
              <a:solidFill>
                <a:srgbClr val="3333FF"/>
              </a:solidFill>
            </a:endParaRPr>
          </a:p>
        </p:txBody>
      </p:sp>
      <p:sp>
        <p:nvSpPr>
          <p:cNvPr id="20" name="TextBox 19"/>
          <p:cNvSpPr txBox="1"/>
          <p:nvPr/>
        </p:nvSpPr>
        <p:spPr>
          <a:xfrm>
            <a:off x="228600" y="685800"/>
            <a:ext cx="3352800" cy="369332"/>
          </a:xfrm>
          <a:prstGeom prst="rect">
            <a:avLst/>
          </a:prstGeom>
          <a:noFill/>
        </p:spPr>
        <p:txBody>
          <a:bodyPr wrap="square" rtlCol="0">
            <a:spAutoFit/>
          </a:bodyPr>
          <a:lstStyle/>
          <a:p>
            <a:r>
              <a:rPr lang="en-US" b="1" dirty="0" smtClean="0">
                <a:solidFill>
                  <a:srgbClr val="00B050"/>
                </a:solidFill>
              </a:rPr>
              <a:t>Simulation</a:t>
            </a:r>
            <a:endParaRPr lang="en-US" b="1" dirty="0">
              <a:solidFill>
                <a:srgbClr val="00B050"/>
              </a:solidFill>
            </a:endParaRPr>
          </a:p>
        </p:txBody>
      </p:sp>
      <mc:AlternateContent xmlns:mc="http://schemas.openxmlformats.org/markup-compatibility/2006" xmlns:a14="http://schemas.microsoft.com/office/drawing/2010/main">
        <mc:Choice Requires="a14">
          <p:sp>
            <p:nvSpPr>
              <p:cNvPr id="24" name="Rectangle 23"/>
              <p:cNvSpPr/>
              <p:nvPr/>
            </p:nvSpPr>
            <p:spPr>
              <a:xfrm>
                <a:off x="2389469" y="2219471"/>
                <a:ext cx="420583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smtClean="0">
                          <a:solidFill>
                            <a:schemeClr val="tx1"/>
                          </a:solidFill>
                          <a:latin typeface="Cambria Math"/>
                          <a:ea typeface="Cambria Math"/>
                        </a:rPr>
                        <m:t>𝑝</m:t>
                      </m:r>
                      <m:d>
                        <m:dPr>
                          <m:ctrlPr>
                            <a:rPr lang="en-US" i="1">
                              <a:solidFill>
                                <a:schemeClr val="tx1"/>
                              </a:solidFill>
                              <a:latin typeface="Cambria Math"/>
                              <a:ea typeface="Cambria Math"/>
                            </a:rPr>
                          </m:ctrlPr>
                        </m:dPr>
                        <m:e>
                          <m:r>
                            <a:rPr lang="en-US" i="1">
                              <a:solidFill>
                                <a:schemeClr val="tx1"/>
                              </a:solidFill>
                              <a:latin typeface="Cambria Math"/>
                              <a:ea typeface="Cambria Math"/>
                            </a:rPr>
                            <m:t>𝜃</m:t>
                          </m:r>
                          <m:r>
                            <a:rPr lang="en-US" i="1">
                              <a:solidFill>
                                <a:schemeClr val="tx1"/>
                              </a:solidFill>
                              <a:latin typeface="Cambria Math"/>
                              <a:ea typeface="Cambria Math"/>
                            </a:rPr>
                            <m:t>,</m:t>
                          </m:r>
                          <m:r>
                            <a:rPr lang="en-US" i="1">
                              <a:solidFill>
                                <a:schemeClr val="tx1"/>
                              </a:solidFill>
                              <a:latin typeface="Cambria Math"/>
                              <a:ea typeface="Cambria Math"/>
                            </a:rPr>
                            <m:t>𝜇</m:t>
                          </m:r>
                          <m:r>
                            <a:rPr lang="en-US" i="1">
                              <a:solidFill>
                                <a:schemeClr val="tx1"/>
                              </a:solidFill>
                              <a:latin typeface="Cambria Math"/>
                              <a:ea typeface="Cambria Math"/>
                            </a:rPr>
                            <m:t>,</m:t>
                          </m:r>
                          <m:r>
                            <a:rPr lang="en-US" i="1">
                              <a:solidFill>
                                <a:schemeClr val="tx1"/>
                              </a:solidFill>
                              <a:latin typeface="Cambria Math"/>
                              <a:ea typeface="Cambria Math"/>
                            </a:rPr>
                            <m:t>𝜏</m:t>
                          </m:r>
                        </m:e>
                        <m:e>
                          <m:r>
                            <a:rPr lang="en-US" i="1">
                              <a:solidFill>
                                <a:schemeClr val="tx1"/>
                              </a:solidFill>
                              <a:latin typeface="Cambria Math"/>
                              <a:ea typeface="Cambria Math"/>
                            </a:rPr>
                            <m:t>𝑦</m:t>
                          </m:r>
                        </m:e>
                      </m:d>
                      <m:r>
                        <a:rPr lang="en-US" b="0" i="1" smtClean="0">
                          <a:solidFill>
                            <a:schemeClr val="tx1"/>
                          </a:solidFill>
                          <a:latin typeface="Cambria Math" panose="02040503050406030204" pitchFamily="18" charset="0"/>
                          <a:ea typeface="Cambria Math"/>
                        </a:rPr>
                        <m:t>=</m:t>
                      </m:r>
                      <m:r>
                        <a:rPr lang="en-US" i="1">
                          <a:solidFill>
                            <a:schemeClr val="tx1"/>
                          </a:solidFill>
                          <a:latin typeface="Cambria Math"/>
                        </a:rPr>
                        <m:t>𝑝</m:t>
                      </m:r>
                      <m:d>
                        <m:dPr>
                          <m:ctrlPr>
                            <a:rPr lang="en-US" i="1">
                              <a:solidFill>
                                <a:schemeClr val="tx1"/>
                              </a:solidFill>
                              <a:latin typeface="Cambria Math"/>
                            </a:rPr>
                          </m:ctrlPr>
                        </m:dPr>
                        <m:e>
                          <m:r>
                            <a:rPr lang="en-US" i="1">
                              <a:solidFill>
                                <a:schemeClr val="tx1"/>
                              </a:solidFill>
                              <a:latin typeface="Cambria Math"/>
                              <a:ea typeface="Cambria Math"/>
                            </a:rPr>
                            <m:t>𝜃</m:t>
                          </m:r>
                          <m:r>
                            <a:rPr lang="en-US" i="1">
                              <a:solidFill>
                                <a:schemeClr val="tx1"/>
                              </a:solidFill>
                              <a:latin typeface="Cambria Math"/>
                              <a:ea typeface="Cambria Math"/>
                            </a:rPr>
                            <m:t>|</m:t>
                          </m:r>
                          <m:r>
                            <a:rPr lang="en-US" i="1">
                              <a:solidFill>
                                <a:schemeClr val="tx1"/>
                              </a:solidFill>
                              <a:latin typeface="Cambria Math"/>
                              <a:ea typeface="Cambria Math"/>
                            </a:rPr>
                            <m:t>𝜇</m:t>
                          </m:r>
                          <m:r>
                            <a:rPr lang="en-US" i="1">
                              <a:solidFill>
                                <a:schemeClr val="tx1"/>
                              </a:solidFill>
                              <a:latin typeface="Cambria Math"/>
                              <a:ea typeface="Cambria Math"/>
                            </a:rPr>
                            <m:t>,</m:t>
                          </m:r>
                          <m:r>
                            <a:rPr lang="en-US" i="1">
                              <a:solidFill>
                                <a:schemeClr val="tx1"/>
                              </a:solidFill>
                              <a:latin typeface="Cambria Math"/>
                              <a:ea typeface="Cambria Math"/>
                            </a:rPr>
                            <m:t>𝜏</m:t>
                          </m:r>
                          <m:r>
                            <a:rPr lang="en-US" i="1">
                              <a:solidFill>
                                <a:schemeClr val="tx1"/>
                              </a:solidFill>
                              <a:latin typeface="Cambria Math"/>
                              <a:ea typeface="Cambria Math"/>
                            </a:rPr>
                            <m:t>,</m:t>
                          </m:r>
                          <m:r>
                            <a:rPr lang="en-US" i="1">
                              <a:solidFill>
                                <a:schemeClr val="tx1"/>
                              </a:solidFill>
                              <a:latin typeface="Cambria Math"/>
                              <a:ea typeface="Cambria Math"/>
                            </a:rPr>
                            <m:t>𝑦</m:t>
                          </m:r>
                        </m:e>
                      </m:d>
                      <m:r>
                        <a:rPr lang="en-US" i="1">
                          <a:solidFill>
                            <a:schemeClr val="tx1"/>
                          </a:solidFill>
                          <a:latin typeface="Cambria Math"/>
                          <a:ea typeface="Cambria Math"/>
                        </a:rPr>
                        <m:t>𝑝</m:t>
                      </m:r>
                      <m:d>
                        <m:dPr>
                          <m:ctrlPr>
                            <a:rPr lang="en-US" i="1">
                              <a:solidFill>
                                <a:schemeClr val="tx1"/>
                              </a:solidFill>
                              <a:latin typeface="Cambria Math"/>
                              <a:ea typeface="Cambria Math"/>
                            </a:rPr>
                          </m:ctrlPr>
                        </m:dPr>
                        <m:e>
                          <m:r>
                            <a:rPr lang="en-US" i="1">
                              <a:solidFill>
                                <a:schemeClr val="tx1"/>
                              </a:solidFill>
                              <a:latin typeface="Cambria Math" panose="02040503050406030204" pitchFamily="18" charset="0"/>
                              <a:ea typeface="Cambria Math"/>
                            </a:rPr>
                            <m:t>𝜇</m:t>
                          </m:r>
                          <m:r>
                            <a:rPr lang="en-US" i="1">
                              <a:solidFill>
                                <a:schemeClr val="tx1"/>
                              </a:solidFill>
                              <a:latin typeface="Cambria Math" panose="02040503050406030204" pitchFamily="18" charset="0"/>
                              <a:ea typeface="Cambria Math"/>
                            </a:rPr>
                            <m:t>|</m:t>
                          </m:r>
                          <m:r>
                            <a:rPr lang="en-US" i="1">
                              <a:solidFill>
                                <a:schemeClr val="tx1"/>
                              </a:solidFill>
                              <a:latin typeface="Cambria Math" panose="02040503050406030204" pitchFamily="18" charset="0"/>
                              <a:ea typeface="Cambria Math"/>
                            </a:rPr>
                            <m:t>𝜏</m:t>
                          </m:r>
                          <m:r>
                            <a:rPr lang="en-US" i="1">
                              <a:solidFill>
                                <a:schemeClr val="tx1"/>
                              </a:solidFill>
                              <a:latin typeface="Cambria Math" panose="02040503050406030204" pitchFamily="18" charset="0"/>
                              <a:ea typeface="Cambria Math"/>
                            </a:rPr>
                            <m:t>, </m:t>
                          </m:r>
                          <m:r>
                            <a:rPr lang="en-US" i="1">
                              <a:solidFill>
                                <a:schemeClr val="tx1"/>
                              </a:solidFill>
                              <a:latin typeface="Cambria Math" panose="02040503050406030204" pitchFamily="18" charset="0"/>
                              <a:ea typeface="Cambria Math"/>
                            </a:rPr>
                            <m:t>𝑦</m:t>
                          </m:r>
                        </m:e>
                      </m:d>
                      <m:r>
                        <a:rPr lang="en-US" i="1" smtClean="0">
                          <a:solidFill>
                            <a:schemeClr val="tx1"/>
                          </a:solidFill>
                          <a:latin typeface="Cambria Math"/>
                          <a:ea typeface="Cambria Math"/>
                        </a:rPr>
                        <m:t>𝑝</m:t>
                      </m:r>
                      <m:d>
                        <m:dPr>
                          <m:ctrlPr>
                            <a:rPr lang="en-US" i="1">
                              <a:solidFill>
                                <a:schemeClr val="tx1"/>
                              </a:solidFill>
                              <a:latin typeface="Cambria Math"/>
                              <a:ea typeface="Cambria Math"/>
                            </a:rPr>
                          </m:ctrlPr>
                        </m:dPr>
                        <m:e>
                          <m:r>
                            <a:rPr lang="en-US" i="1">
                              <a:solidFill>
                                <a:schemeClr val="tx1"/>
                              </a:solidFill>
                              <a:latin typeface="Cambria Math"/>
                              <a:ea typeface="Cambria Math"/>
                            </a:rPr>
                            <m:t>𝜏</m:t>
                          </m:r>
                        </m:e>
                        <m:e>
                          <m:r>
                            <a:rPr lang="en-US" i="1">
                              <a:solidFill>
                                <a:schemeClr val="tx1"/>
                              </a:solidFill>
                              <a:latin typeface="Cambria Math"/>
                              <a:ea typeface="Cambria Math"/>
                            </a:rPr>
                            <m:t>𝑦</m:t>
                          </m:r>
                        </m:e>
                      </m:d>
                    </m:oMath>
                  </m:oMathPara>
                </a14:m>
                <a:endParaRPr lang="en-US" dirty="0">
                  <a:solidFill>
                    <a:schemeClr val="tx1"/>
                  </a:solidFill>
                </a:endParaRPr>
              </a:p>
            </p:txBody>
          </p:sp>
        </mc:Choice>
        <mc:Fallback xmlns="">
          <p:sp>
            <p:nvSpPr>
              <p:cNvPr id="24" name="Rectangle 23"/>
              <p:cNvSpPr>
                <a:spLocks noRot="1" noChangeAspect="1" noMove="1" noResize="1" noEditPoints="1" noAdjustHandles="1" noChangeArrowheads="1" noChangeShapeType="1" noTextEdit="1"/>
              </p:cNvSpPr>
              <p:nvPr/>
            </p:nvSpPr>
            <p:spPr>
              <a:xfrm>
                <a:off x="2389469" y="2219471"/>
                <a:ext cx="4205831" cy="369332"/>
              </a:xfrm>
              <a:prstGeom prst="rect">
                <a:avLst/>
              </a:prstGeom>
              <a:blipFill>
                <a:blip r:embed="rId9"/>
                <a:stretch>
                  <a:fillRect b="-13115"/>
                </a:stretch>
              </a:blipFill>
            </p:spPr>
            <p:txBody>
              <a:bodyPr/>
              <a:lstStyle/>
              <a:p>
                <a:r>
                  <a:rPr lang="en-US">
                    <a:noFill/>
                  </a:rPr>
                  <a:t> </a:t>
                </a:r>
              </a:p>
            </p:txBody>
          </p:sp>
        </mc:Fallback>
      </mc:AlternateContent>
      <p:sp>
        <p:nvSpPr>
          <p:cNvPr id="25" name="TextBox 24"/>
          <p:cNvSpPr txBox="1"/>
          <p:nvPr/>
        </p:nvSpPr>
        <p:spPr>
          <a:xfrm>
            <a:off x="6019800" y="2526268"/>
            <a:ext cx="480504" cy="369332"/>
          </a:xfrm>
          <a:prstGeom prst="rect">
            <a:avLst/>
          </a:prstGeom>
          <a:noFill/>
        </p:spPr>
        <p:txBody>
          <a:bodyPr wrap="square" rtlCol="0">
            <a:spAutoFit/>
          </a:bodyPr>
          <a:lstStyle/>
          <a:p>
            <a:r>
              <a:rPr lang="en-US" dirty="0" smtClean="0">
                <a:solidFill>
                  <a:srgbClr val="3333FF"/>
                </a:solidFill>
              </a:rPr>
              <a:t>(1)</a:t>
            </a:r>
            <a:endParaRPr lang="en-US" dirty="0">
              <a:solidFill>
                <a:srgbClr val="3333FF"/>
              </a:solidFill>
            </a:endParaRPr>
          </a:p>
        </p:txBody>
      </p:sp>
      <p:sp>
        <p:nvSpPr>
          <p:cNvPr id="27" name="TextBox 26"/>
          <p:cNvSpPr txBox="1"/>
          <p:nvPr/>
        </p:nvSpPr>
        <p:spPr>
          <a:xfrm>
            <a:off x="5162846" y="2526268"/>
            <a:ext cx="480504" cy="369332"/>
          </a:xfrm>
          <a:prstGeom prst="rect">
            <a:avLst/>
          </a:prstGeom>
          <a:noFill/>
        </p:spPr>
        <p:txBody>
          <a:bodyPr wrap="square" rtlCol="0">
            <a:spAutoFit/>
          </a:bodyPr>
          <a:lstStyle/>
          <a:p>
            <a:r>
              <a:rPr lang="en-US" dirty="0" smtClean="0">
                <a:solidFill>
                  <a:srgbClr val="3333FF"/>
                </a:solidFill>
              </a:rPr>
              <a:t>(2)</a:t>
            </a:r>
            <a:endParaRPr lang="en-US" dirty="0">
              <a:solidFill>
                <a:srgbClr val="3333FF"/>
              </a:solidFill>
            </a:endParaRPr>
          </a:p>
        </p:txBody>
      </p:sp>
      <p:sp>
        <p:nvSpPr>
          <p:cNvPr id="28" name="TextBox 27"/>
          <p:cNvSpPr txBox="1"/>
          <p:nvPr/>
        </p:nvSpPr>
        <p:spPr>
          <a:xfrm>
            <a:off x="4358509" y="2526268"/>
            <a:ext cx="480504" cy="369332"/>
          </a:xfrm>
          <a:prstGeom prst="rect">
            <a:avLst/>
          </a:prstGeom>
          <a:noFill/>
        </p:spPr>
        <p:txBody>
          <a:bodyPr wrap="square" rtlCol="0">
            <a:spAutoFit/>
          </a:bodyPr>
          <a:lstStyle/>
          <a:p>
            <a:r>
              <a:rPr lang="en-US" dirty="0" smtClean="0">
                <a:solidFill>
                  <a:srgbClr val="3333FF"/>
                </a:solidFill>
              </a:rPr>
              <a:t>(3)</a:t>
            </a:r>
            <a:endParaRPr lang="en-US" dirty="0">
              <a:solidFill>
                <a:srgbClr val="3333FF"/>
              </a:solidFill>
            </a:endParaRPr>
          </a:p>
        </p:txBody>
      </p:sp>
      <p:cxnSp>
        <p:nvCxnSpPr>
          <p:cNvPr id="29" name="Straight Arrow Connector 28"/>
          <p:cNvCxnSpPr/>
          <p:nvPr/>
        </p:nvCxnSpPr>
        <p:spPr>
          <a:xfrm flipH="1">
            <a:off x="5613782" y="2710934"/>
            <a:ext cx="381000" cy="0"/>
          </a:xfrm>
          <a:prstGeom prst="straightConnector1">
            <a:avLst/>
          </a:prstGeom>
          <a:ln>
            <a:solidFill>
              <a:srgbClr val="3333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flipH="1">
            <a:off x="4765558" y="2710934"/>
            <a:ext cx="381000" cy="0"/>
          </a:xfrm>
          <a:prstGeom prst="straightConnector1">
            <a:avLst/>
          </a:prstGeom>
          <a:ln>
            <a:solidFill>
              <a:srgbClr val="3333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1" name="Rectangle 30"/>
              <p:cNvSpPr/>
              <p:nvPr/>
            </p:nvSpPr>
            <p:spPr>
              <a:xfrm>
                <a:off x="2389469" y="1622074"/>
                <a:ext cx="356488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smtClean="0">
                          <a:solidFill>
                            <a:schemeClr val="tx1"/>
                          </a:solidFill>
                          <a:latin typeface="Cambria Math"/>
                          <a:ea typeface="Cambria Math"/>
                        </a:rPr>
                        <m:t>𝑝</m:t>
                      </m:r>
                      <m:d>
                        <m:dPr>
                          <m:ctrlPr>
                            <a:rPr lang="en-US" i="1">
                              <a:solidFill>
                                <a:schemeClr val="tx1"/>
                              </a:solidFill>
                              <a:latin typeface="Cambria Math"/>
                              <a:ea typeface="Cambria Math"/>
                            </a:rPr>
                          </m:ctrlPr>
                        </m:dPr>
                        <m:e>
                          <m:r>
                            <a:rPr lang="en-US" i="1">
                              <a:solidFill>
                                <a:schemeClr val="tx1"/>
                              </a:solidFill>
                              <a:latin typeface="Cambria Math"/>
                              <a:ea typeface="Cambria Math"/>
                            </a:rPr>
                            <m:t>𝜃</m:t>
                          </m:r>
                          <m:r>
                            <a:rPr lang="en-US" i="1">
                              <a:solidFill>
                                <a:schemeClr val="tx1"/>
                              </a:solidFill>
                              <a:latin typeface="Cambria Math"/>
                              <a:ea typeface="Cambria Math"/>
                            </a:rPr>
                            <m:t>,</m:t>
                          </m:r>
                          <m:r>
                            <a:rPr lang="en-US" i="1">
                              <a:solidFill>
                                <a:schemeClr val="tx1"/>
                              </a:solidFill>
                              <a:latin typeface="Cambria Math"/>
                              <a:ea typeface="Cambria Math"/>
                            </a:rPr>
                            <m:t>𝜇</m:t>
                          </m:r>
                          <m:r>
                            <a:rPr lang="en-US" i="1">
                              <a:solidFill>
                                <a:schemeClr val="tx1"/>
                              </a:solidFill>
                              <a:latin typeface="Cambria Math"/>
                              <a:ea typeface="Cambria Math"/>
                            </a:rPr>
                            <m:t>,</m:t>
                          </m:r>
                          <m:r>
                            <a:rPr lang="en-US" i="1">
                              <a:solidFill>
                                <a:schemeClr val="tx1"/>
                              </a:solidFill>
                              <a:latin typeface="Cambria Math"/>
                              <a:ea typeface="Cambria Math"/>
                            </a:rPr>
                            <m:t>𝜏</m:t>
                          </m:r>
                        </m:e>
                        <m:e>
                          <m:r>
                            <a:rPr lang="en-US" i="1">
                              <a:solidFill>
                                <a:schemeClr val="tx1"/>
                              </a:solidFill>
                              <a:latin typeface="Cambria Math"/>
                              <a:ea typeface="Cambria Math"/>
                            </a:rPr>
                            <m:t>𝑦</m:t>
                          </m:r>
                        </m:e>
                      </m:d>
                      <m:r>
                        <a:rPr lang="en-US" b="0" i="1" smtClean="0">
                          <a:solidFill>
                            <a:schemeClr val="tx1"/>
                          </a:solidFill>
                          <a:latin typeface="Cambria Math" panose="02040503050406030204" pitchFamily="18" charset="0"/>
                          <a:ea typeface="Cambria Math"/>
                        </a:rPr>
                        <m:t>=</m:t>
                      </m:r>
                      <m:r>
                        <a:rPr lang="en-US" i="1" smtClean="0">
                          <a:solidFill>
                            <a:schemeClr val="tx1"/>
                          </a:solidFill>
                          <a:latin typeface="Cambria Math"/>
                          <a:ea typeface="Cambria Math"/>
                        </a:rPr>
                        <m:t>𝑝</m:t>
                      </m:r>
                      <m:d>
                        <m:dPr>
                          <m:ctrlPr>
                            <a:rPr lang="en-US" i="1">
                              <a:solidFill>
                                <a:schemeClr val="tx1"/>
                              </a:solidFill>
                              <a:latin typeface="Cambria Math"/>
                              <a:ea typeface="Cambria Math"/>
                            </a:rPr>
                          </m:ctrlPr>
                        </m:dPr>
                        <m:e>
                          <m:r>
                            <a:rPr lang="en-US" b="0" i="1" smtClean="0">
                              <a:solidFill>
                                <a:schemeClr val="tx1"/>
                              </a:solidFill>
                              <a:latin typeface="Cambria Math" panose="02040503050406030204" pitchFamily="18" charset="0"/>
                              <a:ea typeface="Cambria Math"/>
                            </a:rPr>
                            <m:t>𝜃</m:t>
                          </m:r>
                        </m:e>
                        <m:e>
                          <m:r>
                            <a:rPr lang="en-US" i="1">
                              <a:solidFill>
                                <a:schemeClr val="tx1"/>
                              </a:solidFill>
                              <a:latin typeface="Cambria Math" panose="02040503050406030204" pitchFamily="18" charset="0"/>
                              <a:ea typeface="Cambria Math"/>
                            </a:rPr>
                            <m:t>𝜇</m:t>
                          </m:r>
                          <m:r>
                            <a:rPr lang="en-US" i="1">
                              <a:solidFill>
                                <a:schemeClr val="tx1"/>
                              </a:solidFill>
                              <a:latin typeface="Cambria Math" panose="02040503050406030204" pitchFamily="18" charset="0"/>
                              <a:ea typeface="Cambria Math"/>
                            </a:rPr>
                            <m:t>,</m:t>
                          </m:r>
                          <m:r>
                            <a:rPr lang="en-US" i="1">
                              <a:solidFill>
                                <a:schemeClr val="tx1"/>
                              </a:solidFill>
                              <a:latin typeface="Cambria Math"/>
                              <a:ea typeface="Cambria Math"/>
                            </a:rPr>
                            <m:t>𝜏</m:t>
                          </m:r>
                          <m:r>
                            <a:rPr lang="en-US" b="0" i="1" smtClean="0">
                              <a:solidFill>
                                <a:schemeClr val="tx1"/>
                              </a:solidFill>
                              <a:latin typeface="Cambria Math" panose="02040503050406030204" pitchFamily="18" charset="0"/>
                              <a:ea typeface="Cambria Math"/>
                            </a:rPr>
                            <m:t>, </m:t>
                          </m:r>
                          <m:r>
                            <a:rPr lang="en-US" i="1">
                              <a:solidFill>
                                <a:schemeClr val="tx1"/>
                              </a:solidFill>
                              <a:latin typeface="Cambria Math"/>
                              <a:ea typeface="Cambria Math"/>
                            </a:rPr>
                            <m:t>𝑦</m:t>
                          </m:r>
                        </m:e>
                      </m:d>
                      <m:r>
                        <a:rPr lang="en-US" i="1" smtClean="0">
                          <a:solidFill>
                            <a:schemeClr val="tx1"/>
                          </a:solidFill>
                          <a:latin typeface="Cambria Math"/>
                          <a:ea typeface="Cambria Math"/>
                        </a:rPr>
                        <m:t>𝑝</m:t>
                      </m:r>
                      <m:d>
                        <m:dPr>
                          <m:ctrlPr>
                            <a:rPr lang="en-US" b="0" i="1" smtClean="0">
                              <a:solidFill>
                                <a:schemeClr val="tx1"/>
                              </a:solidFill>
                              <a:latin typeface="Cambria Math"/>
                              <a:ea typeface="Cambria Math"/>
                            </a:rPr>
                          </m:ctrlPr>
                        </m:dPr>
                        <m:e>
                          <m:r>
                            <a:rPr lang="en-US" i="1">
                              <a:solidFill>
                                <a:schemeClr val="tx1"/>
                              </a:solidFill>
                              <a:latin typeface="Cambria Math" panose="02040503050406030204" pitchFamily="18" charset="0"/>
                              <a:ea typeface="Cambria Math"/>
                            </a:rPr>
                            <m:t>𝜇</m:t>
                          </m:r>
                          <m:r>
                            <a:rPr lang="en-US" i="1">
                              <a:solidFill>
                                <a:schemeClr val="tx1"/>
                              </a:solidFill>
                              <a:latin typeface="Cambria Math" panose="02040503050406030204" pitchFamily="18" charset="0"/>
                              <a:ea typeface="Cambria Math"/>
                            </a:rPr>
                            <m:t>,</m:t>
                          </m:r>
                          <m:r>
                            <a:rPr lang="en-US" i="1">
                              <a:solidFill>
                                <a:schemeClr val="tx1"/>
                              </a:solidFill>
                              <a:latin typeface="Cambria Math"/>
                              <a:ea typeface="Cambria Math"/>
                            </a:rPr>
                            <m:t>𝜏</m:t>
                          </m:r>
                          <m:r>
                            <a:rPr lang="en-US" b="0" i="1" smtClean="0">
                              <a:solidFill>
                                <a:schemeClr val="tx1"/>
                              </a:solidFill>
                              <a:latin typeface="Cambria Math" panose="02040503050406030204" pitchFamily="18" charset="0"/>
                              <a:ea typeface="Cambria Math"/>
                            </a:rPr>
                            <m:t>|</m:t>
                          </m:r>
                          <m:r>
                            <a:rPr lang="en-US" b="0" i="1" smtClean="0">
                              <a:solidFill>
                                <a:schemeClr val="tx1"/>
                              </a:solidFill>
                              <a:latin typeface="Cambria Math" panose="02040503050406030204" pitchFamily="18" charset="0"/>
                              <a:ea typeface="Cambria Math"/>
                            </a:rPr>
                            <m:t>𝑦</m:t>
                          </m:r>
                        </m:e>
                      </m:d>
                    </m:oMath>
                  </m:oMathPara>
                </a14:m>
                <a:endParaRPr lang="en-US" dirty="0">
                  <a:solidFill>
                    <a:schemeClr val="tx1"/>
                  </a:solidFill>
                </a:endParaRPr>
              </a:p>
            </p:txBody>
          </p:sp>
        </mc:Choice>
        <mc:Fallback xmlns="">
          <p:sp>
            <p:nvSpPr>
              <p:cNvPr id="31" name="Rectangle 30"/>
              <p:cNvSpPr>
                <a:spLocks noRot="1" noChangeAspect="1" noMove="1" noResize="1" noEditPoints="1" noAdjustHandles="1" noChangeArrowheads="1" noChangeShapeType="1" noTextEdit="1"/>
              </p:cNvSpPr>
              <p:nvPr/>
            </p:nvSpPr>
            <p:spPr>
              <a:xfrm>
                <a:off x="2389469" y="1622074"/>
                <a:ext cx="3564886" cy="369332"/>
              </a:xfrm>
              <a:prstGeom prst="rect">
                <a:avLst/>
              </a:prstGeom>
              <a:blipFill>
                <a:blip r:embed="rId10"/>
                <a:stretch>
                  <a:fillRect b="-13115"/>
                </a:stretch>
              </a:blipFill>
            </p:spPr>
            <p:txBody>
              <a:bodyPr/>
              <a:lstStyle/>
              <a:p>
                <a:r>
                  <a:rPr lang="en-US">
                    <a:noFill/>
                  </a:rPr>
                  <a:t> </a:t>
                </a:r>
              </a:p>
            </p:txBody>
          </p:sp>
        </mc:Fallback>
      </mc:AlternateContent>
      <p:cxnSp>
        <p:nvCxnSpPr>
          <p:cNvPr id="5" name="Straight Arrow Connector 4"/>
          <p:cNvCxnSpPr/>
          <p:nvPr/>
        </p:nvCxnSpPr>
        <p:spPr>
          <a:xfrm>
            <a:off x="5486400" y="1991406"/>
            <a:ext cx="648446" cy="228065"/>
          </a:xfrm>
          <a:prstGeom prst="straightConnector1">
            <a:avLst/>
          </a:prstGeom>
          <a:ln>
            <a:solidFill>
              <a:srgbClr val="3333FF"/>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flipH="1">
            <a:off x="5335493" y="1998106"/>
            <a:ext cx="150908" cy="300097"/>
          </a:xfrm>
          <a:prstGeom prst="straightConnector1">
            <a:avLst/>
          </a:prstGeom>
          <a:ln>
            <a:solidFill>
              <a:srgbClr val="3333FF"/>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313592" y="3048000"/>
            <a:ext cx="1210408" cy="323165"/>
          </a:xfrm>
          <a:prstGeom prst="rect">
            <a:avLst/>
          </a:prstGeom>
          <a:noFill/>
        </p:spPr>
        <p:txBody>
          <a:bodyPr wrap="square" rtlCol="0">
            <a:spAutoFit/>
          </a:bodyPr>
          <a:lstStyle/>
          <a:p>
            <a:r>
              <a:rPr lang="en-US" sz="1500" b="1" dirty="0" smtClean="0"/>
              <a:t>Step 1</a:t>
            </a:r>
            <a:endParaRPr lang="en-US" sz="1500" b="1" dirty="0"/>
          </a:p>
        </p:txBody>
      </p:sp>
      <p:sp>
        <p:nvSpPr>
          <p:cNvPr id="43" name="TextBox 42"/>
          <p:cNvSpPr txBox="1"/>
          <p:nvPr/>
        </p:nvSpPr>
        <p:spPr>
          <a:xfrm>
            <a:off x="304800" y="4290690"/>
            <a:ext cx="1210408" cy="323165"/>
          </a:xfrm>
          <a:prstGeom prst="rect">
            <a:avLst/>
          </a:prstGeom>
          <a:noFill/>
        </p:spPr>
        <p:txBody>
          <a:bodyPr wrap="square" rtlCol="0">
            <a:spAutoFit/>
          </a:bodyPr>
          <a:lstStyle/>
          <a:p>
            <a:r>
              <a:rPr lang="en-US" sz="1500" b="1" dirty="0" smtClean="0"/>
              <a:t>Step 2</a:t>
            </a:r>
            <a:endParaRPr lang="en-US" sz="1500" b="1" dirty="0"/>
          </a:p>
        </p:txBody>
      </p:sp>
      <p:sp>
        <p:nvSpPr>
          <p:cNvPr id="44" name="TextBox 43"/>
          <p:cNvSpPr txBox="1"/>
          <p:nvPr/>
        </p:nvSpPr>
        <p:spPr>
          <a:xfrm>
            <a:off x="355547" y="5598686"/>
            <a:ext cx="1210408" cy="323165"/>
          </a:xfrm>
          <a:prstGeom prst="rect">
            <a:avLst/>
          </a:prstGeom>
          <a:noFill/>
        </p:spPr>
        <p:txBody>
          <a:bodyPr wrap="square" rtlCol="0">
            <a:spAutoFit/>
          </a:bodyPr>
          <a:lstStyle/>
          <a:p>
            <a:r>
              <a:rPr lang="en-US" sz="1500" b="1" dirty="0" smtClean="0"/>
              <a:t>Step 3</a:t>
            </a:r>
            <a:endParaRPr lang="en-US" sz="1500" b="1" dirty="0"/>
          </a:p>
        </p:txBody>
      </p:sp>
      <p:cxnSp>
        <p:nvCxnSpPr>
          <p:cNvPr id="45" name="Straight Arrow Connector 44"/>
          <p:cNvCxnSpPr/>
          <p:nvPr/>
        </p:nvCxnSpPr>
        <p:spPr>
          <a:xfrm flipH="1">
            <a:off x="4975009" y="1991406"/>
            <a:ext cx="892391" cy="0"/>
          </a:xfrm>
          <a:prstGeom prst="straightConnector1">
            <a:avLst/>
          </a:prstGeom>
          <a:ln w="19050">
            <a:solidFill>
              <a:srgbClr val="3333FF"/>
            </a:solidFill>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424875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TextBox 51"/>
          <p:cNvSpPr txBox="1"/>
          <p:nvPr/>
        </p:nvSpPr>
        <p:spPr>
          <a:xfrm>
            <a:off x="0" y="228600"/>
            <a:ext cx="9144000" cy="369332"/>
          </a:xfrm>
          <a:prstGeom prst="rect">
            <a:avLst/>
          </a:prstGeom>
          <a:solidFill>
            <a:schemeClr val="accent1">
              <a:lumMod val="20000"/>
              <a:lumOff val="80000"/>
            </a:schemeClr>
          </a:solidFill>
        </p:spPr>
        <p:txBody>
          <a:bodyPr wrap="square" rtlCol="0">
            <a:spAutoFit/>
          </a:bodyPr>
          <a:lstStyle/>
          <a:p>
            <a:r>
              <a:rPr lang="en-US" b="1" dirty="0" smtClean="0">
                <a:solidFill>
                  <a:srgbClr val="3333FF"/>
                </a:solidFill>
              </a:rPr>
              <a:t>     Posterior Predictive distribution</a:t>
            </a:r>
            <a:endParaRPr lang="en-US" b="1" dirty="0">
              <a:solidFill>
                <a:srgbClr val="3333FF"/>
              </a:solidFill>
            </a:endParaRPr>
          </a:p>
        </p:txBody>
      </p:sp>
      <p:sp>
        <p:nvSpPr>
          <p:cNvPr id="4" name="TextBox 3"/>
          <p:cNvSpPr txBox="1"/>
          <p:nvPr/>
        </p:nvSpPr>
        <p:spPr>
          <a:xfrm>
            <a:off x="315184" y="719789"/>
            <a:ext cx="8828816" cy="369332"/>
          </a:xfrm>
          <a:prstGeom prst="rect">
            <a:avLst/>
          </a:prstGeom>
          <a:noFill/>
        </p:spPr>
        <p:txBody>
          <a:bodyPr wrap="square" rtlCol="0">
            <a:spAutoFit/>
          </a:bodyPr>
          <a:lstStyle/>
          <a:p>
            <a:r>
              <a:rPr lang="en-US" dirty="0" smtClean="0"/>
              <a:t>Sampling using </a:t>
            </a:r>
            <a:r>
              <a:rPr lang="en-US" dirty="0"/>
              <a:t>g</a:t>
            </a:r>
            <a:r>
              <a:rPr lang="en-US" dirty="0" smtClean="0"/>
              <a:t>iven </a:t>
            </a:r>
            <a:r>
              <a:rPr lang="en-US" dirty="0" smtClean="0">
                <a:solidFill>
                  <a:srgbClr val="FF0000"/>
                </a:solidFill>
              </a:rPr>
              <a:t>the posterior distribution of the parameters</a:t>
            </a:r>
            <a:endParaRPr lang="en-US" dirty="0">
              <a:solidFill>
                <a:srgbClr val="FF0000"/>
              </a:solidFill>
            </a:endParaRPr>
          </a:p>
        </p:txBody>
      </p:sp>
      <p:sp>
        <p:nvSpPr>
          <p:cNvPr id="24" name="Rectangle 23"/>
          <p:cNvSpPr/>
          <p:nvPr/>
        </p:nvSpPr>
        <p:spPr>
          <a:xfrm>
            <a:off x="565669" y="3350605"/>
            <a:ext cx="1836377" cy="3831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5" name="TextBox 24"/>
              <p:cNvSpPr txBox="1"/>
              <p:nvPr/>
            </p:nvSpPr>
            <p:spPr>
              <a:xfrm>
                <a:off x="4082597" y="2347117"/>
                <a:ext cx="432618" cy="39164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a:rPr>
                          </m:ctrlPr>
                        </m:sSubPr>
                        <m:e>
                          <m:r>
                            <a:rPr lang="en-US" i="1" smtClean="0">
                              <a:latin typeface="Cambria Math"/>
                              <a:ea typeface="Cambria Math"/>
                            </a:rPr>
                            <m:t>𝜃</m:t>
                          </m:r>
                        </m:e>
                        <m:sub>
                          <m:r>
                            <a:rPr lang="en-US" b="0" i="1" smtClean="0">
                              <a:latin typeface="Cambria Math"/>
                            </a:rPr>
                            <m:t>𝑗</m:t>
                          </m:r>
                        </m:sub>
                      </m:sSub>
                    </m:oMath>
                  </m:oMathPara>
                </a14:m>
                <a:endParaRPr lang="en-US" dirty="0"/>
              </a:p>
            </p:txBody>
          </p:sp>
        </mc:Choice>
        <mc:Fallback xmlns="">
          <p:sp>
            <p:nvSpPr>
              <p:cNvPr id="25" name="TextBox 24"/>
              <p:cNvSpPr txBox="1">
                <a:spLocks noRot="1" noChangeAspect="1" noMove="1" noResize="1" noEditPoints="1" noAdjustHandles="1" noChangeArrowheads="1" noChangeShapeType="1" noTextEdit="1"/>
              </p:cNvSpPr>
              <p:nvPr/>
            </p:nvSpPr>
            <p:spPr>
              <a:xfrm>
                <a:off x="4082597" y="2347117"/>
                <a:ext cx="432618" cy="391646"/>
              </a:xfrm>
              <a:prstGeom prst="rect">
                <a:avLst/>
              </a:prstGeom>
              <a:blipFill>
                <a:blip r:embed="rId2"/>
                <a:stretch>
                  <a:fillRect b="-93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p:cNvSpPr txBox="1"/>
              <p:nvPr/>
            </p:nvSpPr>
            <p:spPr>
              <a:xfrm>
                <a:off x="3067415" y="2358274"/>
                <a:ext cx="46128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a:rPr>
                          </m:ctrlPr>
                        </m:sSubPr>
                        <m:e>
                          <m:r>
                            <a:rPr lang="en-US" i="1" smtClean="0">
                              <a:latin typeface="Cambria Math"/>
                              <a:ea typeface="Cambria Math"/>
                            </a:rPr>
                            <m:t>𝜃</m:t>
                          </m:r>
                        </m:e>
                        <m:sub>
                          <m:r>
                            <a:rPr lang="en-US" b="0" i="1" smtClean="0">
                              <a:latin typeface="Cambria Math"/>
                            </a:rPr>
                            <m:t>1</m:t>
                          </m:r>
                        </m:sub>
                      </m:sSub>
                    </m:oMath>
                  </m:oMathPara>
                </a14:m>
                <a:endParaRPr lang="en-US" dirty="0"/>
              </a:p>
            </p:txBody>
          </p:sp>
        </mc:Choice>
        <mc:Fallback xmlns="">
          <p:sp>
            <p:nvSpPr>
              <p:cNvPr id="27" name="TextBox 26"/>
              <p:cNvSpPr txBox="1">
                <a:spLocks noRot="1" noChangeAspect="1" noMove="1" noResize="1" noEditPoints="1" noAdjustHandles="1" noChangeArrowheads="1" noChangeShapeType="1" noTextEdit="1"/>
              </p:cNvSpPr>
              <p:nvPr/>
            </p:nvSpPr>
            <p:spPr>
              <a:xfrm>
                <a:off x="3067415" y="2358274"/>
                <a:ext cx="461280" cy="369332"/>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p:cNvSpPr txBox="1"/>
              <p:nvPr/>
            </p:nvSpPr>
            <p:spPr>
              <a:xfrm>
                <a:off x="5059881" y="2358274"/>
                <a:ext cx="442814" cy="38876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a:rPr>
                          </m:ctrlPr>
                        </m:sSubPr>
                        <m:e>
                          <m:r>
                            <a:rPr lang="en-US" i="1" smtClean="0">
                              <a:latin typeface="Cambria Math"/>
                              <a:ea typeface="Cambria Math"/>
                            </a:rPr>
                            <m:t>𝜃</m:t>
                          </m:r>
                        </m:e>
                        <m:sub>
                          <m:r>
                            <a:rPr lang="en-US" b="0" i="1" smtClean="0">
                              <a:latin typeface="Cambria Math"/>
                            </a:rPr>
                            <m:t>𝐽</m:t>
                          </m:r>
                        </m:sub>
                      </m:sSub>
                    </m:oMath>
                  </m:oMathPara>
                </a14:m>
                <a:endParaRPr lang="en-US" dirty="0"/>
              </a:p>
            </p:txBody>
          </p:sp>
        </mc:Choice>
        <mc:Fallback xmlns="">
          <p:sp>
            <p:nvSpPr>
              <p:cNvPr id="28" name="TextBox 27"/>
              <p:cNvSpPr txBox="1">
                <a:spLocks noRot="1" noChangeAspect="1" noMove="1" noResize="1" noEditPoints="1" noAdjustHandles="1" noChangeArrowheads="1" noChangeShapeType="1" noTextEdit="1"/>
              </p:cNvSpPr>
              <p:nvPr/>
            </p:nvSpPr>
            <p:spPr>
              <a:xfrm>
                <a:off x="5059881" y="2358274"/>
                <a:ext cx="442814" cy="388761"/>
              </a:xfrm>
              <a:prstGeom prst="rect">
                <a:avLst/>
              </a:prstGeom>
              <a:blipFill>
                <a:blip r:embed="rId4"/>
                <a:stretch>
                  <a:fillRect b="-625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TextBox 30"/>
              <p:cNvSpPr txBox="1"/>
              <p:nvPr/>
            </p:nvSpPr>
            <p:spPr>
              <a:xfrm>
                <a:off x="3559175" y="2347117"/>
                <a:ext cx="43473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a:ea typeface="Cambria Math"/>
                        </a:rPr>
                        <m:t>⋯</m:t>
                      </m:r>
                    </m:oMath>
                  </m:oMathPara>
                </a14:m>
                <a:endParaRPr lang="en-US" dirty="0"/>
              </a:p>
            </p:txBody>
          </p:sp>
        </mc:Choice>
        <mc:Fallback xmlns="">
          <p:sp>
            <p:nvSpPr>
              <p:cNvPr id="31" name="TextBox 30"/>
              <p:cNvSpPr txBox="1">
                <a:spLocks noRot="1" noChangeAspect="1" noMove="1" noResize="1" noEditPoints="1" noAdjustHandles="1" noChangeArrowheads="1" noChangeShapeType="1" noTextEdit="1"/>
              </p:cNvSpPr>
              <p:nvPr/>
            </p:nvSpPr>
            <p:spPr>
              <a:xfrm>
                <a:off x="3559175" y="2347117"/>
                <a:ext cx="434734" cy="36933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p:cNvSpPr txBox="1"/>
              <p:nvPr/>
            </p:nvSpPr>
            <p:spPr>
              <a:xfrm>
                <a:off x="4572730" y="2358274"/>
                <a:ext cx="43473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a:ea typeface="Cambria Math"/>
                        </a:rPr>
                        <m:t>⋯</m:t>
                      </m:r>
                    </m:oMath>
                  </m:oMathPara>
                </a14:m>
                <a:endParaRPr lang="en-US" dirty="0"/>
              </a:p>
            </p:txBody>
          </p:sp>
        </mc:Choice>
        <mc:Fallback xmlns="">
          <p:sp>
            <p:nvSpPr>
              <p:cNvPr id="32" name="TextBox 31"/>
              <p:cNvSpPr txBox="1">
                <a:spLocks noRot="1" noChangeAspect="1" noMove="1" noResize="1" noEditPoints="1" noAdjustHandles="1" noChangeArrowheads="1" noChangeShapeType="1" noTextEdit="1"/>
              </p:cNvSpPr>
              <p:nvPr/>
            </p:nvSpPr>
            <p:spPr>
              <a:xfrm>
                <a:off x="4572730" y="2358274"/>
                <a:ext cx="434734" cy="369332"/>
              </a:xfrm>
              <a:prstGeom prst="rect">
                <a:avLst/>
              </a:prstGeom>
              <a:blipFill>
                <a:blip r:embed="rId6"/>
                <a:stretch>
                  <a:fillRect/>
                </a:stretch>
              </a:blipFill>
            </p:spPr>
            <p:txBody>
              <a:bodyPr/>
              <a:lstStyle/>
              <a:p>
                <a:r>
                  <a:rPr lang="en-US">
                    <a:noFill/>
                  </a:rPr>
                  <a:t> </a:t>
                </a:r>
              </a:p>
            </p:txBody>
          </p:sp>
        </mc:Fallback>
      </mc:AlternateContent>
      <p:cxnSp>
        <p:nvCxnSpPr>
          <p:cNvPr id="37" name="Straight Arrow Connector 36"/>
          <p:cNvCxnSpPr>
            <a:endCxn id="25" idx="0"/>
          </p:cNvCxnSpPr>
          <p:nvPr/>
        </p:nvCxnSpPr>
        <p:spPr>
          <a:xfrm>
            <a:off x="4298906" y="1792608"/>
            <a:ext cx="0" cy="55450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endCxn id="27" idx="0"/>
          </p:cNvCxnSpPr>
          <p:nvPr/>
        </p:nvCxnSpPr>
        <p:spPr>
          <a:xfrm flipH="1">
            <a:off x="3298055" y="1780940"/>
            <a:ext cx="1000851" cy="57733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endCxn id="28" idx="0"/>
          </p:cNvCxnSpPr>
          <p:nvPr/>
        </p:nvCxnSpPr>
        <p:spPr>
          <a:xfrm>
            <a:off x="4298906" y="1780940"/>
            <a:ext cx="982382" cy="57733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3" name="Rectangle 42"/>
          <p:cNvSpPr/>
          <p:nvPr/>
        </p:nvSpPr>
        <p:spPr>
          <a:xfrm>
            <a:off x="5472215" y="3342412"/>
            <a:ext cx="1836377" cy="3831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4" name="Straight Arrow Connector 43"/>
          <p:cNvCxnSpPr>
            <a:stCxn id="25" idx="2"/>
          </p:cNvCxnSpPr>
          <p:nvPr/>
        </p:nvCxnSpPr>
        <p:spPr>
          <a:xfrm>
            <a:off x="4298906" y="2738763"/>
            <a:ext cx="0" cy="56921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flipH="1">
            <a:off x="2115616" y="2727606"/>
            <a:ext cx="1192770" cy="59948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a:off x="5268567" y="2738763"/>
            <a:ext cx="996128" cy="57146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4" name="Rectangle 53"/>
              <p:cNvSpPr/>
              <p:nvPr/>
            </p:nvSpPr>
            <p:spPr>
              <a:xfrm>
                <a:off x="1729144" y="3289484"/>
                <a:ext cx="857927" cy="37253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a:rPr>
                          </m:ctrlPr>
                        </m:sSubPr>
                        <m:e>
                          <m:acc>
                            <m:accPr>
                              <m:chr m:val="̅"/>
                              <m:ctrlPr>
                                <a:rPr lang="en-US" i="1">
                                  <a:latin typeface="Cambria Math"/>
                                </a:rPr>
                              </m:ctrlPr>
                            </m:accPr>
                            <m:e>
                              <m:r>
                                <a:rPr lang="en-US" i="1">
                                  <a:latin typeface="Cambria Math"/>
                                  <a:ea typeface="Cambria Math"/>
                                </a:rPr>
                                <m:t>𝑦</m:t>
                              </m:r>
                            </m:e>
                          </m:acc>
                        </m:e>
                        <m:sub>
                          <m:r>
                            <a:rPr lang="en-US" i="1">
                              <a:latin typeface="Cambria Math"/>
                              <a:ea typeface="Cambria Math"/>
                            </a:rPr>
                            <m:t>∙</m:t>
                          </m:r>
                          <m:r>
                            <a:rPr lang="en-US" i="1">
                              <a:latin typeface="Cambria Math" panose="02040503050406030204" pitchFamily="18" charset="0"/>
                              <a:ea typeface="Cambria Math"/>
                            </a:rPr>
                            <m:t>1</m:t>
                          </m:r>
                        </m:sub>
                      </m:sSub>
                      <m:r>
                        <a:rPr lang="en-US" b="0" i="1" smtClean="0">
                          <a:latin typeface="Cambria Math" panose="02040503050406030204" pitchFamily="18" charset="0"/>
                          <a:ea typeface="Cambria Math"/>
                        </a:rPr>
                        <m:t>, </m:t>
                      </m:r>
                      <m:sSubSup>
                        <m:sSubSupPr>
                          <m:ctrlPr>
                            <a:rPr lang="en-US" i="1">
                              <a:latin typeface="Cambria Math"/>
                            </a:rPr>
                          </m:ctrlPr>
                        </m:sSubSupPr>
                        <m:e>
                          <m:r>
                            <a:rPr lang="en-US" i="1">
                              <a:latin typeface="Cambria Math"/>
                              <a:ea typeface="Cambria Math"/>
                            </a:rPr>
                            <m:t>𝜎</m:t>
                          </m:r>
                        </m:e>
                        <m:sub>
                          <m:r>
                            <a:rPr lang="en-US" i="1">
                              <a:latin typeface="Cambria Math" panose="02040503050406030204" pitchFamily="18" charset="0"/>
                              <a:ea typeface="Cambria Math"/>
                            </a:rPr>
                            <m:t>1</m:t>
                          </m:r>
                        </m:sub>
                        <m:sup>
                          <m:r>
                            <a:rPr lang="en-US" i="1">
                              <a:latin typeface="Cambria Math"/>
                            </a:rPr>
                            <m:t>2</m:t>
                          </m:r>
                        </m:sup>
                      </m:sSubSup>
                    </m:oMath>
                  </m:oMathPara>
                </a14:m>
                <a:endParaRPr lang="en-US" dirty="0"/>
              </a:p>
            </p:txBody>
          </p:sp>
        </mc:Choice>
        <mc:Fallback xmlns="">
          <p:sp>
            <p:nvSpPr>
              <p:cNvPr id="54" name="Rectangle 53"/>
              <p:cNvSpPr>
                <a:spLocks noRot="1" noChangeAspect="1" noMove="1" noResize="1" noEditPoints="1" noAdjustHandles="1" noChangeArrowheads="1" noChangeShapeType="1" noTextEdit="1"/>
              </p:cNvSpPr>
              <p:nvPr/>
            </p:nvSpPr>
            <p:spPr>
              <a:xfrm>
                <a:off x="1729144" y="3289484"/>
                <a:ext cx="857927" cy="372538"/>
              </a:xfrm>
              <a:prstGeom prst="rect">
                <a:avLst/>
              </a:prstGeom>
              <a:blipFill>
                <a:blip r:embed="rId7"/>
                <a:stretch>
                  <a:fillRect b="-65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5" name="Rectangle 54"/>
              <p:cNvSpPr/>
              <p:nvPr/>
            </p:nvSpPr>
            <p:spPr>
              <a:xfrm>
                <a:off x="3905560" y="3272835"/>
                <a:ext cx="844462" cy="41562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a:rPr>
                          </m:ctrlPr>
                        </m:sSubPr>
                        <m:e>
                          <m:acc>
                            <m:accPr>
                              <m:chr m:val="̅"/>
                              <m:ctrlPr>
                                <a:rPr lang="en-US" i="1">
                                  <a:latin typeface="Cambria Math"/>
                                </a:rPr>
                              </m:ctrlPr>
                            </m:accPr>
                            <m:e>
                              <m:r>
                                <a:rPr lang="en-US" i="1">
                                  <a:latin typeface="Cambria Math"/>
                                  <a:ea typeface="Cambria Math"/>
                                </a:rPr>
                                <m:t>𝑦</m:t>
                              </m:r>
                            </m:e>
                          </m:acc>
                        </m:e>
                        <m:sub>
                          <m:r>
                            <a:rPr lang="en-US" i="1">
                              <a:latin typeface="Cambria Math"/>
                              <a:ea typeface="Cambria Math"/>
                            </a:rPr>
                            <m:t>∙</m:t>
                          </m:r>
                          <m:r>
                            <a:rPr lang="en-US" i="1">
                              <a:latin typeface="Cambria Math" panose="02040503050406030204" pitchFamily="18" charset="0"/>
                              <a:ea typeface="Cambria Math"/>
                            </a:rPr>
                            <m:t>𝑗</m:t>
                          </m:r>
                        </m:sub>
                      </m:sSub>
                      <m:r>
                        <a:rPr lang="en-US" b="0" i="1" smtClean="0">
                          <a:latin typeface="Cambria Math" panose="02040503050406030204" pitchFamily="18" charset="0"/>
                          <a:ea typeface="Cambria Math"/>
                        </a:rPr>
                        <m:t>,</m:t>
                      </m:r>
                      <m:sSubSup>
                        <m:sSubSupPr>
                          <m:ctrlPr>
                            <a:rPr lang="en-US" i="1">
                              <a:latin typeface="Cambria Math"/>
                            </a:rPr>
                          </m:ctrlPr>
                        </m:sSubSupPr>
                        <m:e>
                          <m:r>
                            <a:rPr lang="en-US" i="1">
                              <a:latin typeface="Cambria Math"/>
                              <a:ea typeface="Cambria Math"/>
                            </a:rPr>
                            <m:t>𝜎</m:t>
                          </m:r>
                        </m:e>
                        <m:sub>
                          <m:r>
                            <a:rPr lang="en-US" i="1">
                              <a:latin typeface="Cambria Math" panose="02040503050406030204" pitchFamily="18" charset="0"/>
                              <a:ea typeface="Cambria Math"/>
                            </a:rPr>
                            <m:t>𝑗</m:t>
                          </m:r>
                        </m:sub>
                        <m:sup>
                          <m:r>
                            <a:rPr lang="en-US" i="1">
                              <a:latin typeface="Cambria Math"/>
                            </a:rPr>
                            <m:t>2</m:t>
                          </m:r>
                        </m:sup>
                      </m:sSubSup>
                    </m:oMath>
                  </m:oMathPara>
                </a14:m>
                <a:endParaRPr lang="en-US" dirty="0"/>
              </a:p>
            </p:txBody>
          </p:sp>
        </mc:Choice>
        <mc:Fallback xmlns="">
          <p:sp>
            <p:nvSpPr>
              <p:cNvPr id="55" name="Rectangle 54"/>
              <p:cNvSpPr>
                <a:spLocks noRot="1" noChangeAspect="1" noMove="1" noResize="1" noEditPoints="1" noAdjustHandles="1" noChangeArrowheads="1" noChangeShapeType="1" noTextEdit="1"/>
              </p:cNvSpPr>
              <p:nvPr/>
            </p:nvSpPr>
            <p:spPr>
              <a:xfrm>
                <a:off x="3905560" y="3272835"/>
                <a:ext cx="844462" cy="415627"/>
              </a:xfrm>
              <a:prstGeom prst="rect">
                <a:avLst/>
              </a:prstGeom>
              <a:blipFill>
                <a:blip r:embed="rId8"/>
                <a:stretch>
                  <a:fillRect b="-735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6" name="Rectangle 55"/>
              <p:cNvSpPr/>
              <p:nvPr/>
            </p:nvSpPr>
            <p:spPr>
              <a:xfrm>
                <a:off x="5848299" y="3289484"/>
                <a:ext cx="845616" cy="40312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a:rPr>
                          </m:ctrlPr>
                        </m:sSubPr>
                        <m:e>
                          <m:acc>
                            <m:accPr>
                              <m:chr m:val="̅"/>
                              <m:ctrlPr>
                                <a:rPr lang="en-US" i="1">
                                  <a:latin typeface="Cambria Math"/>
                                </a:rPr>
                              </m:ctrlPr>
                            </m:accPr>
                            <m:e>
                              <m:r>
                                <a:rPr lang="en-US" i="1">
                                  <a:latin typeface="Cambria Math"/>
                                  <a:ea typeface="Cambria Math"/>
                                </a:rPr>
                                <m:t>𝑦</m:t>
                              </m:r>
                            </m:e>
                          </m:acc>
                        </m:e>
                        <m:sub>
                          <m:r>
                            <a:rPr lang="en-US" i="1">
                              <a:latin typeface="Cambria Math"/>
                              <a:ea typeface="Cambria Math"/>
                            </a:rPr>
                            <m:t>∙</m:t>
                          </m:r>
                          <m:r>
                            <a:rPr lang="en-US" i="1">
                              <a:latin typeface="Cambria Math" panose="02040503050406030204" pitchFamily="18" charset="0"/>
                              <a:ea typeface="Cambria Math"/>
                            </a:rPr>
                            <m:t>𝐽</m:t>
                          </m:r>
                        </m:sub>
                      </m:sSub>
                      <m:r>
                        <a:rPr lang="en-US" b="0" i="1" smtClean="0">
                          <a:latin typeface="Cambria Math" panose="02040503050406030204" pitchFamily="18" charset="0"/>
                          <a:ea typeface="Cambria Math"/>
                        </a:rPr>
                        <m:t>,</m:t>
                      </m:r>
                      <m:sSubSup>
                        <m:sSubSupPr>
                          <m:ctrlPr>
                            <a:rPr lang="en-US" i="1">
                              <a:latin typeface="Cambria Math"/>
                            </a:rPr>
                          </m:ctrlPr>
                        </m:sSubSupPr>
                        <m:e>
                          <m:r>
                            <a:rPr lang="en-US" i="1">
                              <a:latin typeface="Cambria Math"/>
                              <a:ea typeface="Cambria Math"/>
                            </a:rPr>
                            <m:t>𝜎</m:t>
                          </m:r>
                        </m:e>
                        <m:sub>
                          <m:r>
                            <a:rPr lang="en-US" i="1">
                              <a:latin typeface="Cambria Math" panose="02040503050406030204" pitchFamily="18" charset="0"/>
                              <a:ea typeface="Cambria Math"/>
                            </a:rPr>
                            <m:t>𝐽</m:t>
                          </m:r>
                        </m:sub>
                        <m:sup>
                          <m:r>
                            <a:rPr lang="en-US" i="1">
                              <a:latin typeface="Cambria Math"/>
                            </a:rPr>
                            <m:t>2</m:t>
                          </m:r>
                        </m:sup>
                      </m:sSubSup>
                    </m:oMath>
                  </m:oMathPara>
                </a14:m>
                <a:endParaRPr lang="en-US" dirty="0"/>
              </a:p>
            </p:txBody>
          </p:sp>
        </mc:Choice>
        <mc:Fallback xmlns="">
          <p:sp>
            <p:nvSpPr>
              <p:cNvPr id="56" name="Rectangle 55"/>
              <p:cNvSpPr>
                <a:spLocks noRot="1" noChangeAspect="1" noMove="1" noResize="1" noEditPoints="1" noAdjustHandles="1" noChangeArrowheads="1" noChangeShapeType="1" noTextEdit="1"/>
              </p:cNvSpPr>
              <p:nvPr/>
            </p:nvSpPr>
            <p:spPr>
              <a:xfrm>
                <a:off x="5848299" y="3289484"/>
                <a:ext cx="845616" cy="403124"/>
              </a:xfrm>
              <a:prstGeom prst="rect">
                <a:avLst/>
              </a:prstGeom>
              <a:blipFill>
                <a:blip r:embed="rId9"/>
                <a:stretch>
                  <a:fillRect b="-606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3489897" y="1391208"/>
                <a:ext cx="1662964" cy="369332"/>
              </a:xfrm>
              <a:prstGeom prst="rect">
                <a:avLst/>
              </a:prstGeom>
            </p:spPr>
            <p:txBody>
              <a:bodyPr wrap="square">
                <a:spAutoFit/>
              </a:bodyPr>
              <a:lstStyle/>
              <a:p>
                <a:pPr/>
                <a14:m>
                  <m:oMathPara xmlns:m="http://schemas.openxmlformats.org/officeDocument/2006/math">
                    <m:oMathParaPr>
                      <m:jc m:val="center"/>
                    </m:oMathParaPr>
                    <m:oMath xmlns:m="http://schemas.openxmlformats.org/officeDocument/2006/math">
                      <m:r>
                        <a:rPr lang="en-US" i="1" smtClean="0">
                          <a:latin typeface="Cambria Math"/>
                          <a:ea typeface="Cambria Math"/>
                        </a:rPr>
                        <m:t>(</m:t>
                      </m:r>
                      <m:r>
                        <a:rPr lang="en-US" i="1" smtClean="0">
                          <a:latin typeface="Cambria Math"/>
                          <a:ea typeface="Cambria Math"/>
                        </a:rPr>
                        <m:t>𝜇</m:t>
                      </m:r>
                      <m:r>
                        <a:rPr lang="en-US" i="1" smtClean="0">
                          <a:latin typeface="Cambria Math"/>
                          <a:ea typeface="Cambria Math"/>
                        </a:rPr>
                        <m:t>,</m:t>
                      </m:r>
                      <m:r>
                        <a:rPr lang="en-US" i="1">
                          <a:latin typeface="Cambria Math"/>
                          <a:ea typeface="Cambria Math"/>
                        </a:rPr>
                        <m:t>𝜏</m:t>
                      </m:r>
                      <m:r>
                        <a:rPr lang="en-US" i="1" smtClean="0">
                          <a:latin typeface="Cambria Math" panose="02040503050406030204" pitchFamily="18" charset="0"/>
                          <a:ea typeface="Cambria Math"/>
                        </a:rPr>
                        <m:t>)</m:t>
                      </m:r>
                    </m:oMath>
                  </m:oMathPara>
                </a14:m>
                <a:endParaRPr lang="en-US" dirty="0"/>
              </a:p>
            </p:txBody>
          </p:sp>
        </mc:Choice>
        <mc:Fallback xmlns="">
          <p:sp>
            <p:nvSpPr>
              <p:cNvPr id="6" name="Rectangle 5"/>
              <p:cNvSpPr>
                <a:spLocks noRot="1" noChangeAspect="1" noMove="1" noResize="1" noEditPoints="1" noAdjustHandles="1" noChangeArrowheads="1" noChangeShapeType="1" noTextEdit="1"/>
              </p:cNvSpPr>
              <p:nvPr/>
            </p:nvSpPr>
            <p:spPr>
              <a:xfrm>
                <a:off x="3489897" y="1391208"/>
                <a:ext cx="1662964" cy="369332"/>
              </a:xfrm>
              <a:prstGeom prst="rect">
                <a:avLst/>
              </a:prstGeom>
              <a:blipFill>
                <a:blip r:embed="rId10"/>
                <a:stretch>
                  <a:fillRect b="-131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457200" y="4070914"/>
                <a:ext cx="8610600" cy="1004570"/>
              </a:xfrm>
              <a:prstGeom prst="rect">
                <a:avLst/>
              </a:prstGeom>
              <a:noFill/>
            </p:spPr>
            <p:txBody>
              <a:bodyPr wrap="square" rtlCol="0">
                <a:spAutoFit/>
              </a:bodyPr>
              <a:lstStyle/>
              <a:p>
                <a:pPr marL="285750" indent="-285750">
                  <a:buFont typeface="Arial" panose="020B0604020202020204" pitchFamily="34" charset="0"/>
                  <a:buChar char="•"/>
                </a:pPr>
                <a:r>
                  <a:rPr lang="en-US" dirty="0" smtClean="0"/>
                  <a:t>Future data </a:t>
                </a:r>
                <a14:m>
                  <m:oMath xmlns:m="http://schemas.openxmlformats.org/officeDocument/2006/math">
                    <m:acc>
                      <m:accPr>
                        <m:chr m:val="̃"/>
                        <m:ctrlPr>
                          <a:rPr lang="en-US" i="1" smtClean="0">
                            <a:latin typeface="Cambria Math"/>
                          </a:rPr>
                        </m:ctrlPr>
                      </m:accPr>
                      <m:e>
                        <m:r>
                          <a:rPr lang="en-US" b="0" i="1" smtClean="0">
                            <a:latin typeface="Cambria Math" panose="02040503050406030204" pitchFamily="18" charset="0"/>
                          </a:rPr>
                          <m:t>𝑦</m:t>
                        </m:r>
                      </m:e>
                    </m:acc>
                  </m:oMath>
                </a14:m>
                <a:r>
                  <a:rPr lang="en-US" dirty="0" smtClean="0"/>
                  <a:t> from the current set of batches, with means </a:t>
                </a:r>
                <a14:m>
                  <m:oMath xmlns:m="http://schemas.openxmlformats.org/officeDocument/2006/math">
                    <m:r>
                      <a:rPr lang="en-US" b="0" i="1" smtClean="0">
                        <a:latin typeface="Cambria Math" panose="02040503050406030204" pitchFamily="18" charset="0"/>
                        <a:ea typeface="Cambria Math"/>
                      </a:rPr>
                      <m:t>𝜃</m:t>
                    </m:r>
                    <m:r>
                      <a:rPr lang="en-US" b="0" i="1" smtClean="0">
                        <a:latin typeface="Cambria Math" panose="02040503050406030204" pitchFamily="18" charset="0"/>
                        <a:ea typeface="Cambria Math"/>
                      </a:rPr>
                      <m:t>=</m:t>
                    </m:r>
                    <m:d>
                      <m:dPr>
                        <m:ctrlPr>
                          <a:rPr lang="en-US" b="0" i="1" smtClean="0">
                            <a:latin typeface="Cambria Math"/>
                            <a:ea typeface="Cambria Math"/>
                          </a:rPr>
                        </m:ctrlPr>
                      </m:dPr>
                      <m:e>
                        <m:sSub>
                          <m:sSubPr>
                            <m:ctrlPr>
                              <a:rPr lang="en-US" i="1">
                                <a:latin typeface="Cambria Math"/>
                                <a:ea typeface="Cambria Math"/>
                              </a:rPr>
                            </m:ctrlPr>
                          </m:sSubPr>
                          <m:e>
                            <m:r>
                              <a:rPr lang="en-US" i="1">
                                <a:latin typeface="Cambria Math" panose="02040503050406030204" pitchFamily="18" charset="0"/>
                                <a:ea typeface="Cambria Math"/>
                              </a:rPr>
                              <m:t>𝜃</m:t>
                            </m:r>
                          </m:e>
                          <m:sub>
                            <m:r>
                              <a:rPr lang="en-US" b="0" i="1" smtClean="0">
                                <a:latin typeface="Cambria Math" panose="02040503050406030204" pitchFamily="18" charset="0"/>
                                <a:ea typeface="Cambria Math"/>
                              </a:rPr>
                              <m:t>1</m:t>
                            </m:r>
                          </m:sub>
                        </m:sSub>
                        <m:r>
                          <a:rPr lang="en-US" b="0" i="1" smtClean="0">
                            <a:latin typeface="Cambria Math" panose="02040503050406030204" pitchFamily="18" charset="0"/>
                            <a:ea typeface="Cambria Math"/>
                          </a:rPr>
                          <m:t>,…,</m:t>
                        </m:r>
                        <m:sSub>
                          <m:sSubPr>
                            <m:ctrlPr>
                              <a:rPr lang="en-US" i="1">
                                <a:latin typeface="Cambria Math"/>
                                <a:ea typeface="Cambria Math"/>
                              </a:rPr>
                            </m:ctrlPr>
                          </m:sSubPr>
                          <m:e>
                            <m:r>
                              <a:rPr lang="en-US" i="1">
                                <a:latin typeface="Cambria Math" panose="02040503050406030204" pitchFamily="18" charset="0"/>
                                <a:ea typeface="Cambria Math"/>
                              </a:rPr>
                              <m:t>𝜃</m:t>
                            </m:r>
                          </m:e>
                          <m:sub>
                            <m:r>
                              <a:rPr lang="en-US" b="0" i="1" smtClean="0">
                                <a:latin typeface="Cambria Math" panose="02040503050406030204" pitchFamily="18" charset="0"/>
                                <a:ea typeface="Cambria Math"/>
                              </a:rPr>
                              <m:t>𝐽</m:t>
                            </m:r>
                          </m:sub>
                        </m:sSub>
                      </m:e>
                    </m:d>
                  </m:oMath>
                </a14:m>
                <a:endParaRPr lang="en-US" dirty="0" smtClean="0"/>
              </a:p>
              <a:p>
                <a:pPr marL="800100" lvl="1" indent="-342900">
                  <a:buFont typeface="+mj-lt"/>
                  <a:buAutoNum type="arabicPeriod"/>
                </a:pPr>
                <a:r>
                  <a:rPr lang="en-US" dirty="0" smtClean="0"/>
                  <a:t>First draw  </a:t>
                </a:r>
                <a14:m>
                  <m:oMath xmlns:m="http://schemas.openxmlformats.org/officeDocument/2006/math">
                    <m:r>
                      <a:rPr lang="en-US" i="1">
                        <a:latin typeface="Cambria Math" panose="02040503050406030204" pitchFamily="18" charset="0"/>
                        <a:ea typeface="Cambria Math"/>
                      </a:rPr>
                      <m:t>𝜃</m:t>
                    </m:r>
                    <m:r>
                      <a:rPr lang="en-US" i="1">
                        <a:latin typeface="Cambria Math" panose="02040503050406030204" pitchFamily="18" charset="0"/>
                        <a:ea typeface="Cambria Math"/>
                      </a:rPr>
                      <m:t>=</m:t>
                    </m:r>
                    <m:d>
                      <m:dPr>
                        <m:ctrlPr>
                          <a:rPr lang="en-US" i="1">
                            <a:latin typeface="Cambria Math"/>
                            <a:ea typeface="Cambria Math"/>
                          </a:rPr>
                        </m:ctrlPr>
                      </m:dPr>
                      <m:e>
                        <m:sSub>
                          <m:sSubPr>
                            <m:ctrlPr>
                              <a:rPr lang="en-US" i="1">
                                <a:latin typeface="Cambria Math"/>
                                <a:ea typeface="Cambria Math"/>
                              </a:rPr>
                            </m:ctrlPr>
                          </m:sSubPr>
                          <m:e>
                            <m:r>
                              <a:rPr lang="en-US" i="1">
                                <a:latin typeface="Cambria Math" panose="02040503050406030204" pitchFamily="18" charset="0"/>
                                <a:ea typeface="Cambria Math"/>
                              </a:rPr>
                              <m:t>𝜃</m:t>
                            </m:r>
                          </m:e>
                          <m:sub>
                            <m:r>
                              <a:rPr lang="en-US" b="0" i="1" smtClean="0">
                                <a:latin typeface="Cambria Math" panose="02040503050406030204" pitchFamily="18" charset="0"/>
                                <a:ea typeface="Cambria Math"/>
                              </a:rPr>
                              <m:t>1</m:t>
                            </m:r>
                          </m:sub>
                        </m:sSub>
                        <m:r>
                          <a:rPr lang="en-US" i="1">
                            <a:latin typeface="Cambria Math" panose="02040503050406030204" pitchFamily="18" charset="0"/>
                            <a:ea typeface="Cambria Math"/>
                          </a:rPr>
                          <m:t>,…,</m:t>
                        </m:r>
                        <m:sSub>
                          <m:sSubPr>
                            <m:ctrlPr>
                              <a:rPr lang="en-US" i="1">
                                <a:latin typeface="Cambria Math"/>
                                <a:ea typeface="Cambria Math"/>
                              </a:rPr>
                            </m:ctrlPr>
                          </m:sSubPr>
                          <m:e>
                            <m:r>
                              <a:rPr lang="en-US" i="1">
                                <a:latin typeface="Cambria Math" panose="02040503050406030204" pitchFamily="18" charset="0"/>
                                <a:ea typeface="Cambria Math"/>
                              </a:rPr>
                              <m:t>𝜃</m:t>
                            </m:r>
                          </m:e>
                          <m:sub>
                            <m:r>
                              <a:rPr lang="en-US" i="1">
                                <a:latin typeface="Cambria Math" panose="02040503050406030204" pitchFamily="18" charset="0"/>
                                <a:ea typeface="Cambria Math"/>
                              </a:rPr>
                              <m:t>𝐽</m:t>
                            </m:r>
                          </m:sub>
                        </m:sSub>
                      </m:e>
                    </m:d>
                  </m:oMath>
                </a14:m>
                <a:r>
                  <a:rPr lang="en-US" dirty="0" smtClean="0"/>
                  <a:t> from </a:t>
                </a:r>
                <a14:m>
                  <m:oMath xmlns:m="http://schemas.openxmlformats.org/officeDocument/2006/math">
                    <m:r>
                      <a:rPr lang="en-US" i="1">
                        <a:latin typeface="Cambria Math"/>
                        <a:ea typeface="Cambria Math"/>
                      </a:rPr>
                      <m:t>𝑝</m:t>
                    </m:r>
                    <m:d>
                      <m:dPr>
                        <m:ctrlPr>
                          <a:rPr lang="en-US" i="1">
                            <a:latin typeface="Cambria Math"/>
                            <a:ea typeface="Cambria Math"/>
                          </a:rPr>
                        </m:ctrlPr>
                      </m:dPr>
                      <m:e>
                        <m:r>
                          <a:rPr lang="en-US" i="1">
                            <a:latin typeface="Cambria Math"/>
                            <a:ea typeface="Cambria Math"/>
                          </a:rPr>
                          <m:t>𝜃</m:t>
                        </m:r>
                        <m:r>
                          <a:rPr lang="en-US" i="1">
                            <a:latin typeface="Cambria Math"/>
                            <a:ea typeface="Cambria Math"/>
                          </a:rPr>
                          <m:t>,</m:t>
                        </m:r>
                        <m:r>
                          <a:rPr lang="en-US" i="1">
                            <a:latin typeface="Cambria Math"/>
                            <a:ea typeface="Cambria Math"/>
                          </a:rPr>
                          <m:t>𝜇</m:t>
                        </m:r>
                        <m:r>
                          <a:rPr lang="en-US" i="1">
                            <a:latin typeface="Cambria Math"/>
                            <a:ea typeface="Cambria Math"/>
                          </a:rPr>
                          <m:t>,</m:t>
                        </m:r>
                        <m:r>
                          <a:rPr lang="en-US" i="1">
                            <a:latin typeface="Cambria Math"/>
                            <a:ea typeface="Cambria Math"/>
                          </a:rPr>
                          <m:t>𝜏</m:t>
                        </m:r>
                      </m:e>
                      <m:e>
                        <m:r>
                          <a:rPr lang="en-US" i="1">
                            <a:latin typeface="Cambria Math"/>
                            <a:ea typeface="Cambria Math"/>
                          </a:rPr>
                          <m:t>𝑦</m:t>
                        </m:r>
                      </m:e>
                    </m:d>
                  </m:oMath>
                </a14:m>
                <a:r>
                  <a:rPr lang="en-US" dirty="0" smtClean="0"/>
                  <a:t> and sample </a:t>
                </a:r>
                <a:r>
                  <a:rPr lang="en-US" dirty="0"/>
                  <a:t>data </a:t>
                </a:r>
                <a14:m>
                  <m:oMath xmlns:m="http://schemas.openxmlformats.org/officeDocument/2006/math">
                    <m:acc>
                      <m:accPr>
                        <m:chr m:val="̃"/>
                        <m:ctrlPr>
                          <a:rPr lang="en-US" i="1">
                            <a:latin typeface="Cambria Math"/>
                          </a:rPr>
                        </m:ctrlPr>
                      </m:accPr>
                      <m:e>
                        <m:r>
                          <a:rPr lang="en-US" i="1">
                            <a:latin typeface="Cambria Math" panose="02040503050406030204" pitchFamily="18" charset="0"/>
                          </a:rPr>
                          <m:t>𝑦</m:t>
                        </m:r>
                      </m:e>
                    </m:acc>
                  </m:oMath>
                </a14:m>
                <a:r>
                  <a:rPr lang="en-US" dirty="0" smtClean="0"/>
                  <a:t> using </a:t>
                </a:r>
                <a14:m>
                  <m:oMath xmlns:m="http://schemas.openxmlformats.org/officeDocument/2006/math">
                    <m:r>
                      <a:rPr lang="en-US" i="1">
                        <a:latin typeface="Cambria Math"/>
                        <a:ea typeface="Cambria Math"/>
                      </a:rPr>
                      <m:t>𝑝</m:t>
                    </m:r>
                    <m:d>
                      <m:dPr>
                        <m:ctrlPr>
                          <a:rPr lang="en-US" i="1">
                            <a:latin typeface="Cambria Math"/>
                            <a:ea typeface="Cambria Math"/>
                          </a:rPr>
                        </m:ctrlPr>
                      </m:dPr>
                      <m:e>
                        <m:sSub>
                          <m:sSubPr>
                            <m:ctrlPr>
                              <a:rPr lang="en-US" i="1">
                                <a:latin typeface="Cambria Math"/>
                              </a:rPr>
                            </m:ctrlPr>
                          </m:sSubPr>
                          <m:e>
                            <m:r>
                              <a:rPr lang="en-US" i="1">
                                <a:latin typeface="Cambria Math" panose="02040503050406030204" pitchFamily="18" charset="0"/>
                              </a:rPr>
                              <m:t>𝑦</m:t>
                            </m:r>
                          </m:e>
                          <m:sub>
                            <m:r>
                              <a:rPr lang="en-US" i="1">
                                <a:latin typeface="Cambria Math" panose="02040503050406030204" pitchFamily="18" charset="0"/>
                                <a:ea typeface="Cambria Math"/>
                              </a:rPr>
                              <m:t>𝑖𝑗</m:t>
                            </m:r>
                          </m:sub>
                        </m:sSub>
                        <m:r>
                          <a:rPr lang="en-US" i="1">
                            <a:latin typeface="Cambria Math" panose="02040503050406030204" pitchFamily="18" charset="0"/>
                            <a:ea typeface="Cambria Math"/>
                          </a:rPr>
                          <m:t>|</m:t>
                        </m:r>
                        <m:sSub>
                          <m:sSubPr>
                            <m:ctrlPr>
                              <a:rPr lang="en-US" i="1">
                                <a:latin typeface="Cambria Math"/>
                                <a:ea typeface="Cambria Math"/>
                              </a:rPr>
                            </m:ctrlPr>
                          </m:sSubPr>
                          <m:e>
                            <m:r>
                              <a:rPr lang="en-US" i="1">
                                <a:latin typeface="Cambria Math" panose="02040503050406030204" pitchFamily="18" charset="0"/>
                                <a:ea typeface="Cambria Math"/>
                              </a:rPr>
                              <m:t>𝜃</m:t>
                            </m:r>
                          </m:e>
                          <m:sub>
                            <m:r>
                              <a:rPr lang="en-US" i="1">
                                <a:latin typeface="Cambria Math" panose="02040503050406030204" pitchFamily="18" charset="0"/>
                                <a:ea typeface="Cambria Math"/>
                              </a:rPr>
                              <m:t>𝑗</m:t>
                            </m:r>
                          </m:sub>
                        </m:sSub>
                      </m:e>
                    </m:d>
                  </m:oMath>
                </a14:m>
                <a:endParaRPr lang="en-US" dirty="0"/>
              </a:p>
              <a:p>
                <a:pPr marL="800100" lvl="1" indent="-342900">
                  <a:buFont typeface="+mj-lt"/>
                  <a:buAutoNum type="arabicPeriod"/>
                </a:pPr>
                <a:endParaRPr lang="en-US" dirty="0"/>
              </a:p>
            </p:txBody>
          </p:sp>
        </mc:Choice>
        <mc:Fallback xmlns="">
          <p:sp>
            <p:nvSpPr>
              <p:cNvPr id="7" name="TextBox 6"/>
              <p:cNvSpPr txBox="1">
                <a:spLocks noRot="1" noChangeAspect="1" noMove="1" noResize="1" noEditPoints="1" noAdjustHandles="1" noChangeArrowheads="1" noChangeShapeType="1" noTextEdit="1"/>
              </p:cNvSpPr>
              <p:nvPr/>
            </p:nvSpPr>
            <p:spPr>
              <a:xfrm>
                <a:off x="457200" y="4070914"/>
                <a:ext cx="8610600" cy="1004570"/>
              </a:xfrm>
              <a:prstGeom prst="rect">
                <a:avLst/>
              </a:prstGeom>
              <a:blipFill>
                <a:blip r:embed="rId11"/>
                <a:stretch>
                  <a:fillRect l="-425" t="-121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9" name="TextBox 58"/>
              <p:cNvSpPr txBox="1"/>
              <p:nvPr/>
            </p:nvSpPr>
            <p:spPr>
              <a:xfrm>
                <a:off x="457200" y="5071733"/>
                <a:ext cx="8382000" cy="1330236"/>
              </a:xfrm>
              <a:prstGeom prst="rect">
                <a:avLst/>
              </a:prstGeom>
              <a:noFill/>
            </p:spPr>
            <p:txBody>
              <a:bodyPr wrap="square" rtlCol="0">
                <a:spAutoFit/>
              </a:bodyPr>
              <a:lstStyle/>
              <a:p>
                <a:pPr marL="285750" indent="-285750">
                  <a:buFont typeface="Arial" panose="020B0604020202020204" pitchFamily="34" charset="0"/>
                  <a:buChar char="•"/>
                </a:pPr>
                <a:r>
                  <a:rPr lang="en-US" dirty="0" smtClean="0"/>
                  <a:t>Future data </a:t>
                </a:r>
                <a14:m>
                  <m:oMath xmlns:m="http://schemas.openxmlformats.org/officeDocument/2006/math">
                    <m:acc>
                      <m:accPr>
                        <m:chr m:val="̃"/>
                        <m:ctrlPr>
                          <a:rPr lang="en-US" i="1" smtClean="0">
                            <a:latin typeface="Cambria Math"/>
                          </a:rPr>
                        </m:ctrlPr>
                      </m:accPr>
                      <m:e>
                        <m:r>
                          <a:rPr lang="en-US" b="0" i="1" smtClean="0">
                            <a:latin typeface="Cambria Math" panose="02040503050406030204" pitchFamily="18" charset="0"/>
                          </a:rPr>
                          <m:t>𝑦</m:t>
                        </m:r>
                      </m:e>
                    </m:acc>
                  </m:oMath>
                </a14:m>
                <a:r>
                  <a:rPr lang="en-US" dirty="0" smtClean="0"/>
                  <a:t> from </a:t>
                </a:r>
                <a14:m>
                  <m:oMath xmlns:m="http://schemas.openxmlformats.org/officeDocument/2006/math">
                    <m:acc>
                      <m:accPr>
                        <m:chr m:val="̃"/>
                        <m:ctrlPr>
                          <a:rPr lang="en-US" i="1">
                            <a:latin typeface="Cambria Math"/>
                          </a:rPr>
                        </m:ctrlPr>
                      </m:accPr>
                      <m:e>
                        <m:r>
                          <a:rPr lang="en-US" b="0" i="1" smtClean="0">
                            <a:latin typeface="Cambria Math" panose="02040503050406030204" pitchFamily="18" charset="0"/>
                          </a:rPr>
                          <m:t>𝐽</m:t>
                        </m:r>
                      </m:e>
                    </m:acc>
                  </m:oMath>
                </a14:m>
                <a:r>
                  <a:rPr lang="en-US" dirty="0" smtClean="0"/>
                  <a:t> future batches, with means </a:t>
                </a:r>
                <a14:m>
                  <m:oMath xmlns:m="http://schemas.openxmlformats.org/officeDocument/2006/math">
                    <m:acc>
                      <m:accPr>
                        <m:chr m:val="̃"/>
                        <m:ctrlPr>
                          <a:rPr lang="en-US" i="1">
                            <a:latin typeface="Cambria Math"/>
                          </a:rPr>
                        </m:ctrlPr>
                      </m:accPr>
                      <m:e>
                        <m:r>
                          <a:rPr lang="en-US" b="0" i="1" smtClean="0">
                            <a:latin typeface="Cambria Math" panose="02040503050406030204" pitchFamily="18" charset="0"/>
                          </a:rPr>
                          <m:t>𝜃</m:t>
                        </m:r>
                      </m:e>
                    </m:acc>
                    <m:r>
                      <a:rPr lang="en-US" b="0" i="1" smtClean="0">
                        <a:latin typeface="Cambria Math" panose="02040503050406030204" pitchFamily="18" charset="0"/>
                        <a:ea typeface="Cambria Math"/>
                      </a:rPr>
                      <m:t>=</m:t>
                    </m:r>
                    <m:d>
                      <m:dPr>
                        <m:ctrlPr>
                          <a:rPr lang="en-US" b="0" i="1" smtClean="0">
                            <a:latin typeface="Cambria Math"/>
                            <a:ea typeface="Cambria Math"/>
                          </a:rPr>
                        </m:ctrlPr>
                      </m:dPr>
                      <m:e>
                        <m:sSub>
                          <m:sSubPr>
                            <m:ctrlPr>
                              <a:rPr lang="en-US" i="1" smtClean="0">
                                <a:latin typeface="Cambria Math"/>
                                <a:ea typeface="Cambria Math"/>
                              </a:rPr>
                            </m:ctrlPr>
                          </m:sSubPr>
                          <m:e>
                            <m:acc>
                              <m:accPr>
                                <m:chr m:val="̃"/>
                                <m:ctrlPr>
                                  <a:rPr lang="en-US" i="1">
                                    <a:latin typeface="Cambria Math"/>
                                  </a:rPr>
                                </m:ctrlPr>
                              </m:accPr>
                              <m:e>
                                <m:r>
                                  <a:rPr lang="en-US" i="1">
                                    <a:latin typeface="Cambria Math" panose="02040503050406030204" pitchFamily="18" charset="0"/>
                                  </a:rPr>
                                  <m:t>𝜃</m:t>
                                </m:r>
                              </m:e>
                            </m:acc>
                          </m:e>
                          <m:sub>
                            <m:r>
                              <a:rPr lang="en-US" b="0" i="1" smtClean="0">
                                <a:latin typeface="Cambria Math" panose="02040503050406030204" pitchFamily="18" charset="0"/>
                                <a:ea typeface="Cambria Math"/>
                              </a:rPr>
                              <m:t>1</m:t>
                            </m:r>
                          </m:sub>
                        </m:sSub>
                        <m:r>
                          <a:rPr lang="en-US" b="0" i="1" smtClean="0">
                            <a:latin typeface="Cambria Math" panose="02040503050406030204" pitchFamily="18" charset="0"/>
                            <a:ea typeface="Cambria Math"/>
                          </a:rPr>
                          <m:t>,…,</m:t>
                        </m:r>
                        <m:sSub>
                          <m:sSubPr>
                            <m:ctrlPr>
                              <a:rPr lang="en-US" i="1">
                                <a:latin typeface="Cambria Math"/>
                                <a:ea typeface="Cambria Math"/>
                              </a:rPr>
                            </m:ctrlPr>
                          </m:sSubPr>
                          <m:e>
                            <m:acc>
                              <m:accPr>
                                <m:chr m:val="̃"/>
                                <m:ctrlPr>
                                  <a:rPr lang="en-US" i="1">
                                    <a:latin typeface="Cambria Math"/>
                                  </a:rPr>
                                </m:ctrlPr>
                              </m:accPr>
                              <m:e>
                                <m:r>
                                  <a:rPr lang="en-US" i="1">
                                    <a:latin typeface="Cambria Math" panose="02040503050406030204" pitchFamily="18" charset="0"/>
                                  </a:rPr>
                                  <m:t>𝜃</m:t>
                                </m:r>
                              </m:e>
                            </m:acc>
                          </m:e>
                          <m:sub>
                            <m:acc>
                              <m:accPr>
                                <m:chr m:val="̃"/>
                                <m:ctrlPr>
                                  <a:rPr lang="en-US" i="1">
                                    <a:latin typeface="Cambria Math"/>
                                  </a:rPr>
                                </m:ctrlPr>
                              </m:accPr>
                              <m:e>
                                <m:r>
                                  <a:rPr lang="en-US" i="1">
                                    <a:latin typeface="Cambria Math" panose="02040503050406030204" pitchFamily="18" charset="0"/>
                                  </a:rPr>
                                  <m:t>𝐽</m:t>
                                </m:r>
                              </m:e>
                            </m:acc>
                          </m:sub>
                        </m:sSub>
                      </m:e>
                    </m:d>
                  </m:oMath>
                </a14:m>
                <a:endParaRPr lang="en-US" dirty="0" smtClean="0"/>
              </a:p>
              <a:p>
                <a:pPr marL="800100" lvl="2" indent="-342900">
                  <a:buFont typeface="+mj-lt"/>
                  <a:buAutoNum type="arabicPeriod"/>
                </a:pPr>
                <a:r>
                  <a:rPr lang="en-US" dirty="0"/>
                  <a:t>First </a:t>
                </a:r>
                <a:r>
                  <a:rPr lang="en-US" dirty="0" smtClean="0"/>
                  <a:t>draw </a:t>
                </a:r>
                <a14:m>
                  <m:oMath xmlns:m="http://schemas.openxmlformats.org/officeDocument/2006/math">
                    <m:r>
                      <a:rPr lang="en-US" b="0" i="0" smtClean="0">
                        <a:latin typeface="Cambria Math" panose="02040503050406030204" pitchFamily="18" charset="0"/>
                        <a:ea typeface="Cambria Math"/>
                      </a:rPr>
                      <m:t>(</m:t>
                    </m:r>
                    <m:r>
                      <a:rPr lang="en-US" i="1">
                        <a:latin typeface="Cambria Math"/>
                        <a:ea typeface="Cambria Math"/>
                      </a:rPr>
                      <m:t>𝜇</m:t>
                    </m:r>
                    <m:r>
                      <a:rPr lang="en-US" i="1">
                        <a:latin typeface="Cambria Math"/>
                        <a:ea typeface="Cambria Math"/>
                      </a:rPr>
                      <m:t>,</m:t>
                    </m:r>
                    <m:r>
                      <a:rPr lang="en-US" i="1">
                        <a:latin typeface="Cambria Math"/>
                        <a:ea typeface="Cambria Math"/>
                      </a:rPr>
                      <m:t>𝜏</m:t>
                    </m:r>
                    <m:r>
                      <a:rPr lang="en-US" b="0" i="1" smtClean="0">
                        <a:latin typeface="Cambria Math" panose="02040503050406030204" pitchFamily="18" charset="0"/>
                        <a:ea typeface="Cambria Math"/>
                      </a:rPr>
                      <m:t>)</m:t>
                    </m:r>
                  </m:oMath>
                </a14:m>
                <a:r>
                  <a:rPr lang="en-US" dirty="0" smtClean="0"/>
                  <a:t> from </a:t>
                </a:r>
                <a14:m>
                  <m:oMath xmlns:m="http://schemas.openxmlformats.org/officeDocument/2006/math">
                    <m:r>
                      <a:rPr lang="en-US" i="1">
                        <a:latin typeface="Cambria Math"/>
                        <a:ea typeface="Cambria Math"/>
                      </a:rPr>
                      <m:t>𝑝</m:t>
                    </m:r>
                    <m:d>
                      <m:dPr>
                        <m:ctrlPr>
                          <a:rPr lang="en-US" i="1">
                            <a:latin typeface="Cambria Math"/>
                            <a:ea typeface="Cambria Math"/>
                          </a:rPr>
                        </m:ctrlPr>
                      </m:dPr>
                      <m:e>
                        <m:r>
                          <a:rPr lang="en-US" i="1">
                            <a:latin typeface="Cambria Math"/>
                            <a:ea typeface="Cambria Math"/>
                          </a:rPr>
                          <m:t>𝜃</m:t>
                        </m:r>
                        <m:r>
                          <a:rPr lang="en-US" i="1">
                            <a:latin typeface="Cambria Math"/>
                            <a:ea typeface="Cambria Math"/>
                          </a:rPr>
                          <m:t>,</m:t>
                        </m:r>
                        <m:r>
                          <a:rPr lang="en-US" i="1">
                            <a:latin typeface="Cambria Math"/>
                            <a:ea typeface="Cambria Math"/>
                          </a:rPr>
                          <m:t>𝜇</m:t>
                        </m:r>
                        <m:r>
                          <a:rPr lang="en-US" i="1">
                            <a:latin typeface="Cambria Math"/>
                            <a:ea typeface="Cambria Math"/>
                          </a:rPr>
                          <m:t>,</m:t>
                        </m:r>
                        <m:r>
                          <a:rPr lang="en-US" i="1">
                            <a:latin typeface="Cambria Math"/>
                            <a:ea typeface="Cambria Math"/>
                          </a:rPr>
                          <m:t>𝜏</m:t>
                        </m:r>
                      </m:e>
                      <m:e>
                        <m:r>
                          <a:rPr lang="en-US" i="1">
                            <a:latin typeface="Cambria Math"/>
                            <a:ea typeface="Cambria Math"/>
                          </a:rPr>
                          <m:t>𝑦</m:t>
                        </m:r>
                      </m:e>
                    </m:d>
                  </m:oMath>
                </a14:m>
                <a:endParaRPr lang="en-US" dirty="0" smtClean="0">
                  <a:ea typeface="Cambria Math"/>
                </a:endParaRPr>
              </a:p>
              <a:p>
                <a:pPr marL="800100" lvl="2" indent="-342900">
                  <a:buFont typeface="+mj-lt"/>
                  <a:buAutoNum type="arabicPeriod"/>
                </a:pPr>
                <a:r>
                  <a:rPr lang="en-US" dirty="0" smtClean="0"/>
                  <a:t>Second draw </a:t>
                </a:r>
                <a:r>
                  <a:rPr lang="en-US" dirty="0"/>
                  <a:t> </a:t>
                </a:r>
                <a14:m>
                  <m:oMath xmlns:m="http://schemas.openxmlformats.org/officeDocument/2006/math">
                    <m:acc>
                      <m:accPr>
                        <m:chr m:val="̃"/>
                        <m:ctrlPr>
                          <a:rPr lang="en-US" i="1">
                            <a:latin typeface="Cambria Math"/>
                          </a:rPr>
                        </m:ctrlPr>
                      </m:accPr>
                      <m:e>
                        <m:r>
                          <a:rPr lang="en-US" i="1">
                            <a:latin typeface="Cambria Math" panose="02040503050406030204" pitchFamily="18" charset="0"/>
                          </a:rPr>
                          <m:t>𝐽</m:t>
                        </m:r>
                      </m:e>
                    </m:acc>
                  </m:oMath>
                </a14:m>
                <a:r>
                  <a:rPr lang="en-US" dirty="0" smtClean="0"/>
                  <a:t> new parameters </a:t>
                </a:r>
                <a14:m>
                  <m:oMath xmlns:m="http://schemas.openxmlformats.org/officeDocument/2006/math">
                    <m:acc>
                      <m:accPr>
                        <m:chr m:val="̃"/>
                        <m:ctrlPr>
                          <a:rPr lang="en-US" i="1">
                            <a:latin typeface="Cambria Math"/>
                          </a:rPr>
                        </m:ctrlPr>
                      </m:accPr>
                      <m:e>
                        <m:r>
                          <a:rPr lang="en-US" i="1">
                            <a:latin typeface="Cambria Math" panose="02040503050406030204" pitchFamily="18" charset="0"/>
                          </a:rPr>
                          <m:t>𝜃</m:t>
                        </m:r>
                      </m:e>
                    </m:acc>
                    <m:r>
                      <a:rPr lang="en-US" i="1">
                        <a:latin typeface="Cambria Math" panose="02040503050406030204" pitchFamily="18" charset="0"/>
                        <a:ea typeface="Cambria Math"/>
                      </a:rPr>
                      <m:t>=</m:t>
                    </m:r>
                    <m:d>
                      <m:dPr>
                        <m:ctrlPr>
                          <a:rPr lang="en-US" i="1">
                            <a:latin typeface="Cambria Math"/>
                            <a:ea typeface="Cambria Math"/>
                          </a:rPr>
                        </m:ctrlPr>
                      </m:dPr>
                      <m:e>
                        <m:sSub>
                          <m:sSubPr>
                            <m:ctrlPr>
                              <a:rPr lang="en-US" i="1">
                                <a:latin typeface="Cambria Math"/>
                                <a:ea typeface="Cambria Math"/>
                              </a:rPr>
                            </m:ctrlPr>
                          </m:sSubPr>
                          <m:e>
                            <m:acc>
                              <m:accPr>
                                <m:chr m:val="̃"/>
                                <m:ctrlPr>
                                  <a:rPr lang="en-US" i="1">
                                    <a:latin typeface="Cambria Math"/>
                                  </a:rPr>
                                </m:ctrlPr>
                              </m:accPr>
                              <m:e>
                                <m:r>
                                  <a:rPr lang="en-US" i="1">
                                    <a:latin typeface="Cambria Math" panose="02040503050406030204" pitchFamily="18" charset="0"/>
                                  </a:rPr>
                                  <m:t>𝜃</m:t>
                                </m:r>
                              </m:e>
                            </m:acc>
                          </m:e>
                          <m:sub>
                            <m:r>
                              <a:rPr lang="en-US" b="0" i="1" smtClean="0">
                                <a:latin typeface="Cambria Math" panose="02040503050406030204" pitchFamily="18" charset="0"/>
                              </a:rPr>
                              <m:t>1</m:t>
                            </m:r>
                          </m:sub>
                        </m:sSub>
                        <m:r>
                          <a:rPr lang="en-US" i="1">
                            <a:latin typeface="Cambria Math" panose="02040503050406030204" pitchFamily="18" charset="0"/>
                            <a:ea typeface="Cambria Math"/>
                          </a:rPr>
                          <m:t>,…,</m:t>
                        </m:r>
                        <m:sSub>
                          <m:sSubPr>
                            <m:ctrlPr>
                              <a:rPr lang="en-US" i="1">
                                <a:latin typeface="Cambria Math"/>
                                <a:ea typeface="Cambria Math"/>
                              </a:rPr>
                            </m:ctrlPr>
                          </m:sSubPr>
                          <m:e>
                            <m:acc>
                              <m:accPr>
                                <m:chr m:val="̃"/>
                                <m:ctrlPr>
                                  <a:rPr lang="en-US" i="1">
                                    <a:latin typeface="Cambria Math"/>
                                  </a:rPr>
                                </m:ctrlPr>
                              </m:accPr>
                              <m:e>
                                <m:r>
                                  <a:rPr lang="en-US" i="1">
                                    <a:latin typeface="Cambria Math" panose="02040503050406030204" pitchFamily="18" charset="0"/>
                                  </a:rPr>
                                  <m:t>𝜃</m:t>
                                </m:r>
                              </m:e>
                            </m:acc>
                          </m:e>
                          <m:sub>
                            <m:acc>
                              <m:accPr>
                                <m:chr m:val="̃"/>
                                <m:ctrlPr>
                                  <a:rPr lang="en-US" i="1">
                                    <a:latin typeface="Cambria Math"/>
                                  </a:rPr>
                                </m:ctrlPr>
                              </m:accPr>
                              <m:e>
                                <m:r>
                                  <a:rPr lang="en-US" i="1">
                                    <a:latin typeface="Cambria Math" panose="02040503050406030204" pitchFamily="18" charset="0"/>
                                  </a:rPr>
                                  <m:t>𝐽</m:t>
                                </m:r>
                              </m:e>
                            </m:acc>
                          </m:sub>
                        </m:sSub>
                      </m:e>
                    </m:d>
                  </m:oMath>
                </a14:m>
                <a:r>
                  <a:rPr lang="en-US" dirty="0" smtClean="0"/>
                  <a:t> from </a:t>
                </a:r>
                <a14:m>
                  <m:oMath xmlns:m="http://schemas.openxmlformats.org/officeDocument/2006/math">
                    <m:r>
                      <a:rPr lang="en-US" i="1">
                        <a:latin typeface="Cambria Math"/>
                        <a:ea typeface="Cambria Math"/>
                      </a:rPr>
                      <m:t>𝑝</m:t>
                    </m:r>
                    <m:d>
                      <m:dPr>
                        <m:ctrlPr>
                          <a:rPr lang="en-US" b="0" i="1" smtClean="0">
                            <a:latin typeface="Cambria Math"/>
                            <a:ea typeface="Cambria Math"/>
                          </a:rPr>
                        </m:ctrlPr>
                      </m:dPr>
                      <m:e>
                        <m:sSub>
                          <m:sSubPr>
                            <m:ctrlPr>
                              <a:rPr lang="en-US" i="1">
                                <a:latin typeface="Cambria Math"/>
                                <a:ea typeface="Cambria Math"/>
                              </a:rPr>
                            </m:ctrlPr>
                          </m:sSubPr>
                          <m:e>
                            <m:acc>
                              <m:accPr>
                                <m:chr m:val="̃"/>
                                <m:ctrlPr>
                                  <a:rPr lang="en-US" i="1">
                                    <a:latin typeface="Cambria Math"/>
                                  </a:rPr>
                                </m:ctrlPr>
                              </m:accPr>
                              <m:e>
                                <m:r>
                                  <a:rPr lang="en-US" i="1">
                                    <a:latin typeface="Cambria Math" panose="02040503050406030204" pitchFamily="18" charset="0"/>
                                  </a:rPr>
                                  <m:t>𝜃</m:t>
                                </m:r>
                              </m:e>
                            </m:acc>
                          </m:e>
                          <m:sub>
                            <m:r>
                              <a:rPr lang="en-US" b="0" i="1" smtClean="0">
                                <a:latin typeface="Cambria Math" panose="02040503050406030204" pitchFamily="18" charset="0"/>
                              </a:rPr>
                              <m:t>𝑗</m:t>
                            </m:r>
                          </m:sub>
                        </m:sSub>
                        <m:r>
                          <a:rPr lang="en-US" b="0" i="1" smtClean="0">
                            <a:latin typeface="Cambria Math" panose="02040503050406030204" pitchFamily="18" charset="0"/>
                            <a:ea typeface="Cambria Math"/>
                          </a:rPr>
                          <m:t>|</m:t>
                        </m:r>
                        <m:r>
                          <a:rPr lang="en-US" i="1">
                            <a:latin typeface="Cambria Math"/>
                            <a:ea typeface="Cambria Math"/>
                          </a:rPr>
                          <m:t>𝜇</m:t>
                        </m:r>
                        <m:r>
                          <a:rPr lang="en-US" i="1">
                            <a:latin typeface="Cambria Math"/>
                            <a:ea typeface="Cambria Math"/>
                          </a:rPr>
                          <m:t>,</m:t>
                        </m:r>
                        <m:r>
                          <a:rPr lang="en-US" i="1">
                            <a:latin typeface="Cambria Math"/>
                            <a:ea typeface="Cambria Math"/>
                          </a:rPr>
                          <m:t>𝜏</m:t>
                        </m:r>
                      </m:e>
                    </m:d>
                  </m:oMath>
                </a14:m>
                <a:endParaRPr lang="en-US" dirty="0" smtClean="0"/>
              </a:p>
              <a:p>
                <a:pPr marL="800100" lvl="2" indent="-342900">
                  <a:buFont typeface="+mj-lt"/>
                  <a:buAutoNum type="arabicPeriod"/>
                </a:pPr>
                <a:r>
                  <a:rPr lang="en-US" dirty="0" smtClean="0"/>
                  <a:t>Third, draw </a:t>
                </a:r>
                <a14:m>
                  <m:oMath xmlns:m="http://schemas.openxmlformats.org/officeDocument/2006/math">
                    <m:acc>
                      <m:accPr>
                        <m:chr m:val="̃"/>
                        <m:ctrlPr>
                          <a:rPr lang="en-US" i="1">
                            <a:latin typeface="Cambria Math"/>
                          </a:rPr>
                        </m:ctrlPr>
                      </m:accPr>
                      <m:e>
                        <m:r>
                          <a:rPr lang="en-US" i="1">
                            <a:latin typeface="Cambria Math" panose="02040503050406030204" pitchFamily="18" charset="0"/>
                          </a:rPr>
                          <m:t>𝑦</m:t>
                        </m:r>
                      </m:e>
                    </m:acc>
                  </m:oMath>
                </a14:m>
                <a:r>
                  <a:rPr lang="en-US" dirty="0" smtClean="0"/>
                  <a:t> given </a:t>
                </a:r>
                <a14:m>
                  <m:oMath xmlns:m="http://schemas.openxmlformats.org/officeDocument/2006/math">
                    <m:acc>
                      <m:accPr>
                        <m:chr m:val="̃"/>
                        <m:ctrlPr>
                          <a:rPr lang="en-US" i="1">
                            <a:latin typeface="Cambria Math"/>
                          </a:rPr>
                        </m:ctrlPr>
                      </m:accPr>
                      <m:e>
                        <m:r>
                          <a:rPr lang="en-US" i="1">
                            <a:latin typeface="Cambria Math" panose="02040503050406030204" pitchFamily="18" charset="0"/>
                          </a:rPr>
                          <m:t>𝜃</m:t>
                        </m:r>
                      </m:e>
                    </m:acc>
                  </m:oMath>
                </a14:m>
                <a:r>
                  <a:rPr lang="en-US" dirty="0" smtClean="0"/>
                  <a:t> from the data distribution </a:t>
                </a:r>
                <a14:m>
                  <m:oMath xmlns:m="http://schemas.openxmlformats.org/officeDocument/2006/math">
                    <m:r>
                      <a:rPr lang="en-US" i="1">
                        <a:latin typeface="Cambria Math"/>
                        <a:ea typeface="Cambria Math"/>
                      </a:rPr>
                      <m:t>𝑝</m:t>
                    </m:r>
                    <m:d>
                      <m:dPr>
                        <m:ctrlPr>
                          <a:rPr lang="en-US" i="1">
                            <a:latin typeface="Cambria Math"/>
                            <a:ea typeface="Cambria Math"/>
                          </a:rPr>
                        </m:ctrlPr>
                      </m:dPr>
                      <m:e>
                        <m:sSub>
                          <m:sSubPr>
                            <m:ctrlPr>
                              <a:rPr lang="en-US" b="0" i="1" smtClean="0">
                                <a:latin typeface="Cambria Math"/>
                                <a:ea typeface="Cambria Math"/>
                              </a:rPr>
                            </m:ctrlPr>
                          </m:sSubPr>
                          <m:e>
                            <m:r>
                              <a:rPr lang="en-US" b="0" i="1" smtClean="0">
                                <a:latin typeface="Cambria Math" panose="02040503050406030204" pitchFamily="18" charset="0"/>
                                <a:ea typeface="Cambria Math"/>
                              </a:rPr>
                              <m:t>𝑦</m:t>
                            </m:r>
                          </m:e>
                          <m:sub>
                            <m:r>
                              <a:rPr lang="en-US" b="0" i="1" smtClean="0">
                                <a:latin typeface="Cambria Math" panose="02040503050406030204" pitchFamily="18" charset="0"/>
                                <a:ea typeface="Cambria Math"/>
                              </a:rPr>
                              <m:t>𝑖𝑗</m:t>
                            </m:r>
                          </m:sub>
                        </m:sSub>
                        <m:r>
                          <a:rPr lang="en-US" b="0" i="1" smtClean="0">
                            <a:latin typeface="Cambria Math" panose="02040503050406030204" pitchFamily="18" charset="0"/>
                            <a:ea typeface="Cambria Math"/>
                          </a:rPr>
                          <m:t>|</m:t>
                        </m:r>
                        <m:sSub>
                          <m:sSubPr>
                            <m:ctrlPr>
                              <a:rPr lang="en-US" i="1">
                                <a:latin typeface="Cambria Math"/>
                                <a:ea typeface="Cambria Math"/>
                              </a:rPr>
                            </m:ctrlPr>
                          </m:sSubPr>
                          <m:e>
                            <m:acc>
                              <m:accPr>
                                <m:chr m:val="̃"/>
                                <m:ctrlPr>
                                  <a:rPr lang="en-US" i="1">
                                    <a:latin typeface="Cambria Math"/>
                                  </a:rPr>
                                </m:ctrlPr>
                              </m:accPr>
                              <m:e>
                                <m:r>
                                  <a:rPr lang="en-US" i="1">
                                    <a:latin typeface="Cambria Math" panose="02040503050406030204" pitchFamily="18" charset="0"/>
                                  </a:rPr>
                                  <m:t>𝜃</m:t>
                                </m:r>
                              </m:e>
                            </m:acc>
                          </m:e>
                          <m:sub>
                            <m:r>
                              <a:rPr lang="en-US" i="1">
                                <a:latin typeface="Cambria Math" panose="02040503050406030204" pitchFamily="18" charset="0"/>
                              </a:rPr>
                              <m:t>𝑗</m:t>
                            </m:r>
                          </m:sub>
                        </m:sSub>
                      </m:e>
                    </m:d>
                  </m:oMath>
                </a14:m>
                <a:endParaRPr lang="en-US" dirty="0"/>
              </a:p>
            </p:txBody>
          </p:sp>
        </mc:Choice>
        <mc:Fallback xmlns="">
          <p:sp>
            <p:nvSpPr>
              <p:cNvPr id="59" name="TextBox 58"/>
              <p:cNvSpPr txBox="1">
                <a:spLocks noRot="1" noChangeAspect="1" noMove="1" noResize="1" noEditPoints="1" noAdjustHandles="1" noChangeArrowheads="1" noChangeShapeType="1" noTextEdit="1"/>
              </p:cNvSpPr>
              <p:nvPr/>
            </p:nvSpPr>
            <p:spPr>
              <a:xfrm>
                <a:off x="457200" y="5071733"/>
                <a:ext cx="8382000" cy="1330236"/>
              </a:xfrm>
              <a:prstGeom prst="rect">
                <a:avLst/>
              </a:prstGeom>
              <a:blipFill>
                <a:blip r:embed="rId12"/>
                <a:stretch>
                  <a:fillRect l="-436" t="-917" b="-504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Rectangle 9"/>
              <p:cNvSpPr/>
              <p:nvPr/>
            </p:nvSpPr>
            <p:spPr>
              <a:xfrm>
                <a:off x="1936299" y="1365254"/>
                <a:ext cx="132036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a:latin typeface="Cambria Math"/>
                          <a:ea typeface="Cambria Math"/>
                        </a:rPr>
                        <m:t>𝑝</m:t>
                      </m:r>
                      <m:d>
                        <m:dPr>
                          <m:ctrlPr>
                            <a:rPr lang="en-US" i="1">
                              <a:latin typeface="Cambria Math"/>
                              <a:ea typeface="Cambria Math"/>
                            </a:rPr>
                          </m:ctrlPr>
                        </m:dPr>
                        <m:e>
                          <m:r>
                            <a:rPr lang="en-US" i="1">
                              <a:latin typeface="Cambria Math"/>
                              <a:ea typeface="Cambria Math"/>
                            </a:rPr>
                            <m:t>𝜃</m:t>
                          </m:r>
                          <m:r>
                            <a:rPr lang="en-US" i="1">
                              <a:latin typeface="Cambria Math"/>
                              <a:ea typeface="Cambria Math"/>
                            </a:rPr>
                            <m:t>,</m:t>
                          </m:r>
                          <m:r>
                            <a:rPr lang="en-US" i="1">
                              <a:latin typeface="Cambria Math"/>
                              <a:ea typeface="Cambria Math"/>
                            </a:rPr>
                            <m:t>𝜇</m:t>
                          </m:r>
                          <m:r>
                            <a:rPr lang="en-US" i="1">
                              <a:latin typeface="Cambria Math"/>
                              <a:ea typeface="Cambria Math"/>
                            </a:rPr>
                            <m:t>,</m:t>
                          </m:r>
                          <m:r>
                            <a:rPr lang="en-US" i="1">
                              <a:latin typeface="Cambria Math"/>
                              <a:ea typeface="Cambria Math"/>
                            </a:rPr>
                            <m:t>𝜏</m:t>
                          </m:r>
                        </m:e>
                        <m:e>
                          <m:r>
                            <a:rPr lang="en-US" i="1">
                              <a:latin typeface="Cambria Math"/>
                              <a:ea typeface="Cambria Math"/>
                            </a:rPr>
                            <m:t>𝑦</m:t>
                          </m:r>
                        </m:e>
                      </m:d>
                    </m:oMath>
                  </m:oMathPara>
                </a14:m>
                <a:endParaRPr lang="en-US" dirty="0"/>
              </a:p>
            </p:txBody>
          </p:sp>
        </mc:Choice>
        <mc:Fallback xmlns="">
          <p:sp>
            <p:nvSpPr>
              <p:cNvPr id="10" name="Rectangle 9"/>
              <p:cNvSpPr>
                <a:spLocks noRot="1" noChangeAspect="1" noMove="1" noResize="1" noEditPoints="1" noAdjustHandles="1" noChangeArrowheads="1" noChangeShapeType="1" noTextEdit="1"/>
              </p:cNvSpPr>
              <p:nvPr/>
            </p:nvSpPr>
            <p:spPr>
              <a:xfrm>
                <a:off x="1936299" y="1365254"/>
                <a:ext cx="1320361" cy="369332"/>
              </a:xfrm>
              <a:prstGeom prst="rect">
                <a:avLst/>
              </a:prstGeom>
              <a:blipFill>
                <a:blip r:embed="rId13"/>
                <a:stretch>
                  <a:fillRect b="-4918"/>
                </a:stretch>
              </a:blipFill>
            </p:spPr>
            <p:txBody>
              <a:bodyPr/>
              <a:lstStyle/>
              <a:p>
                <a:r>
                  <a:rPr lang="en-US">
                    <a:noFill/>
                  </a:rPr>
                  <a:t> </a:t>
                </a:r>
              </a:p>
            </p:txBody>
          </p:sp>
        </mc:Fallback>
      </mc:AlternateContent>
      <p:sp>
        <p:nvSpPr>
          <p:cNvPr id="13" name="Right Arrow 12"/>
          <p:cNvSpPr/>
          <p:nvPr/>
        </p:nvSpPr>
        <p:spPr>
          <a:xfrm rot="19780219">
            <a:off x="1791002" y="1867229"/>
            <a:ext cx="2251305" cy="513159"/>
          </a:xfrm>
          <a:prstGeom prst="rightArrow">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Bayesian Inference</a:t>
            </a:r>
            <a:endParaRPr lang="en-US" sz="1600" dirty="0">
              <a:solidFill>
                <a:schemeClr val="tx1"/>
              </a:solidFill>
            </a:endParaRPr>
          </a:p>
        </p:txBody>
      </p:sp>
      <p:sp>
        <p:nvSpPr>
          <p:cNvPr id="63" name="Right Arrow 62"/>
          <p:cNvSpPr/>
          <p:nvPr/>
        </p:nvSpPr>
        <p:spPr>
          <a:xfrm rot="1871523">
            <a:off x="4541604" y="1863082"/>
            <a:ext cx="2093253" cy="513159"/>
          </a:xfrm>
          <a:prstGeom prst="rightArrow">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Sampling</a:t>
            </a:r>
            <a:endParaRPr lang="en-US" sz="1600" dirty="0">
              <a:solidFill>
                <a:schemeClr val="tx1"/>
              </a:solidFill>
            </a:endParaRPr>
          </a:p>
        </p:txBody>
      </p:sp>
      <mc:AlternateContent xmlns:mc="http://schemas.openxmlformats.org/markup-compatibility/2006" xmlns:a14="http://schemas.microsoft.com/office/drawing/2010/main">
        <mc:Choice Requires="a14">
          <p:sp>
            <p:nvSpPr>
              <p:cNvPr id="2" name="Rectangle 1"/>
              <p:cNvSpPr/>
              <p:nvPr/>
            </p:nvSpPr>
            <p:spPr>
              <a:xfrm>
                <a:off x="6932348" y="1355715"/>
                <a:ext cx="87851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a:latin typeface="Cambria Math"/>
                          <a:ea typeface="Cambria Math"/>
                        </a:rPr>
                        <m:t>𝑝</m:t>
                      </m:r>
                      <m:d>
                        <m:dPr>
                          <m:ctrlPr>
                            <a:rPr lang="en-US" i="1">
                              <a:latin typeface="Cambria Math"/>
                              <a:ea typeface="Cambria Math"/>
                            </a:rPr>
                          </m:ctrlPr>
                        </m:dPr>
                        <m:e>
                          <m:r>
                            <a:rPr lang="en-US" i="1">
                              <a:latin typeface="Cambria Math"/>
                              <a:ea typeface="Cambria Math"/>
                            </a:rPr>
                            <m:t>𝜏</m:t>
                          </m:r>
                          <m:r>
                            <a:rPr lang="en-US" i="1">
                              <a:latin typeface="Cambria Math"/>
                              <a:ea typeface="Cambria Math"/>
                            </a:rPr>
                            <m:t>|</m:t>
                          </m:r>
                          <m:r>
                            <a:rPr lang="en-US" i="1">
                              <a:latin typeface="Cambria Math"/>
                              <a:ea typeface="Cambria Math"/>
                            </a:rPr>
                            <m:t>𝑦</m:t>
                          </m:r>
                        </m:e>
                      </m:d>
                    </m:oMath>
                  </m:oMathPara>
                </a14:m>
                <a:endParaRPr lang="en-US" dirty="0"/>
              </a:p>
            </p:txBody>
          </p:sp>
        </mc:Choice>
        <mc:Fallback xmlns="">
          <p:sp>
            <p:nvSpPr>
              <p:cNvPr id="2" name="Rectangle 1"/>
              <p:cNvSpPr>
                <a:spLocks noRot="1" noChangeAspect="1" noMove="1" noResize="1" noEditPoints="1" noAdjustHandles="1" noChangeArrowheads="1" noChangeShapeType="1" noTextEdit="1"/>
              </p:cNvSpPr>
              <p:nvPr/>
            </p:nvSpPr>
            <p:spPr>
              <a:xfrm>
                <a:off x="6932348" y="1355715"/>
                <a:ext cx="878510" cy="369332"/>
              </a:xfrm>
              <a:prstGeom prst="rect">
                <a:avLst/>
              </a:prstGeom>
              <a:blipFill>
                <a:blip r:embed="rId14"/>
                <a:stretch>
                  <a:fillRect b="-131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Rectangle 2"/>
              <p:cNvSpPr/>
              <p:nvPr/>
            </p:nvSpPr>
            <p:spPr>
              <a:xfrm>
                <a:off x="6910482" y="1836370"/>
                <a:ext cx="1080424"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ea typeface="Cambria Math"/>
                        </a:rPr>
                        <m:t>𝑝</m:t>
                      </m:r>
                      <m:d>
                        <m:dPr>
                          <m:ctrlPr>
                            <a:rPr lang="en-US" i="1">
                              <a:latin typeface="Cambria Math"/>
                              <a:ea typeface="Cambria Math"/>
                            </a:rPr>
                          </m:ctrlPr>
                        </m:dPr>
                        <m:e>
                          <m:r>
                            <a:rPr lang="en-US" i="1">
                              <a:latin typeface="Cambria Math"/>
                              <a:ea typeface="Cambria Math"/>
                            </a:rPr>
                            <m:t>𝜇</m:t>
                          </m:r>
                        </m:e>
                        <m:e>
                          <m:r>
                            <a:rPr lang="en-US" i="1">
                              <a:latin typeface="Cambria Math"/>
                              <a:ea typeface="Cambria Math"/>
                            </a:rPr>
                            <m:t>𝜏</m:t>
                          </m:r>
                          <m:r>
                            <a:rPr lang="en-US">
                              <a:latin typeface="Cambria Math"/>
                              <a:ea typeface="Cambria Math"/>
                            </a:rPr>
                            <m:t>,</m:t>
                          </m:r>
                          <m:r>
                            <m:rPr>
                              <m:sty m:val="p"/>
                            </m:rPr>
                            <a:rPr lang="en-US">
                              <a:latin typeface="Cambria Math"/>
                              <a:ea typeface="Cambria Math"/>
                            </a:rPr>
                            <m:t>y</m:t>
                          </m:r>
                        </m:e>
                      </m:d>
                    </m:oMath>
                  </m:oMathPara>
                </a14:m>
                <a:endParaRPr lang="en-US" dirty="0"/>
              </a:p>
            </p:txBody>
          </p:sp>
        </mc:Choice>
        <mc:Fallback xmlns="">
          <p:sp>
            <p:nvSpPr>
              <p:cNvPr id="3" name="Rectangle 2"/>
              <p:cNvSpPr>
                <a:spLocks noRot="1" noChangeAspect="1" noMove="1" noResize="1" noEditPoints="1" noAdjustHandles="1" noChangeArrowheads="1" noChangeShapeType="1" noTextEdit="1"/>
              </p:cNvSpPr>
              <p:nvPr/>
            </p:nvSpPr>
            <p:spPr>
              <a:xfrm>
                <a:off x="6910482" y="1836370"/>
                <a:ext cx="1080424" cy="369332"/>
              </a:xfrm>
              <a:prstGeom prst="rect">
                <a:avLst/>
              </a:prstGeom>
              <a:blipFill>
                <a:blip r:embed="rId15"/>
                <a:stretch>
                  <a:fillRect b="-65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Rectangle 4"/>
              <p:cNvSpPr/>
              <p:nvPr/>
            </p:nvSpPr>
            <p:spPr>
              <a:xfrm>
                <a:off x="6910482" y="2317025"/>
                <a:ext cx="1395318" cy="41139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𝑝</m:t>
                      </m:r>
                      <m:d>
                        <m:dPr>
                          <m:ctrlPr>
                            <a:rPr lang="en-US" i="1">
                              <a:latin typeface="Cambria Math"/>
                            </a:rPr>
                          </m:ctrlPr>
                        </m:dPr>
                        <m:e>
                          <m:sSub>
                            <m:sSubPr>
                              <m:ctrlPr>
                                <a:rPr lang="en-US" i="1">
                                  <a:latin typeface="Cambria Math"/>
                                </a:rPr>
                              </m:ctrlPr>
                            </m:sSubPr>
                            <m:e>
                              <m:r>
                                <a:rPr lang="en-US" i="1">
                                  <a:latin typeface="Cambria Math"/>
                                  <a:ea typeface="Cambria Math"/>
                                </a:rPr>
                                <m:t>𝜃</m:t>
                              </m:r>
                            </m:e>
                            <m:sub>
                              <m:r>
                                <a:rPr lang="en-US" i="1">
                                  <a:latin typeface="Cambria Math"/>
                                </a:rPr>
                                <m:t>𝑗</m:t>
                              </m:r>
                            </m:sub>
                          </m:sSub>
                          <m:r>
                            <a:rPr lang="en-US" i="1">
                              <a:latin typeface="Cambria Math"/>
                            </a:rPr>
                            <m:t>|</m:t>
                          </m:r>
                          <m:r>
                            <a:rPr lang="en-US" i="1">
                              <a:latin typeface="Cambria Math"/>
                              <a:ea typeface="Cambria Math"/>
                            </a:rPr>
                            <m:t>𝜇</m:t>
                          </m:r>
                          <m:r>
                            <a:rPr lang="en-US" i="1">
                              <a:latin typeface="Cambria Math"/>
                              <a:ea typeface="Cambria Math"/>
                            </a:rPr>
                            <m:t>,</m:t>
                          </m:r>
                          <m:r>
                            <a:rPr lang="en-US" i="1">
                              <a:latin typeface="Cambria Math"/>
                              <a:ea typeface="Cambria Math"/>
                            </a:rPr>
                            <m:t>𝜏</m:t>
                          </m:r>
                          <m:r>
                            <a:rPr lang="en-US" i="1">
                              <a:latin typeface="Cambria Math"/>
                              <a:ea typeface="Cambria Math"/>
                            </a:rPr>
                            <m:t>,</m:t>
                          </m:r>
                          <m:r>
                            <a:rPr lang="en-US" i="1">
                              <a:latin typeface="Cambria Math"/>
                              <a:ea typeface="Cambria Math"/>
                            </a:rPr>
                            <m:t>𝑦</m:t>
                          </m:r>
                        </m:e>
                      </m:d>
                    </m:oMath>
                  </m:oMathPara>
                </a14:m>
                <a:endParaRPr lang="en-US" dirty="0"/>
              </a:p>
            </p:txBody>
          </p:sp>
        </mc:Choice>
        <mc:Fallback xmlns="">
          <p:sp>
            <p:nvSpPr>
              <p:cNvPr id="5" name="Rectangle 4"/>
              <p:cNvSpPr>
                <a:spLocks noRot="1" noChangeAspect="1" noMove="1" noResize="1" noEditPoints="1" noAdjustHandles="1" noChangeArrowheads="1" noChangeShapeType="1" noTextEdit="1"/>
              </p:cNvSpPr>
              <p:nvPr/>
            </p:nvSpPr>
            <p:spPr>
              <a:xfrm>
                <a:off x="6910482" y="2317025"/>
                <a:ext cx="1395318" cy="411395"/>
              </a:xfrm>
              <a:prstGeom prst="rect">
                <a:avLst/>
              </a:prstGeom>
              <a:blipFill>
                <a:blip r:embed="rId16"/>
                <a:stretch>
                  <a:fillRect b="-735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Rectangle 15"/>
              <p:cNvSpPr/>
              <p:nvPr/>
            </p:nvSpPr>
            <p:spPr>
              <a:xfrm>
                <a:off x="6916972" y="2789005"/>
                <a:ext cx="1120820" cy="41139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smtClean="0">
                          <a:latin typeface="Cambria Math"/>
                          <a:ea typeface="Cambria Math"/>
                        </a:rPr>
                        <m:t>𝑝</m:t>
                      </m:r>
                      <m:d>
                        <m:dPr>
                          <m:ctrlPr>
                            <a:rPr lang="en-US" i="1">
                              <a:latin typeface="Cambria Math"/>
                              <a:ea typeface="Cambria Math"/>
                            </a:rPr>
                          </m:ctrlPr>
                        </m:dPr>
                        <m:e>
                          <m:sSub>
                            <m:sSubPr>
                              <m:ctrlPr>
                                <a:rPr lang="en-US" i="1">
                                  <a:latin typeface="Cambria Math"/>
                                </a:rPr>
                              </m:ctrlPr>
                            </m:sSubPr>
                            <m:e>
                              <m:r>
                                <a:rPr lang="en-US" b="0" i="1" smtClean="0">
                                  <a:latin typeface="Cambria Math" panose="02040503050406030204" pitchFamily="18" charset="0"/>
                                </a:rPr>
                                <m:t>𝑦</m:t>
                              </m:r>
                            </m:e>
                            <m:sub>
                              <m:r>
                                <a:rPr lang="en-US" b="0" i="1" smtClean="0">
                                  <a:latin typeface="Cambria Math" panose="02040503050406030204" pitchFamily="18" charset="0"/>
                                  <a:ea typeface="Cambria Math"/>
                                </a:rPr>
                                <m:t>𝑖</m:t>
                              </m:r>
                              <m:r>
                                <a:rPr lang="en-US" i="1">
                                  <a:latin typeface="Cambria Math" panose="02040503050406030204" pitchFamily="18" charset="0"/>
                                  <a:ea typeface="Cambria Math"/>
                                </a:rPr>
                                <m:t>𝑗</m:t>
                              </m:r>
                            </m:sub>
                          </m:sSub>
                          <m:r>
                            <a:rPr lang="en-US" i="1">
                              <a:latin typeface="Cambria Math" panose="02040503050406030204" pitchFamily="18" charset="0"/>
                              <a:ea typeface="Cambria Math"/>
                            </a:rPr>
                            <m:t>|</m:t>
                          </m:r>
                          <m:sSub>
                            <m:sSubPr>
                              <m:ctrlPr>
                                <a:rPr lang="en-US" b="0" i="1" smtClean="0">
                                  <a:latin typeface="Cambria Math"/>
                                  <a:ea typeface="Cambria Math"/>
                                </a:rPr>
                              </m:ctrlPr>
                            </m:sSubPr>
                            <m:e>
                              <m:r>
                                <a:rPr lang="en-US" b="0" i="1" smtClean="0">
                                  <a:latin typeface="Cambria Math" panose="02040503050406030204" pitchFamily="18" charset="0"/>
                                  <a:ea typeface="Cambria Math"/>
                                </a:rPr>
                                <m:t>𝜃</m:t>
                              </m:r>
                            </m:e>
                            <m:sub>
                              <m:r>
                                <a:rPr lang="en-US" b="0" i="1" smtClean="0">
                                  <a:latin typeface="Cambria Math" panose="02040503050406030204" pitchFamily="18" charset="0"/>
                                  <a:ea typeface="Cambria Math"/>
                                </a:rPr>
                                <m:t>𝑗</m:t>
                              </m:r>
                            </m:sub>
                          </m:sSub>
                        </m:e>
                      </m:d>
                    </m:oMath>
                  </m:oMathPara>
                </a14:m>
                <a:endParaRPr lang="en-US" dirty="0"/>
              </a:p>
            </p:txBody>
          </p:sp>
        </mc:Choice>
        <mc:Fallback xmlns="">
          <p:sp>
            <p:nvSpPr>
              <p:cNvPr id="16" name="Rectangle 15"/>
              <p:cNvSpPr>
                <a:spLocks noRot="1" noChangeAspect="1" noMove="1" noResize="1" noEditPoints="1" noAdjustHandles="1" noChangeArrowheads="1" noChangeShapeType="1" noTextEdit="1"/>
              </p:cNvSpPr>
              <p:nvPr/>
            </p:nvSpPr>
            <p:spPr>
              <a:xfrm>
                <a:off x="6916972" y="2789005"/>
                <a:ext cx="1120820" cy="411395"/>
              </a:xfrm>
              <a:prstGeom prst="rect">
                <a:avLst/>
              </a:prstGeom>
              <a:blipFill>
                <a:blip r:embed="rId17"/>
                <a:stretch>
                  <a:fillRect b="-7463"/>
                </a:stretch>
              </a:blipFill>
            </p:spPr>
            <p:txBody>
              <a:bodyPr/>
              <a:lstStyle/>
              <a:p>
                <a:r>
                  <a:rPr lang="en-US">
                    <a:noFill/>
                  </a:rPr>
                  <a:t> </a:t>
                </a:r>
              </a:p>
            </p:txBody>
          </p:sp>
        </mc:Fallback>
      </mc:AlternateContent>
    </p:spTree>
    <p:extLst>
      <p:ext uri="{BB962C8B-B14F-4D97-AF65-F5344CB8AC3E}">
        <p14:creationId xmlns:p14="http://schemas.microsoft.com/office/powerpoint/2010/main" val="187536948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extBox 43"/>
          <p:cNvSpPr txBox="1"/>
          <p:nvPr/>
        </p:nvSpPr>
        <p:spPr>
          <a:xfrm>
            <a:off x="0" y="228600"/>
            <a:ext cx="9144000" cy="369332"/>
          </a:xfrm>
          <a:prstGeom prst="rect">
            <a:avLst/>
          </a:prstGeom>
          <a:solidFill>
            <a:schemeClr val="accent1">
              <a:lumMod val="20000"/>
              <a:lumOff val="80000"/>
            </a:schemeClr>
          </a:solidFill>
        </p:spPr>
        <p:txBody>
          <a:bodyPr wrap="square" rtlCol="0">
            <a:spAutoFit/>
          </a:bodyPr>
          <a:lstStyle/>
          <a:p>
            <a:r>
              <a:rPr lang="en-US" b="1" dirty="0" smtClean="0">
                <a:solidFill>
                  <a:srgbClr val="3333FF"/>
                </a:solidFill>
              </a:rPr>
              <a:t>     Example: Parallel experiments in eight schools</a:t>
            </a:r>
            <a:endParaRPr lang="en-US" b="1" dirty="0">
              <a:solidFill>
                <a:srgbClr val="3333FF"/>
              </a:solidFill>
            </a:endParaRPr>
          </a:p>
        </p:txBody>
      </p:sp>
      <p:pic>
        <p:nvPicPr>
          <p:cNvPr id="22" name="Picture 21"/>
          <p:cNvPicPr>
            <a:picLocks noChangeAspect="1"/>
          </p:cNvPicPr>
          <p:nvPr/>
        </p:nvPicPr>
        <p:blipFill>
          <a:blip r:embed="rId2"/>
          <a:stretch>
            <a:fillRect/>
          </a:stretch>
        </p:blipFill>
        <p:spPr>
          <a:xfrm>
            <a:off x="2667000" y="1295400"/>
            <a:ext cx="3352800" cy="2660073"/>
          </a:xfrm>
          <a:prstGeom prst="rect">
            <a:avLst/>
          </a:prstGeom>
        </p:spPr>
      </p:pic>
      <mc:AlternateContent xmlns:mc="http://schemas.openxmlformats.org/markup-compatibility/2006" xmlns:a14="http://schemas.microsoft.com/office/drawing/2010/main">
        <mc:Choice Requires="a14">
          <p:sp>
            <p:nvSpPr>
              <p:cNvPr id="23" name="TextBox 22"/>
              <p:cNvSpPr txBox="1"/>
              <p:nvPr/>
            </p:nvSpPr>
            <p:spPr>
              <a:xfrm>
                <a:off x="187380" y="4419600"/>
                <a:ext cx="8651820" cy="1835695"/>
              </a:xfrm>
              <a:prstGeom prst="rect">
                <a:avLst/>
              </a:prstGeom>
              <a:noFill/>
            </p:spPr>
            <p:txBody>
              <a:bodyPr wrap="square" rtlCol="0">
                <a:spAutoFit/>
              </a:bodyPr>
              <a:lstStyle/>
              <a:p>
                <a:pPr marL="285750" indent="-285750">
                  <a:buFont typeface="Arial" panose="020B0604020202020204" pitchFamily="34" charset="0"/>
                  <a:buChar char="•"/>
                </a:pPr>
                <a:r>
                  <a:rPr lang="en-US" sz="1600" dirty="0" smtClean="0"/>
                  <a:t>A study was performed for the Educational Testing Service to analyze the effects of special coaching programs on test scores in eight schools.</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smtClean="0"/>
                  <a:t>There was no prior reason to believe that any of the eight programs was more effective than any other or that some were more similar in effect to each other than to any other</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smtClean="0"/>
                  <a:t>The estimates </a:t>
                </a:r>
                <a14:m>
                  <m:oMath xmlns:m="http://schemas.openxmlformats.org/officeDocument/2006/math">
                    <m:sSub>
                      <m:sSubPr>
                        <m:ctrlPr>
                          <a:rPr lang="en-US" sz="1600" i="1">
                            <a:latin typeface="Cambria Math"/>
                          </a:rPr>
                        </m:ctrlPr>
                      </m:sSubPr>
                      <m:e>
                        <m:r>
                          <a:rPr lang="en-US" sz="1600" i="1">
                            <a:latin typeface="Cambria Math"/>
                            <a:ea typeface="Cambria Math"/>
                          </a:rPr>
                          <m:t>𝑦</m:t>
                        </m:r>
                      </m:e>
                      <m:sub>
                        <m:r>
                          <a:rPr lang="en-US" sz="1600" i="1">
                            <a:latin typeface="Cambria Math"/>
                          </a:rPr>
                          <m:t>𝑗</m:t>
                        </m:r>
                      </m:sub>
                    </m:sSub>
                  </m:oMath>
                </a14:m>
                <a:r>
                  <a:rPr lang="en-US" sz="1600" dirty="0" smtClean="0"/>
                  <a:t> and </a:t>
                </a:r>
                <a14:m>
                  <m:oMath xmlns:m="http://schemas.openxmlformats.org/officeDocument/2006/math">
                    <m:sSub>
                      <m:sSubPr>
                        <m:ctrlPr>
                          <a:rPr lang="en-US" sz="1600" i="1">
                            <a:latin typeface="Cambria Math"/>
                          </a:rPr>
                        </m:ctrlPr>
                      </m:sSubPr>
                      <m:e>
                        <m:r>
                          <a:rPr lang="en-US" sz="1600" i="1" smtClean="0">
                            <a:latin typeface="Cambria Math"/>
                            <a:ea typeface="Cambria Math"/>
                          </a:rPr>
                          <m:t>𝜎</m:t>
                        </m:r>
                      </m:e>
                      <m:sub>
                        <m:r>
                          <a:rPr lang="en-US" sz="1600" i="1">
                            <a:latin typeface="Cambria Math"/>
                          </a:rPr>
                          <m:t>𝑗</m:t>
                        </m:r>
                      </m:sub>
                    </m:sSub>
                    <m:r>
                      <a:rPr lang="en-US" sz="1600" i="1">
                        <a:latin typeface="Cambria Math"/>
                      </a:rPr>
                      <m:t> </m:t>
                    </m:r>
                  </m:oMath>
                </a14:m>
                <a:r>
                  <a:rPr lang="en-US" sz="1600" dirty="0" smtClean="0"/>
                  <a:t>are obtained by independent experiments</a:t>
                </a:r>
                <a:endParaRPr lang="en-US" sz="1600" dirty="0"/>
              </a:p>
            </p:txBody>
          </p:sp>
        </mc:Choice>
        <mc:Fallback xmlns="">
          <p:sp>
            <p:nvSpPr>
              <p:cNvPr id="23" name="TextBox 22"/>
              <p:cNvSpPr txBox="1">
                <a:spLocks noRot="1" noChangeAspect="1" noMove="1" noResize="1" noEditPoints="1" noAdjustHandles="1" noChangeArrowheads="1" noChangeShapeType="1" noTextEdit="1"/>
              </p:cNvSpPr>
              <p:nvPr/>
            </p:nvSpPr>
            <p:spPr>
              <a:xfrm>
                <a:off x="187380" y="4419600"/>
                <a:ext cx="8651820" cy="1835695"/>
              </a:xfrm>
              <a:prstGeom prst="rect">
                <a:avLst/>
              </a:prstGeom>
              <a:blipFill>
                <a:blip r:embed="rId3"/>
                <a:stretch>
                  <a:fillRect l="-282" t="-997" b="-2658"/>
                </a:stretch>
              </a:blipFill>
            </p:spPr>
            <p:txBody>
              <a:bodyPr/>
              <a:lstStyle/>
              <a:p>
                <a:r>
                  <a:rPr lang="en-US">
                    <a:noFill/>
                  </a:rPr>
                  <a:t> </a:t>
                </a:r>
              </a:p>
            </p:txBody>
          </p:sp>
        </mc:Fallback>
      </mc:AlternateContent>
    </p:spTree>
    <p:extLst>
      <p:ext uri="{BB962C8B-B14F-4D97-AF65-F5344CB8AC3E}">
        <p14:creationId xmlns:p14="http://schemas.microsoft.com/office/powerpoint/2010/main" val="49541685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extBox 43"/>
          <p:cNvSpPr txBox="1"/>
          <p:nvPr/>
        </p:nvSpPr>
        <p:spPr>
          <a:xfrm>
            <a:off x="0" y="228600"/>
            <a:ext cx="9144000" cy="369332"/>
          </a:xfrm>
          <a:prstGeom prst="rect">
            <a:avLst/>
          </a:prstGeom>
          <a:solidFill>
            <a:schemeClr val="accent1">
              <a:lumMod val="20000"/>
              <a:lumOff val="80000"/>
            </a:schemeClr>
          </a:solidFill>
        </p:spPr>
        <p:txBody>
          <a:bodyPr wrap="square" rtlCol="0">
            <a:spAutoFit/>
          </a:bodyPr>
          <a:lstStyle/>
          <a:p>
            <a:r>
              <a:rPr lang="en-US" b="1" dirty="0" smtClean="0">
                <a:solidFill>
                  <a:srgbClr val="3333FF"/>
                </a:solidFill>
              </a:rPr>
              <a:t>     Example: Parallel experiments in eight schools</a:t>
            </a:r>
            <a:endParaRPr lang="en-US" b="1" dirty="0">
              <a:solidFill>
                <a:srgbClr val="3333FF"/>
              </a:solidFill>
            </a:endParaRPr>
          </a:p>
        </p:txBody>
      </p:sp>
      <mc:AlternateContent xmlns:mc="http://schemas.openxmlformats.org/markup-compatibility/2006" xmlns:a14="http://schemas.microsoft.com/office/drawing/2010/main">
        <mc:Choice Requires="a14">
          <p:sp>
            <p:nvSpPr>
              <p:cNvPr id="26" name="TextBox 25"/>
              <p:cNvSpPr txBox="1"/>
              <p:nvPr/>
            </p:nvSpPr>
            <p:spPr>
              <a:xfrm>
                <a:off x="3483232" y="3331265"/>
                <a:ext cx="432618" cy="39164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a:rPr>
                          </m:ctrlPr>
                        </m:sSubPr>
                        <m:e>
                          <m:r>
                            <a:rPr lang="en-US" i="1" smtClean="0">
                              <a:latin typeface="Cambria Math"/>
                              <a:ea typeface="Cambria Math"/>
                            </a:rPr>
                            <m:t>𝜃</m:t>
                          </m:r>
                        </m:e>
                        <m:sub>
                          <m:r>
                            <a:rPr lang="en-US" b="0" i="1" smtClean="0">
                              <a:latin typeface="Cambria Math"/>
                            </a:rPr>
                            <m:t>𝑗</m:t>
                          </m:r>
                        </m:sub>
                      </m:sSub>
                    </m:oMath>
                  </m:oMathPara>
                </a14:m>
                <a:endParaRPr lang="en-US" dirty="0"/>
              </a:p>
            </p:txBody>
          </p:sp>
        </mc:Choice>
        <mc:Fallback xmlns="">
          <p:sp>
            <p:nvSpPr>
              <p:cNvPr id="26" name="TextBox 25"/>
              <p:cNvSpPr txBox="1">
                <a:spLocks noRot="1" noChangeAspect="1" noMove="1" noResize="1" noEditPoints="1" noAdjustHandles="1" noChangeArrowheads="1" noChangeShapeType="1" noTextEdit="1"/>
              </p:cNvSpPr>
              <p:nvPr/>
            </p:nvSpPr>
            <p:spPr>
              <a:xfrm>
                <a:off x="3483232" y="3331265"/>
                <a:ext cx="432618" cy="391646"/>
              </a:xfrm>
              <a:prstGeom prst="rect">
                <a:avLst/>
              </a:prstGeom>
              <a:blipFill rotWithShape="1">
                <a:blip r:embed="rId2"/>
                <a:stretch>
                  <a:fillRect b="-615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p:cNvSpPr txBox="1"/>
              <p:nvPr/>
            </p:nvSpPr>
            <p:spPr>
              <a:xfrm>
                <a:off x="2975672" y="3331265"/>
                <a:ext cx="46128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a:rPr>
                          </m:ctrlPr>
                        </m:sSubPr>
                        <m:e>
                          <m:r>
                            <a:rPr lang="en-US" i="1" smtClean="0">
                              <a:latin typeface="Cambria Math"/>
                              <a:ea typeface="Cambria Math"/>
                            </a:rPr>
                            <m:t>𝜃</m:t>
                          </m:r>
                        </m:e>
                        <m:sub>
                          <m:r>
                            <a:rPr lang="en-US" b="0" i="1" smtClean="0">
                              <a:latin typeface="Cambria Math"/>
                            </a:rPr>
                            <m:t>1</m:t>
                          </m:r>
                        </m:sub>
                      </m:sSub>
                    </m:oMath>
                  </m:oMathPara>
                </a14:m>
                <a:endParaRPr lang="en-US" dirty="0"/>
              </a:p>
            </p:txBody>
          </p:sp>
        </mc:Choice>
        <mc:Fallback xmlns="">
          <p:sp>
            <p:nvSpPr>
              <p:cNvPr id="27" name="TextBox 26"/>
              <p:cNvSpPr txBox="1">
                <a:spLocks noRot="1" noChangeAspect="1" noMove="1" noResize="1" noEditPoints="1" noAdjustHandles="1" noChangeArrowheads="1" noChangeShapeType="1" noTextEdit="1"/>
              </p:cNvSpPr>
              <p:nvPr/>
            </p:nvSpPr>
            <p:spPr>
              <a:xfrm>
                <a:off x="2975672" y="3331265"/>
                <a:ext cx="461280" cy="369332"/>
              </a:xfrm>
              <a:prstGeom prst="rect">
                <a:avLst/>
              </a:prstGeom>
              <a:blipFill rotWithShape="1">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TextBox 30"/>
              <p:cNvSpPr txBox="1"/>
              <p:nvPr/>
            </p:nvSpPr>
            <p:spPr>
              <a:xfrm>
                <a:off x="3985870" y="3331265"/>
                <a:ext cx="46660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a:rPr>
                          </m:ctrlPr>
                        </m:sSubPr>
                        <m:e>
                          <m:r>
                            <a:rPr lang="en-US" i="1" smtClean="0">
                              <a:latin typeface="Cambria Math"/>
                              <a:ea typeface="Cambria Math"/>
                            </a:rPr>
                            <m:t>𝜃</m:t>
                          </m:r>
                        </m:e>
                        <m:sub>
                          <m:r>
                            <a:rPr lang="en-US" b="0" i="1" smtClean="0">
                              <a:latin typeface="Cambria Math"/>
                              <a:ea typeface="Cambria Math"/>
                            </a:rPr>
                            <m:t>8</m:t>
                          </m:r>
                        </m:sub>
                      </m:sSub>
                    </m:oMath>
                  </m:oMathPara>
                </a14:m>
                <a:endParaRPr lang="en-US" dirty="0"/>
              </a:p>
            </p:txBody>
          </p:sp>
        </mc:Choice>
        <mc:Fallback xmlns="">
          <p:sp>
            <p:nvSpPr>
              <p:cNvPr id="31" name="TextBox 30"/>
              <p:cNvSpPr txBox="1">
                <a:spLocks noRot="1" noChangeAspect="1" noMove="1" noResize="1" noEditPoints="1" noAdjustHandles="1" noChangeArrowheads="1" noChangeShapeType="1" noTextEdit="1"/>
              </p:cNvSpPr>
              <p:nvPr/>
            </p:nvSpPr>
            <p:spPr>
              <a:xfrm>
                <a:off x="3985870" y="3331265"/>
                <a:ext cx="466603" cy="369332"/>
              </a:xfrm>
              <a:prstGeom prst="rect">
                <a:avLst/>
              </a:prstGeom>
              <a:blipFill rotWithShape="1">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TextBox 33"/>
              <p:cNvSpPr txBox="1"/>
              <p:nvPr/>
            </p:nvSpPr>
            <p:spPr>
              <a:xfrm>
                <a:off x="3206312" y="3331265"/>
                <a:ext cx="43473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a:ea typeface="Cambria Math"/>
                        </a:rPr>
                        <m:t>⋯</m:t>
                      </m:r>
                    </m:oMath>
                  </m:oMathPara>
                </a14:m>
                <a:endParaRPr lang="en-US" dirty="0"/>
              </a:p>
            </p:txBody>
          </p:sp>
        </mc:Choice>
        <mc:Fallback xmlns="">
          <p:sp>
            <p:nvSpPr>
              <p:cNvPr id="34" name="TextBox 33"/>
              <p:cNvSpPr txBox="1">
                <a:spLocks noRot="1" noChangeAspect="1" noMove="1" noResize="1" noEditPoints="1" noAdjustHandles="1" noChangeArrowheads="1" noChangeShapeType="1" noTextEdit="1"/>
              </p:cNvSpPr>
              <p:nvPr/>
            </p:nvSpPr>
            <p:spPr>
              <a:xfrm>
                <a:off x="3206312" y="3331265"/>
                <a:ext cx="434734" cy="369332"/>
              </a:xfrm>
              <a:prstGeom prst="rect">
                <a:avLst/>
              </a:prstGeom>
              <a:blipFill rotWithShape="1">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TextBox 34"/>
              <p:cNvSpPr txBox="1"/>
              <p:nvPr/>
            </p:nvSpPr>
            <p:spPr>
              <a:xfrm>
                <a:off x="3699541" y="3331265"/>
                <a:ext cx="43473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a:ea typeface="Cambria Math"/>
                        </a:rPr>
                        <m:t>⋯</m:t>
                      </m:r>
                    </m:oMath>
                  </m:oMathPara>
                </a14:m>
                <a:endParaRPr lang="en-US" dirty="0"/>
              </a:p>
            </p:txBody>
          </p:sp>
        </mc:Choice>
        <mc:Fallback xmlns="">
          <p:sp>
            <p:nvSpPr>
              <p:cNvPr id="35" name="TextBox 34"/>
              <p:cNvSpPr txBox="1">
                <a:spLocks noRot="1" noChangeAspect="1" noMove="1" noResize="1" noEditPoints="1" noAdjustHandles="1" noChangeArrowheads="1" noChangeShapeType="1" noTextEdit="1"/>
              </p:cNvSpPr>
              <p:nvPr/>
            </p:nvSpPr>
            <p:spPr>
              <a:xfrm>
                <a:off x="3699541" y="3331265"/>
                <a:ext cx="434734" cy="369332"/>
              </a:xfrm>
              <a:prstGeom prst="rect">
                <a:avLst/>
              </a:prstGeom>
              <a:blipFill rotWithShape="1">
                <a:blip r:embed="rId6"/>
                <a:stretch>
                  <a:fillRect/>
                </a:stretch>
              </a:blipFill>
            </p:spPr>
            <p:txBody>
              <a:bodyPr/>
              <a:lstStyle/>
              <a:p>
                <a:r>
                  <a:rPr lang="en-US">
                    <a:noFill/>
                  </a:rPr>
                  <a:t> </a:t>
                </a:r>
              </a:p>
            </p:txBody>
          </p:sp>
        </mc:Fallback>
      </mc:AlternateContent>
      <p:cxnSp>
        <p:nvCxnSpPr>
          <p:cNvPr id="40" name="Straight Arrow Connector 39"/>
          <p:cNvCxnSpPr>
            <a:stCxn id="26" idx="2"/>
          </p:cNvCxnSpPr>
          <p:nvPr/>
        </p:nvCxnSpPr>
        <p:spPr>
          <a:xfrm>
            <a:off x="3699541" y="3722911"/>
            <a:ext cx="0" cy="42281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flipH="1">
            <a:off x="2802390" y="3673364"/>
            <a:ext cx="359771" cy="47236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a:off x="4301903" y="3673364"/>
            <a:ext cx="304800" cy="39616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5" name="TextBox 44"/>
              <p:cNvSpPr txBox="1"/>
              <p:nvPr/>
            </p:nvSpPr>
            <p:spPr>
              <a:xfrm>
                <a:off x="5141086" y="4155887"/>
                <a:ext cx="1509580" cy="415627"/>
              </a:xfrm>
              <a:prstGeom prst="rect">
                <a:avLst/>
              </a:prstGeom>
              <a:solidFill>
                <a:schemeClr val="accent3">
                  <a:lumMod val="20000"/>
                  <a:lumOff val="80000"/>
                </a:schemeClr>
              </a:solid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a:rPr>
                          </m:ctrlPr>
                        </m:sSubPr>
                        <m:e>
                          <m:r>
                            <a:rPr lang="en-US" b="0" i="1" smtClean="0">
                              <a:latin typeface="Cambria Math"/>
                              <a:ea typeface="Cambria Math"/>
                            </a:rPr>
                            <m:t>𝑦</m:t>
                          </m:r>
                        </m:e>
                        <m:sub>
                          <m:r>
                            <a:rPr lang="en-US" b="0" i="1" smtClean="0">
                              <a:latin typeface="Cambria Math"/>
                            </a:rPr>
                            <m:t>𝑗</m:t>
                          </m:r>
                        </m:sub>
                      </m:sSub>
                      <m:r>
                        <a:rPr lang="en-US" b="0" i="1" smtClean="0">
                          <a:latin typeface="Cambria Math"/>
                        </a:rPr>
                        <m:t>~</m:t>
                      </m:r>
                      <m:r>
                        <a:rPr lang="en-US" b="0" i="1" smtClean="0">
                          <a:latin typeface="Cambria Math"/>
                        </a:rPr>
                        <m:t>𝑁</m:t>
                      </m:r>
                      <m:r>
                        <a:rPr lang="en-US" b="0" i="1" smtClean="0">
                          <a:latin typeface="Cambria Math"/>
                        </a:rPr>
                        <m:t>(</m:t>
                      </m:r>
                      <m:sSub>
                        <m:sSubPr>
                          <m:ctrlPr>
                            <a:rPr lang="en-US" i="1">
                              <a:latin typeface="Cambria Math"/>
                            </a:rPr>
                          </m:ctrlPr>
                        </m:sSubPr>
                        <m:e>
                          <m:r>
                            <a:rPr lang="en-US" i="1">
                              <a:latin typeface="Cambria Math"/>
                              <a:ea typeface="Cambria Math"/>
                            </a:rPr>
                            <m:t>𝜃</m:t>
                          </m:r>
                        </m:e>
                        <m:sub>
                          <m:r>
                            <a:rPr lang="en-US" i="1">
                              <a:latin typeface="Cambria Math"/>
                            </a:rPr>
                            <m:t>𝑗</m:t>
                          </m:r>
                        </m:sub>
                      </m:sSub>
                      <m:r>
                        <a:rPr lang="en-US" b="0" i="1" smtClean="0">
                          <a:latin typeface="Cambria Math"/>
                          <a:ea typeface="Cambria Math"/>
                        </a:rPr>
                        <m:t>,</m:t>
                      </m:r>
                      <m:sSubSup>
                        <m:sSubSupPr>
                          <m:ctrlPr>
                            <a:rPr lang="en-US" i="1">
                              <a:latin typeface="Cambria Math"/>
                            </a:rPr>
                          </m:ctrlPr>
                        </m:sSubSupPr>
                        <m:e>
                          <m:r>
                            <a:rPr lang="en-US" i="1">
                              <a:latin typeface="Cambria Math"/>
                              <a:ea typeface="Cambria Math"/>
                            </a:rPr>
                            <m:t>𝜎</m:t>
                          </m:r>
                        </m:e>
                        <m:sub>
                          <m:r>
                            <a:rPr lang="en-US" i="1">
                              <a:latin typeface="Cambria Math"/>
                            </a:rPr>
                            <m:t>𝑗</m:t>
                          </m:r>
                        </m:sub>
                        <m:sup>
                          <m:r>
                            <a:rPr lang="en-US" i="1">
                              <a:latin typeface="Cambria Math"/>
                            </a:rPr>
                            <m:t>2</m:t>
                          </m:r>
                        </m:sup>
                      </m:sSubSup>
                      <m:r>
                        <a:rPr lang="en-US" b="0" i="1" smtClean="0">
                          <a:latin typeface="Cambria Math"/>
                          <a:ea typeface="Cambria Math"/>
                        </a:rPr>
                        <m:t>)</m:t>
                      </m:r>
                    </m:oMath>
                  </m:oMathPara>
                </a14:m>
                <a:endParaRPr lang="en-US" dirty="0"/>
              </a:p>
            </p:txBody>
          </p:sp>
        </mc:Choice>
        <mc:Fallback xmlns="">
          <p:sp>
            <p:nvSpPr>
              <p:cNvPr id="45" name="TextBox 44"/>
              <p:cNvSpPr txBox="1">
                <a:spLocks noRot="1" noChangeAspect="1" noMove="1" noResize="1" noEditPoints="1" noAdjustHandles="1" noChangeArrowheads="1" noChangeShapeType="1" noTextEdit="1"/>
              </p:cNvSpPr>
              <p:nvPr/>
            </p:nvSpPr>
            <p:spPr>
              <a:xfrm>
                <a:off x="5141086" y="4155887"/>
                <a:ext cx="1509580" cy="415627"/>
              </a:xfrm>
              <a:prstGeom prst="rect">
                <a:avLst/>
              </a:prstGeom>
              <a:blipFill rotWithShape="1">
                <a:blip r:embed="rId7"/>
                <a:stretch>
                  <a:fillRect b="-735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6" name="Rectangle 45"/>
              <p:cNvSpPr/>
              <p:nvPr/>
            </p:nvSpPr>
            <p:spPr>
              <a:xfrm>
                <a:off x="5064886" y="4583668"/>
                <a:ext cx="2043316" cy="369332"/>
              </a:xfrm>
              <a:prstGeom prst="rect">
                <a:avLst/>
              </a:prstGeom>
            </p:spPr>
            <p:txBody>
              <a:bodyPr wrap="none">
                <a:spAutoFit/>
              </a:bodyPr>
              <a:lstStyle/>
              <a:p>
                <a14:m>
                  <m:oMath xmlns:m="http://schemas.openxmlformats.org/officeDocument/2006/math">
                    <m:sSup>
                      <m:sSupPr>
                        <m:ctrlPr>
                          <a:rPr lang="en-US" i="1" smtClean="0">
                            <a:latin typeface="Cambria Math"/>
                            <a:ea typeface="Cambria Math"/>
                          </a:rPr>
                        </m:ctrlPr>
                      </m:sSupPr>
                      <m:e>
                        <m:r>
                          <a:rPr lang="en-US" i="1">
                            <a:latin typeface="Cambria Math"/>
                            <a:ea typeface="Cambria Math"/>
                          </a:rPr>
                          <m:t>𝜎</m:t>
                        </m:r>
                      </m:e>
                      <m:sup>
                        <m:r>
                          <a:rPr lang="en-US" i="1">
                            <a:latin typeface="Cambria Math"/>
                            <a:ea typeface="Cambria Math"/>
                          </a:rPr>
                          <m:t>2</m:t>
                        </m:r>
                      </m:sup>
                    </m:sSup>
                    <m:r>
                      <a:rPr lang="en-US" b="0" i="1" smtClean="0">
                        <a:latin typeface="Cambria Math"/>
                        <a:ea typeface="Cambria Math"/>
                      </a:rPr>
                      <m:t>:</m:t>
                    </m:r>
                  </m:oMath>
                </a14:m>
                <a:r>
                  <a:rPr lang="en-US" dirty="0" smtClean="0"/>
                  <a:t> Known variance</a:t>
                </a:r>
                <a:endParaRPr lang="en-US" dirty="0"/>
              </a:p>
            </p:txBody>
          </p:sp>
        </mc:Choice>
        <mc:Fallback xmlns="">
          <p:sp>
            <p:nvSpPr>
              <p:cNvPr id="46" name="Rectangle 45"/>
              <p:cNvSpPr>
                <a:spLocks noRot="1" noChangeAspect="1" noMove="1" noResize="1" noEditPoints="1" noAdjustHandles="1" noChangeArrowheads="1" noChangeShapeType="1" noTextEdit="1"/>
              </p:cNvSpPr>
              <p:nvPr/>
            </p:nvSpPr>
            <p:spPr>
              <a:xfrm>
                <a:off x="5064886" y="4583668"/>
                <a:ext cx="2043316" cy="369332"/>
              </a:xfrm>
              <a:prstGeom prst="rect">
                <a:avLst/>
              </a:prstGeom>
              <a:blipFill rotWithShape="1">
                <a:blip r:embed="rId8"/>
                <a:stretch>
                  <a:fillRect t="-8197" r="-1493"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7" name="Rectangle 46"/>
              <p:cNvSpPr/>
              <p:nvPr/>
            </p:nvSpPr>
            <p:spPr>
              <a:xfrm>
                <a:off x="2320703" y="4145727"/>
                <a:ext cx="768672" cy="41562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a:rPr>
                          </m:ctrlPr>
                        </m:sSubPr>
                        <m:e>
                          <m:r>
                            <a:rPr lang="en-US" i="1">
                              <a:latin typeface="Cambria Math"/>
                              <a:ea typeface="Cambria Math"/>
                            </a:rPr>
                            <m:t>𝑦</m:t>
                          </m:r>
                        </m:e>
                        <m:sub>
                          <m:r>
                            <a:rPr lang="en-US" i="1">
                              <a:latin typeface="Cambria Math"/>
                            </a:rPr>
                            <m:t>𝑗</m:t>
                          </m:r>
                          <m:r>
                            <a:rPr lang="en-US" i="1">
                              <a:latin typeface="Cambria Math"/>
                            </a:rPr>
                            <m:t>, </m:t>
                          </m:r>
                        </m:sub>
                      </m:sSub>
                      <m:sSubSup>
                        <m:sSubSupPr>
                          <m:ctrlPr>
                            <a:rPr lang="en-US" i="1">
                              <a:latin typeface="Cambria Math"/>
                            </a:rPr>
                          </m:ctrlPr>
                        </m:sSubSupPr>
                        <m:e>
                          <m:r>
                            <a:rPr lang="en-US" i="1">
                              <a:latin typeface="Cambria Math"/>
                              <a:ea typeface="Cambria Math"/>
                            </a:rPr>
                            <m:t>𝜎</m:t>
                          </m:r>
                        </m:e>
                        <m:sub>
                          <m:r>
                            <a:rPr lang="en-US" i="1">
                              <a:latin typeface="Cambria Math"/>
                            </a:rPr>
                            <m:t>𝑗</m:t>
                          </m:r>
                        </m:sub>
                        <m:sup>
                          <m:r>
                            <a:rPr lang="en-US" i="1">
                              <a:latin typeface="Cambria Math"/>
                            </a:rPr>
                            <m:t>2</m:t>
                          </m:r>
                        </m:sup>
                      </m:sSubSup>
                    </m:oMath>
                  </m:oMathPara>
                </a14:m>
                <a:endParaRPr lang="en-US" dirty="0"/>
              </a:p>
            </p:txBody>
          </p:sp>
        </mc:Choice>
        <mc:Fallback xmlns="">
          <p:sp>
            <p:nvSpPr>
              <p:cNvPr id="47" name="Rectangle 46"/>
              <p:cNvSpPr>
                <a:spLocks noRot="1" noChangeAspect="1" noMove="1" noResize="1" noEditPoints="1" noAdjustHandles="1" noChangeArrowheads="1" noChangeShapeType="1" noTextEdit="1"/>
              </p:cNvSpPr>
              <p:nvPr/>
            </p:nvSpPr>
            <p:spPr>
              <a:xfrm>
                <a:off x="2320703" y="4145727"/>
                <a:ext cx="768672" cy="415627"/>
              </a:xfrm>
              <a:prstGeom prst="rect">
                <a:avLst/>
              </a:prstGeom>
              <a:blipFill rotWithShape="1">
                <a:blip r:embed="rId9"/>
                <a:stretch>
                  <a:fillRect b="-735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8" name="Rectangle 47"/>
              <p:cNvSpPr/>
              <p:nvPr/>
            </p:nvSpPr>
            <p:spPr>
              <a:xfrm>
                <a:off x="3319501" y="4133607"/>
                <a:ext cx="768672" cy="41562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a:rPr>
                          </m:ctrlPr>
                        </m:sSubPr>
                        <m:e>
                          <m:r>
                            <a:rPr lang="en-US" i="1">
                              <a:latin typeface="Cambria Math"/>
                              <a:ea typeface="Cambria Math"/>
                            </a:rPr>
                            <m:t>𝑦</m:t>
                          </m:r>
                        </m:e>
                        <m:sub>
                          <m:r>
                            <a:rPr lang="en-US" i="1">
                              <a:latin typeface="Cambria Math"/>
                            </a:rPr>
                            <m:t>𝑗</m:t>
                          </m:r>
                          <m:r>
                            <a:rPr lang="en-US" i="1">
                              <a:latin typeface="Cambria Math"/>
                            </a:rPr>
                            <m:t>, </m:t>
                          </m:r>
                        </m:sub>
                      </m:sSub>
                      <m:sSubSup>
                        <m:sSubSupPr>
                          <m:ctrlPr>
                            <a:rPr lang="en-US" i="1">
                              <a:latin typeface="Cambria Math"/>
                            </a:rPr>
                          </m:ctrlPr>
                        </m:sSubSupPr>
                        <m:e>
                          <m:r>
                            <a:rPr lang="en-US" i="1">
                              <a:latin typeface="Cambria Math"/>
                              <a:ea typeface="Cambria Math"/>
                            </a:rPr>
                            <m:t>𝜎</m:t>
                          </m:r>
                        </m:e>
                        <m:sub>
                          <m:r>
                            <a:rPr lang="en-US" i="1">
                              <a:latin typeface="Cambria Math"/>
                            </a:rPr>
                            <m:t>𝑗</m:t>
                          </m:r>
                        </m:sub>
                        <m:sup>
                          <m:r>
                            <a:rPr lang="en-US" i="1">
                              <a:latin typeface="Cambria Math"/>
                            </a:rPr>
                            <m:t>2</m:t>
                          </m:r>
                        </m:sup>
                      </m:sSubSup>
                    </m:oMath>
                  </m:oMathPara>
                </a14:m>
                <a:endParaRPr lang="en-US" dirty="0"/>
              </a:p>
            </p:txBody>
          </p:sp>
        </mc:Choice>
        <mc:Fallback xmlns="">
          <p:sp>
            <p:nvSpPr>
              <p:cNvPr id="48" name="Rectangle 47"/>
              <p:cNvSpPr>
                <a:spLocks noRot="1" noChangeAspect="1" noMove="1" noResize="1" noEditPoints="1" noAdjustHandles="1" noChangeArrowheads="1" noChangeShapeType="1" noTextEdit="1"/>
              </p:cNvSpPr>
              <p:nvPr/>
            </p:nvSpPr>
            <p:spPr>
              <a:xfrm>
                <a:off x="3319501" y="4133607"/>
                <a:ext cx="768672" cy="415627"/>
              </a:xfrm>
              <a:prstGeom prst="rect">
                <a:avLst/>
              </a:prstGeom>
              <a:blipFill rotWithShape="1">
                <a:blip r:embed="rId10"/>
                <a:stretch>
                  <a:fillRect b="-735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9" name="Rectangle 48"/>
              <p:cNvSpPr/>
              <p:nvPr/>
            </p:nvSpPr>
            <p:spPr>
              <a:xfrm>
                <a:off x="4266343" y="4145727"/>
                <a:ext cx="795411" cy="39138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a:rPr>
                          </m:ctrlPr>
                        </m:sSubPr>
                        <m:e>
                          <m:r>
                            <a:rPr lang="en-US" i="1">
                              <a:latin typeface="Cambria Math"/>
                              <a:ea typeface="Cambria Math"/>
                            </a:rPr>
                            <m:t>𝑦</m:t>
                          </m:r>
                        </m:e>
                        <m:sub>
                          <m:r>
                            <a:rPr lang="en-US" i="1">
                              <a:latin typeface="Cambria Math"/>
                              <a:ea typeface="Cambria Math"/>
                            </a:rPr>
                            <m:t>8</m:t>
                          </m:r>
                          <m:r>
                            <a:rPr lang="en-US" i="1">
                              <a:latin typeface="Cambria Math"/>
                            </a:rPr>
                            <m:t>, </m:t>
                          </m:r>
                        </m:sub>
                      </m:sSub>
                      <m:sSubSup>
                        <m:sSubSupPr>
                          <m:ctrlPr>
                            <a:rPr lang="en-US" i="1">
                              <a:latin typeface="Cambria Math"/>
                            </a:rPr>
                          </m:ctrlPr>
                        </m:sSubSupPr>
                        <m:e>
                          <m:r>
                            <a:rPr lang="en-US" i="1">
                              <a:latin typeface="Cambria Math"/>
                              <a:ea typeface="Cambria Math"/>
                            </a:rPr>
                            <m:t>𝜎</m:t>
                          </m:r>
                        </m:e>
                        <m:sub>
                          <m:r>
                            <a:rPr lang="en-US" i="1">
                              <a:latin typeface="Cambria Math"/>
                              <a:ea typeface="Cambria Math"/>
                            </a:rPr>
                            <m:t>8</m:t>
                          </m:r>
                        </m:sub>
                        <m:sup>
                          <m:r>
                            <a:rPr lang="en-US" i="1">
                              <a:latin typeface="Cambria Math"/>
                            </a:rPr>
                            <m:t>2</m:t>
                          </m:r>
                        </m:sup>
                      </m:sSubSup>
                    </m:oMath>
                  </m:oMathPara>
                </a14:m>
                <a:endParaRPr lang="en-US" dirty="0"/>
              </a:p>
            </p:txBody>
          </p:sp>
        </mc:Choice>
        <mc:Fallback xmlns="">
          <p:sp>
            <p:nvSpPr>
              <p:cNvPr id="49" name="Rectangle 48"/>
              <p:cNvSpPr>
                <a:spLocks noRot="1" noChangeAspect="1" noMove="1" noResize="1" noEditPoints="1" noAdjustHandles="1" noChangeArrowheads="1" noChangeShapeType="1" noTextEdit="1"/>
              </p:cNvSpPr>
              <p:nvPr/>
            </p:nvSpPr>
            <p:spPr>
              <a:xfrm>
                <a:off x="4266343" y="4145727"/>
                <a:ext cx="795411" cy="391389"/>
              </a:xfrm>
              <a:prstGeom prst="rect">
                <a:avLst/>
              </a:prstGeom>
              <a:blipFill rotWithShape="1">
                <a:blip r:embed="rId11"/>
                <a:stretch>
                  <a:fillRect b="-3125"/>
                </a:stretch>
              </a:blipFill>
            </p:spPr>
            <p:txBody>
              <a:bodyPr/>
              <a:lstStyle/>
              <a:p>
                <a:r>
                  <a:rPr lang="en-US">
                    <a:noFill/>
                  </a:rPr>
                  <a:t> </a:t>
                </a:r>
              </a:p>
            </p:txBody>
          </p:sp>
        </mc:Fallback>
      </mc:AlternateContent>
      <p:pic>
        <p:nvPicPr>
          <p:cNvPr id="51" name="Picture 50"/>
          <p:cNvPicPr>
            <a:picLocks noChangeAspect="1"/>
          </p:cNvPicPr>
          <p:nvPr/>
        </p:nvPicPr>
        <p:blipFill>
          <a:blip r:embed="rId12"/>
          <a:stretch>
            <a:fillRect/>
          </a:stretch>
        </p:blipFill>
        <p:spPr>
          <a:xfrm>
            <a:off x="6326289" y="754032"/>
            <a:ext cx="2497137" cy="1981200"/>
          </a:xfrm>
          <a:prstGeom prst="rect">
            <a:avLst/>
          </a:prstGeom>
        </p:spPr>
      </p:pic>
      <mc:AlternateContent xmlns:mc="http://schemas.openxmlformats.org/markup-compatibility/2006" xmlns:a14="http://schemas.microsoft.com/office/drawing/2010/main">
        <mc:Choice Requires="a14">
          <p:sp>
            <p:nvSpPr>
              <p:cNvPr id="52" name="TextBox 51"/>
              <p:cNvSpPr txBox="1"/>
              <p:nvPr/>
            </p:nvSpPr>
            <p:spPr>
              <a:xfrm>
                <a:off x="140371" y="1219200"/>
                <a:ext cx="5603240" cy="1050865"/>
              </a:xfrm>
              <a:prstGeom prst="rect">
                <a:avLst/>
              </a:prstGeom>
              <a:noFill/>
            </p:spPr>
            <p:txBody>
              <a:bodyPr wrap="square" rtlCol="0">
                <a:spAutoFit/>
              </a:bodyPr>
              <a:lstStyle/>
              <a:p>
                <a:pPr marL="285750" indent="-285750">
                  <a:buFont typeface="Arial" panose="020B0604020202020204" pitchFamily="34" charset="0"/>
                  <a:buChar char="•"/>
                </a:pPr>
                <a:r>
                  <a:rPr lang="en-US" sz="1500" dirty="0" smtClean="0"/>
                  <a:t>The effects of special coaching programs on test scores.</a:t>
                </a:r>
              </a:p>
              <a:p>
                <a:pPr marL="285750" indent="-285750">
                  <a:buFont typeface="Arial" panose="020B0604020202020204" pitchFamily="34" charset="0"/>
                  <a:buChar char="•"/>
                </a:pPr>
                <a:endParaRPr lang="en-US" sz="1500" dirty="0"/>
              </a:p>
              <a:p>
                <a:pPr marL="285750" indent="-285750">
                  <a:buFont typeface="Arial" panose="020B0604020202020204" pitchFamily="34" charset="0"/>
                  <a:buChar char="•"/>
                </a:pPr>
                <a:r>
                  <a:rPr lang="en-US" sz="1600" dirty="0" smtClean="0"/>
                  <a:t>The estimates </a:t>
                </a:r>
                <a14:m>
                  <m:oMath xmlns:m="http://schemas.openxmlformats.org/officeDocument/2006/math">
                    <m:sSub>
                      <m:sSubPr>
                        <m:ctrlPr>
                          <a:rPr lang="en-US" sz="1600" i="1">
                            <a:latin typeface="Cambria Math"/>
                          </a:rPr>
                        </m:ctrlPr>
                      </m:sSubPr>
                      <m:e>
                        <m:r>
                          <a:rPr lang="en-US" sz="1600" i="1">
                            <a:latin typeface="Cambria Math"/>
                            <a:ea typeface="Cambria Math"/>
                          </a:rPr>
                          <m:t>𝑦</m:t>
                        </m:r>
                      </m:e>
                      <m:sub>
                        <m:r>
                          <a:rPr lang="en-US" sz="1600" i="1">
                            <a:latin typeface="Cambria Math"/>
                          </a:rPr>
                          <m:t>𝑗</m:t>
                        </m:r>
                      </m:sub>
                    </m:sSub>
                  </m:oMath>
                </a14:m>
                <a:r>
                  <a:rPr lang="en-US" sz="1500" dirty="0" smtClean="0"/>
                  <a:t> are obtained by independent experiments and have approximately normal distribution </a:t>
                </a:r>
                <a:endParaRPr lang="en-US" sz="1500" dirty="0"/>
              </a:p>
            </p:txBody>
          </p:sp>
        </mc:Choice>
        <mc:Fallback xmlns="">
          <p:sp>
            <p:nvSpPr>
              <p:cNvPr id="52" name="TextBox 51"/>
              <p:cNvSpPr txBox="1">
                <a:spLocks noRot="1" noChangeAspect="1" noMove="1" noResize="1" noEditPoints="1" noAdjustHandles="1" noChangeArrowheads="1" noChangeShapeType="1" noTextEdit="1"/>
              </p:cNvSpPr>
              <p:nvPr/>
            </p:nvSpPr>
            <p:spPr>
              <a:xfrm>
                <a:off x="140371" y="1219200"/>
                <a:ext cx="5603240" cy="1050865"/>
              </a:xfrm>
              <a:prstGeom prst="rect">
                <a:avLst/>
              </a:prstGeom>
              <a:blipFill rotWithShape="1">
                <a:blip r:embed="rId13"/>
                <a:stretch>
                  <a:fillRect l="-326" t="-1163" b="-5233"/>
                </a:stretch>
              </a:blipFill>
            </p:spPr>
            <p:txBody>
              <a:bodyPr/>
              <a:lstStyle/>
              <a:p>
                <a:r>
                  <a:rPr lang="en-US">
                    <a:noFill/>
                  </a:rPr>
                  <a:t> </a:t>
                </a:r>
              </a:p>
            </p:txBody>
          </p:sp>
        </mc:Fallback>
      </mc:AlternateContent>
      <p:sp>
        <p:nvSpPr>
          <p:cNvPr id="53" name="TextBox 52"/>
          <p:cNvSpPr txBox="1"/>
          <p:nvPr/>
        </p:nvSpPr>
        <p:spPr>
          <a:xfrm>
            <a:off x="93361" y="777071"/>
            <a:ext cx="2831294" cy="369332"/>
          </a:xfrm>
          <a:prstGeom prst="rect">
            <a:avLst/>
          </a:prstGeom>
          <a:noFill/>
        </p:spPr>
        <p:txBody>
          <a:bodyPr wrap="square" rtlCol="0">
            <a:spAutoFit/>
          </a:bodyPr>
          <a:lstStyle/>
          <a:p>
            <a:r>
              <a:rPr lang="en-US" b="1" dirty="0" smtClean="0"/>
              <a:t>Independent estimate</a:t>
            </a:r>
            <a:endParaRPr lang="en-US" b="1" dirty="0"/>
          </a:p>
        </p:txBody>
      </p:sp>
      <p:pic>
        <p:nvPicPr>
          <p:cNvPr id="54" name="Picture 53"/>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874206" y="4953000"/>
            <a:ext cx="5812020" cy="1783805"/>
          </a:xfrm>
          <a:prstGeom prst="rect">
            <a:avLst/>
          </a:prstGeom>
        </p:spPr>
      </p:pic>
      <mc:AlternateContent xmlns:mc="http://schemas.openxmlformats.org/markup-compatibility/2006" xmlns:a14="http://schemas.microsoft.com/office/drawing/2010/main">
        <mc:Choice Requires="a14">
          <p:sp>
            <p:nvSpPr>
              <p:cNvPr id="20" name="Rectangle 19"/>
              <p:cNvSpPr/>
              <p:nvPr/>
            </p:nvSpPr>
            <p:spPr>
              <a:xfrm>
                <a:off x="6217920" y="6099345"/>
                <a:ext cx="217950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0" i="1" smtClean="0">
                          <a:solidFill>
                            <a:srgbClr val="FF0000"/>
                          </a:solidFill>
                          <a:latin typeface="Cambria Math" panose="02040503050406030204" pitchFamily="18" charset="0"/>
                          <a:ea typeface="Cambria Math"/>
                        </a:rPr>
                        <m:t>𝑝</m:t>
                      </m:r>
                      <m:d>
                        <m:dPr>
                          <m:ctrlPr>
                            <a:rPr lang="en-US" b="0" i="1" smtClean="0">
                              <a:solidFill>
                                <a:srgbClr val="FF0000"/>
                              </a:solidFill>
                              <a:latin typeface="Cambria Math"/>
                              <a:ea typeface="Cambria Math"/>
                            </a:rPr>
                          </m:ctrlPr>
                        </m:dPr>
                        <m:e>
                          <m:r>
                            <a:rPr lang="en-US" b="0" i="1" smtClean="0">
                              <a:solidFill>
                                <a:srgbClr val="FF0000"/>
                              </a:solidFill>
                              <a:latin typeface="Cambria Math" panose="02040503050406030204" pitchFamily="18" charset="0"/>
                              <a:ea typeface="Cambria Math"/>
                            </a:rPr>
                            <m:t>𝐴</m:t>
                          </m:r>
                          <m:r>
                            <a:rPr lang="en-US" b="0" i="1" smtClean="0">
                              <a:solidFill>
                                <a:srgbClr val="FF0000"/>
                              </a:solidFill>
                              <a:latin typeface="Cambria Math" panose="02040503050406030204" pitchFamily="18" charset="0"/>
                              <a:ea typeface="Cambria Math"/>
                            </a:rPr>
                            <m:t>&gt;28</m:t>
                          </m:r>
                        </m:e>
                        <m:e>
                          <m:r>
                            <a:rPr lang="en-US" b="0" i="1" smtClean="0">
                              <a:solidFill>
                                <a:srgbClr val="FF0000"/>
                              </a:solidFill>
                              <a:latin typeface="Cambria Math" panose="02040503050406030204" pitchFamily="18" charset="0"/>
                              <a:ea typeface="Cambria Math"/>
                            </a:rPr>
                            <m:t>𝜃</m:t>
                          </m:r>
                        </m:e>
                      </m:d>
                      <m:r>
                        <a:rPr lang="en-US" b="0" i="1" smtClean="0">
                          <a:solidFill>
                            <a:srgbClr val="FF0000"/>
                          </a:solidFill>
                          <a:latin typeface="Cambria Math" panose="02040503050406030204" pitchFamily="18" charset="0"/>
                          <a:ea typeface="Cambria Math"/>
                        </a:rPr>
                        <m:t>=0.5?</m:t>
                      </m:r>
                    </m:oMath>
                  </m:oMathPara>
                </a14:m>
                <a:endParaRPr lang="en-US" dirty="0">
                  <a:solidFill>
                    <a:srgbClr val="FF0000"/>
                  </a:solidFill>
                </a:endParaRPr>
              </a:p>
            </p:txBody>
          </p:sp>
        </mc:Choice>
        <mc:Fallback xmlns="">
          <p:sp>
            <p:nvSpPr>
              <p:cNvPr id="20" name="Rectangle 19"/>
              <p:cNvSpPr>
                <a:spLocks noRot="1" noChangeAspect="1" noMove="1" noResize="1" noEditPoints="1" noAdjustHandles="1" noChangeArrowheads="1" noChangeShapeType="1" noTextEdit="1"/>
              </p:cNvSpPr>
              <p:nvPr/>
            </p:nvSpPr>
            <p:spPr>
              <a:xfrm>
                <a:off x="6217920" y="6099345"/>
                <a:ext cx="2179507" cy="369332"/>
              </a:xfrm>
              <a:prstGeom prst="rect">
                <a:avLst/>
              </a:prstGeom>
              <a:blipFill>
                <a:blip r:embed="rId15"/>
                <a:stretch>
                  <a:fillRect b="-6667"/>
                </a:stretch>
              </a:blipFill>
            </p:spPr>
            <p:txBody>
              <a:bodyPr/>
              <a:lstStyle/>
              <a:p>
                <a:r>
                  <a:rPr lang="en-US">
                    <a:noFill/>
                  </a:rPr>
                  <a:t> </a:t>
                </a:r>
              </a:p>
            </p:txBody>
          </p:sp>
        </mc:Fallback>
      </mc:AlternateContent>
    </p:spTree>
    <p:extLst>
      <p:ext uri="{BB962C8B-B14F-4D97-AF65-F5344CB8AC3E}">
        <p14:creationId xmlns:p14="http://schemas.microsoft.com/office/powerpoint/2010/main" val="69277368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extBox 43"/>
          <p:cNvSpPr txBox="1"/>
          <p:nvPr/>
        </p:nvSpPr>
        <p:spPr>
          <a:xfrm>
            <a:off x="0" y="228600"/>
            <a:ext cx="9144000" cy="369332"/>
          </a:xfrm>
          <a:prstGeom prst="rect">
            <a:avLst/>
          </a:prstGeom>
          <a:solidFill>
            <a:schemeClr val="accent1">
              <a:lumMod val="20000"/>
              <a:lumOff val="80000"/>
            </a:schemeClr>
          </a:solidFill>
        </p:spPr>
        <p:txBody>
          <a:bodyPr wrap="square" rtlCol="0">
            <a:spAutoFit/>
          </a:bodyPr>
          <a:lstStyle/>
          <a:p>
            <a:r>
              <a:rPr lang="en-US" b="1" dirty="0" smtClean="0">
                <a:solidFill>
                  <a:srgbClr val="3333FF"/>
                </a:solidFill>
              </a:rPr>
              <a:t>     Example: Parallel experiments in eight schools</a:t>
            </a:r>
            <a:endParaRPr lang="en-US" b="1" dirty="0">
              <a:solidFill>
                <a:srgbClr val="3333FF"/>
              </a:solidFill>
            </a:endParaRPr>
          </a:p>
        </p:txBody>
      </p:sp>
      <mc:AlternateContent xmlns:mc="http://schemas.openxmlformats.org/markup-compatibility/2006" xmlns:a14="http://schemas.microsoft.com/office/drawing/2010/main">
        <mc:Choice Requires="a14">
          <p:sp>
            <p:nvSpPr>
              <p:cNvPr id="26" name="TextBox 25"/>
              <p:cNvSpPr txBox="1"/>
              <p:nvPr/>
            </p:nvSpPr>
            <p:spPr>
              <a:xfrm>
                <a:off x="3483232" y="3331265"/>
                <a:ext cx="432618" cy="391646"/>
              </a:xfrm>
              <a:prstGeom prst="rect">
                <a:avLst/>
              </a:prstGeom>
              <a:solidFill>
                <a:schemeClr val="bg1"/>
              </a:solid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chemeClr val="bg1"/>
                              </a:solidFill>
                              <a:latin typeface="Cambria Math"/>
                            </a:rPr>
                          </m:ctrlPr>
                        </m:sSubPr>
                        <m:e>
                          <m:r>
                            <a:rPr lang="en-US" i="1" smtClean="0">
                              <a:solidFill>
                                <a:schemeClr val="bg1"/>
                              </a:solidFill>
                              <a:latin typeface="Cambria Math"/>
                              <a:ea typeface="Cambria Math"/>
                            </a:rPr>
                            <m:t>𝜃</m:t>
                          </m:r>
                        </m:e>
                        <m:sub>
                          <m:r>
                            <a:rPr lang="en-US" b="0" i="1" smtClean="0">
                              <a:solidFill>
                                <a:schemeClr val="bg1"/>
                              </a:solidFill>
                              <a:latin typeface="Cambria Math"/>
                            </a:rPr>
                            <m:t>𝑗</m:t>
                          </m:r>
                        </m:sub>
                      </m:sSub>
                    </m:oMath>
                  </m:oMathPara>
                </a14:m>
                <a:endParaRPr lang="en-US" dirty="0">
                  <a:solidFill>
                    <a:schemeClr val="bg1"/>
                  </a:solidFill>
                </a:endParaRPr>
              </a:p>
            </p:txBody>
          </p:sp>
        </mc:Choice>
        <mc:Fallback xmlns="">
          <p:sp>
            <p:nvSpPr>
              <p:cNvPr id="26" name="TextBox 25"/>
              <p:cNvSpPr txBox="1">
                <a:spLocks noRot="1" noChangeAspect="1" noMove="1" noResize="1" noEditPoints="1" noAdjustHandles="1" noChangeArrowheads="1" noChangeShapeType="1" noTextEdit="1"/>
              </p:cNvSpPr>
              <p:nvPr/>
            </p:nvSpPr>
            <p:spPr>
              <a:xfrm>
                <a:off x="3483232" y="3331265"/>
                <a:ext cx="432618" cy="391646"/>
              </a:xfrm>
              <a:prstGeom prst="rect">
                <a:avLst/>
              </a:prstGeom>
              <a:blipFill rotWithShape="1">
                <a:blip r:embed="rId2"/>
                <a:stretch>
                  <a:fillRect b="-6154"/>
                </a:stretch>
              </a:blipFill>
            </p:spPr>
            <p:txBody>
              <a:bodyPr/>
              <a:lstStyle/>
              <a:p>
                <a:r>
                  <a:rPr lang="en-US">
                    <a:noFill/>
                  </a:rPr>
                  <a:t> </a:t>
                </a:r>
              </a:p>
            </p:txBody>
          </p:sp>
        </mc:Fallback>
      </mc:AlternateContent>
      <p:cxnSp>
        <p:nvCxnSpPr>
          <p:cNvPr id="40" name="Straight Arrow Connector 39"/>
          <p:cNvCxnSpPr>
            <a:stCxn id="26" idx="2"/>
          </p:cNvCxnSpPr>
          <p:nvPr/>
        </p:nvCxnSpPr>
        <p:spPr>
          <a:xfrm>
            <a:off x="3699541" y="3722911"/>
            <a:ext cx="0" cy="42281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26" idx="2"/>
          </p:cNvCxnSpPr>
          <p:nvPr/>
        </p:nvCxnSpPr>
        <p:spPr>
          <a:xfrm flipH="1">
            <a:off x="2802391" y="3722911"/>
            <a:ext cx="897150" cy="42281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26" idx="2"/>
          </p:cNvCxnSpPr>
          <p:nvPr/>
        </p:nvCxnSpPr>
        <p:spPr>
          <a:xfrm>
            <a:off x="3699541" y="3722911"/>
            <a:ext cx="907162" cy="34661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5" name="TextBox 44"/>
              <p:cNvSpPr txBox="1"/>
              <p:nvPr/>
            </p:nvSpPr>
            <p:spPr>
              <a:xfrm>
                <a:off x="5141086" y="4155887"/>
                <a:ext cx="1451102" cy="415627"/>
              </a:xfrm>
              <a:prstGeom prst="rect">
                <a:avLst/>
              </a:prstGeom>
              <a:solidFill>
                <a:schemeClr val="accent3">
                  <a:lumMod val="20000"/>
                  <a:lumOff val="80000"/>
                </a:schemeClr>
              </a:solid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a:rPr>
                          </m:ctrlPr>
                        </m:sSubPr>
                        <m:e>
                          <m:r>
                            <a:rPr lang="en-US" b="0" i="1" smtClean="0">
                              <a:latin typeface="Cambria Math"/>
                              <a:ea typeface="Cambria Math"/>
                            </a:rPr>
                            <m:t>𝑦</m:t>
                          </m:r>
                        </m:e>
                        <m:sub>
                          <m:r>
                            <a:rPr lang="en-US" b="0" i="1" smtClean="0">
                              <a:latin typeface="Cambria Math"/>
                            </a:rPr>
                            <m:t>𝑗</m:t>
                          </m:r>
                        </m:sub>
                      </m:sSub>
                      <m:r>
                        <a:rPr lang="en-US" b="0" i="1" smtClean="0">
                          <a:latin typeface="Cambria Math"/>
                        </a:rPr>
                        <m:t>~</m:t>
                      </m:r>
                      <m:r>
                        <a:rPr lang="en-US" b="0" i="1" smtClean="0">
                          <a:latin typeface="Cambria Math"/>
                        </a:rPr>
                        <m:t>𝑁</m:t>
                      </m:r>
                      <m:r>
                        <a:rPr lang="en-US" b="0" i="1" smtClean="0">
                          <a:latin typeface="Cambria Math"/>
                        </a:rPr>
                        <m:t>(</m:t>
                      </m:r>
                      <m:r>
                        <a:rPr lang="en-US" b="0" i="1" smtClean="0">
                          <a:latin typeface="Cambria Math" panose="02040503050406030204" pitchFamily="18" charset="0"/>
                        </a:rPr>
                        <m:t>𝜃</m:t>
                      </m:r>
                      <m:r>
                        <a:rPr lang="en-US" b="0" i="1" smtClean="0">
                          <a:latin typeface="Cambria Math"/>
                          <a:ea typeface="Cambria Math"/>
                        </a:rPr>
                        <m:t>,</m:t>
                      </m:r>
                      <m:sSubSup>
                        <m:sSubSupPr>
                          <m:ctrlPr>
                            <a:rPr lang="en-US" i="1">
                              <a:latin typeface="Cambria Math"/>
                            </a:rPr>
                          </m:ctrlPr>
                        </m:sSubSupPr>
                        <m:e>
                          <m:r>
                            <a:rPr lang="en-US" i="1">
                              <a:latin typeface="Cambria Math"/>
                              <a:ea typeface="Cambria Math"/>
                            </a:rPr>
                            <m:t>𝜎</m:t>
                          </m:r>
                        </m:e>
                        <m:sub>
                          <m:r>
                            <a:rPr lang="en-US" i="1">
                              <a:latin typeface="Cambria Math"/>
                            </a:rPr>
                            <m:t>𝑗</m:t>
                          </m:r>
                        </m:sub>
                        <m:sup>
                          <m:r>
                            <a:rPr lang="en-US" i="1">
                              <a:latin typeface="Cambria Math"/>
                            </a:rPr>
                            <m:t>2</m:t>
                          </m:r>
                        </m:sup>
                      </m:sSubSup>
                      <m:r>
                        <a:rPr lang="en-US" b="0" i="1" smtClean="0">
                          <a:latin typeface="Cambria Math"/>
                          <a:ea typeface="Cambria Math"/>
                        </a:rPr>
                        <m:t>)</m:t>
                      </m:r>
                    </m:oMath>
                  </m:oMathPara>
                </a14:m>
                <a:endParaRPr lang="en-US" dirty="0"/>
              </a:p>
            </p:txBody>
          </p:sp>
        </mc:Choice>
        <mc:Fallback xmlns="">
          <p:sp>
            <p:nvSpPr>
              <p:cNvPr id="45" name="TextBox 44"/>
              <p:cNvSpPr txBox="1">
                <a:spLocks noRot="1" noChangeAspect="1" noMove="1" noResize="1" noEditPoints="1" noAdjustHandles="1" noChangeArrowheads="1" noChangeShapeType="1" noTextEdit="1"/>
              </p:cNvSpPr>
              <p:nvPr/>
            </p:nvSpPr>
            <p:spPr>
              <a:xfrm>
                <a:off x="5141086" y="4155887"/>
                <a:ext cx="1451102" cy="415627"/>
              </a:xfrm>
              <a:prstGeom prst="rect">
                <a:avLst/>
              </a:prstGeom>
              <a:blipFill>
                <a:blip r:embed="rId3"/>
                <a:stretch>
                  <a:fillRect b="-735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6" name="Rectangle 45"/>
              <p:cNvSpPr/>
              <p:nvPr/>
            </p:nvSpPr>
            <p:spPr>
              <a:xfrm>
                <a:off x="5064886" y="4583668"/>
                <a:ext cx="2043316" cy="369332"/>
              </a:xfrm>
              <a:prstGeom prst="rect">
                <a:avLst/>
              </a:prstGeom>
            </p:spPr>
            <p:txBody>
              <a:bodyPr wrap="none">
                <a:spAutoFit/>
              </a:bodyPr>
              <a:lstStyle/>
              <a:p>
                <a14:m>
                  <m:oMath xmlns:m="http://schemas.openxmlformats.org/officeDocument/2006/math">
                    <m:sSup>
                      <m:sSupPr>
                        <m:ctrlPr>
                          <a:rPr lang="en-US" i="1" smtClean="0">
                            <a:latin typeface="Cambria Math"/>
                            <a:ea typeface="Cambria Math"/>
                          </a:rPr>
                        </m:ctrlPr>
                      </m:sSupPr>
                      <m:e>
                        <m:r>
                          <a:rPr lang="en-US" i="1">
                            <a:latin typeface="Cambria Math"/>
                            <a:ea typeface="Cambria Math"/>
                          </a:rPr>
                          <m:t>𝜎</m:t>
                        </m:r>
                      </m:e>
                      <m:sup>
                        <m:r>
                          <a:rPr lang="en-US" i="1">
                            <a:latin typeface="Cambria Math"/>
                            <a:ea typeface="Cambria Math"/>
                          </a:rPr>
                          <m:t>2</m:t>
                        </m:r>
                      </m:sup>
                    </m:sSup>
                    <m:r>
                      <a:rPr lang="en-US" b="0" i="1" smtClean="0">
                        <a:latin typeface="Cambria Math"/>
                        <a:ea typeface="Cambria Math"/>
                      </a:rPr>
                      <m:t>:</m:t>
                    </m:r>
                  </m:oMath>
                </a14:m>
                <a:r>
                  <a:rPr lang="en-US" dirty="0" smtClean="0"/>
                  <a:t> Known variance</a:t>
                </a:r>
                <a:endParaRPr lang="en-US" dirty="0"/>
              </a:p>
            </p:txBody>
          </p:sp>
        </mc:Choice>
        <mc:Fallback xmlns="">
          <p:sp>
            <p:nvSpPr>
              <p:cNvPr id="46" name="Rectangle 45"/>
              <p:cNvSpPr>
                <a:spLocks noRot="1" noChangeAspect="1" noMove="1" noResize="1" noEditPoints="1" noAdjustHandles="1" noChangeArrowheads="1" noChangeShapeType="1" noTextEdit="1"/>
              </p:cNvSpPr>
              <p:nvPr/>
            </p:nvSpPr>
            <p:spPr>
              <a:xfrm>
                <a:off x="5064886" y="4583668"/>
                <a:ext cx="2043316" cy="369332"/>
              </a:xfrm>
              <a:prstGeom prst="rect">
                <a:avLst/>
              </a:prstGeom>
              <a:blipFill rotWithShape="1">
                <a:blip r:embed="rId6"/>
                <a:stretch>
                  <a:fillRect t="-8197" r="-1493"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7" name="Rectangle 46"/>
              <p:cNvSpPr/>
              <p:nvPr/>
            </p:nvSpPr>
            <p:spPr>
              <a:xfrm>
                <a:off x="2320703" y="4145727"/>
                <a:ext cx="768672" cy="41562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a:rPr>
                          </m:ctrlPr>
                        </m:sSubPr>
                        <m:e>
                          <m:r>
                            <a:rPr lang="en-US" i="1">
                              <a:latin typeface="Cambria Math"/>
                              <a:ea typeface="Cambria Math"/>
                            </a:rPr>
                            <m:t>𝑦</m:t>
                          </m:r>
                        </m:e>
                        <m:sub>
                          <m:r>
                            <a:rPr lang="en-US" i="1">
                              <a:latin typeface="Cambria Math"/>
                            </a:rPr>
                            <m:t>𝑗</m:t>
                          </m:r>
                          <m:r>
                            <a:rPr lang="en-US" i="1">
                              <a:latin typeface="Cambria Math"/>
                            </a:rPr>
                            <m:t>, </m:t>
                          </m:r>
                        </m:sub>
                      </m:sSub>
                      <m:sSubSup>
                        <m:sSubSupPr>
                          <m:ctrlPr>
                            <a:rPr lang="en-US" i="1">
                              <a:latin typeface="Cambria Math"/>
                            </a:rPr>
                          </m:ctrlPr>
                        </m:sSubSupPr>
                        <m:e>
                          <m:r>
                            <a:rPr lang="en-US" i="1">
                              <a:latin typeface="Cambria Math"/>
                              <a:ea typeface="Cambria Math"/>
                            </a:rPr>
                            <m:t>𝜎</m:t>
                          </m:r>
                        </m:e>
                        <m:sub>
                          <m:r>
                            <a:rPr lang="en-US" i="1">
                              <a:latin typeface="Cambria Math"/>
                            </a:rPr>
                            <m:t>𝑗</m:t>
                          </m:r>
                        </m:sub>
                        <m:sup>
                          <m:r>
                            <a:rPr lang="en-US" i="1">
                              <a:latin typeface="Cambria Math"/>
                            </a:rPr>
                            <m:t>2</m:t>
                          </m:r>
                        </m:sup>
                      </m:sSubSup>
                    </m:oMath>
                  </m:oMathPara>
                </a14:m>
                <a:endParaRPr lang="en-US" dirty="0"/>
              </a:p>
            </p:txBody>
          </p:sp>
        </mc:Choice>
        <mc:Fallback xmlns="">
          <p:sp>
            <p:nvSpPr>
              <p:cNvPr id="47" name="Rectangle 46"/>
              <p:cNvSpPr>
                <a:spLocks noRot="1" noChangeAspect="1" noMove="1" noResize="1" noEditPoints="1" noAdjustHandles="1" noChangeArrowheads="1" noChangeShapeType="1" noTextEdit="1"/>
              </p:cNvSpPr>
              <p:nvPr/>
            </p:nvSpPr>
            <p:spPr>
              <a:xfrm>
                <a:off x="2320703" y="4145727"/>
                <a:ext cx="768672" cy="415627"/>
              </a:xfrm>
              <a:prstGeom prst="rect">
                <a:avLst/>
              </a:prstGeom>
              <a:blipFill rotWithShape="1">
                <a:blip r:embed="rId7"/>
                <a:stretch>
                  <a:fillRect b="-735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8" name="Rectangle 47"/>
              <p:cNvSpPr/>
              <p:nvPr/>
            </p:nvSpPr>
            <p:spPr>
              <a:xfrm>
                <a:off x="3319501" y="4133607"/>
                <a:ext cx="768672" cy="41562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a:rPr>
                          </m:ctrlPr>
                        </m:sSubPr>
                        <m:e>
                          <m:r>
                            <a:rPr lang="en-US" i="1">
                              <a:latin typeface="Cambria Math"/>
                              <a:ea typeface="Cambria Math"/>
                            </a:rPr>
                            <m:t>𝑦</m:t>
                          </m:r>
                        </m:e>
                        <m:sub>
                          <m:r>
                            <a:rPr lang="en-US" i="1">
                              <a:latin typeface="Cambria Math"/>
                            </a:rPr>
                            <m:t>𝑗</m:t>
                          </m:r>
                          <m:r>
                            <a:rPr lang="en-US" i="1">
                              <a:latin typeface="Cambria Math"/>
                            </a:rPr>
                            <m:t>, </m:t>
                          </m:r>
                        </m:sub>
                      </m:sSub>
                      <m:sSubSup>
                        <m:sSubSupPr>
                          <m:ctrlPr>
                            <a:rPr lang="en-US" i="1">
                              <a:latin typeface="Cambria Math"/>
                            </a:rPr>
                          </m:ctrlPr>
                        </m:sSubSupPr>
                        <m:e>
                          <m:r>
                            <a:rPr lang="en-US" i="1">
                              <a:latin typeface="Cambria Math"/>
                              <a:ea typeface="Cambria Math"/>
                            </a:rPr>
                            <m:t>𝜎</m:t>
                          </m:r>
                        </m:e>
                        <m:sub>
                          <m:r>
                            <a:rPr lang="en-US" i="1">
                              <a:latin typeface="Cambria Math"/>
                            </a:rPr>
                            <m:t>𝑗</m:t>
                          </m:r>
                        </m:sub>
                        <m:sup>
                          <m:r>
                            <a:rPr lang="en-US" i="1">
                              <a:latin typeface="Cambria Math"/>
                            </a:rPr>
                            <m:t>2</m:t>
                          </m:r>
                        </m:sup>
                      </m:sSubSup>
                    </m:oMath>
                  </m:oMathPara>
                </a14:m>
                <a:endParaRPr lang="en-US" dirty="0"/>
              </a:p>
            </p:txBody>
          </p:sp>
        </mc:Choice>
        <mc:Fallback xmlns="">
          <p:sp>
            <p:nvSpPr>
              <p:cNvPr id="48" name="Rectangle 47"/>
              <p:cNvSpPr>
                <a:spLocks noRot="1" noChangeAspect="1" noMove="1" noResize="1" noEditPoints="1" noAdjustHandles="1" noChangeArrowheads="1" noChangeShapeType="1" noTextEdit="1"/>
              </p:cNvSpPr>
              <p:nvPr/>
            </p:nvSpPr>
            <p:spPr>
              <a:xfrm>
                <a:off x="3319501" y="4133607"/>
                <a:ext cx="768672" cy="415627"/>
              </a:xfrm>
              <a:prstGeom prst="rect">
                <a:avLst/>
              </a:prstGeom>
              <a:blipFill rotWithShape="1">
                <a:blip r:embed="rId8"/>
                <a:stretch>
                  <a:fillRect b="-735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9" name="Rectangle 48"/>
              <p:cNvSpPr/>
              <p:nvPr/>
            </p:nvSpPr>
            <p:spPr>
              <a:xfrm>
                <a:off x="4266343" y="4145727"/>
                <a:ext cx="795411" cy="39138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a:rPr>
                          </m:ctrlPr>
                        </m:sSubPr>
                        <m:e>
                          <m:r>
                            <a:rPr lang="en-US" i="1">
                              <a:latin typeface="Cambria Math"/>
                              <a:ea typeface="Cambria Math"/>
                            </a:rPr>
                            <m:t>𝑦</m:t>
                          </m:r>
                        </m:e>
                        <m:sub>
                          <m:r>
                            <a:rPr lang="en-US" i="1">
                              <a:latin typeface="Cambria Math"/>
                              <a:ea typeface="Cambria Math"/>
                            </a:rPr>
                            <m:t>8</m:t>
                          </m:r>
                          <m:r>
                            <a:rPr lang="en-US" i="1">
                              <a:latin typeface="Cambria Math"/>
                            </a:rPr>
                            <m:t>, </m:t>
                          </m:r>
                        </m:sub>
                      </m:sSub>
                      <m:sSubSup>
                        <m:sSubSupPr>
                          <m:ctrlPr>
                            <a:rPr lang="en-US" i="1">
                              <a:latin typeface="Cambria Math"/>
                            </a:rPr>
                          </m:ctrlPr>
                        </m:sSubSupPr>
                        <m:e>
                          <m:r>
                            <a:rPr lang="en-US" i="1">
                              <a:latin typeface="Cambria Math"/>
                              <a:ea typeface="Cambria Math"/>
                            </a:rPr>
                            <m:t>𝜎</m:t>
                          </m:r>
                        </m:e>
                        <m:sub>
                          <m:r>
                            <a:rPr lang="en-US" i="1">
                              <a:latin typeface="Cambria Math"/>
                              <a:ea typeface="Cambria Math"/>
                            </a:rPr>
                            <m:t>8</m:t>
                          </m:r>
                        </m:sub>
                        <m:sup>
                          <m:r>
                            <a:rPr lang="en-US" i="1">
                              <a:latin typeface="Cambria Math"/>
                            </a:rPr>
                            <m:t>2</m:t>
                          </m:r>
                        </m:sup>
                      </m:sSubSup>
                    </m:oMath>
                  </m:oMathPara>
                </a14:m>
                <a:endParaRPr lang="en-US" dirty="0"/>
              </a:p>
            </p:txBody>
          </p:sp>
        </mc:Choice>
        <mc:Fallback xmlns="">
          <p:sp>
            <p:nvSpPr>
              <p:cNvPr id="49" name="Rectangle 48"/>
              <p:cNvSpPr>
                <a:spLocks noRot="1" noChangeAspect="1" noMove="1" noResize="1" noEditPoints="1" noAdjustHandles="1" noChangeArrowheads="1" noChangeShapeType="1" noTextEdit="1"/>
              </p:cNvSpPr>
              <p:nvPr/>
            </p:nvSpPr>
            <p:spPr>
              <a:xfrm>
                <a:off x="4266343" y="4145727"/>
                <a:ext cx="795411" cy="391389"/>
              </a:xfrm>
              <a:prstGeom prst="rect">
                <a:avLst/>
              </a:prstGeom>
              <a:blipFill rotWithShape="1">
                <a:blip r:embed="rId9"/>
                <a:stretch>
                  <a:fillRect b="-3125"/>
                </a:stretch>
              </a:blipFill>
            </p:spPr>
            <p:txBody>
              <a:bodyPr/>
              <a:lstStyle/>
              <a:p>
                <a:r>
                  <a:rPr lang="en-US">
                    <a:noFill/>
                  </a:rPr>
                  <a:t> </a:t>
                </a:r>
              </a:p>
            </p:txBody>
          </p:sp>
        </mc:Fallback>
      </mc:AlternateContent>
      <p:sp>
        <p:nvSpPr>
          <p:cNvPr id="22" name="TextBox 21"/>
          <p:cNvSpPr txBox="1"/>
          <p:nvPr/>
        </p:nvSpPr>
        <p:spPr>
          <a:xfrm>
            <a:off x="130211" y="802273"/>
            <a:ext cx="2173267" cy="369332"/>
          </a:xfrm>
          <a:prstGeom prst="rect">
            <a:avLst/>
          </a:prstGeom>
          <a:noFill/>
        </p:spPr>
        <p:txBody>
          <a:bodyPr wrap="square" rtlCol="0">
            <a:spAutoFit/>
          </a:bodyPr>
          <a:lstStyle/>
          <a:p>
            <a:r>
              <a:rPr lang="en-US" b="1" dirty="0" smtClean="0"/>
              <a:t>Pooled estimate</a:t>
            </a:r>
            <a:endParaRPr lang="en-US" b="1" dirty="0"/>
          </a:p>
        </p:txBody>
      </p:sp>
      <p:sp>
        <p:nvSpPr>
          <p:cNvPr id="23" name="TextBox 22"/>
          <p:cNvSpPr txBox="1"/>
          <p:nvPr/>
        </p:nvSpPr>
        <p:spPr>
          <a:xfrm>
            <a:off x="130211" y="1178004"/>
            <a:ext cx="8458200" cy="1107996"/>
          </a:xfrm>
          <a:prstGeom prst="rect">
            <a:avLst/>
          </a:prstGeom>
          <a:noFill/>
        </p:spPr>
        <p:txBody>
          <a:bodyPr wrap="square" rtlCol="0">
            <a:spAutoFit/>
          </a:bodyPr>
          <a:lstStyle/>
          <a:p>
            <a:pPr marL="285750" indent="-285750">
              <a:buFont typeface="Arial" panose="020B0604020202020204" pitchFamily="34" charset="0"/>
              <a:buChar char="•"/>
            </a:pPr>
            <a:r>
              <a:rPr lang="en-US" sz="1500" dirty="0" smtClean="0"/>
              <a:t>All experiments have the same effect and produce independent </a:t>
            </a:r>
          </a:p>
          <a:p>
            <a:r>
              <a:rPr lang="en-US" sz="1500" dirty="0" smtClean="0"/>
              <a:t>       estimates of this common effect</a:t>
            </a:r>
          </a:p>
          <a:p>
            <a:endParaRPr lang="en-US" sz="600" dirty="0" smtClean="0"/>
          </a:p>
          <a:p>
            <a:pPr marL="285750" indent="-285750">
              <a:buFont typeface="Arial" panose="020B0604020202020204" pitchFamily="34" charset="0"/>
              <a:buChar char="•"/>
            </a:pPr>
            <a:r>
              <a:rPr lang="en-US" sz="1500" dirty="0" smtClean="0"/>
              <a:t>Treat the data as eight normally distributed observations </a:t>
            </a:r>
          </a:p>
          <a:p>
            <a:r>
              <a:rPr lang="en-US" sz="1500" dirty="0"/>
              <a:t> </a:t>
            </a:r>
            <a:r>
              <a:rPr lang="en-US" sz="1500" dirty="0" smtClean="0"/>
              <a:t>      with know variances</a:t>
            </a:r>
            <a:endParaRPr lang="en-US" sz="1500" dirty="0"/>
          </a:p>
        </p:txBody>
      </p:sp>
      <p:pic>
        <p:nvPicPr>
          <p:cNvPr id="24" name="Picture 23"/>
          <p:cNvPicPr>
            <a:picLocks noChangeAspect="1"/>
          </p:cNvPicPr>
          <p:nvPr/>
        </p:nvPicPr>
        <p:blipFill>
          <a:blip r:embed="rId10"/>
          <a:stretch>
            <a:fillRect/>
          </a:stretch>
        </p:blipFill>
        <p:spPr>
          <a:xfrm>
            <a:off x="6217920" y="762000"/>
            <a:ext cx="2497137" cy="1981200"/>
          </a:xfrm>
          <a:prstGeom prst="rect">
            <a:avLst/>
          </a:prstGeom>
        </p:spPr>
      </p:pic>
      <mc:AlternateContent xmlns:mc="http://schemas.openxmlformats.org/markup-compatibility/2006" xmlns:a14="http://schemas.microsoft.com/office/drawing/2010/main">
        <mc:Choice Requires="a14">
          <p:sp>
            <p:nvSpPr>
              <p:cNvPr id="29" name="TextBox 28"/>
              <p:cNvSpPr txBox="1"/>
              <p:nvPr/>
            </p:nvSpPr>
            <p:spPr>
              <a:xfrm>
                <a:off x="3512060" y="3331265"/>
                <a:ext cx="37414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a:ea typeface="Cambria Math"/>
                        </a:rPr>
                        <m:t>𝜃</m:t>
                      </m:r>
                    </m:oMath>
                  </m:oMathPara>
                </a14:m>
                <a:endParaRPr lang="en-US" dirty="0"/>
              </a:p>
            </p:txBody>
          </p:sp>
        </mc:Choice>
        <mc:Fallback xmlns="">
          <p:sp>
            <p:nvSpPr>
              <p:cNvPr id="29" name="TextBox 28"/>
              <p:cNvSpPr txBox="1">
                <a:spLocks noRot="1" noChangeAspect="1" noMove="1" noResize="1" noEditPoints="1" noAdjustHandles="1" noChangeArrowheads="1" noChangeShapeType="1" noTextEdit="1"/>
              </p:cNvSpPr>
              <p:nvPr/>
            </p:nvSpPr>
            <p:spPr>
              <a:xfrm>
                <a:off x="3512060" y="3331265"/>
                <a:ext cx="374140" cy="369332"/>
              </a:xfrm>
              <a:prstGeom prst="rect">
                <a:avLst/>
              </a:prstGeom>
              <a:blipFill rotWithShape="1">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TextBox 41"/>
              <p:cNvSpPr txBox="1"/>
              <p:nvPr/>
            </p:nvSpPr>
            <p:spPr>
              <a:xfrm>
                <a:off x="4753319" y="3269279"/>
                <a:ext cx="1446293" cy="397160"/>
              </a:xfrm>
              <a:prstGeom prst="rect">
                <a:avLst/>
              </a:prstGeom>
              <a:solidFill>
                <a:schemeClr val="accent2">
                  <a:lumMod val="20000"/>
                  <a:lumOff val="80000"/>
                </a:schemeClr>
              </a:solid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a:rPr>
                          </m:ctrlPr>
                        </m:sSubPr>
                        <m:e>
                          <m:r>
                            <a:rPr lang="en-US" i="1" smtClean="0">
                              <a:latin typeface="Cambria Math"/>
                              <a:ea typeface="Cambria Math"/>
                            </a:rPr>
                            <m:t>𝜃</m:t>
                          </m:r>
                        </m:e>
                        <m:sub>
                          <m:r>
                            <a:rPr lang="en-US" b="0" i="1" smtClean="0">
                              <a:latin typeface="Cambria Math"/>
                            </a:rPr>
                            <m:t>𝑗</m:t>
                          </m:r>
                          <m:r>
                            <a:rPr lang="en-US" b="0" i="1" smtClean="0">
                              <a:latin typeface="Cambria Math"/>
                            </a:rPr>
                            <m:t> </m:t>
                          </m:r>
                        </m:sub>
                      </m:sSub>
                      <m:r>
                        <a:rPr lang="en-US" b="0" i="1" smtClean="0">
                          <a:latin typeface="Cambria Math"/>
                        </a:rPr>
                        <m:t>~</m:t>
                      </m:r>
                      <m:r>
                        <a:rPr lang="en-US" b="0" i="1" smtClean="0">
                          <a:latin typeface="Cambria Math"/>
                        </a:rPr>
                        <m:t>𝑁</m:t>
                      </m:r>
                      <m:r>
                        <a:rPr lang="en-US" b="0" i="1" smtClean="0">
                          <a:latin typeface="Cambria Math"/>
                        </a:rPr>
                        <m:t>(</m:t>
                      </m:r>
                      <m:r>
                        <a:rPr lang="en-US" b="0" i="1" smtClean="0">
                          <a:latin typeface="Cambria Math"/>
                          <a:ea typeface="Cambria Math"/>
                        </a:rPr>
                        <m:t>𝜇</m:t>
                      </m:r>
                      <m:r>
                        <a:rPr lang="en-US" b="0" i="1" smtClean="0">
                          <a:latin typeface="Cambria Math"/>
                          <a:ea typeface="Cambria Math"/>
                        </a:rPr>
                        <m:t>,</m:t>
                      </m:r>
                      <m:sSup>
                        <m:sSupPr>
                          <m:ctrlPr>
                            <a:rPr lang="en-US" b="0" i="1" smtClean="0">
                              <a:latin typeface="Cambria Math"/>
                              <a:ea typeface="Cambria Math"/>
                            </a:rPr>
                          </m:ctrlPr>
                        </m:sSupPr>
                        <m:e>
                          <m:r>
                            <a:rPr lang="en-US" b="0" i="1" smtClean="0">
                              <a:latin typeface="Cambria Math"/>
                              <a:ea typeface="Cambria Math"/>
                            </a:rPr>
                            <m:t>𝜏</m:t>
                          </m:r>
                        </m:e>
                        <m:sup>
                          <m:r>
                            <a:rPr lang="en-US" b="0" i="1" smtClean="0">
                              <a:latin typeface="Cambria Math"/>
                              <a:ea typeface="Cambria Math"/>
                            </a:rPr>
                            <m:t>2</m:t>
                          </m:r>
                        </m:sup>
                      </m:sSup>
                      <m:r>
                        <a:rPr lang="en-US" b="0" i="1" smtClean="0">
                          <a:latin typeface="Cambria Math"/>
                          <a:ea typeface="Cambria Math"/>
                        </a:rPr>
                        <m:t>)</m:t>
                      </m:r>
                    </m:oMath>
                  </m:oMathPara>
                </a14:m>
                <a:endParaRPr lang="en-US" dirty="0"/>
              </a:p>
            </p:txBody>
          </p:sp>
        </mc:Choice>
        <mc:Fallback xmlns="">
          <p:sp>
            <p:nvSpPr>
              <p:cNvPr id="42" name="TextBox 41"/>
              <p:cNvSpPr txBox="1">
                <a:spLocks noRot="1" noChangeAspect="1" noMove="1" noResize="1" noEditPoints="1" noAdjustHandles="1" noChangeArrowheads="1" noChangeShapeType="1" noTextEdit="1"/>
              </p:cNvSpPr>
              <p:nvPr/>
            </p:nvSpPr>
            <p:spPr>
              <a:xfrm>
                <a:off x="4753319" y="3269279"/>
                <a:ext cx="1446293" cy="397160"/>
              </a:xfrm>
              <a:prstGeom prst="rect">
                <a:avLst/>
              </a:prstGeom>
              <a:blipFill rotWithShape="1">
                <a:blip r:embed="rId12"/>
                <a:stretch>
                  <a:fillRect b="-769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6"/>
              <p:cNvSpPr/>
              <p:nvPr/>
            </p:nvSpPr>
            <p:spPr>
              <a:xfrm>
                <a:off x="4766946" y="3283193"/>
                <a:ext cx="374140" cy="369332"/>
              </a:xfrm>
              <a:prstGeom prst="rect">
                <a:avLst/>
              </a:prstGeom>
              <a:solidFill>
                <a:schemeClr val="accent2">
                  <a:lumMod val="20000"/>
                  <a:lumOff val="80000"/>
                </a:schemeClr>
              </a:solidFill>
            </p:spPr>
            <p:txBody>
              <a:bodyPr wrap="none">
                <a:spAutoFit/>
              </a:bodyPr>
              <a:lstStyle/>
              <a:p>
                <a:pPr/>
                <a14:m>
                  <m:oMathPara xmlns:m="http://schemas.openxmlformats.org/officeDocument/2006/math">
                    <m:oMathParaPr>
                      <m:jc m:val="centerGroup"/>
                    </m:oMathParaPr>
                    <m:oMath xmlns:m="http://schemas.openxmlformats.org/officeDocument/2006/math">
                      <m:r>
                        <a:rPr lang="en-US" i="1">
                          <a:latin typeface="Cambria Math"/>
                          <a:ea typeface="Cambria Math"/>
                        </a:rPr>
                        <m:t>𝜃</m:t>
                      </m:r>
                    </m:oMath>
                  </m:oMathPara>
                </a14:m>
                <a:endParaRPr lang="en-US" dirty="0"/>
              </a:p>
            </p:txBody>
          </p:sp>
        </mc:Choice>
        <mc:Fallback xmlns="">
          <p:sp>
            <p:nvSpPr>
              <p:cNvPr id="7" name="Rectangle 6"/>
              <p:cNvSpPr>
                <a:spLocks noRot="1" noChangeAspect="1" noMove="1" noResize="1" noEditPoints="1" noAdjustHandles="1" noChangeArrowheads="1" noChangeShapeType="1" noTextEdit="1"/>
              </p:cNvSpPr>
              <p:nvPr/>
            </p:nvSpPr>
            <p:spPr>
              <a:xfrm>
                <a:off x="4766946" y="3283193"/>
                <a:ext cx="374140" cy="369332"/>
              </a:xfrm>
              <a:prstGeom prst="rect">
                <a:avLst/>
              </a:prstGeom>
              <a:blipFill rotWithShape="1">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0" name="TextBox 49"/>
              <p:cNvSpPr txBox="1"/>
              <p:nvPr/>
            </p:nvSpPr>
            <p:spPr>
              <a:xfrm>
                <a:off x="601883" y="5289956"/>
                <a:ext cx="1972399" cy="110344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600" i="1">
                          <a:latin typeface="Cambria Math"/>
                          <a:ea typeface="Cambria Math"/>
                        </a:rPr>
                        <m:t>𝜇</m:t>
                      </m:r>
                      <m:r>
                        <a:rPr lang="en-US" sz="1500" b="0" i="1" smtClean="0">
                          <a:latin typeface="Cambria Math"/>
                        </a:rPr>
                        <m:t>=</m:t>
                      </m:r>
                      <m:f>
                        <m:fPr>
                          <m:ctrlPr>
                            <a:rPr lang="en-US" sz="1500" b="0" i="1" smtClean="0">
                              <a:latin typeface="Cambria Math"/>
                            </a:rPr>
                          </m:ctrlPr>
                        </m:fPr>
                        <m:num>
                          <m:nary>
                            <m:naryPr>
                              <m:chr m:val="∑"/>
                              <m:limLoc m:val="subSup"/>
                              <m:ctrlPr>
                                <a:rPr lang="en-US" sz="1500" i="1">
                                  <a:latin typeface="Cambria Math"/>
                                </a:rPr>
                              </m:ctrlPr>
                            </m:naryPr>
                            <m:sub>
                              <m:r>
                                <m:rPr>
                                  <m:brk m:alnAt="25"/>
                                </m:rPr>
                                <a:rPr lang="en-US" sz="1500" i="1">
                                  <a:latin typeface="Cambria Math"/>
                                </a:rPr>
                                <m:t>𝑗</m:t>
                              </m:r>
                              <m:r>
                                <a:rPr lang="en-US" sz="1500" i="1">
                                  <a:latin typeface="Cambria Math"/>
                                </a:rPr>
                                <m:t>=1</m:t>
                              </m:r>
                            </m:sub>
                            <m:sup>
                              <m:r>
                                <a:rPr lang="en-US" sz="1500" i="1">
                                  <a:latin typeface="Cambria Math"/>
                                </a:rPr>
                                <m:t>𝐽</m:t>
                              </m:r>
                            </m:sup>
                            <m:e>
                              <m:f>
                                <m:fPr>
                                  <m:ctrlPr>
                                    <a:rPr lang="en-US" sz="1500" i="1">
                                      <a:latin typeface="Cambria Math"/>
                                    </a:rPr>
                                  </m:ctrlPr>
                                </m:fPr>
                                <m:num>
                                  <m:r>
                                    <a:rPr lang="en-US" sz="1500" i="1">
                                      <a:latin typeface="Cambria Math"/>
                                    </a:rPr>
                                    <m:t>1</m:t>
                                  </m:r>
                                </m:num>
                                <m:den>
                                  <m:sSubSup>
                                    <m:sSubSupPr>
                                      <m:ctrlPr>
                                        <a:rPr lang="en-US" sz="1500" i="1">
                                          <a:latin typeface="Cambria Math"/>
                                        </a:rPr>
                                      </m:ctrlPr>
                                    </m:sSubSupPr>
                                    <m:e>
                                      <m:r>
                                        <a:rPr lang="en-US" sz="1500" i="1">
                                          <a:latin typeface="Cambria Math"/>
                                          <a:ea typeface="Cambria Math"/>
                                        </a:rPr>
                                        <m:t>𝜎</m:t>
                                      </m:r>
                                    </m:e>
                                    <m:sub>
                                      <m:r>
                                        <a:rPr lang="en-US" sz="1500" i="1">
                                          <a:latin typeface="Cambria Math"/>
                                        </a:rPr>
                                        <m:t>𝑗</m:t>
                                      </m:r>
                                    </m:sub>
                                    <m:sup>
                                      <m:r>
                                        <a:rPr lang="en-US" sz="1500" i="1">
                                          <a:latin typeface="Cambria Math"/>
                                        </a:rPr>
                                        <m:t>2</m:t>
                                      </m:r>
                                    </m:sup>
                                  </m:sSubSup>
                                </m:den>
                              </m:f>
                            </m:e>
                          </m:nary>
                          <m:sSub>
                            <m:sSubPr>
                              <m:ctrlPr>
                                <a:rPr lang="en-US" sz="1500" i="1">
                                  <a:latin typeface="Cambria Math"/>
                                </a:rPr>
                              </m:ctrlPr>
                            </m:sSubPr>
                            <m:e>
                              <m:r>
                                <a:rPr lang="en-US" sz="1500" i="1">
                                  <a:latin typeface="Cambria Math"/>
                                  <a:ea typeface="Cambria Math"/>
                                </a:rPr>
                                <m:t>𝑦</m:t>
                              </m:r>
                            </m:e>
                            <m:sub>
                              <m:r>
                                <a:rPr lang="en-US" sz="1500" i="1">
                                  <a:latin typeface="Cambria Math"/>
                                </a:rPr>
                                <m:t>𝑗</m:t>
                              </m:r>
                              <m:r>
                                <a:rPr lang="en-US" sz="1500" i="1">
                                  <a:latin typeface="Cambria Math"/>
                                </a:rPr>
                                <m:t> </m:t>
                              </m:r>
                            </m:sub>
                          </m:sSub>
                        </m:num>
                        <m:den>
                          <m:nary>
                            <m:naryPr>
                              <m:chr m:val="∑"/>
                              <m:limLoc m:val="subSup"/>
                              <m:ctrlPr>
                                <a:rPr lang="en-US" sz="1500" b="0" i="1" smtClean="0">
                                  <a:latin typeface="Cambria Math"/>
                                </a:rPr>
                              </m:ctrlPr>
                            </m:naryPr>
                            <m:sub>
                              <m:r>
                                <m:rPr>
                                  <m:brk m:alnAt="25"/>
                                </m:rPr>
                                <a:rPr lang="en-US" sz="1500" b="0" i="1" smtClean="0">
                                  <a:latin typeface="Cambria Math"/>
                                </a:rPr>
                                <m:t>𝑗</m:t>
                              </m:r>
                              <m:r>
                                <a:rPr lang="en-US" sz="1500" b="0" i="1" smtClean="0">
                                  <a:latin typeface="Cambria Math"/>
                                </a:rPr>
                                <m:t>=1</m:t>
                              </m:r>
                            </m:sub>
                            <m:sup>
                              <m:r>
                                <a:rPr lang="en-US" sz="1500" b="0" i="1" smtClean="0">
                                  <a:latin typeface="Cambria Math"/>
                                </a:rPr>
                                <m:t>𝐽</m:t>
                              </m:r>
                            </m:sup>
                            <m:e>
                              <m:f>
                                <m:fPr>
                                  <m:ctrlPr>
                                    <a:rPr lang="en-US" sz="1500" b="0" i="1" smtClean="0">
                                      <a:latin typeface="Cambria Math"/>
                                    </a:rPr>
                                  </m:ctrlPr>
                                </m:fPr>
                                <m:num>
                                  <m:r>
                                    <a:rPr lang="en-US" sz="1500" b="0" i="1" smtClean="0">
                                      <a:latin typeface="Cambria Math"/>
                                    </a:rPr>
                                    <m:t>1</m:t>
                                  </m:r>
                                </m:num>
                                <m:den>
                                  <m:sSubSup>
                                    <m:sSubSupPr>
                                      <m:ctrlPr>
                                        <a:rPr lang="en-US" sz="1500" i="1">
                                          <a:latin typeface="Cambria Math"/>
                                        </a:rPr>
                                      </m:ctrlPr>
                                    </m:sSubSupPr>
                                    <m:e>
                                      <m:r>
                                        <a:rPr lang="en-US" sz="1500" i="1">
                                          <a:latin typeface="Cambria Math"/>
                                          <a:ea typeface="Cambria Math"/>
                                        </a:rPr>
                                        <m:t>𝜎</m:t>
                                      </m:r>
                                    </m:e>
                                    <m:sub>
                                      <m:r>
                                        <a:rPr lang="en-US" sz="1500" i="1">
                                          <a:latin typeface="Cambria Math"/>
                                        </a:rPr>
                                        <m:t>𝑗</m:t>
                                      </m:r>
                                    </m:sub>
                                    <m:sup>
                                      <m:r>
                                        <a:rPr lang="en-US" sz="1500" i="1">
                                          <a:latin typeface="Cambria Math"/>
                                        </a:rPr>
                                        <m:t>2</m:t>
                                      </m:r>
                                    </m:sup>
                                  </m:sSubSup>
                                </m:den>
                              </m:f>
                            </m:e>
                          </m:nary>
                        </m:den>
                      </m:f>
                      <m:r>
                        <a:rPr lang="en-US" sz="1500" b="0" i="1" smtClean="0">
                          <a:latin typeface="Cambria Math"/>
                        </a:rPr>
                        <m:t>=7.7</m:t>
                      </m:r>
                    </m:oMath>
                  </m:oMathPara>
                </a14:m>
                <a:endParaRPr lang="en-US" sz="1500" dirty="0"/>
              </a:p>
            </p:txBody>
          </p:sp>
        </mc:Choice>
        <mc:Fallback xmlns="">
          <p:sp>
            <p:nvSpPr>
              <p:cNvPr id="50" name="TextBox 49"/>
              <p:cNvSpPr txBox="1">
                <a:spLocks noRot="1" noChangeAspect="1" noMove="1" noResize="1" noEditPoints="1" noAdjustHandles="1" noChangeArrowheads="1" noChangeShapeType="1" noTextEdit="1"/>
              </p:cNvSpPr>
              <p:nvPr/>
            </p:nvSpPr>
            <p:spPr>
              <a:xfrm>
                <a:off x="601883" y="5289956"/>
                <a:ext cx="1972399" cy="1103444"/>
              </a:xfrm>
              <a:prstGeom prst="rect">
                <a:avLst/>
              </a:prstGeom>
              <a:blipFill>
                <a:blip r:embed="rId1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1" name="TextBox 50"/>
              <p:cNvSpPr txBox="1"/>
              <p:nvPr/>
            </p:nvSpPr>
            <p:spPr>
              <a:xfrm>
                <a:off x="2830721" y="5444679"/>
                <a:ext cx="2622385" cy="83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sz="1600" i="1">
                              <a:latin typeface="Cambria Math"/>
                              <a:ea typeface="Cambria Math"/>
                            </a:rPr>
                          </m:ctrlPr>
                        </m:sSupPr>
                        <m:e>
                          <m:r>
                            <a:rPr lang="en-US" sz="1600" i="1">
                              <a:latin typeface="Cambria Math"/>
                              <a:ea typeface="Cambria Math"/>
                            </a:rPr>
                            <m:t>𝜏</m:t>
                          </m:r>
                        </m:e>
                        <m:sup>
                          <m:r>
                            <a:rPr lang="en-US" sz="1600" i="1">
                              <a:latin typeface="Cambria Math"/>
                              <a:ea typeface="Cambria Math"/>
                            </a:rPr>
                            <m:t>2</m:t>
                          </m:r>
                        </m:sup>
                      </m:sSup>
                      <m:r>
                        <a:rPr lang="en-US" sz="1500" b="0" i="1" smtClean="0">
                          <a:latin typeface="Cambria Math"/>
                        </a:rPr>
                        <m:t>=</m:t>
                      </m:r>
                      <m:f>
                        <m:fPr>
                          <m:ctrlPr>
                            <a:rPr lang="en-US" sz="1500" b="0" i="1" smtClean="0">
                              <a:latin typeface="Cambria Math"/>
                            </a:rPr>
                          </m:ctrlPr>
                        </m:fPr>
                        <m:num>
                          <m:r>
                            <a:rPr lang="en-US" sz="1500" b="0" i="1" smtClean="0">
                              <a:latin typeface="Cambria Math"/>
                            </a:rPr>
                            <m:t>1</m:t>
                          </m:r>
                        </m:num>
                        <m:den>
                          <m:nary>
                            <m:naryPr>
                              <m:chr m:val="∑"/>
                              <m:limLoc m:val="subSup"/>
                              <m:ctrlPr>
                                <a:rPr lang="en-US" sz="1500" b="0" i="1" smtClean="0">
                                  <a:latin typeface="Cambria Math"/>
                                </a:rPr>
                              </m:ctrlPr>
                            </m:naryPr>
                            <m:sub>
                              <m:r>
                                <m:rPr>
                                  <m:brk m:alnAt="25"/>
                                </m:rPr>
                                <a:rPr lang="en-US" sz="1500" b="0" i="1" smtClean="0">
                                  <a:latin typeface="Cambria Math"/>
                                </a:rPr>
                                <m:t>𝑗</m:t>
                              </m:r>
                              <m:r>
                                <a:rPr lang="en-US" sz="1500" b="0" i="1" smtClean="0">
                                  <a:latin typeface="Cambria Math"/>
                                </a:rPr>
                                <m:t>=1</m:t>
                              </m:r>
                            </m:sub>
                            <m:sup>
                              <m:r>
                                <a:rPr lang="en-US" sz="1500" b="0" i="1" smtClean="0">
                                  <a:latin typeface="Cambria Math"/>
                                </a:rPr>
                                <m:t>𝐽</m:t>
                              </m:r>
                            </m:sup>
                            <m:e>
                              <m:f>
                                <m:fPr>
                                  <m:ctrlPr>
                                    <a:rPr lang="en-US" sz="1500" b="0" i="1" smtClean="0">
                                      <a:latin typeface="Cambria Math"/>
                                    </a:rPr>
                                  </m:ctrlPr>
                                </m:fPr>
                                <m:num>
                                  <m:r>
                                    <a:rPr lang="en-US" sz="1500" b="0" i="1" smtClean="0">
                                      <a:latin typeface="Cambria Math"/>
                                    </a:rPr>
                                    <m:t>1</m:t>
                                  </m:r>
                                </m:num>
                                <m:den>
                                  <m:sSubSup>
                                    <m:sSubSupPr>
                                      <m:ctrlPr>
                                        <a:rPr lang="en-US" sz="1500" i="1">
                                          <a:latin typeface="Cambria Math"/>
                                        </a:rPr>
                                      </m:ctrlPr>
                                    </m:sSubSupPr>
                                    <m:e>
                                      <m:r>
                                        <a:rPr lang="en-US" sz="1500" i="1">
                                          <a:latin typeface="Cambria Math"/>
                                          <a:ea typeface="Cambria Math"/>
                                        </a:rPr>
                                        <m:t>𝜎</m:t>
                                      </m:r>
                                    </m:e>
                                    <m:sub>
                                      <m:r>
                                        <a:rPr lang="en-US" sz="1500" i="1">
                                          <a:latin typeface="Cambria Math"/>
                                        </a:rPr>
                                        <m:t>𝑗</m:t>
                                      </m:r>
                                    </m:sub>
                                    <m:sup>
                                      <m:r>
                                        <a:rPr lang="en-US" sz="1500" i="1">
                                          <a:latin typeface="Cambria Math"/>
                                        </a:rPr>
                                        <m:t>2</m:t>
                                      </m:r>
                                    </m:sup>
                                  </m:sSubSup>
                                </m:den>
                              </m:f>
                            </m:e>
                          </m:nary>
                        </m:den>
                      </m:f>
                      <m:r>
                        <a:rPr lang="en-US" sz="1500" b="0" i="1" smtClean="0">
                          <a:latin typeface="Cambria Math"/>
                        </a:rPr>
                        <m:t>=16.6,</m:t>
                      </m:r>
                      <m:r>
                        <a:rPr lang="en-US" sz="1500" i="1">
                          <a:latin typeface="Cambria Math"/>
                          <a:ea typeface="Cambria Math"/>
                        </a:rPr>
                        <m:t>𝜎</m:t>
                      </m:r>
                      <m:r>
                        <a:rPr lang="en-US" sz="1500" b="0" i="0" smtClean="0">
                          <a:latin typeface="Cambria Math"/>
                          <a:ea typeface="Cambria Math"/>
                        </a:rPr>
                        <m:t>=4.1</m:t>
                      </m:r>
                    </m:oMath>
                  </m:oMathPara>
                </a14:m>
                <a:endParaRPr lang="en-US" sz="1500" dirty="0"/>
              </a:p>
            </p:txBody>
          </p:sp>
        </mc:Choice>
        <mc:Fallback xmlns="">
          <p:sp>
            <p:nvSpPr>
              <p:cNvPr id="51" name="TextBox 50"/>
              <p:cNvSpPr txBox="1">
                <a:spLocks noRot="1" noChangeAspect="1" noMove="1" noResize="1" noEditPoints="1" noAdjustHandles="1" noChangeArrowheads="1" noChangeShapeType="1" noTextEdit="1"/>
              </p:cNvSpPr>
              <p:nvPr/>
            </p:nvSpPr>
            <p:spPr>
              <a:xfrm>
                <a:off x="2830721" y="5444679"/>
                <a:ext cx="2622385" cy="839332"/>
              </a:xfrm>
              <a:prstGeom prst="rect">
                <a:avLst/>
              </a:prstGeom>
              <a:blipFill>
                <a:blip r:embed="rId1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Rectangle 1"/>
              <p:cNvSpPr/>
              <p:nvPr/>
            </p:nvSpPr>
            <p:spPr>
              <a:xfrm>
                <a:off x="6217920" y="6099345"/>
                <a:ext cx="222759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0" i="1" smtClean="0">
                          <a:solidFill>
                            <a:srgbClr val="FF0000"/>
                          </a:solidFill>
                          <a:latin typeface="Cambria Math" panose="02040503050406030204" pitchFamily="18" charset="0"/>
                          <a:ea typeface="Cambria Math"/>
                        </a:rPr>
                        <m:t>𝑝</m:t>
                      </m:r>
                      <m:d>
                        <m:dPr>
                          <m:ctrlPr>
                            <a:rPr lang="en-US" b="0" i="1" smtClean="0">
                              <a:solidFill>
                                <a:srgbClr val="FF0000"/>
                              </a:solidFill>
                              <a:latin typeface="Cambria Math"/>
                              <a:ea typeface="Cambria Math"/>
                            </a:rPr>
                          </m:ctrlPr>
                        </m:dPr>
                        <m:e>
                          <m:r>
                            <a:rPr lang="en-US" b="0" i="1" smtClean="0">
                              <a:solidFill>
                                <a:srgbClr val="FF0000"/>
                              </a:solidFill>
                              <a:latin typeface="Cambria Math" panose="02040503050406030204" pitchFamily="18" charset="0"/>
                              <a:ea typeface="Cambria Math"/>
                            </a:rPr>
                            <m:t>𝐴</m:t>
                          </m:r>
                          <m:r>
                            <a:rPr lang="en-US" b="0" i="1" smtClean="0">
                              <a:solidFill>
                                <a:srgbClr val="FF0000"/>
                              </a:solidFill>
                              <a:latin typeface="Cambria Math" panose="02040503050406030204" pitchFamily="18" charset="0"/>
                              <a:ea typeface="Cambria Math"/>
                            </a:rPr>
                            <m:t>&lt;7.7</m:t>
                          </m:r>
                        </m:e>
                        <m:e>
                          <m:r>
                            <a:rPr lang="en-US" b="0" i="1" smtClean="0">
                              <a:solidFill>
                                <a:srgbClr val="FF0000"/>
                              </a:solidFill>
                              <a:latin typeface="Cambria Math" panose="02040503050406030204" pitchFamily="18" charset="0"/>
                              <a:ea typeface="Cambria Math"/>
                            </a:rPr>
                            <m:t>𝜃</m:t>
                          </m:r>
                        </m:e>
                      </m:d>
                      <m:r>
                        <a:rPr lang="en-US" b="0" i="1" smtClean="0">
                          <a:solidFill>
                            <a:srgbClr val="FF0000"/>
                          </a:solidFill>
                          <a:latin typeface="Cambria Math" panose="02040503050406030204" pitchFamily="18" charset="0"/>
                          <a:ea typeface="Cambria Math"/>
                        </a:rPr>
                        <m:t>=0.5?</m:t>
                      </m:r>
                    </m:oMath>
                  </m:oMathPara>
                </a14:m>
                <a:endParaRPr lang="en-US" dirty="0">
                  <a:solidFill>
                    <a:srgbClr val="FF0000"/>
                  </a:solidFill>
                </a:endParaRPr>
              </a:p>
            </p:txBody>
          </p:sp>
        </mc:Choice>
        <mc:Fallback xmlns="">
          <p:sp>
            <p:nvSpPr>
              <p:cNvPr id="2" name="Rectangle 1"/>
              <p:cNvSpPr>
                <a:spLocks noRot="1" noChangeAspect="1" noMove="1" noResize="1" noEditPoints="1" noAdjustHandles="1" noChangeArrowheads="1" noChangeShapeType="1" noTextEdit="1"/>
              </p:cNvSpPr>
              <p:nvPr/>
            </p:nvSpPr>
            <p:spPr>
              <a:xfrm>
                <a:off x="6217920" y="6099345"/>
                <a:ext cx="2227597" cy="369332"/>
              </a:xfrm>
              <a:prstGeom prst="rect">
                <a:avLst/>
              </a:prstGeom>
              <a:blipFill>
                <a:blip r:embed="rId16"/>
                <a:stretch>
                  <a:fillRect b="-6667"/>
                </a:stretch>
              </a:blipFill>
            </p:spPr>
            <p:txBody>
              <a:bodyPr/>
              <a:lstStyle/>
              <a:p>
                <a:r>
                  <a:rPr lang="en-US">
                    <a:noFill/>
                  </a:rPr>
                  <a:t> </a:t>
                </a:r>
              </a:p>
            </p:txBody>
          </p:sp>
        </mc:Fallback>
      </mc:AlternateContent>
    </p:spTree>
    <p:extLst>
      <p:ext uri="{BB962C8B-B14F-4D97-AF65-F5344CB8AC3E}">
        <p14:creationId xmlns:p14="http://schemas.microsoft.com/office/powerpoint/2010/main" val="15423403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609600" y="1143000"/>
            <a:ext cx="8315325" cy="4400550"/>
          </a:xfrm>
          <a:prstGeom prst="rect">
            <a:avLst/>
          </a:prstGeom>
        </p:spPr>
      </p:pic>
    </p:spTree>
    <p:extLst>
      <p:ext uri="{BB962C8B-B14F-4D97-AF65-F5344CB8AC3E}">
        <p14:creationId xmlns:p14="http://schemas.microsoft.com/office/powerpoint/2010/main" val="40532455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extBox 43"/>
          <p:cNvSpPr txBox="1"/>
          <p:nvPr/>
        </p:nvSpPr>
        <p:spPr>
          <a:xfrm>
            <a:off x="0" y="228600"/>
            <a:ext cx="9144000" cy="369332"/>
          </a:xfrm>
          <a:prstGeom prst="rect">
            <a:avLst/>
          </a:prstGeom>
          <a:solidFill>
            <a:schemeClr val="accent1">
              <a:lumMod val="20000"/>
              <a:lumOff val="80000"/>
            </a:schemeClr>
          </a:solidFill>
        </p:spPr>
        <p:txBody>
          <a:bodyPr wrap="square" rtlCol="0">
            <a:spAutoFit/>
          </a:bodyPr>
          <a:lstStyle/>
          <a:p>
            <a:r>
              <a:rPr lang="en-US" b="1" dirty="0" smtClean="0">
                <a:solidFill>
                  <a:srgbClr val="3333FF"/>
                </a:solidFill>
              </a:rPr>
              <a:t>     Example: Parallel experiments in eight schools</a:t>
            </a:r>
            <a:endParaRPr lang="en-US" b="1" dirty="0">
              <a:solidFill>
                <a:srgbClr val="3333FF"/>
              </a:solidFill>
            </a:endParaRPr>
          </a:p>
        </p:txBody>
      </p:sp>
      <mc:AlternateContent xmlns:mc="http://schemas.openxmlformats.org/markup-compatibility/2006" xmlns:a14="http://schemas.microsoft.com/office/drawing/2010/main">
        <mc:Choice Requires="a14">
          <p:sp>
            <p:nvSpPr>
              <p:cNvPr id="26" name="TextBox 25"/>
              <p:cNvSpPr txBox="1"/>
              <p:nvPr/>
            </p:nvSpPr>
            <p:spPr>
              <a:xfrm>
                <a:off x="3483232" y="3636065"/>
                <a:ext cx="432618" cy="39164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a:rPr>
                          </m:ctrlPr>
                        </m:sSubPr>
                        <m:e>
                          <m:r>
                            <a:rPr lang="en-US" i="1" smtClean="0">
                              <a:latin typeface="Cambria Math"/>
                              <a:ea typeface="Cambria Math"/>
                            </a:rPr>
                            <m:t>𝜃</m:t>
                          </m:r>
                        </m:e>
                        <m:sub>
                          <m:r>
                            <a:rPr lang="en-US" b="0" i="1" smtClean="0">
                              <a:latin typeface="Cambria Math"/>
                            </a:rPr>
                            <m:t>𝑗</m:t>
                          </m:r>
                        </m:sub>
                      </m:sSub>
                    </m:oMath>
                  </m:oMathPara>
                </a14:m>
                <a:endParaRPr lang="en-US" dirty="0"/>
              </a:p>
            </p:txBody>
          </p:sp>
        </mc:Choice>
        <mc:Fallback xmlns="">
          <p:sp>
            <p:nvSpPr>
              <p:cNvPr id="26" name="TextBox 25"/>
              <p:cNvSpPr txBox="1">
                <a:spLocks noRot="1" noChangeAspect="1" noMove="1" noResize="1" noEditPoints="1" noAdjustHandles="1" noChangeArrowheads="1" noChangeShapeType="1" noTextEdit="1"/>
              </p:cNvSpPr>
              <p:nvPr/>
            </p:nvSpPr>
            <p:spPr>
              <a:xfrm>
                <a:off x="3483232" y="3636065"/>
                <a:ext cx="432618" cy="391646"/>
              </a:xfrm>
              <a:prstGeom prst="rect">
                <a:avLst/>
              </a:prstGeom>
              <a:blipFill>
                <a:blip r:embed="rId2"/>
                <a:stretch>
                  <a:fillRect b="-769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p:cNvSpPr txBox="1"/>
              <p:nvPr/>
            </p:nvSpPr>
            <p:spPr>
              <a:xfrm>
                <a:off x="2975672" y="3636065"/>
                <a:ext cx="46128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a:rPr>
                          </m:ctrlPr>
                        </m:sSubPr>
                        <m:e>
                          <m:r>
                            <a:rPr lang="en-US" i="1" smtClean="0">
                              <a:latin typeface="Cambria Math"/>
                              <a:ea typeface="Cambria Math"/>
                            </a:rPr>
                            <m:t>𝜃</m:t>
                          </m:r>
                        </m:e>
                        <m:sub>
                          <m:r>
                            <a:rPr lang="en-US" b="0" i="1" smtClean="0">
                              <a:latin typeface="Cambria Math"/>
                            </a:rPr>
                            <m:t>1</m:t>
                          </m:r>
                        </m:sub>
                      </m:sSub>
                    </m:oMath>
                  </m:oMathPara>
                </a14:m>
                <a:endParaRPr lang="en-US" dirty="0"/>
              </a:p>
            </p:txBody>
          </p:sp>
        </mc:Choice>
        <mc:Fallback xmlns="">
          <p:sp>
            <p:nvSpPr>
              <p:cNvPr id="27" name="TextBox 26"/>
              <p:cNvSpPr txBox="1">
                <a:spLocks noRot="1" noChangeAspect="1" noMove="1" noResize="1" noEditPoints="1" noAdjustHandles="1" noChangeArrowheads="1" noChangeShapeType="1" noTextEdit="1"/>
              </p:cNvSpPr>
              <p:nvPr/>
            </p:nvSpPr>
            <p:spPr>
              <a:xfrm>
                <a:off x="2975672" y="3636065"/>
                <a:ext cx="461280" cy="369332"/>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TextBox 30"/>
              <p:cNvSpPr txBox="1"/>
              <p:nvPr/>
            </p:nvSpPr>
            <p:spPr>
              <a:xfrm>
                <a:off x="3985870" y="3636065"/>
                <a:ext cx="46660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a:rPr>
                          </m:ctrlPr>
                        </m:sSubPr>
                        <m:e>
                          <m:r>
                            <a:rPr lang="en-US" i="1" smtClean="0">
                              <a:latin typeface="Cambria Math"/>
                              <a:ea typeface="Cambria Math"/>
                            </a:rPr>
                            <m:t>𝜃</m:t>
                          </m:r>
                        </m:e>
                        <m:sub>
                          <m:r>
                            <a:rPr lang="en-US" b="0" i="1" smtClean="0">
                              <a:latin typeface="Cambria Math"/>
                              <a:ea typeface="Cambria Math"/>
                            </a:rPr>
                            <m:t>8</m:t>
                          </m:r>
                        </m:sub>
                      </m:sSub>
                    </m:oMath>
                  </m:oMathPara>
                </a14:m>
                <a:endParaRPr lang="en-US" dirty="0"/>
              </a:p>
            </p:txBody>
          </p:sp>
        </mc:Choice>
        <mc:Fallback xmlns="">
          <p:sp>
            <p:nvSpPr>
              <p:cNvPr id="31" name="TextBox 30"/>
              <p:cNvSpPr txBox="1">
                <a:spLocks noRot="1" noChangeAspect="1" noMove="1" noResize="1" noEditPoints="1" noAdjustHandles="1" noChangeArrowheads="1" noChangeShapeType="1" noTextEdit="1"/>
              </p:cNvSpPr>
              <p:nvPr/>
            </p:nvSpPr>
            <p:spPr>
              <a:xfrm>
                <a:off x="3985870" y="3636065"/>
                <a:ext cx="466603" cy="36933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p:cNvSpPr txBox="1"/>
              <p:nvPr/>
            </p:nvSpPr>
            <p:spPr>
              <a:xfrm>
                <a:off x="4753319" y="3574079"/>
                <a:ext cx="1409425" cy="397160"/>
              </a:xfrm>
              <a:prstGeom prst="rect">
                <a:avLst/>
              </a:prstGeom>
              <a:solidFill>
                <a:schemeClr val="accent2">
                  <a:lumMod val="20000"/>
                  <a:lumOff val="80000"/>
                </a:schemeClr>
              </a:solid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a:rPr>
                          </m:ctrlPr>
                        </m:sSubPr>
                        <m:e>
                          <m:r>
                            <a:rPr lang="en-US" i="1" smtClean="0">
                              <a:latin typeface="Cambria Math"/>
                              <a:ea typeface="Cambria Math"/>
                            </a:rPr>
                            <m:t>𝜃</m:t>
                          </m:r>
                        </m:e>
                        <m:sub>
                          <m:r>
                            <a:rPr lang="en-US" b="0" i="1" smtClean="0">
                              <a:latin typeface="Cambria Math"/>
                            </a:rPr>
                            <m:t>𝑗</m:t>
                          </m:r>
                        </m:sub>
                      </m:sSub>
                      <m:r>
                        <a:rPr lang="en-US" b="0" i="1" smtClean="0">
                          <a:latin typeface="Cambria Math"/>
                        </a:rPr>
                        <m:t>~</m:t>
                      </m:r>
                      <m:r>
                        <a:rPr lang="en-US" b="0" i="1" smtClean="0">
                          <a:latin typeface="Cambria Math"/>
                        </a:rPr>
                        <m:t>𝑁</m:t>
                      </m:r>
                      <m:r>
                        <a:rPr lang="en-US" b="0" i="1" smtClean="0">
                          <a:latin typeface="Cambria Math"/>
                        </a:rPr>
                        <m:t>(</m:t>
                      </m:r>
                      <m:r>
                        <a:rPr lang="en-US" b="0" i="1" smtClean="0">
                          <a:latin typeface="Cambria Math"/>
                          <a:ea typeface="Cambria Math"/>
                        </a:rPr>
                        <m:t>𝜇</m:t>
                      </m:r>
                      <m:r>
                        <a:rPr lang="en-US" b="0" i="1" smtClean="0">
                          <a:latin typeface="Cambria Math"/>
                          <a:ea typeface="Cambria Math"/>
                        </a:rPr>
                        <m:t>,</m:t>
                      </m:r>
                      <m:sSup>
                        <m:sSupPr>
                          <m:ctrlPr>
                            <a:rPr lang="en-US" b="0" i="1" smtClean="0">
                              <a:latin typeface="Cambria Math"/>
                              <a:ea typeface="Cambria Math"/>
                            </a:rPr>
                          </m:ctrlPr>
                        </m:sSupPr>
                        <m:e>
                          <m:r>
                            <a:rPr lang="en-US" b="0" i="1" smtClean="0">
                              <a:latin typeface="Cambria Math"/>
                              <a:ea typeface="Cambria Math"/>
                            </a:rPr>
                            <m:t>𝜏</m:t>
                          </m:r>
                        </m:e>
                        <m:sup>
                          <m:r>
                            <a:rPr lang="en-US" b="0" i="1" smtClean="0">
                              <a:latin typeface="Cambria Math"/>
                              <a:ea typeface="Cambria Math"/>
                            </a:rPr>
                            <m:t>2</m:t>
                          </m:r>
                        </m:sup>
                      </m:sSup>
                      <m:r>
                        <a:rPr lang="en-US" b="0" i="1" smtClean="0">
                          <a:latin typeface="Cambria Math"/>
                          <a:ea typeface="Cambria Math"/>
                        </a:rPr>
                        <m:t>)</m:t>
                      </m:r>
                    </m:oMath>
                  </m:oMathPara>
                </a14:m>
                <a:endParaRPr lang="en-US" dirty="0"/>
              </a:p>
            </p:txBody>
          </p:sp>
        </mc:Choice>
        <mc:Fallback xmlns="">
          <p:sp>
            <p:nvSpPr>
              <p:cNvPr id="32" name="TextBox 31"/>
              <p:cNvSpPr txBox="1">
                <a:spLocks noRot="1" noChangeAspect="1" noMove="1" noResize="1" noEditPoints="1" noAdjustHandles="1" noChangeArrowheads="1" noChangeShapeType="1" noTextEdit="1"/>
              </p:cNvSpPr>
              <p:nvPr/>
            </p:nvSpPr>
            <p:spPr>
              <a:xfrm>
                <a:off x="4753319" y="3574079"/>
                <a:ext cx="1409425" cy="397160"/>
              </a:xfrm>
              <a:prstGeom prst="rect">
                <a:avLst/>
              </a:prstGeom>
              <a:blipFill>
                <a:blip r:embed="rId5"/>
                <a:stretch>
                  <a:fillRect b="-923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Rectangle 32"/>
              <p:cNvSpPr/>
              <p:nvPr/>
            </p:nvSpPr>
            <p:spPr>
              <a:xfrm>
                <a:off x="3319501" y="2700556"/>
                <a:ext cx="760080" cy="369332"/>
              </a:xfrm>
              <a:prstGeom prst="rect">
                <a:avLst/>
              </a:prstGeom>
              <a:ln>
                <a:noFill/>
              </a:ln>
            </p:spPr>
            <p:txBody>
              <a:bodyPr wrap="non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ea typeface="Cambria Math"/>
                        </a:rPr>
                        <m:t>(</m:t>
                      </m:r>
                      <m:r>
                        <a:rPr lang="en-US" i="1" smtClean="0">
                          <a:latin typeface="Cambria Math"/>
                          <a:ea typeface="Cambria Math"/>
                        </a:rPr>
                        <m:t>𝜇</m:t>
                      </m:r>
                      <m:r>
                        <a:rPr lang="en-US" b="0" i="1" smtClean="0">
                          <a:latin typeface="Cambria Math"/>
                          <a:ea typeface="Cambria Math"/>
                        </a:rPr>
                        <m:t>,</m:t>
                      </m:r>
                      <m:r>
                        <a:rPr lang="en-US" i="1">
                          <a:latin typeface="Cambria Math"/>
                          <a:ea typeface="Cambria Math"/>
                        </a:rPr>
                        <m:t>𝜏</m:t>
                      </m:r>
                      <m:r>
                        <a:rPr lang="en-US" b="0" i="1" smtClean="0">
                          <a:latin typeface="Cambria Math"/>
                          <a:ea typeface="Cambria Math"/>
                        </a:rPr>
                        <m:t>)</m:t>
                      </m:r>
                    </m:oMath>
                  </m:oMathPara>
                </a14:m>
                <a:endParaRPr lang="en-US" dirty="0"/>
              </a:p>
            </p:txBody>
          </p:sp>
        </mc:Choice>
        <mc:Fallback xmlns="">
          <p:sp>
            <p:nvSpPr>
              <p:cNvPr id="33" name="Rectangle 32"/>
              <p:cNvSpPr>
                <a:spLocks noRot="1" noChangeAspect="1" noMove="1" noResize="1" noEditPoints="1" noAdjustHandles="1" noChangeArrowheads="1" noChangeShapeType="1" noTextEdit="1"/>
              </p:cNvSpPr>
              <p:nvPr/>
            </p:nvSpPr>
            <p:spPr>
              <a:xfrm>
                <a:off x="3319501" y="2700556"/>
                <a:ext cx="760080" cy="369332"/>
              </a:xfrm>
              <a:prstGeom prst="rect">
                <a:avLst/>
              </a:prstGeom>
              <a:blipFill>
                <a:blip r:embed="rId6"/>
                <a:stretch>
                  <a:fillRect b="-13115"/>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TextBox 33"/>
              <p:cNvSpPr txBox="1"/>
              <p:nvPr/>
            </p:nvSpPr>
            <p:spPr>
              <a:xfrm>
                <a:off x="3206312" y="3636065"/>
                <a:ext cx="43473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a:ea typeface="Cambria Math"/>
                        </a:rPr>
                        <m:t>⋯</m:t>
                      </m:r>
                    </m:oMath>
                  </m:oMathPara>
                </a14:m>
                <a:endParaRPr lang="en-US" dirty="0"/>
              </a:p>
            </p:txBody>
          </p:sp>
        </mc:Choice>
        <mc:Fallback xmlns="">
          <p:sp>
            <p:nvSpPr>
              <p:cNvPr id="34" name="TextBox 33"/>
              <p:cNvSpPr txBox="1">
                <a:spLocks noRot="1" noChangeAspect="1" noMove="1" noResize="1" noEditPoints="1" noAdjustHandles="1" noChangeArrowheads="1" noChangeShapeType="1" noTextEdit="1"/>
              </p:cNvSpPr>
              <p:nvPr/>
            </p:nvSpPr>
            <p:spPr>
              <a:xfrm>
                <a:off x="3206312" y="3636065"/>
                <a:ext cx="434734" cy="369332"/>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TextBox 34"/>
              <p:cNvSpPr txBox="1"/>
              <p:nvPr/>
            </p:nvSpPr>
            <p:spPr>
              <a:xfrm>
                <a:off x="3699541" y="3636065"/>
                <a:ext cx="43473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a:ea typeface="Cambria Math"/>
                        </a:rPr>
                        <m:t>⋯</m:t>
                      </m:r>
                    </m:oMath>
                  </m:oMathPara>
                </a14:m>
                <a:endParaRPr lang="en-US" dirty="0"/>
              </a:p>
            </p:txBody>
          </p:sp>
        </mc:Choice>
        <mc:Fallback xmlns="">
          <p:sp>
            <p:nvSpPr>
              <p:cNvPr id="35" name="TextBox 34"/>
              <p:cNvSpPr txBox="1">
                <a:spLocks noRot="1" noChangeAspect="1" noMove="1" noResize="1" noEditPoints="1" noAdjustHandles="1" noChangeArrowheads="1" noChangeShapeType="1" noTextEdit="1"/>
              </p:cNvSpPr>
              <p:nvPr/>
            </p:nvSpPr>
            <p:spPr>
              <a:xfrm>
                <a:off x="3699541" y="3636065"/>
                <a:ext cx="434734" cy="369332"/>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Rectangle 35"/>
              <p:cNvSpPr/>
              <p:nvPr/>
            </p:nvSpPr>
            <p:spPr>
              <a:xfrm>
                <a:off x="4264811" y="2677078"/>
                <a:ext cx="1577227" cy="369332"/>
              </a:xfrm>
              <a:prstGeom prst="rect">
                <a:avLst/>
              </a:prstGeom>
              <a:solidFill>
                <a:schemeClr val="accent1">
                  <a:lumMod val="20000"/>
                  <a:lumOff val="80000"/>
                </a:schemeClr>
              </a:solidFill>
            </p:spPr>
            <p:txBody>
              <a:bodyPr wrap="none">
                <a:spAutoFit/>
              </a:bodyPr>
              <a:lstStyle/>
              <a:p>
                <a:pPr/>
                <a14:m>
                  <m:oMathPara xmlns:m="http://schemas.openxmlformats.org/officeDocument/2006/math">
                    <m:oMathParaPr>
                      <m:jc m:val="centerGroup"/>
                    </m:oMathParaPr>
                    <m:oMath xmlns:m="http://schemas.openxmlformats.org/officeDocument/2006/math">
                      <m:d>
                        <m:dPr>
                          <m:ctrlPr>
                            <a:rPr lang="en-US" i="1" smtClean="0">
                              <a:latin typeface="Cambria Math"/>
                              <a:ea typeface="Cambria Math"/>
                            </a:rPr>
                          </m:ctrlPr>
                        </m:dPr>
                        <m:e>
                          <m:r>
                            <a:rPr lang="en-US" i="1">
                              <a:latin typeface="Cambria Math"/>
                              <a:ea typeface="Cambria Math"/>
                            </a:rPr>
                            <m:t>𝜇</m:t>
                          </m:r>
                          <m:r>
                            <a:rPr lang="en-US" i="1">
                              <a:latin typeface="Cambria Math"/>
                              <a:ea typeface="Cambria Math"/>
                            </a:rPr>
                            <m:t>,</m:t>
                          </m:r>
                          <m:r>
                            <a:rPr lang="en-US" i="1">
                              <a:latin typeface="Cambria Math"/>
                              <a:ea typeface="Cambria Math"/>
                            </a:rPr>
                            <m:t>𝜏</m:t>
                          </m:r>
                        </m:e>
                      </m:d>
                      <m:r>
                        <a:rPr lang="en-US" b="0" i="1" smtClean="0">
                          <a:latin typeface="Cambria Math"/>
                          <a:ea typeface="Cambria Math"/>
                        </a:rPr>
                        <m:t>~</m:t>
                      </m:r>
                      <m:r>
                        <a:rPr lang="en-US" b="0" i="1" smtClean="0">
                          <a:latin typeface="Cambria Math"/>
                          <a:ea typeface="Cambria Math"/>
                        </a:rPr>
                        <m:t>𝑝</m:t>
                      </m:r>
                      <m:d>
                        <m:dPr>
                          <m:ctrlPr>
                            <a:rPr lang="en-US" i="1">
                              <a:latin typeface="Cambria Math"/>
                              <a:ea typeface="Cambria Math"/>
                            </a:rPr>
                          </m:ctrlPr>
                        </m:dPr>
                        <m:e>
                          <m:r>
                            <a:rPr lang="en-US" i="1">
                              <a:latin typeface="Cambria Math"/>
                              <a:ea typeface="Cambria Math"/>
                            </a:rPr>
                            <m:t>𝜇</m:t>
                          </m:r>
                          <m:r>
                            <a:rPr lang="en-US" i="1">
                              <a:latin typeface="Cambria Math"/>
                              <a:ea typeface="Cambria Math"/>
                            </a:rPr>
                            <m:t>,</m:t>
                          </m:r>
                          <m:r>
                            <a:rPr lang="en-US" i="1">
                              <a:latin typeface="Cambria Math"/>
                              <a:ea typeface="Cambria Math"/>
                            </a:rPr>
                            <m:t>𝜏</m:t>
                          </m:r>
                        </m:e>
                      </m:d>
                    </m:oMath>
                  </m:oMathPara>
                </a14:m>
                <a:endParaRPr lang="en-US" dirty="0"/>
              </a:p>
            </p:txBody>
          </p:sp>
        </mc:Choice>
        <mc:Fallback xmlns="">
          <p:sp>
            <p:nvSpPr>
              <p:cNvPr id="36" name="Rectangle 35"/>
              <p:cNvSpPr>
                <a:spLocks noRot="1" noChangeAspect="1" noMove="1" noResize="1" noEditPoints="1" noAdjustHandles="1" noChangeArrowheads="1" noChangeShapeType="1" noTextEdit="1"/>
              </p:cNvSpPr>
              <p:nvPr/>
            </p:nvSpPr>
            <p:spPr>
              <a:xfrm>
                <a:off x="4264811" y="2677078"/>
                <a:ext cx="1577227" cy="369332"/>
              </a:xfrm>
              <a:prstGeom prst="rect">
                <a:avLst/>
              </a:prstGeom>
              <a:blipFill>
                <a:blip r:embed="rId9"/>
                <a:stretch>
                  <a:fillRect b="-6557"/>
                </a:stretch>
              </a:blipFill>
            </p:spPr>
            <p:txBody>
              <a:bodyPr/>
              <a:lstStyle/>
              <a:p>
                <a:r>
                  <a:rPr lang="en-US">
                    <a:noFill/>
                  </a:rPr>
                  <a:t> </a:t>
                </a:r>
              </a:p>
            </p:txBody>
          </p:sp>
        </mc:Fallback>
      </mc:AlternateContent>
      <p:cxnSp>
        <p:nvCxnSpPr>
          <p:cNvPr id="37" name="Straight Arrow Connector 36"/>
          <p:cNvCxnSpPr>
            <a:endCxn id="26" idx="0"/>
          </p:cNvCxnSpPr>
          <p:nvPr/>
        </p:nvCxnSpPr>
        <p:spPr>
          <a:xfrm>
            <a:off x="3699541" y="3081556"/>
            <a:ext cx="0" cy="55450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33" idx="2"/>
          </p:cNvCxnSpPr>
          <p:nvPr/>
        </p:nvCxnSpPr>
        <p:spPr>
          <a:xfrm flipH="1">
            <a:off x="3319501" y="3069888"/>
            <a:ext cx="380040" cy="56617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33" idx="2"/>
          </p:cNvCxnSpPr>
          <p:nvPr/>
        </p:nvCxnSpPr>
        <p:spPr>
          <a:xfrm>
            <a:off x="3699541" y="3069888"/>
            <a:ext cx="380040" cy="54025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26" idx="2"/>
          </p:cNvCxnSpPr>
          <p:nvPr/>
        </p:nvCxnSpPr>
        <p:spPr>
          <a:xfrm>
            <a:off x="3699541" y="4027711"/>
            <a:ext cx="0" cy="42281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flipH="1">
            <a:off x="2802390" y="3978164"/>
            <a:ext cx="359771" cy="47236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a:off x="4301903" y="3978164"/>
            <a:ext cx="304800" cy="39616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5" name="TextBox 44"/>
              <p:cNvSpPr txBox="1"/>
              <p:nvPr/>
            </p:nvSpPr>
            <p:spPr>
              <a:xfrm>
                <a:off x="5141086" y="4460687"/>
                <a:ext cx="1509580" cy="415627"/>
              </a:xfrm>
              <a:prstGeom prst="rect">
                <a:avLst/>
              </a:prstGeom>
              <a:solidFill>
                <a:schemeClr val="accent3">
                  <a:lumMod val="20000"/>
                  <a:lumOff val="80000"/>
                </a:schemeClr>
              </a:solid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a:rPr>
                          </m:ctrlPr>
                        </m:sSubPr>
                        <m:e>
                          <m:r>
                            <a:rPr lang="en-US" b="0" i="1" smtClean="0">
                              <a:latin typeface="Cambria Math"/>
                              <a:ea typeface="Cambria Math"/>
                            </a:rPr>
                            <m:t>𝑦</m:t>
                          </m:r>
                        </m:e>
                        <m:sub>
                          <m:r>
                            <a:rPr lang="en-US" b="0" i="1" smtClean="0">
                              <a:latin typeface="Cambria Math"/>
                            </a:rPr>
                            <m:t>𝑗</m:t>
                          </m:r>
                        </m:sub>
                      </m:sSub>
                      <m:r>
                        <a:rPr lang="en-US" b="0" i="1" smtClean="0">
                          <a:latin typeface="Cambria Math"/>
                        </a:rPr>
                        <m:t>~</m:t>
                      </m:r>
                      <m:r>
                        <a:rPr lang="en-US" b="0" i="1" smtClean="0">
                          <a:latin typeface="Cambria Math"/>
                        </a:rPr>
                        <m:t>𝑁</m:t>
                      </m:r>
                      <m:r>
                        <a:rPr lang="en-US" b="0" i="1" smtClean="0">
                          <a:latin typeface="Cambria Math"/>
                        </a:rPr>
                        <m:t>(</m:t>
                      </m:r>
                      <m:sSub>
                        <m:sSubPr>
                          <m:ctrlPr>
                            <a:rPr lang="en-US" i="1">
                              <a:latin typeface="Cambria Math"/>
                            </a:rPr>
                          </m:ctrlPr>
                        </m:sSubPr>
                        <m:e>
                          <m:r>
                            <a:rPr lang="en-US" i="1">
                              <a:latin typeface="Cambria Math"/>
                              <a:ea typeface="Cambria Math"/>
                            </a:rPr>
                            <m:t>𝜃</m:t>
                          </m:r>
                        </m:e>
                        <m:sub>
                          <m:r>
                            <a:rPr lang="en-US" i="1">
                              <a:latin typeface="Cambria Math"/>
                            </a:rPr>
                            <m:t>𝑗</m:t>
                          </m:r>
                        </m:sub>
                      </m:sSub>
                      <m:r>
                        <a:rPr lang="en-US" b="0" i="1" smtClean="0">
                          <a:latin typeface="Cambria Math"/>
                          <a:ea typeface="Cambria Math"/>
                        </a:rPr>
                        <m:t>,</m:t>
                      </m:r>
                      <m:sSubSup>
                        <m:sSubSupPr>
                          <m:ctrlPr>
                            <a:rPr lang="en-US" i="1">
                              <a:latin typeface="Cambria Math"/>
                            </a:rPr>
                          </m:ctrlPr>
                        </m:sSubSupPr>
                        <m:e>
                          <m:r>
                            <a:rPr lang="en-US" i="1">
                              <a:latin typeface="Cambria Math"/>
                              <a:ea typeface="Cambria Math"/>
                            </a:rPr>
                            <m:t>𝜎</m:t>
                          </m:r>
                        </m:e>
                        <m:sub>
                          <m:r>
                            <a:rPr lang="en-US" i="1">
                              <a:latin typeface="Cambria Math"/>
                            </a:rPr>
                            <m:t>𝑗</m:t>
                          </m:r>
                        </m:sub>
                        <m:sup>
                          <m:r>
                            <a:rPr lang="en-US" i="1">
                              <a:latin typeface="Cambria Math"/>
                            </a:rPr>
                            <m:t>2</m:t>
                          </m:r>
                        </m:sup>
                      </m:sSubSup>
                      <m:r>
                        <a:rPr lang="en-US" b="0" i="1" smtClean="0">
                          <a:latin typeface="Cambria Math"/>
                          <a:ea typeface="Cambria Math"/>
                        </a:rPr>
                        <m:t>)</m:t>
                      </m:r>
                    </m:oMath>
                  </m:oMathPara>
                </a14:m>
                <a:endParaRPr lang="en-US" dirty="0"/>
              </a:p>
            </p:txBody>
          </p:sp>
        </mc:Choice>
        <mc:Fallback xmlns="">
          <p:sp>
            <p:nvSpPr>
              <p:cNvPr id="45" name="TextBox 44"/>
              <p:cNvSpPr txBox="1">
                <a:spLocks noRot="1" noChangeAspect="1" noMove="1" noResize="1" noEditPoints="1" noAdjustHandles="1" noChangeArrowheads="1" noChangeShapeType="1" noTextEdit="1"/>
              </p:cNvSpPr>
              <p:nvPr/>
            </p:nvSpPr>
            <p:spPr>
              <a:xfrm>
                <a:off x="5141086" y="4460687"/>
                <a:ext cx="1509580" cy="415627"/>
              </a:xfrm>
              <a:prstGeom prst="rect">
                <a:avLst/>
              </a:prstGeom>
              <a:blipFill>
                <a:blip r:embed="rId10"/>
                <a:stretch>
                  <a:fillRect b="-735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6" name="Rectangle 45"/>
              <p:cNvSpPr/>
              <p:nvPr/>
            </p:nvSpPr>
            <p:spPr>
              <a:xfrm>
                <a:off x="5064886" y="4888468"/>
                <a:ext cx="2043316" cy="369332"/>
              </a:xfrm>
              <a:prstGeom prst="rect">
                <a:avLst/>
              </a:prstGeom>
            </p:spPr>
            <p:txBody>
              <a:bodyPr wrap="none">
                <a:spAutoFit/>
              </a:bodyPr>
              <a:lstStyle/>
              <a:p>
                <a14:m>
                  <m:oMath xmlns:m="http://schemas.openxmlformats.org/officeDocument/2006/math">
                    <m:sSup>
                      <m:sSupPr>
                        <m:ctrlPr>
                          <a:rPr lang="en-US" i="1" smtClean="0">
                            <a:latin typeface="Cambria Math"/>
                            <a:ea typeface="Cambria Math"/>
                          </a:rPr>
                        </m:ctrlPr>
                      </m:sSupPr>
                      <m:e>
                        <m:r>
                          <a:rPr lang="en-US" i="1">
                            <a:latin typeface="Cambria Math"/>
                            <a:ea typeface="Cambria Math"/>
                          </a:rPr>
                          <m:t>𝜎</m:t>
                        </m:r>
                      </m:e>
                      <m:sup>
                        <m:r>
                          <a:rPr lang="en-US" i="1">
                            <a:latin typeface="Cambria Math"/>
                            <a:ea typeface="Cambria Math"/>
                          </a:rPr>
                          <m:t>2</m:t>
                        </m:r>
                      </m:sup>
                    </m:sSup>
                    <m:r>
                      <a:rPr lang="en-US" b="0" i="1" smtClean="0">
                        <a:latin typeface="Cambria Math"/>
                        <a:ea typeface="Cambria Math"/>
                      </a:rPr>
                      <m:t>:</m:t>
                    </m:r>
                  </m:oMath>
                </a14:m>
                <a:r>
                  <a:rPr lang="en-US" dirty="0" smtClean="0"/>
                  <a:t> Known variance</a:t>
                </a:r>
                <a:endParaRPr lang="en-US" dirty="0"/>
              </a:p>
            </p:txBody>
          </p:sp>
        </mc:Choice>
        <mc:Fallback xmlns="">
          <p:sp>
            <p:nvSpPr>
              <p:cNvPr id="46" name="Rectangle 45"/>
              <p:cNvSpPr>
                <a:spLocks noRot="1" noChangeAspect="1" noMove="1" noResize="1" noEditPoints="1" noAdjustHandles="1" noChangeArrowheads="1" noChangeShapeType="1" noTextEdit="1"/>
              </p:cNvSpPr>
              <p:nvPr/>
            </p:nvSpPr>
            <p:spPr>
              <a:xfrm>
                <a:off x="5064886" y="4888468"/>
                <a:ext cx="2043316" cy="369332"/>
              </a:xfrm>
              <a:prstGeom prst="rect">
                <a:avLst/>
              </a:prstGeom>
              <a:blipFill>
                <a:blip r:embed="rId11"/>
                <a:stretch>
                  <a:fillRect t="-9836" r="-1493"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7" name="Rectangle 46"/>
              <p:cNvSpPr/>
              <p:nvPr/>
            </p:nvSpPr>
            <p:spPr>
              <a:xfrm>
                <a:off x="2320703" y="4450527"/>
                <a:ext cx="768672" cy="41562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a:rPr>
                          </m:ctrlPr>
                        </m:sSubPr>
                        <m:e>
                          <m:r>
                            <a:rPr lang="en-US" i="1">
                              <a:latin typeface="Cambria Math"/>
                              <a:ea typeface="Cambria Math"/>
                            </a:rPr>
                            <m:t>𝑦</m:t>
                          </m:r>
                        </m:e>
                        <m:sub>
                          <m:r>
                            <a:rPr lang="en-US" i="1">
                              <a:latin typeface="Cambria Math"/>
                            </a:rPr>
                            <m:t>𝑗</m:t>
                          </m:r>
                          <m:r>
                            <a:rPr lang="en-US" i="1">
                              <a:latin typeface="Cambria Math"/>
                            </a:rPr>
                            <m:t>, </m:t>
                          </m:r>
                        </m:sub>
                      </m:sSub>
                      <m:sSubSup>
                        <m:sSubSupPr>
                          <m:ctrlPr>
                            <a:rPr lang="en-US" i="1">
                              <a:latin typeface="Cambria Math"/>
                            </a:rPr>
                          </m:ctrlPr>
                        </m:sSubSupPr>
                        <m:e>
                          <m:r>
                            <a:rPr lang="en-US" i="1">
                              <a:latin typeface="Cambria Math"/>
                              <a:ea typeface="Cambria Math"/>
                            </a:rPr>
                            <m:t>𝜎</m:t>
                          </m:r>
                        </m:e>
                        <m:sub>
                          <m:r>
                            <a:rPr lang="en-US" i="1">
                              <a:latin typeface="Cambria Math"/>
                            </a:rPr>
                            <m:t>𝑗</m:t>
                          </m:r>
                        </m:sub>
                        <m:sup>
                          <m:r>
                            <a:rPr lang="en-US" i="1">
                              <a:latin typeface="Cambria Math"/>
                            </a:rPr>
                            <m:t>2</m:t>
                          </m:r>
                        </m:sup>
                      </m:sSubSup>
                    </m:oMath>
                  </m:oMathPara>
                </a14:m>
                <a:endParaRPr lang="en-US" dirty="0"/>
              </a:p>
            </p:txBody>
          </p:sp>
        </mc:Choice>
        <mc:Fallback xmlns="">
          <p:sp>
            <p:nvSpPr>
              <p:cNvPr id="47" name="Rectangle 46"/>
              <p:cNvSpPr>
                <a:spLocks noRot="1" noChangeAspect="1" noMove="1" noResize="1" noEditPoints="1" noAdjustHandles="1" noChangeArrowheads="1" noChangeShapeType="1" noTextEdit="1"/>
              </p:cNvSpPr>
              <p:nvPr/>
            </p:nvSpPr>
            <p:spPr>
              <a:xfrm>
                <a:off x="2320703" y="4450527"/>
                <a:ext cx="768672" cy="415627"/>
              </a:xfrm>
              <a:prstGeom prst="rect">
                <a:avLst/>
              </a:prstGeom>
              <a:blipFill>
                <a:blip r:embed="rId12"/>
                <a:stretch>
                  <a:fillRect b="-882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8" name="Rectangle 47"/>
              <p:cNvSpPr/>
              <p:nvPr/>
            </p:nvSpPr>
            <p:spPr>
              <a:xfrm>
                <a:off x="3319501" y="4438407"/>
                <a:ext cx="768672" cy="41562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a:rPr>
                          </m:ctrlPr>
                        </m:sSubPr>
                        <m:e>
                          <m:r>
                            <a:rPr lang="en-US" i="1">
                              <a:latin typeface="Cambria Math"/>
                              <a:ea typeface="Cambria Math"/>
                            </a:rPr>
                            <m:t>𝑦</m:t>
                          </m:r>
                        </m:e>
                        <m:sub>
                          <m:r>
                            <a:rPr lang="en-US" i="1">
                              <a:latin typeface="Cambria Math"/>
                            </a:rPr>
                            <m:t>𝑗</m:t>
                          </m:r>
                          <m:r>
                            <a:rPr lang="en-US" i="1">
                              <a:latin typeface="Cambria Math"/>
                            </a:rPr>
                            <m:t>, </m:t>
                          </m:r>
                        </m:sub>
                      </m:sSub>
                      <m:sSubSup>
                        <m:sSubSupPr>
                          <m:ctrlPr>
                            <a:rPr lang="en-US" i="1">
                              <a:latin typeface="Cambria Math"/>
                            </a:rPr>
                          </m:ctrlPr>
                        </m:sSubSupPr>
                        <m:e>
                          <m:r>
                            <a:rPr lang="en-US" i="1">
                              <a:latin typeface="Cambria Math"/>
                              <a:ea typeface="Cambria Math"/>
                            </a:rPr>
                            <m:t>𝜎</m:t>
                          </m:r>
                        </m:e>
                        <m:sub>
                          <m:r>
                            <a:rPr lang="en-US" i="1">
                              <a:latin typeface="Cambria Math"/>
                            </a:rPr>
                            <m:t>𝑗</m:t>
                          </m:r>
                        </m:sub>
                        <m:sup>
                          <m:r>
                            <a:rPr lang="en-US" i="1">
                              <a:latin typeface="Cambria Math"/>
                            </a:rPr>
                            <m:t>2</m:t>
                          </m:r>
                        </m:sup>
                      </m:sSubSup>
                    </m:oMath>
                  </m:oMathPara>
                </a14:m>
                <a:endParaRPr lang="en-US" dirty="0"/>
              </a:p>
            </p:txBody>
          </p:sp>
        </mc:Choice>
        <mc:Fallback xmlns="">
          <p:sp>
            <p:nvSpPr>
              <p:cNvPr id="48" name="Rectangle 47"/>
              <p:cNvSpPr>
                <a:spLocks noRot="1" noChangeAspect="1" noMove="1" noResize="1" noEditPoints="1" noAdjustHandles="1" noChangeArrowheads="1" noChangeShapeType="1" noTextEdit="1"/>
              </p:cNvSpPr>
              <p:nvPr/>
            </p:nvSpPr>
            <p:spPr>
              <a:xfrm>
                <a:off x="3319501" y="4438407"/>
                <a:ext cx="768672" cy="415627"/>
              </a:xfrm>
              <a:prstGeom prst="rect">
                <a:avLst/>
              </a:prstGeom>
              <a:blipFill>
                <a:blip r:embed="rId13"/>
                <a:stretch>
                  <a:fillRect b="-882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9" name="Rectangle 48"/>
              <p:cNvSpPr/>
              <p:nvPr/>
            </p:nvSpPr>
            <p:spPr>
              <a:xfrm>
                <a:off x="4266343" y="4450527"/>
                <a:ext cx="795411" cy="39138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a:rPr>
                          </m:ctrlPr>
                        </m:sSubPr>
                        <m:e>
                          <m:r>
                            <a:rPr lang="en-US" i="1">
                              <a:latin typeface="Cambria Math"/>
                              <a:ea typeface="Cambria Math"/>
                            </a:rPr>
                            <m:t>𝑦</m:t>
                          </m:r>
                        </m:e>
                        <m:sub>
                          <m:r>
                            <a:rPr lang="en-US" i="1">
                              <a:latin typeface="Cambria Math"/>
                              <a:ea typeface="Cambria Math"/>
                            </a:rPr>
                            <m:t>8</m:t>
                          </m:r>
                          <m:r>
                            <a:rPr lang="en-US" i="1">
                              <a:latin typeface="Cambria Math"/>
                            </a:rPr>
                            <m:t>, </m:t>
                          </m:r>
                        </m:sub>
                      </m:sSub>
                      <m:sSubSup>
                        <m:sSubSupPr>
                          <m:ctrlPr>
                            <a:rPr lang="en-US" i="1">
                              <a:latin typeface="Cambria Math"/>
                            </a:rPr>
                          </m:ctrlPr>
                        </m:sSubSupPr>
                        <m:e>
                          <m:r>
                            <a:rPr lang="en-US" i="1">
                              <a:latin typeface="Cambria Math"/>
                              <a:ea typeface="Cambria Math"/>
                            </a:rPr>
                            <m:t>𝜎</m:t>
                          </m:r>
                        </m:e>
                        <m:sub>
                          <m:r>
                            <a:rPr lang="en-US" i="1">
                              <a:latin typeface="Cambria Math"/>
                              <a:ea typeface="Cambria Math"/>
                            </a:rPr>
                            <m:t>8</m:t>
                          </m:r>
                        </m:sub>
                        <m:sup>
                          <m:r>
                            <a:rPr lang="en-US" i="1">
                              <a:latin typeface="Cambria Math"/>
                            </a:rPr>
                            <m:t>2</m:t>
                          </m:r>
                        </m:sup>
                      </m:sSubSup>
                    </m:oMath>
                  </m:oMathPara>
                </a14:m>
                <a:endParaRPr lang="en-US" dirty="0"/>
              </a:p>
            </p:txBody>
          </p:sp>
        </mc:Choice>
        <mc:Fallback xmlns="">
          <p:sp>
            <p:nvSpPr>
              <p:cNvPr id="49" name="Rectangle 48"/>
              <p:cNvSpPr>
                <a:spLocks noRot="1" noChangeAspect="1" noMove="1" noResize="1" noEditPoints="1" noAdjustHandles="1" noChangeArrowheads="1" noChangeShapeType="1" noTextEdit="1"/>
              </p:cNvSpPr>
              <p:nvPr/>
            </p:nvSpPr>
            <p:spPr>
              <a:xfrm>
                <a:off x="4266343" y="4450527"/>
                <a:ext cx="795411" cy="391389"/>
              </a:xfrm>
              <a:prstGeom prst="rect">
                <a:avLst/>
              </a:prstGeom>
              <a:blipFill>
                <a:blip r:embed="rId14"/>
                <a:stretch>
                  <a:fillRect b="-4688"/>
                </a:stretch>
              </a:blipFill>
            </p:spPr>
            <p:txBody>
              <a:bodyPr/>
              <a:lstStyle/>
              <a:p>
                <a:r>
                  <a:rPr lang="en-US">
                    <a:noFill/>
                  </a:rPr>
                  <a:t> </a:t>
                </a:r>
              </a:p>
            </p:txBody>
          </p:sp>
        </mc:Fallback>
      </mc:AlternateContent>
      <p:sp>
        <p:nvSpPr>
          <p:cNvPr id="23" name="TextBox 22"/>
          <p:cNvSpPr txBox="1"/>
          <p:nvPr/>
        </p:nvSpPr>
        <p:spPr>
          <a:xfrm>
            <a:off x="130211" y="802273"/>
            <a:ext cx="3510835" cy="369332"/>
          </a:xfrm>
          <a:prstGeom prst="rect">
            <a:avLst/>
          </a:prstGeom>
          <a:noFill/>
        </p:spPr>
        <p:txBody>
          <a:bodyPr wrap="square" rtlCol="0">
            <a:spAutoFit/>
          </a:bodyPr>
          <a:lstStyle/>
          <a:p>
            <a:r>
              <a:rPr lang="en-US" b="1" dirty="0" smtClean="0"/>
              <a:t>Hierarchical Bayesian Model</a:t>
            </a:r>
            <a:endParaRPr lang="en-US" b="1" dirty="0"/>
          </a:p>
        </p:txBody>
      </p:sp>
      <mc:AlternateContent xmlns:mc="http://schemas.openxmlformats.org/markup-compatibility/2006" xmlns:a14="http://schemas.microsoft.com/office/drawing/2010/main">
        <mc:Choice Requires="a14">
          <p:sp>
            <p:nvSpPr>
              <p:cNvPr id="2" name="TextBox 1"/>
              <p:cNvSpPr txBox="1"/>
              <p:nvPr/>
            </p:nvSpPr>
            <p:spPr>
              <a:xfrm>
                <a:off x="299899" y="1375946"/>
                <a:ext cx="8728297" cy="668645"/>
              </a:xfrm>
              <a:prstGeom prst="rect">
                <a:avLst/>
              </a:prstGeom>
              <a:noFill/>
            </p:spPr>
            <p:txBody>
              <a:bodyPr wrap="square" rtlCol="0">
                <a:spAutoFit/>
              </a:bodyPr>
              <a:lstStyle/>
              <a:p>
                <a:r>
                  <a:rPr lang="en-US" dirty="0" smtClean="0"/>
                  <a:t>We would like a compromise that combines information from all eight experiments without assuming all the </a:t>
                </a:r>
                <a14:m>
                  <m:oMath xmlns:m="http://schemas.openxmlformats.org/officeDocument/2006/math">
                    <m:sSub>
                      <m:sSubPr>
                        <m:ctrlPr>
                          <a:rPr lang="en-US" i="1">
                            <a:latin typeface="Cambria Math"/>
                          </a:rPr>
                        </m:ctrlPr>
                      </m:sSubPr>
                      <m:e>
                        <m:r>
                          <a:rPr lang="en-US" i="1">
                            <a:latin typeface="Cambria Math"/>
                            <a:ea typeface="Cambria Math"/>
                          </a:rPr>
                          <m:t>𝜃</m:t>
                        </m:r>
                      </m:e>
                      <m:sub>
                        <m:r>
                          <a:rPr lang="en-US" i="1">
                            <a:latin typeface="Cambria Math"/>
                          </a:rPr>
                          <m:t>𝑗</m:t>
                        </m:r>
                      </m:sub>
                    </m:sSub>
                  </m:oMath>
                </a14:m>
                <a:r>
                  <a:rPr lang="en-US" dirty="0" smtClean="0"/>
                  <a:t>’s to be equal.</a:t>
                </a:r>
                <a:endParaRPr lang="en-US" dirty="0"/>
              </a:p>
            </p:txBody>
          </p:sp>
        </mc:Choice>
        <mc:Fallback xmlns="">
          <p:sp>
            <p:nvSpPr>
              <p:cNvPr id="2" name="TextBox 1"/>
              <p:cNvSpPr txBox="1">
                <a:spLocks noRot="1" noChangeAspect="1" noMove="1" noResize="1" noEditPoints="1" noAdjustHandles="1" noChangeArrowheads="1" noChangeShapeType="1" noTextEdit="1"/>
              </p:cNvSpPr>
              <p:nvPr/>
            </p:nvSpPr>
            <p:spPr>
              <a:xfrm>
                <a:off x="299899" y="1375946"/>
                <a:ext cx="8728297" cy="668645"/>
              </a:xfrm>
              <a:prstGeom prst="rect">
                <a:avLst/>
              </a:prstGeom>
              <a:blipFill>
                <a:blip r:embed="rId15"/>
                <a:stretch>
                  <a:fillRect l="-559" t="-5505" r="-489" b="-11927"/>
                </a:stretch>
              </a:blipFill>
            </p:spPr>
            <p:txBody>
              <a:bodyPr/>
              <a:lstStyle/>
              <a:p>
                <a:r>
                  <a:rPr lang="en-US">
                    <a:noFill/>
                  </a:rPr>
                  <a:t> </a:t>
                </a:r>
              </a:p>
            </p:txBody>
          </p:sp>
        </mc:Fallback>
      </mc:AlternateContent>
    </p:spTree>
    <p:extLst>
      <p:ext uri="{BB962C8B-B14F-4D97-AF65-F5344CB8AC3E}">
        <p14:creationId xmlns:p14="http://schemas.microsoft.com/office/powerpoint/2010/main" val="154234039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5882640" y="952500"/>
            <a:ext cx="2590800" cy="1811536"/>
          </a:xfrm>
          <a:prstGeom prst="rect">
            <a:avLst/>
          </a:prstGeom>
        </p:spPr>
      </p:pic>
      <p:pic>
        <p:nvPicPr>
          <p:cNvPr id="3" name="Picture 2"/>
          <p:cNvPicPr>
            <a:picLocks noChangeAspect="1"/>
          </p:cNvPicPr>
          <p:nvPr/>
        </p:nvPicPr>
        <p:blipFill>
          <a:blip r:embed="rId3"/>
          <a:stretch>
            <a:fillRect/>
          </a:stretch>
        </p:blipFill>
        <p:spPr>
          <a:xfrm>
            <a:off x="5715000" y="2895600"/>
            <a:ext cx="2743200" cy="1851908"/>
          </a:xfrm>
          <a:prstGeom prst="rect">
            <a:avLst/>
          </a:prstGeom>
        </p:spPr>
      </p:pic>
      <p:pic>
        <p:nvPicPr>
          <p:cNvPr id="4" name="Picture 3"/>
          <p:cNvPicPr>
            <a:picLocks noChangeAspect="1"/>
          </p:cNvPicPr>
          <p:nvPr/>
        </p:nvPicPr>
        <p:blipFill>
          <a:blip r:embed="rId4"/>
          <a:stretch>
            <a:fillRect/>
          </a:stretch>
        </p:blipFill>
        <p:spPr>
          <a:xfrm>
            <a:off x="5653118" y="4648200"/>
            <a:ext cx="2743200" cy="1879042"/>
          </a:xfrm>
          <a:prstGeom prst="rect">
            <a:avLst/>
          </a:prstGeom>
        </p:spPr>
      </p:pic>
      <p:sp>
        <p:nvSpPr>
          <p:cNvPr id="5" name="TextBox 4"/>
          <p:cNvSpPr txBox="1"/>
          <p:nvPr/>
        </p:nvSpPr>
        <p:spPr>
          <a:xfrm>
            <a:off x="0" y="228600"/>
            <a:ext cx="9144000" cy="369332"/>
          </a:xfrm>
          <a:prstGeom prst="rect">
            <a:avLst/>
          </a:prstGeom>
          <a:solidFill>
            <a:schemeClr val="accent1">
              <a:lumMod val="20000"/>
              <a:lumOff val="80000"/>
            </a:schemeClr>
          </a:solidFill>
        </p:spPr>
        <p:txBody>
          <a:bodyPr wrap="square" rtlCol="0">
            <a:spAutoFit/>
          </a:bodyPr>
          <a:lstStyle/>
          <a:p>
            <a:r>
              <a:rPr lang="en-US" b="1" dirty="0" smtClean="0">
                <a:solidFill>
                  <a:srgbClr val="3333FF"/>
                </a:solidFill>
              </a:rPr>
              <a:t>     Example: Parallel experiments in eight schools</a:t>
            </a:r>
            <a:endParaRPr lang="en-US" b="1" dirty="0">
              <a:solidFill>
                <a:srgbClr val="3333FF"/>
              </a:solidFill>
            </a:endParaRPr>
          </a:p>
        </p:txBody>
      </p:sp>
      <p:sp>
        <p:nvSpPr>
          <p:cNvPr id="6" name="TextBox 5"/>
          <p:cNvSpPr txBox="1"/>
          <p:nvPr/>
        </p:nvSpPr>
        <p:spPr>
          <a:xfrm>
            <a:off x="304800" y="762000"/>
            <a:ext cx="2286000" cy="381000"/>
          </a:xfrm>
          <a:prstGeom prst="rect">
            <a:avLst/>
          </a:prstGeom>
          <a:noFill/>
        </p:spPr>
        <p:txBody>
          <a:bodyPr wrap="square" rtlCol="0">
            <a:spAutoFit/>
          </a:bodyPr>
          <a:lstStyle/>
          <a:p>
            <a:r>
              <a:rPr lang="en-US" b="1" dirty="0" smtClean="0"/>
              <a:t>Sampling procedure</a:t>
            </a:r>
            <a:endParaRPr lang="en-US" b="1" dirty="0"/>
          </a:p>
        </p:txBody>
      </p:sp>
      <mc:AlternateContent xmlns:mc="http://schemas.openxmlformats.org/markup-compatibility/2006" xmlns:a14="http://schemas.microsoft.com/office/drawing/2010/main">
        <mc:Choice Requires="a14">
          <p:sp>
            <p:nvSpPr>
              <p:cNvPr id="22" name="Rectangle 21"/>
              <p:cNvSpPr/>
              <p:nvPr/>
            </p:nvSpPr>
            <p:spPr>
              <a:xfrm>
                <a:off x="535990" y="3314562"/>
                <a:ext cx="948016" cy="3231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1500" i="1" smtClean="0">
                          <a:latin typeface="Cambria Math"/>
                          <a:ea typeface="Cambria Math"/>
                        </a:rPr>
                        <m:t>𝑝</m:t>
                      </m:r>
                      <m:d>
                        <m:dPr>
                          <m:ctrlPr>
                            <a:rPr lang="en-US" sz="1500" i="1">
                              <a:latin typeface="Cambria Math"/>
                              <a:ea typeface="Cambria Math"/>
                            </a:rPr>
                          </m:ctrlPr>
                        </m:dPr>
                        <m:e>
                          <m:r>
                            <a:rPr lang="en-US" sz="1500" i="1">
                              <a:latin typeface="Cambria Math"/>
                              <a:ea typeface="Cambria Math"/>
                            </a:rPr>
                            <m:t>𝜃</m:t>
                          </m:r>
                          <m:r>
                            <a:rPr lang="en-US" sz="1500" i="1">
                              <a:latin typeface="Cambria Math"/>
                              <a:ea typeface="Cambria Math"/>
                            </a:rPr>
                            <m:t>|</m:t>
                          </m:r>
                          <m:r>
                            <a:rPr lang="en-US" sz="1500" i="1">
                              <a:latin typeface="Cambria Math"/>
                              <a:ea typeface="Cambria Math"/>
                            </a:rPr>
                            <m:t>𝜏</m:t>
                          </m:r>
                          <m:r>
                            <a:rPr lang="en-US" sz="1500" i="1">
                              <a:latin typeface="Cambria Math"/>
                              <a:ea typeface="Cambria Math"/>
                            </a:rPr>
                            <m:t>,</m:t>
                          </m:r>
                          <m:r>
                            <a:rPr lang="en-US" sz="1500" i="1">
                              <a:latin typeface="Cambria Math"/>
                              <a:ea typeface="Cambria Math"/>
                            </a:rPr>
                            <m:t>𝑦</m:t>
                          </m:r>
                        </m:e>
                      </m:d>
                    </m:oMath>
                  </m:oMathPara>
                </a14:m>
                <a:endParaRPr lang="en-US" sz="1500" dirty="0"/>
              </a:p>
            </p:txBody>
          </p:sp>
        </mc:Choice>
        <mc:Fallback xmlns="">
          <p:sp>
            <p:nvSpPr>
              <p:cNvPr id="22" name="Rectangle 21"/>
              <p:cNvSpPr>
                <a:spLocks noRot="1" noChangeAspect="1" noMove="1" noResize="1" noEditPoints="1" noAdjustHandles="1" noChangeArrowheads="1" noChangeShapeType="1" noTextEdit="1"/>
              </p:cNvSpPr>
              <p:nvPr/>
            </p:nvSpPr>
            <p:spPr>
              <a:xfrm>
                <a:off x="535990" y="3314562"/>
                <a:ext cx="948016" cy="323165"/>
              </a:xfrm>
              <a:prstGeom prst="rect">
                <a:avLst/>
              </a:prstGeom>
              <a:blipFill rotWithShape="1">
                <a:blip r:embed="rId5"/>
                <a:stretch>
                  <a:fillRect b="-943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Rectangle 22"/>
              <p:cNvSpPr/>
              <p:nvPr/>
            </p:nvSpPr>
            <p:spPr>
              <a:xfrm>
                <a:off x="1438341" y="3180974"/>
                <a:ext cx="2454070" cy="1244956"/>
              </a:xfrm>
              <a:prstGeom prst="rect">
                <a:avLst/>
              </a:prstGeom>
            </p:spPr>
            <p:txBody>
              <a:bodyPr wrap="none">
                <a:spAutoFit/>
              </a:bodyPr>
              <a:lstStyle/>
              <a:p>
                <a:pPr>
                  <a:spcAft>
                    <a:spcPts val="600"/>
                  </a:spcAft>
                </a:pPr>
                <a14:m>
                  <m:oMathPara xmlns:m="http://schemas.openxmlformats.org/officeDocument/2006/math">
                    <m:oMathParaPr>
                      <m:jc m:val="left"/>
                    </m:oMathParaPr>
                    <m:oMath xmlns:m="http://schemas.openxmlformats.org/officeDocument/2006/math">
                      <m:r>
                        <a:rPr lang="en-US" sz="1500" b="0" i="1" smtClean="0">
                          <a:latin typeface="Cambria Math"/>
                          <a:ea typeface="Cambria Math"/>
                        </a:rPr>
                        <m:t>=</m:t>
                      </m:r>
                      <m:nary>
                        <m:naryPr>
                          <m:ctrlPr>
                            <a:rPr lang="en-US" sz="1500" b="0" i="1" smtClean="0">
                              <a:latin typeface="Cambria Math"/>
                              <a:ea typeface="Cambria Math"/>
                            </a:rPr>
                          </m:ctrlPr>
                        </m:naryPr>
                        <m:sub>
                          <m:r>
                            <a:rPr lang="en-US" sz="1500" b="0" i="1" smtClean="0">
                              <a:latin typeface="Cambria Math" panose="02040503050406030204" pitchFamily="18" charset="0"/>
                              <a:ea typeface="Cambria Math"/>
                            </a:rPr>
                            <m:t>𝜇</m:t>
                          </m:r>
                        </m:sub>
                        <m:sup>
                          <m:r>
                            <a:rPr lang="en-US" sz="1500" b="0" i="1" smtClean="0">
                              <a:latin typeface="Cambria Math" panose="02040503050406030204" pitchFamily="18" charset="0"/>
                              <a:ea typeface="Cambria Math"/>
                            </a:rPr>
                            <m:t> </m:t>
                          </m:r>
                        </m:sup>
                        <m:e>
                          <m:r>
                            <a:rPr lang="en-US" sz="1500" i="1">
                              <a:latin typeface="Cambria Math"/>
                              <a:ea typeface="Cambria Math"/>
                            </a:rPr>
                            <m:t>𝑝</m:t>
                          </m:r>
                          <m:d>
                            <m:dPr>
                              <m:ctrlPr>
                                <a:rPr lang="en-US" sz="1500" i="1">
                                  <a:latin typeface="Cambria Math"/>
                                  <a:ea typeface="Cambria Math"/>
                                </a:rPr>
                              </m:ctrlPr>
                            </m:dPr>
                            <m:e>
                              <m:r>
                                <a:rPr lang="en-US" sz="1500" i="1">
                                  <a:latin typeface="Cambria Math"/>
                                  <a:ea typeface="Cambria Math"/>
                                </a:rPr>
                                <m:t>𝜃</m:t>
                              </m:r>
                              <m:r>
                                <a:rPr lang="en-US" sz="1500" i="1">
                                  <a:latin typeface="Cambria Math"/>
                                  <a:ea typeface="Cambria Math"/>
                                </a:rPr>
                                <m:t>,</m:t>
                              </m:r>
                              <m:r>
                                <a:rPr lang="en-US" sz="1500" i="1">
                                  <a:latin typeface="Cambria Math"/>
                                  <a:ea typeface="Cambria Math"/>
                                </a:rPr>
                                <m:t>𝜇</m:t>
                              </m:r>
                              <m:r>
                                <a:rPr lang="en-US" sz="1500" i="1">
                                  <a:latin typeface="Cambria Math"/>
                                  <a:ea typeface="Cambria Math"/>
                                </a:rPr>
                                <m:t>|</m:t>
                              </m:r>
                              <m:r>
                                <a:rPr lang="en-US" sz="1500" i="1">
                                  <a:latin typeface="Cambria Math"/>
                                  <a:ea typeface="Cambria Math"/>
                                </a:rPr>
                                <m:t>𝜏</m:t>
                              </m:r>
                              <m:r>
                                <a:rPr lang="en-US" sz="1500" i="1">
                                  <a:latin typeface="Cambria Math"/>
                                  <a:ea typeface="Cambria Math"/>
                                </a:rPr>
                                <m:t>,</m:t>
                              </m:r>
                              <m:r>
                                <a:rPr lang="en-US" sz="1500" i="1">
                                  <a:latin typeface="Cambria Math"/>
                                  <a:ea typeface="Cambria Math"/>
                                </a:rPr>
                                <m:t>𝑦</m:t>
                              </m:r>
                            </m:e>
                          </m:d>
                          <m:r>
                            <a:rPr lang="en-US" sz="1500" i="1">
                              <a:latin typeface="Cambria Math"/>
                              <a:ea typeface="Cambria Math"/>
                            </a:rPr>
                            <m:t>𝑑</m:t>
                          </m:r>
                          <m:r>
                            <a:rPr lang="en-US" sz="1500" i="1">
                              <a:latin typeface="Cambria Math"/>
                              <a:ea typeface="Cambria Math"/>
                            </a:rPr>
                            <m:t>𝜇</m:t>
                          </m:r>
                        </m:e>
                      </m:nary>
                    </m:oMath>
                  </m:oMathPara>
                </a14:m>
                <a:endParaRPr lang="en-US" sz="1500" i="1" dirty="0" smtClean="0">
                  <a:latin typeface="Cambria Math"/>
                  <a:ea typeface="Cambria Math"/>
                </a:endParaRPr>
              </a:p>
              <a:p>
                <a:pPr>
                  <a:spcAft>
                    <a:spcPts val="600"/>
                  </a:spcAft>
                </a:pPr>
                <a14:m>
                  <m:oMathPara xmlns:m="http://schemas.openxmlformats.org/officeDocument/2006/math">
                    <m:oMathParaPr>
                      <m:jc m:val="left"/>
                    </m:oMathParaPr>
                    <m:oMath xmlns:m="http://schemas.openxmlformats.org/officeDocument/2006/math">
                      <m:r>
                        <a:rPr lang="en-US" sz="1500" i="1">
                          <a:latin typeface="Cambria Math"/>
                          <a:ea typeface="Cambria Math"/>
                        </a:rPr>
                        <m:t>=</m:t>
                      </m:r>
                      <m:nary>
                        <m:naryPr>
                          <m:ctrlPr>
                            <a:rPr lang="en-US" sz="1500" i="1" smtClean="0">
                              <a:latin typeface="Cambria Math"/>
                              <a:ea typeface="Cambria Math"/>
                            </a:rPr>
                          </m:ctrlPr>
                        </m:naryPr>
                        <m:sub>
                          <m:r>
                            <a:rPr lang="en-US" sz="1500" b="0" i="1" smtClean="0">
                              <a:latin typeface="Cambria Math" panose="02040503050406030204" pitchFamily="18" charset="0"/>
                              <a:ea typeface="Cambria Math"/>
                            </a:rPr>
                            <m:t>𝜇</m:t>
                          </m:r>
                        </m:sub>
                        <m:sup>
                          <m:r>
                            <a:rPr lang="en-US" sz="1500" b="0" i="1" smtClean="0">
                              <a:latin typeface="Cambria Math" panose="02040503050406030204" pitchFamily="18" charset="0"/>
                              <a:ea typeface="Cambria Math"/>
                            </a:rPr>
                            <m:t> </m:t>
                          </m:r>
                        </m:sup>
                        <m:e>
                          <m:r>
                            <a:rPr lang="en-US" sz="1500" i="1">
                              <a:latin typeface="Cambria Math"/>
                              <a:ea typeface="Cambria Math"/>
                            </a:rPr>
                            <m:t>𝑝</m:t>
                          </m:r>
                          <m:d>
                            <m:dPr>
                              <m:ctrlPr>
                                <a:rPr lang="en-US" sz="1500" i="1">
                                  <a:latin typeface="Cambria Math"/>
                                  <a:ea typeface="Cambria Math"/>
                                </a:rPr>
                              </m:ctrlPr>
                            </m:dPr>
                            <m:e>
                              <m:r>
                                <a:rPr lang="en-US" sz="1500" i="1">
                                  <a:latin typeface="Cambria Math"/>
                                  <a:ea typeface="Cambria Math"/>
                                </a:rPr>
                                <m:t>𝜃</m:t>
                              </m:r>
                              <m:r>
                                <a:rPr lang="en-US" sz="1500" i="1">
                                  <a:latin typeface="Cambria Math"/>
                                  <a:ea typeface="Cambria Math"/>
                                </a:rPr>
                                <m:t>|</m:t>
                              </m:r>
                              <m:r>
                                <a:rPr lang="en-US" sz="1500" i="1">
                                  <a:latin typeface="Cambria Math"/>
                                  <a:ea typeface="Cambria Math"/>
                                </a:rPr>
                                <m:t>𝜇</m:t>
                              </m:r>
                              <m:r>
                                <a:rPr lang="en-US" sz="1500" i="1">
                                  <a:latin typeface="Cambria Math"/>
                                  <a:ea typeface="Cambria Math"/>
                                </a:rPr>
                                <m:t>,</m:t>
                              </m:r>
                              <m:r>
                                <a:rPr lang="en-US" sz="1500" i="1">
                                  <a:latin typeface="Cambria Math"/>
                                  <a:ea typeface="Cambria Math"/>
                                </a:rPr>
                                <m:t>𝜏</m:t>
                              </m:r>
                              <m:r>
                                <a:rPr lang="en-US" sz="1500" i="1">
                                  <a:latin typeface="Cambria Math"/>
                                  <a:ea typeface="Cambria Math"/>
                                </a:rPr>
                                <m:t>,</m:t>
                              </m:r>
                              <m:r>
                                <a:rPr lang="en-US" sz="1500" i="1">
                                  <a:latin typeface="Cambria Math"/>
                                  <a:ea typeface="Cambria Math"/>
                                </a:rPr>
                                <m:t>𝑦</m:t>
                              </m:r>
                            </m:e>
                          </m:d>
                          <m:r>
                            <a:rPr lang="en-US" sz="1500" i="1">
                              <a:latin typeface="Cambria Math"/>
                              <a:ea typeface="Cambria Math"/>
                            </a:rPr>
                            <m:t>𝑝</m:t>
                          </m:r>
                          <m:d>
                            <m:dPr>
                              <m:ctrlPr>
                                <a:rPr lang="en-US" sz="1500" i="1">
                                  <a:latin typeface="Cambria Math"/>
                                  <a:ea typeface="Cambria Math"/>
                                </a:rPr>
                              </m:ctrlPr>
                            </m:dPr>
                            <m:e>
                              <m:r>
                                <a:rPr lang="en-US" sz="1500" i="1">
                                  <a:latin typeface="Cambria Math"/>
                                  <a:ea typeface="Cambria Math"/>
                                </a:rPr>
                                <m:t>𝜇</m:t>
                              </m:r>
                              <m:r>
                                <a:rPr lang="en-US" sz="1500" i="1">
                                  <a:latin typeface="Cambria Math"/>
                                  <a:ea typeface="Cambria Math"/>
                                </a:rPr>
                                <m:t>|</m:t>
                              </m:r>
                              <m:r>
                                <a:rPr lang="en-US" sz="1500" i="1">
                                  <a:latin typeface="Cambria Math"/>
                                  <a:ea typeface="Cambria Math"/>
                                </a:rPr>
                                <m:t>𝜏</m:t>
                              </m:r>
                              <m:r>
                                <a:rPr lang="en-US" sz="1500" i="1">
                                  <a:latin typeface="Cambria Math"/>
                                  <a:ea typeface="Cambria Math"/>
                                </a:rPr>
                                <m:t>,</m:t>
                              </m:r>
                              <m:r>
                                <a:rPr lang="en-US" sz="1500" i="1">
                                  <a:latin typeface="Cambria Math"/>
                                  <a:ea typeface="Cambria Math"/>
                                </a:rPr>
                                <m:t>𝑦</m:t>
                              </m:r>
                            </m:e>
                          </m:d>
                          <m:r>
                            <a:rPr lang="en-US" sz="1500" i="1">
                              <a:latin typeface="Cambria Math"/>
                              <a:ea typeface="Cambria Math"/>
                            </a:rPr>
                            <m:t>𝑑</m:t>
                          </m:r>
                          <m:r>
                            <a:rPr lang="en-US" sz="1500" i="1">
                              <a:latin typeface="Cambria Math"/>
                              <a:ea typeface="Cambria Math"/>
                            </a:rPr>
                            <m:t>𝜇</m:t>
                          </m:r>
                        </m:e>
                      </m:nary>
                    </m:oMath>
                  </m:oMathPara>
                </a14:m>
                <a:endParaRPr lang="en-US" sz="1500" dirty="0"/>
              </a:p>
            </p:txBody>
          </p:sp>
        </mc:Choice>
        <mc:Fallback xmlns="">
          <p:sp>
            <p:nvSpPr>
              <p:cNvPr id="23" name="Rectangle 22"/>
              <p:cNvSpPr>
                <a:spLocks noRot="1" noChangeAspect="1" noMove="1" noResize="1" noEditPoints="1" noAdjustHandles="1" noChangeArrowheads="1" noChangeShapeType="1" noTextEdit="1"/>
              </p:cNvSpPr>
              <p:nvPr/>
            </p:nvSpPr>
            <p:spPr>
              <a:xfrm>
                <a:off x="1438341" y="3180974"/>
                <a:ext cx="2454070" cy="1244956"/>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Rectangle 24"/>
              <p:cNvSpPr/>
              <p:nvPr/>
            </p:nvSpPr>
            <p:spPr>
              <a:xfrm>
                <a:off x="311469" y="1366139"/>
                <a:ext cx="5403531" cy="111395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1500" i="1" smtClean="0">
                          <a:latin typeface="Cambria Math"/>
                          <a:ea typeface="Cambria Math"/>
                        </a:rPr>
                        <m:t>𝑝</m:t>
                      </m:r>
                      <m:d>
                        <m:dPr>
                          <m:ctrlPr>
                            <a:rPr lang="en-US" sz="1500" i="1">
                              <a:latin typeface="Cambria Math"/>
                              <a:ea typeface="Cambria Math"/>
                            </a:rPr>
                          </m:ctrlPr>
                        </m:dPr>
                        <m:e>
                          <m:r>
                            <a:rPr lang="en-US" sz="1500" i="1">
                              <a:latin typeface="Cambria Math"/>
                              <a:ea typeface="Cambria Math"/>
                            </a:rPr>
                            <m:t>𝜏</m:t>
                          </m:r>
                          <m:r>
                            <a:rPr lang="en-US" sz="1500" i="1">
                              <a:latin typeface="Cambria Math"/>
                              <a:ea typeface="Cambria Math"/>
                            </a:rPr>
                            <m:t>|</m:t>
                          </m:r>
                          <m:r>
                            <a:rPr lang="en-US" sz="1500" i="1">
                              <a:latin typeface="Cambria Math"/>
                              <a:ea typeface="Cambria Math"/>
                            </a:rPr>
                            <m:t>𝑦</m:t>
                          </m:r>
                        </m:e>
                      </m:d>
                      <m:r>
                        <a:rPr lang="en-US" sz="1500" b="0" i="1" smtClean="0">
                          <a:latin typeface="Cambria Math"/>
                          <a:ea typeface="Cambria Math"/>
                        </a:rPr>
                        <m:t>∝</m:t>
                      </m:r>
                      <m:r>
                        <a:rPr lang="en-US" sz="1600" i="1">
                          <a:latin typeface="Cambria Math"/>
                          <a:ea typeface="Cambria Math"/>
                        </a:rPr>
                        <m:t>𝑝</m:t>
                      </m:r>
                      <m:d>
                        <m:dPr>
                          <m:ctrlPr>
                            <a:rPr lang="en-US" sz="1600" i="1">
                              <a:latin typeface="Cambria Math"/>
                              <a:ea typeface="Cambria Math"/>
                            </a:rPr>
                          </m:ctrlPr>
                        </m:dPr>
                        <m:e>
                          <m:r>
                            <a:rPr lang="en-US" sz="1600" i="1">
                              <a:latin typeface="Cambria Math"/>
                              <a:ea typeface="Cambria Math"/>
                            </a:rPr>
                            <m:t>𝜏</m:t>
                          </m:r>
                        </m:e>
                      </m:d>
                      <m:sSubSup>
                        <m:sSubSupPr>
                          <m:ctrlPr>
                            <a:rPr lang="en-US" sz="1600" i="1">
                              <a:latin typeface="Cambria Math"/>
                              <a:ea typeface="Cambria Math"/>
                            </a:rPr>
                          </m:ctrlPr>
                        </m:sSubSupPr>
                        <m:e>
                          <m:r>
                            <a:rPr lang="en-US" sz="1600" i="1">
                              <a:latin typeface="Cambria Math" panose="02040503050406030204" pitchFamily="18" charset="0"/>
                              <a:ea typeface="Cambria Math"/>
                            </a:rPr>
                            <m:t>𝑉</m:t>
                          </m:r>
                        </m:e>
                        <m:sub>
                          <m:r>
                            <a:rPr lang="en-US" sz="1600" i="1">
                              <a:latin typeface="Cambria Math" panose="02040503050406030204" pitchFamily="18" charset="0"/>
                              <a:ea typeface="Cambria Math"/>
                            </a:rPr>
                            <m:t>𝜇</m:t>
                          </m:r>
                        </m:sub>
                        <m:sup>
                          <m:f>
                            <m:fPr>
                              <m:ctrlPr>
                                <a:rPr lang="en-US" sz="1600" i="1">
                                  <a:latin typeface="Cambria Math"/>
                                  <a:ea typeface="Cambria Math"/>
                                </a:rPr>
                              </m:ctrlPr>
                            </m:fPr>
                            <m:num>
                              <m:r>
                                <a:rPr lang="en-US" sz="1600" i="1">
                                  <a:latin typeface="Cambria Math" panose="02040503050406030204" pitchFamily="18" charset="0"/>
                                  <a:ea typeface="Cambria Math"/>
                                </a:rPr>
                                <m:t>1</m:t>
                              </m:r>
                            </m:num>
                            <m:den>
                              <m:r>
                                <a:rPr lang="en-US" sz="1600" i="1">
                                  <a:latin typeface="Cambria Math" panose="02040503050406030204" pitchFamily="18" charset="0"/>
                                  <a:ea typeface="Cambria Math"/>
                                </a:rPr>
                                <m:t>2</m:t>
                              </m:r>
                            </m:den>
                          </m:f>
                        </m:sup>
                      </m:sSubSup>
                      <m:nary>
                        <m:naryPr>
                          <m:chr m:val="∏"/>
                          <m:ctrlPr>
                            <a:rPr lang="en-US" sz="1600" i="1">
                              <a:latin typeface="Cambria Math"/>
                              <a:ea typeface="Cambria Math"/>
                            </a:rPr>
                          </m:ctrlPr>
                        </m:naryPr>
                        <m:sub>
                          <m:r>
                            <m:rPr>
                              <m:brk m:alnAt="23"/>
                            </m:rPr>
                            <a:rPr lang="en-US" sz="1600" i="1">
                              <a:latin typeface="Cambria Math" panose="02040503050406030204" pitchFamily="18" charset="0"/>
                              <a:ea typeface="Cambria Math"/>
                            </a:rPr>
                            <m:t>𝑗</m:t>
                          </m:r>
                          <m:r>
                            <a:rPr lang="en-US" sz="1600" i="1">
                              <a:latin typeface="Cambria Math" panose="02040503050406030204" pitchFamily="18" charset="0"/>
                              <a:ea typeface="Cambria Math"/>
                            </a:rPr>
                            <m:t>=1</m:t>
                          </m:r>
                        </m:sub>
                        <m:sup>
                          <m:r>
                            <a:rPr lang="en-US" sz="1600" i="1">
                              <a:latin typeface="Cambria Math" panose="02040503050406030204" pitchFamily="18" charset="0"/>
                              <a:ea typeface="Cambria Math"/>
                            </a:rPr>
                            <m:t>𝐽</m:t>
                          </m:r>
                        </m:sup>
                        <m:e>
                          <m:sSup>
                            <m:sSupPr>
                              <m:ctrlPr>
                                <a:rPr lang="en-US" sz="1600" i="1">
                                  <a:latin typeface="Cambria Math"/>
                                  <a:ea typeface="Cambria Math"/>
                                </a:rPr>
                              </m:ctrlPr>
                            </m:sSupPr>
                            <m:e>
                              <m:d>
                                <m:dPr>
                                  <m:ctrlPr>
                                    <a:rPr lang="en-US" sz="1600" i="1">
                                      <a:latin typeface="Cambria Math"/>
                                      <a:ea typeface="Cambria Math"/>
                                    </a:rPr>
                                  </m:ctrlPr>
                                </m:dPr>
                                <m:e>
                                  <m:sSubSup>
                                    <m:sSubSupPr>
                                      <m:ctrlPr>
                                        <a:rPr lang="en-US" sz="1600" i="1">
                                          <a:latin typeface="Cambria Math"/>
                                          <a:ea typeface="Cambria Math"/>
                                        </a:rPr>
                                      </m:ctrlPr>
                                    </m:sSubSupPr>
                                    <m:e>
                                      <m:r>
                                        <a:rPr lang="en-US" sz="1600" i="1">
                                          <a:latin typeface="Cambria Math" panose="02040503050406030204" pitchFamily="18" charset="0"/>
                                          <a:ea typeface="Cambria Math"/>
                                        </a:rPr>
                                        <m:t>𝜎</m:t>
                                      </m:r>
                                    </m:e>
                                    <m:sub>
                                      <m:r>
                                        <a:rPr lang="en-US" sz="1600" i="1">
                                          <a:latin typeface="Cambria Math" panose="02040503050406030204" pitchFamily="18" charset="0"/>
                                          <a:ea typeface="Cambria Math"/>
                                        </a:rPr>
                                        <m:t>𝑗</m:t>
                                      </m:r>
                                    </m:sub>
                                    <m:sup>
                                      <m:r>
                                        <a:rPr lang="en-US" sz="1600" i="1">
                                          <a:latin typeface="Cambria Math" panose="02040503050406030204" pitchFamily="18" charset="0"/>
                                          <a:ea typeface="Cambria Math"/>
                                        </a:rPr>
                                        <m:t>2</m:t>
                                      </m:r>
                                    </m:sup>
                                  </m:sSubSup>
                                  <m:r>
                                    <a:rPr lang="en-US" sz="1600" i="1">
                                      <a:latin typeface="Cambria Math" panose="02040503050406030204" pitchFamily="18" charset="0"/>
                                      <a:ea typeface="Cambria Math"/>
                                    </a:rPr>
                                    <m:t>+</m:t>
                                  </m:r>
                                  <m:sSup>
                                    <m:sSupPr>
                                      <m:ctrlPr>
                                        <a:rPr lang="en-US" sz="1600" i="1">
                                          <a:latin typeface="Cambria Math"/>
                                          <a:ea typeface="Cambria Math"/>
                                        </a:rPr>
                                      </m:ctrlPr>
                                    </m:sSupPr>
                                    <m:e>
                                      <m:r>
                                        <a:rPr lang="en-US" sz="1600" i="1">
                                          <a:latin typeface="Cambria Math" panose="02040503050406030204" pitchFamily="18" charset="0"/>
                                          <a:ea typeface="Cambria Math"/>
                                        </a:rPr>
                                        <m:t>𝜏</m:t>
                                      </m:r>
                                    </m:e>
                                    <m:sup>
                                      <m:r>
                                        <a:rPr lang="en-US" sz="1600" i="1">
                                          <a:latin typeface="Cambria Math" panose="02040503050406030204" pitchFamily="18" charset="0"/>
                                          <a:ea typeface="Cambria Math"/>
                                        </a:rPr>
                                        <m:t>2</m:t>
                                      </m:r>
                                    </m:sup>
                                  </m:sSup>
                                </m:e>
                              </m:d>
                            </m:e>
                            <m:sup>
                              <m:r>
                                <a:rPr lang="en-US" sz="1600" i="1">
                                  <a:latin typeface="Cambria Math" panose="02040503050406030204" pitchFamily="18" charset="0"/>
                                  <a:ea typeface="Cambria Math"/>
                                </a:rPr>
                                <m:t>−1/2</m:t>
                              </m:r>
                            </m:sup>
                          </m:sSup>
                          <m:func>
                            <m:funcPr>
                              <m:ctrlPr>
                                <a:rPr lang="en-US" sz="1600" i="1">
                                  <a:latin typeface="Cambria Math"/>
                                  <a:ea typeface="Cambria Math"/>
                                </a:rPr>
                              </m:ctrlPr>
                            </m:funcPr>
                            <m:fName>
                              <m:r>
                                <m:rPr>
                                  <m:sty m:val="p"/>
                                </m:rPr>
                                <a:rPr lang="en-US" sz="1600">
                                  <a:latin typeface="Cambria Math" panose="02040503050406030204" pitchFamily="18" charset="0"/>
                                  <a:ea typeface="Cambria Math"/>
                                </a:rPr>
                                <m:t>exp</m:t>
                              </m:r>
                            </m:fName>
                            <m:e>
                              <m:d>
                                <m:dPr>
                                  <m:ctrlPr>
                                    <a:rPr lang="en-US" sz="1600" i="1">
                                      <a:latin typeface="Cambria Math"/>
                                      <a:ea typeface="Cambria Math"/>
                                    </a:rPr>
                                  </m:ctrlPr>
                                </m:dPr>
                                <m:e>
                                  <m:r>
                                    <a:rPr lang="en-US" sz="1600" i="1">
                                      <a:latin typeface="Cambria Math" panose="02040503050406030204" pitchFamily="18" charset="0"/>
                                      <a:ea typeface="Cambria Math"/>
                                    </a:rPr>
                                    <m:t>−</m:t>
                                  </m:r>
                                  <m:f>
                                    <m:fPr>
                                      <m:ctrlPr>
                                        <a:rPr lang="en-US" sz="1600" i="1">
                                          <a:latin typeface="Cambria Math"/>
                                          <a:ea typeface="Cambria Math"/>
                                        </a:rPr>
                                      </m:ctrlPr>
                                    </m:fPr>
                                    <m:num>
                                      <m:sSup>
                                        <m:sSupPr>
                                          <m:ctrlPr>
                                            <a:rPr lang="en-US" sz="1600" i="1">
                                              <a:latin typeface="Cambria Math"/>
                                              <a:ea typeface="Cambria Math"/>
                                            </a:rPr>
                                          </m:ctrlPr>
                                        </m:sSupPr>
                                        <m:e>
                                          <m:d>
                                            <m:dPr>
                                              <m:ctrlPr>
                                                <a:rPr lang="en-US" sz="1600" i="1">
                                                  <a:latin typeface="Cambria Math"/>
                                                  <a:ea typeface="Cambria Math"/>
                                                </a:rPr>
                                              </m:ctrlPr>
                                            </m:dPr>
                                            <m:e>
                                              <m:sSub>
                                                <m:sSubPr>
                                                  <m:ctrlPr>
                                                    <a:rPr lang="en-US" sz="1600" i="1">
                                                      <a:latin typeface="Cambria Math"/>
                                                    </a:rPr>
                                                  </m:ctrlPr>
                                                </m:sSubPr>
                                                <m:e>
                                                  <m:acc>
                                                    <m:accPr>
                                                      <m:chr m:val="̅"/>
                                                      <m:ctrlPr>
                                                        <a:rPr lang="en-US" sz="1600" i="1">
                                                          <a:latin typeface="Cambria Math"/>
                                                        </a:rPr>
                                                      </m:ctrlPr>
                                                    </m:accPr>
                                                    <m:e>
                                                      <m:r>
                                                        <a:rPr lang="en-US" sz="1600" i="1">
                                                          <a:latin typeface="Cambria Math"/>
                                                        </a:rPr>
                                                        <m:t>𝑦</m:t>
                                                      </m:r>
                                                    </m:e>
                                                  </m:acc>
                                                </m:e>
                                                <m:sub>
                                                  <m:r>
                                                    <a:rPr lang="en-US" sz="1600" i="1">
                                                      <a:latin typeface="Cambria Math"/>
                                                      <a:ea typeface="Cambria Math"/>
                                                    </a:rPr>
                                                    <m:t>∙</m:t>
                                                  </m:r>
                                                  <m:r>
                                                    <a:rPr lang="en-US" sz="1600" i="1">
                                                      <a:latin typeface="Cambria Math"/>
                                                      <a:ea typeface="Cambria Math"/>
                                                    </a:rPr>
                                                    <m:t>𝑗</m:t>
                                                  </m:r>
                                                </m:sub>
                                              </m:sSub>
                                              <m:r>
                                                <a:rPr lang="en-US" sz="1600" i="1">
                                                  <a:latin typeface="Cambria Math" panose="02040503050406030204" pitchFamily="18" charset="0"/>
                                                  <a:ea typeface="Cambria Math"/>
                                                </a:rPr>
                                                <m:t>−</m:t>
                                              </m:r>
                                              <m:acc>
                                                <m:accPr>
                                                  <m:chr m:val="̂"/>
                                                  <m:ctrlPr>
                                                    <a:rPr lang="en-US" sz="1600" i="1">
                                                      <a:latin typeface="Cambria Math"/>
                                                      <a:ea typeface="Cambria Math"/>
                                                    </a:rPr>
                                                  </m:ctrlPr>
                                                </m:accPr>
                                                <m:e>
                                                  <m:r>
                                                    <a:rPr lang="en-US" sz="1600" i="1">
                                                      <a:latin typeface="Cambria Math" panose="02040503050406030204" pitchFamily="18" charset="0"/>
                                                      <a:ea typeface="Cambria Math"/>
                                                    </a:rPr>
                                                    <m:t>𝜇</m:t>
                                                  </m:r>
                                                </m:e>
                                              </m:acc>
                                            </m:e>
                                          </m:d>
                                        </m:e>
                                        <m:sup>
                                          <m:r>
                                            <a:rPr lang="en-US" sz="1600" i="1">
                                              <a:latin typeface="Cambria Math" panose="02040503050406030204" pitchFamily="18" charset="0"/>
                                              <a:ea typeface="Cambria Math"/>
                                            </a:rPr>
                                            <m:t>2</m:t>
                                          </m:r>
                                        </m:sup>
                                      </m:sSup>
                                    </m:num>
                                    <m:den>
                                      <m:r>
                                        <a:rPr lang="en-US" sz="1600" i="1">
                                          <a:latin typeface="Cambria Math" panose="02040503050406030204" pitchFamily="18" charset="0"/>
                                          <a:ea typeface="Cambria Math"/>
                                        </a:rPr>
                                        <m:t>2</m:t>
                                      </m:r>
                                      <m:d>
                                        <m:dPr>
                                          <m:ctrlPr>
                                            <a:rPr lang="en-US" sz="1600" i="1">
                                              <a:latin typeface="Cambria Math"/>
                                              <a:ea typeface="Cambria Math"/>
                                            </a:rPr>
                                          </m:ctrlPr>
                                        </m:dPr>
                                        <m:e>
                                          <m:sSubSup>
                                            <m:sSubSupPr>
                                              <m:ctrlPr>
                                                <a:rPr lang="en-US" sz="1600" i="1">
                                                  <a:latin typeface="Cambria Math"/>
                                                  <a:ea typeface="Cambria Math"/>
                                                </a:rPr>
                                              </m:ctrlPr>
                                            </m:sSubSupPr>
                                            <m:e>
                                              <m:r>
                                                <a:rPr lang="en-US" sz="1600" i="1">
                                                  <a:latin typeface="Cambria Math" panose="02040503050406030204" pitchFamily="18" charset="0"/>
                                                  <a:ea typeface="Cambria Math"/>
                                                </a:rPr>
                                                <m:t>𝜎</m:t>
                                              </m:r>
                                            </m:e>
                                            <m:sub>
                                              <m:r>
                                                <a:rPr lang="en-US" sz="1600" i="1">
                                                  <a:latin typeface="Cambria Math" panose="02040503050406030204" pitchFamily="18" charset="0"/>
                                                  <a:ea typeface="Cambria Math"/>
                                                </a:rPr>
                                                <m:t>𝑗</m:t>
                                              </m:r>
                                            </m:sub>
                                            <m:sup>
                                              <m:r>
                                                <a:rPr lang="en-US" sz="1600" i="1">
                                                  <a:latin typeface="Cambria Math" panose="02040503050406030204" pitchFamily="18" charset="0"/>
                                                  <a:ea typeface="Cambria Math"/>
                                                </a:rPr>
                                                <m:t>2</m:t>
                                              </m:r>
                                            </m:sup>
                                          </m:sSubSup>
                                          <m:r>
                                            <a:rPr lang="en-US" sz="1600" i="1">
                                              <a:latin typeface="Cambria Math" panose="02040503050406030204" pitchFamily="18" charset="0"/>
                                              <a:ea typeface="Cambria Math"/>
                                            </a:rPr>
                                            <m:t>+</m:t>
                                          </m:r>
                                          <m:sSup>
                                            <m:sSupPr>
                                              <m:ctrlPr>
                                                <a:rPr lang="en-US" sz="1600" i="1">
                                                  <a:latin typeface="Cambria Math"/>
                                                  <a:ea typeface="Cambria Math"/>
                                                </a:rPr>
                                              </m:ctrlPr>
                                            </m:sSupPr>
                                            <m:e>
                                              <m:r>
                                                <a:rPr lang="en-US" sz="1600" i="1">
                                                  <a:latin typeface="Cambria Math" panose="02040503050406030204" pitchFamily="18" charset="0"/>
                                                  <a:ea typeface="Cambria Math"/>
                                                </a:rPr>
                                                <m:t>𝜏</m:t>
                                              </m:r>
                                            </m:e>
                                            <m:sup>
                                              <m:r>
                                                <a:rPr lang="en-US" sz="1600" i="1">
                                                  <a:latin typeface="Cambria Math" panose="02040503050406030204" pitchFamily="18" charset="0"/>
                                                  <a:ea typeface="Cambria Math"/>
                                                </a:rPr>
                                                <m:t>2</m:t>
                                              </m:r>
                                            </m:sup>
                                          </m:sSup>
                                        </m:e>
                                      </m:d>
                                    </m:den>
                                  </m:f>
                                </m:e>
                              </m:d>
                            </m:e>
                          </m:func>
                          <m:r>
                            <a:rPr lang="en-US" sz="1600" i="1">
                              <a:latin typeface="Cambria Math" panose="02040503050406030204" pitchFamily="18" charset="0"/>
                              <a:ea typeface="Cambria Math"/>
                            </a:rPr>
                            <m:t> </m:t>
                          </m:r>
                        </m:e>
                      </m:nary>
                    </m:oMath>
                  </m:oMathPara>
                </a14:m>
                <a:endParaRPr lang="en-US" sz="1600" dirty="0"/>
              </a:p>
              <a:p>
                <a:endParaRPr lang="en-US" sz="1500" dirty="0"/>
              </a:p>
            </p:txBody>
          </p:sp>
        </mc:Choice>
        <mc:Fallback xmlns="">
          <p:sp>
            <p:nvSpPr>
              <p:cNvPr id="25" name="Rectangle 24"/>
              <p:cNvSpPr>
                <a:spLocks noRot="1" noChangeAspect="1" noMove="1" noResize="1" noEditPoints="1" noAdjustHandles="1" noChangeArrowheads="1" noChangeShapeType="1" noTextEdit="1"/>
              </p:cNvSpPr>
              <p:nvPr/>
            </p:nvSpPr>
            <p:spPr>
              <a:xfrm>
                <a:off x="311469" y="1366139"/>
                <a:ext cx="5403531" cy="1113959"/>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Rectangle 25"/>
              <p:cNvSpPr/>
              <p:nvPr/>
            </p:nvSpPr>
            <p:spPr>
              <a:xfrm>
                <a:off x="6221730" y="3007974"/>
                <a:ext cx="112389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0" i="1" smtClean="0">
                          <a:solidFill>
                            <a:srgbClr val="3333FF"/>
                          </a:solidFill>
                          <a:latin typeface="Cambria Math"/>
                          <a:ea typeface="Cambria Math"/>
                        </a:rPr>
                        <m:t>𝐸</m:t>
                      </m:r>
                      <m:d>
                        <m:dPr>
                          <m:ctrlPr>
                            <a:rPr lang="en-US" i="1">
                              <a:solidFill>
                                <a:srgbClr val="3333FF"/>
                              </a:solidFill>
                              <a:latin typeface="Cambria Math"/>
                              <a:ea typeface="Cambria Math"/>
                            </a:rPr>
                          </m:ctrlPr>
                        </m:dPr>
                        <m:e>
                          <m:r>
                            <a:rPr lang="en-US" i="1">
                              <a:solidFill>
                                <a:srgbClr val="3333FF"/>
                              </a:solidFill>
                              <a:latin typeface="Cambria Math"/>
                              <a:ea typeface="Cambria Math"/>
                            </a:rPr>
                            <m:t>𝜃</m:t>
                          </m:r>
                          <m:r>
                            <a:rPr lang="en-US" i="1">
                              <a:solidFill>
                                <a:srgbClr val="3333FF"/>
                              </a:solidFill>
                              <a:latin typeface="Cambria Math"/>
                              <a:ea typeface="Cambria Math"/>
                            </a:rPr>
                            <m:t>|</m:t>
                          </m:r>
                          <m:r>
                            <a:rPr lang="en-US" i="1">
                              <a:solidFill>
                                <a:srgbClr val="3333FF"/>
                              </a:solidFill>
                              <a:latin typeface="Cambria Math"/>
                              <a:ea typeface="Cambria Math"/>
                            </a:rPr>
                            <m:t>𝜏</m:t>
                          </m:r>
                          <m:r>
                            <a:rPr lang="en-US" i="1">
                              <a:solidFill>
                                <a:srgbClr val="3333FF"/>
                              </a:solidFill>
                              <a:latin typeface="Cambria Math"/>
                              <a:ea typeface="Cambria Math"/>
                            </a:rPr>
                            <m:t>,</m:t>
                          </m:r>
                          <m:r>
                            <a:rPr lang="en-US" i="1">
                              <a:solidFill>
                                <a:srgbClr val="3333FF"/>
                              </a:solidFill>
                              <a:latin typeface="Cambria Math"/>
                              <a:ea typeface="Cambria Math"/>
                            </a:rPr>
                            <m:t>𝑦</m:t>
                          </m:r>
                        </m:e>
                      </m:d>
                    </m:oMath>
                  </m:oMathPara>
                </a14:m>
                <a:endParaRPr lang="en-US" dirty="0">
                  <a:solidFill>
                    <a:srgbClr val="3333FF"/>
                  </a:solidFill>
                </a:endParaRPr>
              </a:p>
            </p:txBody>
          </p:sp>
        </mc:Choice>
        <mc:Fallback xmlns="">
          <p:sp>
            <p:nvSpPr>
              <p:cNvPr id="26" name="Rectangle 25"/>
              <p:cNvSpPr>
                <a:spLocks noRot="1" noChangeAspect="1" noMove="1" noResize="1" noEditPoints="1" noAdjustHandles="1" noChangeArrowheads="1" noChangeShapeType="1" noTextEdit="1"/>
              </p:cNvSpPr>
              <p:nvPr/>
            </p:nvSpPr>
            <p:spPr>
              <a:xfrm>
                <a:off x="6221730" y="3007974"/>
                <a:ext cx="1123897" cy="369332"/>
              </a:xfrm>
              <a:prstGeom prst="rect">
                <a:avLst/>
              </a:prstGeom>
              <a:blipFill rotWithShape="1">
                <a:blip r:embed="rId8"/>
                <a:stretch>
                  <a:fillRect b="-114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Rectangle 26"/>
              <p:cNvSpPr/>
              <p:nvPr/>
            </p:nvSpPr>
            <p:spPr>
              <a:xfrm>
                <a:off x="6186518" y="4813300"/>
                <a:ext cx="1309718"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en-US" b="0" i="0" smtClean="0">
                          <a:solidFill>
                            <a:srgbClr val="3333FF"/>
                          </a:solidFill>
                          <a:latin typeface="Cambria Math"/>
                          <a:ea typeface="Cambria Math"/>
                        </a:rPr>
                        <m:t>std</m:t>
                      </m:r>
                      <m:d>
                        <m:dPr>
                          <m:ctrlPr>
                            <a:rPr lang="en-US" i="1">
                              <a:solidFill>
                                <a:srgbClr val="3333FF"/>
                              </a:solidFill>
                              <a:latin typeface="Cambria Math"/>
                              <a:ea typeface="Cambria Math"/>
                            </a:rPr>
                          </m:ctrlPr>
                        </m:dPr>
                        <m:e>
                          <m:r>
                            <a:rPr lang="en-US" i="1">
                              <a:solidFill>
                                <a:srgbClr val="3333FF"/>
                              </a:solidFill>
                              <a:latin typeface="Cambria Math"/>
                              <a:ea typeface="Cambria Math"/>
                            </a:rPr>
                            <m:t>𝜃</m:t>
                          </m:r>
                          <m:r>
                            <a:rPr lang="en-US" i="1">
                              <a:solidFill>
                                <a:srgbClr val="3333FF"/>
                              </a:solidFill>
                              <a:latin typeface="Cambria Math"/>
                              <a:ea typeface="Cambria Math"/>
                            </a:rPr>
                            <m:t>|</m:t>
                          </m:r>
                          <m:r>
                            <a:rPr lang="en-US" i="1">
                              <a:solidFill>
                                <a:srgbClr val="3333FF"/>
                              </a:solidFill>
                              <a:latin typeface="Cambria Math"/>
                              <a:ea typeface="Cambria Math"/>
                            </a:rPr>
                            <m:t>𝜏</m:t>
                          </m:r>
                          <m:r>
                            <a:rPr lang="en-US" i="1">
                              <a:solidFill>
                                <a:srgbClr val="3333FF"/>
                              </a:solidFill>
                              <a:latin typeface="Cambria Math"/>
                              <a:ea typeface="Cambria Math"/>
                            </a:rPr>
                            <m:t>,</m:t>
                          </m:r>
                          <m:r>
                            <a:rPr lang="en-US" i="1">
                              <a:solidFill>
                                <a:srgbClr val="3333FF"/>
                              </a:solidFill>
                              <a:latin typeface="Cambria Math"/>
                              <a:ea typeface="Cambria Math"/>
                            </a:rPr>
                            <m:t>𝑦</m:t>
                          </m:r>
                        </m:e>
                      </m:d>
                    </m:oMath>
                  </m:oMathPara>
                </a14:m>
                <a:endParaRPr lang="en-US" dirty="0">
                  <a:solidFill>
                    <a:srgbClr val="3333FF"/>
                  </a:solidFill>
                </a:endParaRPr>
              </a:p>
            </p:txBody>
          </p:sp>
        </mc:Choice>
        <mc:Fallback xmlns="">
          <p:sp>
            <p:nvSpPr>
              <p:cNvPr id="27" name="Rectangle 26"/>
              <p:cNvSpPr>
                <a:spLocks noRot="1" noChangeAspect="1" noMove="1" noResize="1" noEditPoints="1" noAdjustHandles="1" noChangeArrowheads="1" noChangeShapeType="1" noTextEdit="1"/>
              </p:cNvSpPr>
              <p:nvPr/>
            </p:nvSpPr>
            <p:spPr>
              <a:xfrm>
                <a:off x="6186518" y="4813300"/>
                <a:ext cx="1309718" cy="369332"/>
              </a:xfrm>
              <a:prstGeom prst="rect">
                <a:avLst/>
              </a:prstGeom>
              <a:blipFill rotWithShape="1">
                <a:blip r:embed="rId9"/>
                <a:stretch>
                  <a:fillRect b="-1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p:cNvSpPr txBox="1"/>
              <p:nvPr/>
            </p:nvSpPr>
            <p:spPr>
              <a:xfrm>
                <a:off x="1085561" y="2497852"/>
                <a:ext cx="3372497" cy="369332"/>
              </a:xfrm>
              <a:prstGeom prst="rect">
                <a:avLst/>
              </a:prstGeom>
              <a:noFill/>
            </p:spPr>
            <p:txBody>
              <a:bodyPr wrap="square" rtlCol="0">
                <a:spAutoFit/>
              </a:bodyPr>
              <a:lstStyle/>
              <a:p>
                <a:pPr algn="ctr"/>
                <a:r>
                  <a:rPr lang="en-US" dirty="0" smtClean="0">
                    <a:solidFill>
                      <a:srgbClr val="FF0000"/>
                    </a:solidFill>
                  </a:rPr>
                  <a:t>  Sample </a:t>
                </a:r>
                <a14:m>
                  <m:oMath xmlns:m="http://schemas.openxmlformats.org/officeDocument/2006/math">
                    <m:r>
                      <a:rPr lang="en-US" i="1">
                        <a:solidFill>
                          <a:srgbClr val="FF0000"/>
                        </a:solidFill>
                        <a:latin typeface="Cambria Math"/>
                        <a:ea typeface="Cambria Math"/>
                      </a:rPr>
                      <m:t>𝜏</m:t>
                    </m:r>
                  </m:oMath>
                </a14:m>
                <a:r>
                  <a:rPr lang="en-US" dirty="0" smtClean="0">
                    <a:solidFill>
                      <a:srgbClr val="FF0000"/>
                    </a:solidFill>
                  </a:rPr>
                  <a:t> given data </a:t>
                </a:r>
                <a14:m>
                  <m:oMath xmlns:m="http://schemas.openxmlformats.org/officeDocument/2006/math">
                    <m:r>
                      <a:rPr lang="en-US" i="1">
                        <a:solidFill>
                          <a:srgbClr val="FF0000"/>
                        </a:solidFill>
                        <a:latin typeface="Cambria Math"/>
                        <a:ea typeface="Cambria Math"/>
                      </a:rPr>
                      <m:t>𝑦</m:t>
                    </m:r>
                  </m:oMath>
                </a14:m>
                <a:endParaRPr lang="en-US" dirty="0">
                  <a:solidFill>
                    <a:srgbClr val="FF0000"/>
                  </a:solidFill>
                </a:endParaRPr>
              </a:p>
            </p:txBody>
          </p:sp>
        </mc:Choice>
        <mc:Fallback xmlns="">
          <p:sp>
            <p:nvSpPr>
              <p:cNvPr id="28" name="TextBox 27"/>
              <p:cNvSpPr txBox="1">
                <a:spLocks noRot="1" noChangeAspect="1" noMove="1" noResize="1" noEditPoints="1" noAdjustHandles="1" noChangeArrowheads="1" noChangeShapeType="1" noTextEdit="1"/>
              </p:cNvSpPr>
              <p:nvPr/>
            </p:nvSpPr>
            <p:spPr>
              <a:xfrm>
                <a:off x="1085561" y="2497852"/>
                <a:ext cx="3372497" cy="369332"/>
              </a:xfrm>
              <a:prstGeom prst="rect">
                <a:avLst/>
              </a:prstGeom>
              <a:blipFill rotWithShape="1">
                <a:blip r:embed="rId10"/>
                <a:stretch>
                  <a:fillRect t="-8333"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9"/>
              <p:cNvSpPr txBox="1"/>
              <p:nvPr/>
            </p:nvSpPr>
            <p:spPr>
              <a:xfrm>
                <a:off x="1009998" y="4704676"/>
                <a:ext cx="3372497" cy="369332"/>
              </a:xfrm>
              <a:prstGeom prst="rect">
                <a:avLst/>
              </a:prstGeom>
              <a:noFill/>
            </p:spPr>
            <p:txBody>
              <a:bodyPr wrap="square" rtlCol="0">
                <a:spAutoFit/>
              </a:bodyPr>
              <a:lstStyle/>
              <a:p>
                <a:pPr algn="ctr"/>
                <a:r>
                  <a:rPr lang="en-US" dirty="0" smtClean="0">
                    <a:solidFill>
                      <a:srgbClr val="FF0000"/>
                    </a:solidFill>
                  </a:rPr>
                  <a:t> Sample </a:t>
                </a:r>
                <a14:m>
                  <m:oMath xmlns:m="http://schemas.openxmlformats.org/officeDocument/2006/math">
                    <m:r>
                      <a:rPr lang="en-US" i="1">
                        <a:solidFill>
                          <a:srgbClr val="FF0000"/>
                        </a:solidFill>
                        <a:latin typeface="Cambria Math"/>
                        <a:ea typeface="Cambria Math"/>
                      </a:rPr>
                      <m:t>𝜃</m:t>
                    </m:r>
                  </m:oMath>
                </a14:m>
                <a:r>
                  <a:rPr lang="en-US" dirty="0" smtClean="0">
                    <a:solidFill>
                      <a:srgbClr val="FF0000"/>
                    </a:solidFill>
                  </a:rPr>
                  <a:t> given </a:t>
                </a:r>
                <a14:m>
                  <m:oMath xmlns:m="http://schemas.openxmlformats.org/officeDocument/2006/math">
                    <m:r>
                      <a:rPr lang="en-US" i="1">
                        <a:solidFill>
                          <a:srgbClr val="FF0000"/>
                        </a:solidFill>
                        <a:latin typeface="Cambria Math"/>
                        <a:ea typeface="Cambria Math"/>
                      </a:rPr>
                      <m:t>𝜏</m:t>
                    </m:r>
                  </m:oMath>
                </a14:m>
                <a:r>
                  <a:rPr lang="en-US" dirty="0" smtClean="0">
                    <a:solidFill>
                      <a:srgbClr val="FF0000"/>
                    </a:solidFill>
                  </a:rPr>
                  <a:t> and data </a:t>
                </a:r>
                <a14:m>
                  <m:oMath xmlns:m="http://schemas.openxmlformats.org/officeDocument/2006/math">
                    <m:r>
                      <a:rPr lang="en-US" i="1">
                        <a:solidFill>
                          <a:srgbClr val="FF0000"/>
                        </a:solidFill>
                        <a:latin typeface="Cambria Math"/>
                        <a:ea typeface="Cambria Math"/>
                      </a:rPr>
                      <m:t>𝑦</m:t>
                    </m:r>
                  </m:oMath>
                </a14:m>
                <a:endParaRPr lang="en-US" dirty="0">
                  <a:solidFill>
                    <a:srgbClr val="FF0000"/>
                  </a:solidFill>
                </a:endParaRPr>
              </a:p>
            </p:txBody>
          </p:sp>
        </mc:Choice>
        <mc:Fallback xmlns="">
          <p:sp>
            <p:nvSpPr>
              <p:cNvPr id="30" name="TextBox 29"/>
              <p:cNvSpPr txBox="1">
                <a:spLocks noRot="1" noChangeAspect="1" noMove="1" noResize="1" noEditPoints="1" noAdjustHandles="1" noChangeArrowheads="1" noChangeShapeType="1" noTextEdit="1"/>
              </p:cNvSpPr>
              <p:nvPr/>
            </p:nvSpPr>
            <p:spPr>
              <a:xfrm>
                <a:off x="1009998" y="4704676"/>
                <a:ext cx="3372497" cy="369332"/>
              </a:xfrm>
              <a:prstGeom prst="rect">
                <a:avLst/>
              </a:prstGeom>
              <a:blipFill rotWithShape="1">
                <a:blip r:embed="rId11"/>
                <a:stretch>
                  <a:fillRect t="-8333" b="-26667"/>
                </a:stretch>
              </a:blipFill>
            </p:spPr>
            <p:txBody>
              <a:bodyPr/>
              <a:lstStyle/>
              <a:p>
                <a:r>
                  <a:rPr lang="en-US">
                    <a:noFill/>
                  </a:rPr>
                  <a:t> </a:t>
                </a:r>
              </a:p>
            </p:txBody>
          </p:sp>
        </mc:Fallback>
      </mc:AlternateContent>
      <p:sp>
        <p:nvSpPr>
          <p:cNvPr id="31" name="Down Arrow 30"/>
          <p:cNvSpPr/>
          <p:nvPr/>
        </p:nvSpPr>
        <p:spPr>
          <a:xfrm>
            <a:off x="1492743" y="2487692"/>
            <a:ext cx="227425" cy="410012"/>
          </a:xfrm>
          <a:prstGeom prst="down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Down Arrow 33"/>
          <p:cNvSpPr/>
          <p:nvPr/>
        </p:nvSpPr>
        <p:spPr>
          <a:xfrm>
            <a:off x="1115630" y="4723646"/>
            <a:ext cx="227425" cy="410012"/>
          </a:xfrm>
          <a:prstGeom prst="down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Straight Arrow Connector 35"/>
          <p:cNvCxnSpPr>
            <a:stCxn id="30" idx="3"/>
          </p:cNvCxnSpPr>
          <p:nvPr/>
        </p:nvCxnSpPr>
        <p:spPr>
          <a:xfrm flipV="1">
            <a:off x="4382495" y="3839012"/>
            <a:ext cx="1103905" cy="105033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30" idx="3"/>
          </p:cNvCxnSpPr>
          <p:nvPr/>
        </p:nvCxnSpPr>
        <p:spPr>
          <a:xfrm>
            <a:off x="4382495" y="4889342"/>
            <a:ext cx="1182289" cy="85467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8284789" y="4101971"/>
            <a:ext cx="802708" cy="24393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Separate</a:t>
            </a:r>
            <a:endParaRPr lang="en-US" sz="1200" b="1" dirty="0">
              <a:solidFill>
                <a:schemeClr val="tx1"/>
              </a:solidFill>
            </a:endParaRPr>
          </a:p>
        </p:txBody>
      </p:sp>
      <p:sp>
        <p:nvSpPr>
          <p:cNvPr id="19" name="Rectangle 18"/>
          <p:cNvSpPr/>
          <p:nvPr/>
        </p:nvSpPr>
        <p:spPr>
          <a:xfrm>
            <a:off x="5343102" y="4339508"/>
            <a:ext cx="843416" cy="243938"/>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Pooling</a:t>
            </a:r>
            <a:endParaRPr lang="en-US" sz="1200" b="1" dirty="0">
              <a:solidFill>
                <a:schemeClr val="tx1"/>
              </a:solidFill>
            </a:endParaRPr>
          </a:p>
        </p:txBody>
      </p:sp>
      <p:cxnSp>
        <p:nvCxnSpPr>
          <p:cNvPr id="16" name="Straight Connector 15"/>
          <p:cNvCxnSpPr/>
          <p:nvPr/>
        </p:nvCxnSpPr>
        <p:spPr>
          <a:xfrm>
            <a:off x="8255977" y="2964012"/>
            <a:ext cx="0" cy="1356203"/>
          </a:xfrm>
          <a:prstGeom prst="line">
            <a:avLst/>
          </a:prstGeom>
          <a:ln w="28575">
            <a:solidFill>
              <a:srgbClr val="3333FF"/>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6157546" y="3002112"/>
            <a:ext cx="0" cy="1356203"/>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4160763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381000" y="1371600"/>
            <a:ext cx="3556000" cy="2095500"/>
          </a:xfrm>
          <a:prstGeom prst="rect">
            <a:avLst/>
          </a:prstGeom>
        </p:spPr>
      </p:pic>
      <p:pic>
        <p:nvPicPr>
          <p:cNvPr id="6" name="Picture 5"/>
          <p:cNvPicPr>
            <a:picLocks noChangeAspect="1"/>
          </p:cNvPicPr>
          <p:nvPr/>
        </p:nvPicPr>
        <p:blipFill>
          <a:blip r:embed="rId3"/>
          <a:stretch>
            <a:fillRect/>
          </a:stretch>
        </p:blipFill>
        <p:spPr>
          <a:xfrm>
            <a:off x="4038600" y="1447800"/>
            <a:ext cx="4692532" cy="1816100"/>
          </a:xfrm>
          <a:prstGeom prst="rect">
            <a:avLst/>
          </a:prstGeom>
        </p:spPr>
      </p:pic>
      <p:sp>
        <p:nvSpPr>
          <p:cNvPr id="4" name="TextBox 3"/>
          <p:cNvSpPr txBox="1"/>
          <p:nvPr/>
        </p:nvSpPr>
        <p:spPr>
          <a:xfrm>
            <a:off x="381000" y="762000"/>
            <a:ext cx="8534400" cy="369332"/>
          </a:xfrm>
          <a:prstGeom prst="rect">
            <a:avLst/>
          </a:prstGeom>
          <a:noFill/>
        </p:spPr>
        <p:txBody>
          <a:bodyPr wrap="square" rtlCol="0">
            <a:spAutoFit/>
          </a:bodyPr>
          <a:lstStyle/>
          <a:p>
            <a:r>
              <a:rPr lang="en-US" b="1" dirty="0" smtClean="0"/>
              <a:t>Results from the  posterior distribution estimated using the sampled data </a:t>
            </a:r>
            <a:endParaRPr lang="en-US" b="1" dirty="0"/>
          </a:p>
        </p:txBody>
      </p:sp>
      <p:sp>
        <p:nvSpPr>
          <p:cNvPr id="7" name="TextBox 6"/>
          <p:cNvSpPr txBox="1"/>
          <p:nvPr/>
        </p:nvSpPr>
        <p:spPr>
          <a:xfrm>
            <a:off x="0" y="228600"/>
            <a:ext cx="9144000" cy="369332"/>
          </a:xfrm>
          <a:prstGeom prst="rect">
            <a:avLst/>
          </a:prstGeom>
          <a:solidFill>
            <a:schemeClr val="accent1">
              <a:lumMod val="20000"/>
              <a:lumOff val="80000"/>
            </a:schemeClr>
          </a:solidFill>
        </p:spPr>
        <p:txBody>
          <a:bodyPr wrap="square" rtlCol="0">
            <a:spAutoFit/>
          </a:bodyPr>
          <a:lstStyle/>
          <a:p>
            <a:r>
              <a:rPr lang="en-US" b="1" dirty="0" smtClean="0">
                <a:solidFill>
                  <a:srgbClr val="3333FF"/>
                </a:solidFill>
              </a:rPr>
              <a:t>     Example: Parallel experiments in eight schools</a:t>
            </a:r>
            <a:endParaRPr lang="en-US" b="1" dirty="0">
              <a:solidFill>
                <a:srgbClr val="3333FF"/>
              </a:solidFill>
            </a:endParaRPr>
          </a:p>
        </p:txBody>
      </p:sp>
      <p:sp>
        <p:nvSpPr>
          <p:cNvPr id="2" name="TextBox 1"/>
          <p:cNvSpPr txBox="1"/>
          <p:nvPr/>
        </p:nvSpPr>
        <p:spPr>
          <a:xfrm>
            <a:off x="304800" y="3820289"/>
            <a:ext cx="8686800" cy="738664"/>
          </a:xfrm>
          <a:prstGeom prst="rect">
            <a:avLst/>
          </a:prstGeom>
          <a:noFill/>
        </p:spPr>
        <p:txBody>
          <a:bodyPr wrap="square" rtlCol="0">
            <a:spAutoFit/>
          </a:bodyPr>
          <a:lstStyle/>
          <a:p>
            <a:pPr marL="285750" indent="-285750">
              <a:buFont typeface="Arial" panose="020B0604020202020204" pitchFamily="34" charset="0"/>
              <a:buChar char="•"/>
            </a:pPr>
            <a:r>
              <a:rPr lang="en-US" dirty="0" smtClean="0"/>
              <a:t>The Bayesian probability that the effect in school A is as large as 28 points: </a:t>
            </a:r>
          </a:p>
          <a:p>
            <a:endParaRPr lang="en-US" sz="600" dirty="0"/>
          </a:p>
          <a:p>
            <a:r>
              <a:rPr lang="en-US" dirty="0" smtClean="0"/>
              <a:t>                          Individual test: 50% </a:t>
            </a:r>
            <a:r>
              <a:rPr lang="en-US" dirty="0" smtClean="0">
                <a:sym typeface="Wingdings" panose="05000000000000000000" pitchFamily="2" charset="2"/>
              </a:rPr>
              <a:t> Bayesian : less than 10%</a:t>
            </a:r>
            <a:endParaRPr lang="en-US" dirty="0"/>
          </a:p>
        </p:txBody>
      </p:sp>
      <mc:AlternateContent xmlns:mc="http://schemas.openxmlformats.org/markup-compatibility/2006" xmlns:a14="http://schemas.microsoft.com/office/drawing/2010/main">
        <mc:Choice Requires="a14">
          <p:sp>
            <p:nvSpPr>
              <p:cNvPr id="11" name="TextBox 10"/>
              <p:cNvSpPr txBox="1"/>
              <p:nvPr/>
            </p:nvSpPr>
            <p:spPr>
              <a:xfrm>
                <a:off x="304800" y="4703872"/>
                <a:ext cx="8686800" cy="391646"/>
              </a:xfrm>
              <a:prstGeom prst="rect">
                <a:avLst/>
              </a:prstGeom>
              <a:noFill/>
            </p:spPr>
            <p:txBody>
              <a:bodyPr wrap="square" rtlCol="0">
                <a:spAutoFit/>
              </a:bodyPr>
              <a:lstStyle/>
              <a:p>
                <a:pPr marL="285750" indent="-285750">
                  <a:buFont typeface="Arial" panose="020B0604020202020204" pitchFamily="34" charset="0"/>
                  <a:buChar char="•"/>
                </a:pPr>
                <a:r>
                  <a:rPr lang="en-US" dirty="0" smtClean="0"/>
                  <a:t>What is the maximum </a:t>
                </a:r>
                <a14:m>
                  <m:oMath xmlns:m="http://schemas.openxmlformats.org/officeDocument/2006/math">
                    <m:r>
                      <a:rPr lang="en-US" b="0" i="0" smtClean="0">
                        <a:latin typeface="Cambria Math"/>
                      </a:rPr>
                      <m:t>{</m:t>
                    </m:r>
                    <m:sSub>
                      <m:sSubPr>
                        <m:ctrlPr>
                          <a:rPr lang="en-US" i="1">
                            <a:latin typeface="Cambria Math"/>
                          </a:rPr>
                        </m:ctrlPr>
                      </m:sSubPr>
                      <m:e>
                        <m:r>
                          <a:rPr lang="en-US" i="1">
                            <a:latin typeface="Cambria Math"/>
                            <a:ea typeface="Cambria Math"/>
                          </a:rPr>
                          <m:t>𝜃</m:t>
                        </m:r>
                      </m:e>
                      <m:sub>
                        <m:r>
                          <a:rPr lang="en-US" i="1">
                            <a:latin typeface="Cambria Math"/>
                          </a:rPr>
                          <m:t>𝑗</m:t>
                        </m:r>
                      </m:sub>
                    </m:sSub>
                    <m:r>
                      <a:rPr lang="en-US" b="0" i="0" smtClean="0">
                        <a:latin typeface="Cambria Math"/>
                      </a:rPr>
                      <m:t>}</m:t>
                    </m:r>
                  </m:oMath>
                </a14:m>
                <a:r>
                  <a:rPr lang="en-US" dirty="0" smtClean="0"/>
                  <a:t>?</a:t>
                </a:r>
                <a:endParaRPr lang="en-US" dirty="0"/>
              </a:p>
            </p:txBody>
          </p:sp>
        </mc:Choice>
        <mc:Fallback xmlns="">
          <p:sp>
            <p:nvSpPr>
              <p:cNvPr id="11" name="TextBox 10"/>
              <p:cNvSpPr txBox="1">
                <a:spLocks noRot="1" noChangeAspect="1" noMove="1" noResize="1" noEditPoints="1" noAdjustHandles="1" noChangeArrowheads="1" noChangeShapeType="1" noTextEdit="1"/>
              </p:cNvSpPr>
              <p:nvPr/>
            </p:nvSpPr>
            <p:spPr>
              <a:xfrm>
                <a:off x="304800" y="4703872"/>
                <a:ext cx="8686800" cy="391646"/>
              </a:xfrm>
              <a:prstGeom prst="rect">
                <a:avLst/>
              </a:prstGeom>
              <a:blipFill>
                <a:blip r:embed="rId4"/>
                <a:stretch>
                  <a:fillRect l="-421" t="-7813" b="-2031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304800" y="5323354"/>
                <a:ext cx="8686800" cy="369332"/>
              </a:xfrm>
              <a:prstGeom prst="rect">
                <a:avLst/>
              </a:prstGeom>
              <a:noFill/>
            </p:spPr>
            <p:txBody>
              <a:bodyPr wrap="square" rtlCol="0">
                <a:spAutoFit/>
              </a:bodyPr>
              <a:lstStyle/>
              <a:p>
                <a:pPr marL="285750" indent="-285750">
                  <a:buFont typeface="Arial" panose="020B0604020202020204" pitchFamily="34" charset="0"/>
                  <a:buChar char="•"/>
                </a:pPr>
                <a:r>
                  <a:rPr lang="en-US" dirty="0" smtClean="0"/>
                  <a:t>What is </a:t>
                </a:r>
                <a14:m>
                  <m:oMath xmlns:m="http://schemas.openxmlformats.org/officeDocument/2006/math">
                    <m:r>
                      <m:rPr>
                        <m:sty m:val="p"/>
                      </m:rPr>
                      <a:rPr lang="en-US" b="0" i="0" smtClean="0">
                        <a:latin typeface="Cambria Math"/>
                      </a:rPr>
                      <m:t>Pr</m:t>
                    </m:r>
                    <m:r>
                      <a:rPr lang="en-US" b="0" i="1" smtClean="0">
                        <a:latin typeface="Cambria Math"/>
                      </a:rPr>
                      <m:t>(</m:t>
                    </m:r>
                    <m:sSub>
                      <m:sSubPr>
                        <m:ctrlPr>
                          <a:rPr lang="en-US" i="1">
                            <a:latin typeface="Cambria Math"/>
                          </a:rPr>
                        </m:ctrlPr>
                      </m:sSubPr>
                      <m:e>
                        <m:r>
                          <a:rPr lang="en-US" i="1">
                            <a:latin typeface="Cambria Math"/>
                            <a:ea typeface="Cambria Math"/>
                          </a:rPr>
                          <m:t>𝜃</m:t>
                        </m:r>
                      </m:e>
                      <m:sub>
                        <m:r>
                          <a:rPr lang="en-US" b="0" i="1" smtClean="0">
                            <a:latin typeface="Cambria Math" panose="02040503050406030204" pitchFamily="18" charset="0"/>
                            <a:ea typeface="Cambria Math"/>
                          </a:rPr>
                          <m:t>3</m:t>
                        </m:r>
                      </m:sub>
                    </m:sSub>
                  </m:oMath>
                </a14:m>
                <a:r>
                  <a:rPr lang="en-US" dirty="0" smtClean="0"/>
                  <a:t>&gt;</a:t>
                </a:r>
                <a14:m>
                  <m:oMath xmlns:m="http://schemas.openxmlformats.org/officeDocument/2006/math">
                    <m:sSub>
                      <m:sSubPr>
                        <m:ctrlPr>
                          <a:rPr lang="en-US" i="1">
                            <a:latin typeface="Cambria Math"/>
                          </a:rPr>
                        </m:ctrlPr>
                      </m:sSubPr>
                      <m:e>
                        <m:r>
                          <a:rPr lang="en-US" i="1">
                            <a:latin typeface="Cambria Math"/>
                            <a:ea typeface="Cambria Math"/>
                          </a:rPr>
                          <m:t>𝜃</m:t>
                        </m:r>
                      </m:e>
                      <m:sub>
                        <m:r>
                          <a:rPr lang="en-US" b="0" i="1" smtClean="0">
                            <a:latin typeface="Cambria Math" panose="02040503050406030204" pitchFamily="18" charset="0"/>
                            <a:ea typeface="Cambria Math"/>
                          </a:rPr>
                          <m:t>5</m:t>
                        </m:r>
                      </m:sub>
                    </m:sSub>
                    <m:r>
                      <a:rPr lang="en-US" b="0" i="0" smtClean="0">
                        <a:latin typeface="Cambria Math"/>
                      </a:rPr>
                      <m:t>|</m:t>
                    </m:r>
                    <m:r>
                      <m:rPr>
                        <m:sty m:val="p"/>
                      </m:rPr>
                      <a:rPr lang="en-US" b="0" i="0" smtClean="0">
                        <a:latin typeface="Cambria Math"/>
                      </a:rPr>
                      <m:t>y</m:t>
                    </m:r>
                    <m:r>
                      <a:rPr lang="en-US" b="0" i="0" smtClean="0">
                        <a:latin typeface="Cambria Math"/>
                      </a:rPr>
                      <m:t>)</m:t>
                    </m:r>
                  </m:oMath>
                </a14:m>
                <a:r>
                  <a:rPr lang="en-US" dirty="0" smtClean="0"/>
                  <a:t>?</a:t>
                </a:r>
                <a:endParaRPr lang="en-US" dirty="0"/>
              </a:p>
            </p:txBody>
          </p:sp>
        </mc:Choice>
        <mc:Fallback xmlns="">
          <p:sp>
            <p:nvSpPr>
              <p:cNvPr id="12" name="TextBox 11"/>
              <p:cNvSpPr txBox="1">
                <a:spLocks noRot="1" noChangeAspect="1" noMove="1" noResize="1" noEditPoints="1" noAdjustHandles="1" noChangeArrowheads="1" noChangeShapeType="1" noTextEdit="1"/>
              </p:cNvSpPr>
              <p:nvPr/>
            </p:nvSpPr>
            <p:spPr>
              <a:xfrm>
                <a:off x="304800" y="5323354"/>
                <a:ext cx="8686800" cy="369332"/>
              </a:xfrm>
              <a:prstGeom prst="rect">
                <a:avLst/>
              </a:prstGeom>
              <a:blipFill>
                <a:blip r:embed="rId5"/>
                <a:stretch>
                  <a:fillRect l="-421" t="-8197" b="-24590"/>
                </a:stretch>
              </a:blipFill>
            </p:spPr>
            <p:txBody>
              <a:bodyPr/>
              <a:lstStyle/>
              <a:p>
                <a:r>
                  <a:rPr lang="en-US">
                    <a:noFill/>
                  </a:rPr>
                  <a:t> </a:t>
                </a:r>
              </a:p>
            </p:txBody>
          </p:sp>
        </mc:Fallback>
      </mc:AlternateContent>
      <p:sp>
        <p:nvSpPr>
          <p:cNvPr id="3" name="TextBox 2"/>
          <p:cNvSpPr txBox="1"/>
          <p:nvPr/>
        </p:nvSpPr>
        <p:spPr>
          <a:xfrm>
            <a:off x="0" y="5972144"/>
            <a:ext cx="9144000" cy="646331"/>
          </a:xfrm>
          <a:prstGeom prst="rect">
            <a:avLst/>
          </a:prstGeom>
          <a:solidFill>
            <a:schemeClr val="accent3">
              <a:lumMod val="20000"/>
              <a:lumOff val="80000"/>
            </a:schemeClr>
          </a:solidFill>
        </p:spPr>
        <p:txBody>
          <a:bodyPr wrap="square" rtlCol="0">
            <a:spAutoFit/>
          </a:bodyPr>
          <a:lstStyle/>
          <a:p>
            <a:r>
              <a:rPr lang="en-US" dirty="0" smtClean="0"/>
              <a:t>Hierarchical model is flexible enough to adapt to the data, thereby providing posterior inferences that account for the partial pooling as well as uncertainty in the hyper parameters</a:t>
            </a:r>
            <a:endParaRPr lang="en-US" dirty="0"/>
          </a:p>
        </p:txBody>
      </p:sp>
    </p:spTree>
    <p:extLst>
      <p:ext uri="{BB962C8B-B14F-4D97-AF65-F5344CB8AC3E}">
        <p14:creationId xmlns:p14="http://schemas.microsoft.com/office/powerpoint/2010/main" val="94688506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219200"/>
            <a:ext cx="9144000" cy="477054"/>
          </a:xfrm>
          <a:prstGeom prst="rect">
            <a:avLst/>
          </a:prstGeom>
          <a:noFill/>
        </p:spPr>
        <p:txBody>
          <a:bodyPr wrap="square" rtlCol="0">
            <a:spAutoFit/>
          </a:bodyPr>
          <a:lstStyle/>
          <a:p>
            <a:pPr algn="ctr"/>
            <a:r>
              <a:rPr lang="en-US" sz="2500" b="1" dirty="0" smtClean="0">
                <a:solidFill>
                  <a:srgbClr val="3333FF"/>
                </a:solidFill>
              </a:rPr>
              <a:t>L4. Hierarchical Bayesian models</a:t>
            </a:r>
            <a:endParaRPr lang="en-US" sz="2500" b="1" dirty="0">
              <a:solidFill>
                <a:srgbClr val="3333FF"/>
              </a:solidFill>
            </a:endParaRPr>
          </a:p>
        </p:txBody>
      </p:sp>
      <p:pic>
        <p:nvPicPr>
          <p:cNvPr id="6" name="Picture 4" descr="http://circoutcomes.ahajournals.org/content/4/6/657/F2.large.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05000" y="2362200"/>
            <a:ext cx="5067300" cy="33781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403992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228600"/>
            <a:ext cx="9144000" cy="369332"/>
          </a:xfrm>
          <a:prstGeom prst="rect">
            <a:avLst/>
          </a:prstGeom>
          <a:solidFill>
            <a:schemeClr val="accent1">
              <a:lumMod val="20000"/>
              <a:lumOff val="80000"/>
            </a:schemeClr>
          </a:solidFill>
        </p:spPr>
        <p:txBody>
          <a:bodyPr wrap="square" rtlCol="0">
            <a:spAutoFit/>
          </a:bodyPr>
          <a:lstStyle/>
          <a:p>
            <a:r>
              <a:rPr lang="en-US" b="1" dirty="0">
                <a:solidFill>
                  <a:srgbClr val="3333FF"/>
                </a:solidFill>
              </a:rPr>
              <a:t> </a:t>
            </a:r>
            <a:r>
              <a:rPr lang="en-US" b="1" dirty="0" smtClean="0">
                <a:solidFill>
                  <a:srgbClr val="3333FF"/>
                </a:solidFill>
              </a:rPr>
              <a:t>    Why Hierarchical models?</a:t>
            </a:r>
            <a:endParaRPr lang="en-US" b="1" dirty="0">
              <a:solidFill>
                <a:srgbClr val="3333FF"/>
              </a:solidFill>
            </a:endParaRPr>
          </a:p>
        </p:txBody>
      </p:sp>
      <p:pic>
        <p:nvPicPr>
          <p:cNvPr id="15" name="Picture 14"/>
          <p:cNvPicPr>
            <a:picLocks noChangeAspect="1"/>
          </p:cNvPicPr>
          <p:nvPr/>
        </p:nvPicPr>
        <p:blipFill rotWithShape="1">
          <a:blip r:embed="rId2">
            <a:extLst>
              <a:ext uri="{28A0092B-C50C-407E-A947-70E740481C1C}">
                <a14:useLocalDpi xmlns:a14="http://schemas.microsoft.com/office/drawing/2010/main" val="0"/>
              </a:ext>
            </a:extLst>
          </a:blip>
          <a:srcRect l="32308" t="2661"/>
          <a:stretch/>
        </p:blipFill>
        <p:spPr>
          <a:xfrm>
            <a:off x="3005504" y="907045"/>
            <a:ext cx="3352800" cy="2786743"/>
          </a:xfrm>
          <a:prstGeom prst="rect">
            <a:avLst/>
          </a:prstGeom>
        </p:spPr>
      </p:pic>
      <p:graphicFrame>
        <p:nvGraphicFramePr>
          <p:cNvPr id="2" name="Table 1"/>
          <p:cNvGraphicFramePr>
            <a:graphicFrameLocks noGrp="1"/>
          </p:cNvGraphicFramePr>
          <p:nvPr>
            <p:extLst>
              <p:ext uri="{D42A27DB-BD31-4B8C-83A1-F6EECF244321}">
                <p14:modId xmlns:p14="http://schemas.microsoft.com/office/powerpoint/2010/main" val="3910803525"/>
              </p:ext>
            </p:extLst>
          </p:nvPr>
        </p:nvGraphicFramePr>
        <p:xfrm>
          <a:off x="1957754" y="3789011"/>
          <a:ext cx="5448300" cy="1828800"/>
        </p:xfrm>
        <a:graphic>
          <a:graphicData uri="http://schemas.openxmlformats.org/drawingml/2006/table">
            <a:tbl>
              <a:tblPr firstRow="1" bandRow="1">
                <a:tableStyleId>{5940675A-B579-460E-94D1-54222C63F5DA}</a:tableStyleId>
              </a:tblPr>
              <a:tblGrid>
                <a:gridCol w="1816100">
                  <a:extLst>
                    <a:ext uri="{9D8B030D-6E8A-4147-A177-3AD203B41FA5}">
                      <a16:colId xmlns:a16="http://schemas.microsoft.com/office/drawing/2014/main" xmlns="" val="1050125803"/>
                    </a:ext>
                  </a:extLst>
                </a:gridCol>
                <a:gridCol w="1816100">
                  <a:extLst>
                    <a:ext uri="{9D8B030D-6E8A-4147-A177-3AD203B41FA5}">
                      <a16:colId xmlns:a16="http://schemas.microsoft.com/office/drawing/2014/main" xmlns="" val="1410994662"/>
                    </a:ext>
                  </a:extLst>
                </a:gridCol>
                <a:gridCol w="1816100">
                  <a:extLst>
                    <a:ext uri="{9D8B030D-6E8A-4147-A177-3AD203B41FA5}">
                      <a16:colId xmlns:a16="http://schemas.microsoft.com/office/drawing/2014/main" xmlns="" val="4148073126"/>
                    </a:ext>
                  </a:extLst>
                </a:gridCol>
              </a:tblGrid>
              <a:tr h="309880">
                <a:tc>
                  <a:txBody>
                    <a:bodyPr/>
                    <a:lstStyle/>
                    <a:p>
                      <a:pPr algn="ctr"/>
                      <a:r>
                        <a:rPr lang="en-US" dirty="0" smtClean="0"/>
                        <a:t>Seasons </a:t>
                      </a:r>
                      <a:endParaRPr lang="en-US" dirty="0"/>
                    </a:p>
                  </a:txBody>
                  <a:tcPr/>
                </a:tc>
                <a:tc>
                  <a:txBody>
                    <a:bodyPr/>
                    <a:lstStyle/>
                    <a:p>
                      <a:pPr algn="ctr"/>
                      <a:r>
                        <a:rPr lang="en-US" dirty="0" smtClean="0"/>
                        <a:t>Made</a:t>
                      </a:r>
                      <a:endParaRPr lang="en-US" dirty="0"/>
                    </a:p>
                  </a:txBody>
                  <a:tcPr/>
                </a:tc>
                <a:tc>
                  <a:txBody>
                    <a:bodyPr/>
                    <a:lstStyle/>
                    <a:p>
                      <a:pPr algn="ctr"/>
                      <a:r>
                        <a:rPr lang="en-US" dirty="0" smtClean="0"/>
                        <a:t>Attempts</a:t>
                      </a:r>
                      <a:r>
                        <a:rPr lang="en-US" baseline="0" dirty="0" smtClean="0"/>
                        <a:t> </a:t>
                      </a:r>
                      <a:endParaRPr lang="en-US" dirty="0"/>
                    </a:p>
                  </a:txBody>
                  <a:tcPr/>
                </a:tc>
                <a:extLst>
                  <a:ext uri="{0D108BD9-81ED-4DB2-BD59-A6C34878D82A}">
                    <a16:rowId xmlns:a16="http://schemas.microsoft.com/office/drawing/2014/main" xmlns="" val="1237821799"/>
                  </a:ext>
                </a:extLst>
              </a:tr>
              <a:tr h="309880">
                <a:tc>
                  <a:txBody>
                    <a:bodyPr/>
                    <a:lstStyle/>
                    <a:p>
                      <a:pPr algn="ctr"/>
                      <a:r>
                        <a:rPr lang="en-US" dirty="0" smtClean="0"/>
                        <a:t>2012-2013</a:t>
                      </a:r>
                      <a:endParaRPr lang="en-US" dirty="0"/>
                    </a:p>
                  </a:txBody>
                  <a:tcPr/>
                </a:tc>
                <a:tc>
                  <a:txBody>
                    <a:bodyPr/>
                    <a:lstStyle/>
                    <a:p>
                      <a:pPr algn="ctr"/>
                      <a:r>
                        <a:rPr lang="en-US" dirty="0" smtClean="0"/>
                        <a:t>25</a:t>
                      </a:r>
                      <a:endParaRPr lang="en-US" dirty="0"/>
                    </a:p>
                  </a:txBody>
                  <a:tcPr/>
                </a:tc>
                <a:tc>
                  <a:txBody>
                    <a:bodyPr/>
                    <a:lstStyle/>
                    <a:p>
                      <a:pPr algn="ctr"/>
                      <a:r>
                        <a:rPr lang="en-US" dirty="0" smtClean="0"/>
                        <a:t>46</a:t>
                      </a:r>
                      <a:endParaRPr lang="en-US" dirty="0"/>
                    </a:p>
                  </a:txBody>
                  <a:tcPr/>
                </a:tc>
                <a:extLst>
                  <a:ext uri="{0D108BD9-81ED-4DB2-BD59-A6C34878D82A}">
                    <a16:rowId xmlns:a16="http://schemas.microsoft.com/office/drawing/2014/main" xmlns="" val="4270460116"/>
                  </a:ext>
                </a:extLst>
              </a:tr>
              <a:tr h="30988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2013-2014</a:t>
                      </a:r>
                    </a:p>
                  </a:txBody>
                  <a:tcPr/>
                </a:tc>
                <a:tc>
                  <a:txBody>
                    <a:bodyPr/>
                    <a:lstStyle/>
                    <a:p>
                      <a:pPr algn="ctr"/>
                      <a:r>
                        <a:rPr lang="en-US" dirty="0" smtClean="0"/>
                        <a:t>41</a:t>
                      </a:r>
                      <a:endParaRPr lang="en-US" dirty="0"/>
                    </a:p>
                  </a:txBody>
                  <a:tcPr/>
                </a:tc>
                <a:tc>
                  <a:txBody>
                    <a:bodyPr/>
                    <a:lstStyle/>
                    <a:p>
                      <a:pPr algn="ctr"/>
                      <a:r>
                        <a:rPr lang="en-US" dirty="0" smtClean="0"/>
                        <a:t>93</a:t>
                      </a:r>
                      <a:endParaRPr lang="en-US" dirty="0"/>
                    </a:p>
                  </a:txBody>
                  <a:tcPr/>
                </a:tc>
                <a:extLst>
                  <a:ext uri="{0D108BD9-81ED-4DB2-BD59-A6C34878D82A}">
                    <a16:rowId xmlns:a16="http://schemas.microsoft.com/office/drawing/2014/main" xmlns="" val="2933401146"/>
                  </a:ext>
                </a:extLst>
              </a:tr>
              <a:tr h="30988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2014-2015</a:t>
                      </a:r>
                    </a:p>
                  </a:txBody>
                  <a:tcPr/>
                </a:tc>
                <a:tc>
                  <a:txBody>
                    <a:bodyPr/>
                    <a:lstStyle/>
                    <a:p>
                      <a:pPr algn="ctr"/>
                      <a:r>
                        <a:rPr lang="en-US" dirty="0" smtClean="0"/>
                        <a:t>93</a:t>
                      </a:r>
                      <a:endParaRPr lang="en-US" dirty="0"/>
                    </a:p>
                  </a:txBody>
                  <a:tcPr/>
                </a:tc>
                <a:tc>
                  <a:txBody>
                    <a:bodyPr/>
                    <a:lstStyle/>
                    <a:p>
                      <a:pPr algn="ctr"/>
                      <a:r>
                        <a:rPr lang="en-US" dirty="0" smtClean="0"/>
                        <a:t>176</a:t>
                      </a:r>
                      <a:endParaRPr lang="en-US" dirty="0"/>
                    </a:p>
                  </a:txBody>
                  <a:tcPr/>
                </a:tc>
                <a:extLst>
                  <a:ext uri="{0D108BD9-81ED-4DB2-BD59-A6C34878D82A}">
                    <a16:rowId xmlns:a16="http://schemas.microsoft.com/office/drawing/2014/main" xmlns="" val="1071329976"/>
                  </a:ext>
                </a:extLst>
              </a:tr>
              <a:tr h="30988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2015-2016</a:t>
                      </a:r>
                    </a:p>
                  </a:txBody>
                  <a:tcPr/>
                </a:tc>
                <a:tc>
                  <a:txBody>
                    <a:bodyPr/>
                    <a:lstStyle/>
                    <a:p>
                      <a:pPr algn="ctr"/>
                      <a:r>
                        <a:rPr lang="en-US" dirty="0" smtClean="0"/>
                        <a:t>79</a:t>
                      </a:r>
                      <a:endParaRPr lang="en-US" dirty="0"/>
                    </a:p>
                  </a:txBody>
                  <a:tcPr/>
                </a:tc>
                <a:tc>
                  <a:txBody>
                    <a:bodyPr/>
                    <a:lstStyle/>
                    <a:p>
                      <a:pPr algn="ctr"/>
                      <a:r>
                        <a:rPr lang="en-US" dirty="0" smtClean="0"/>
                        <a:t>120</a:t>
                      </a:r>
                      <a:endParaRPr lang="en-US" dirty="0"/>
                    </a:p>
                  </a:txBody>
                  <a:tcPr/>
                </a:tc>
                <a:extLst>
                  <a:ext uri="{0D108BD9-81ED-4DB2-BD59-A6C34878D82A}">
                    <a16:rowId xmlns:a16="http://schemas.microsoft.com/office/drawing/2014/main" xmlns="" val="1938965889"/>
                  </a:ext>
                </a:extLst>
              </a:tr>
            </a:tbl>
          </a:graphicData>
        </a:graphic>
      </p:graphicFrame>
      <p:sp>
        <p:nvSpPr>
          <p:cNvPr id="4" name="TextBox 3"/>
          <p:cNvSpPr txBox="1"/>
          <p:nvPr/>
        </p:nvSpPr>
        <p:spPr>
          <a:xfrm>
            <a:off x="495300" y="5808256"/>
            <a:ext cx="8153400" cy="369332"/>
          </a:xfrm>
          <a:prstGeom prst="rect">
            <a:avLst/>
          </a:prstGeom>
          <a:noFill/>
        </p:spPr>
        <p:txBody>
          <a:bodyPr wrap="square" rtlCol="0">
            <a:spAutoFit/>
          </a:bodyPr>
          <a:lstStyle/>
          <a:p>
            <a:pPr algn="ctr"/>
            <a:r>
              <a:rPr lang="en-US" dirty="0" smtClean="0">
                <a:solidFill>
                  <a:srgbClr val="FF0000"/>
                </a:solidFill>
              </a:rPr>
              <a:t>Is his free-throw percentage higher this year than past years?</a:t>
            </a:r>
            <a:endParaRPr lang="en-US" dirty="0">
              <a:solidFill>
                <a:srgbClr val="FF0000"/>
              </a:solidFill>
            </a:endParaRPr>
          </a:p>
        </p:txBody>
      </p:sp>
    </p:spTree>
    <p:extLst>
      <p:ext uri="{BB962C8B-B14F-4D97-AF65-F5344CB8AC3E}">
        <p14:creationId xmlns:p14="http://schemas.microsoft.com/office/powerpoint/2010/main" val="49041552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228600"/>
            <a:ext cx="9144000" cy="369332"/>
          </a:xfrm>
          <a:prstGeom prst="rect">
            <a:avLst/>
          </a:prstGeom>
          <a:solidFill>
            <a:schemeClr val="accent1">
              <a:lumMod val="20000"/>
              <a:lumOff val="80000"/>
            </a:schemeClr>
          </a:solidFill>
        </p:spPr>
        <p:txBody>
          <a:bodyPr wrap="square" rtlCol="0">
            <a:spAutoFit/>
          </a:bodyPr>
          <a:lstStyle/>
          <a:p>
            <a:r>
              <a:rPr lang="en-US" b="1" dirty="0">
                <a:solidFill>
                  <a:srgbClr val="3333FF"/>
                </a:solidFill>
              </a:rPr>
              <a:t> </a:t>
            </a:r>
            <a:r>
              <a:rPr lang="en-US" b="1" dirty="0" smtClean="0">
                <a:solidFill>
                  <a:srgbClr val="3333FF"/>
                </a:solidFill>
              </a:rPr>
              <a:t>    Why Hierarchical models?</a:t>
            </a:r>
            <a:endParaRPr lang="en-US" b="1" dirty="0">
              <a:solidFill>
                <a:srgbClr val="3333FF"/>
              </a:solidFill>
            </a:endParaRPr>
          </a:p>
        </p:txBody>
      </p:sp>
      <mc:AlternateContent xmlns:mc="http://schemas.openxmlformats.org/markup-compatibility/2006" xmlns:a14="http://schemas.microsoft.com/office/drawing/2010/main">
        <mc:Choice Requires="a14">
          <p:sp>
            <p:nvSpPr>
              <p:cNvPr id="7" name="TextBox 6"/>
              <p:cNvSpPr txBox="1"/>
              <p:nvPr/>
            </p:nvSpPr>
            <p:spPr>
              <a:xfrm>
                <a:off x="298938" y="732555"/>
                <a:ext cx="8616462" cy="1640577"/>
              </a:xfrm>
              <a:prstGeom prst="rect">
                <a:avLst/>
              </a:prstGeom>
              <a:noFill/>
              <a:ln w="12700">
                <a:solidFill>
                  <a:schemeClr val="accent3">
                    <a:lumMod val="60000"/>
                    <a:lumOff val="40000"/>
                  </a:schemeClr>
                </a:solidFill>
              </a:ln>
            </p:spPr>
            <p:txBody>
              <a:bodyPr wrap="square" rtlCol="0">
                <a:spAutoFit/>
              </a:bodyPr>
              <a:lstStyle/>
              <a:p>
                <a:r>
                  <a:rPr lang="en-US" dirty="0" smtClean="0">
                    <a:solidFill>
                      <a:srgbClr val="00B050"/>
                    </a:solidFill>
                  </a:rPr>
                  <a:t>Likelihood :</a:t>
                </a:r>
                <a:r>
                  <a:rPr lang="en-US" dirty="0" smtClean="0"/>
                  <a:t> </a:t>
                </a:r>
                <a:endParaRPr lang="en-US" b="0" dirty="0" smtClean="0">
                  <a:solidFill>
                    <a:srgbClr val="00B050"/>
                  </a:solidFill>
                </a:endParaRPr>
              </a:p>
              <a:p>
                <a:pPr/>
                <a14:m>
                  <m:oMathPara xmlns:m="http://schemas.openxmlformats.org/officeDocument/2006/math">
                    <m:oMathParaPr>
                      <m:jc m:val="left"/>
                    </m:oMathParaPr>
                    <m:oMath xmlns:m="http://schemas.openxmlformats.org/officeDocument/2006/math">
                      <m:sSub>
                        <m:sSubPr>
                          <m:ctrlPr>
                            <a:rPr lang="en-US" b="0" i="1" dirty="0" smtClean="0">
                              <a:solidFill>
                                <a:schemeClr val="tx1"/>
                              </a:solidFill>
                              <a:latin typeface="Cambria Math"/>
                            </a:rPr>
                          </m:ctrlPr>
                        </m:sSubPr>
                        <m:e>
                          <m:r>
                            <a:rPr lang="en-US" i="1" dirty="0">
                              <a:solidFill>
                                <a:schemeClr val="tx1"/>
                              </a:solidFill>
                              <a:latin typeface="Cambria Math" panose="02040503050406030204" pitchFamily="18" charset="0"/>
                            </a:rPr>
                            <m:t>𝑌</m:t>
                          </m:r>
                        </m:e>
                        <m:sub>
                          <m:r>
                            <a:rPr lang="en-US" b="0" i="1" dirty="0" smtClean="0">
                              <a:solidFill>
                                <a:schemeClr val="tx1"/>
                              </a:solidFill>
                              <a:latin typeface="Cambria Math" panose="02040503050406030204" pitchFamily="18" charset="0"/>
                            </a:rPr>
                            <m:t>𝑖</m:t>
                          </m:r>
                        </m:sub>
                      </m:sSub>
                      <m:r>
                        <a:rPr lang="en-US" i="1" dirty="0">
                          <a:solidFill>
                            <a:schemeClr val="tx1"/>
                          </a:solidFill>
                          <a:latin typeface="Cambria Math" panose="02040503050406030204" pitchFamily="18" charset="0"/>
                        </a:rPr>
                        <m:t>~</m:t>
                      </m:r>
                      <m:r>
                        <m:rPr>
                          <m:sty m:val="p"/>
                        </m:rPr>
                        <a:rPr lang="en-US">
                          <a:solidFill>
                            <a:schemeClr val="tx1"/>
                          </a:solidFill>
                          <a:latin typeface="Cambria Math"/>
                          <a:ea typeface="Cambria Math"/>
                        </a:rPr>
                        <m:t>Bin</m:t>
                      </m:r>
                      <m:d>
                        <m:dPr>
                          <m:ctrlPr>
                            <a:rPr lang="en-US" i="1">
                              <a:solidFill>
                                <a:schemeClr val="tx1"/>
                              </a:solidFill>
                              <a:latin typeface="Cambria Math"/>
                            </a:rPr>
                          </m:ctrlPr>
                        </m:dPr>
                        <m:e>
                          <m:sSub>
                            <m:sSubPr>
                              <m:ctrlPr>
                                <a:rPr lang="en-US" b="0" i="1" smtClean="0">
                                  <a:solidFill>
                                    <a:schemeClr val="tx1"/>
                                  </a:solidFill>
                                  <a:latin typeface="Cambria Math"/>
                                </a:rPr>
                              </m:ctrlPr>
                            </m:sSubPr>
                            <m:e>
                              <m:r>
                                <a:rPr lang="en-US" i="1">
                                  <a:solidFill>
                                    <a:schemeClr val="tx1"/>
                                  </a:solidFill>
                                  <a:latin typeface="Cambria Math" panose="02040503050406030204" pitchFamily="18" charset="0"/>
                                </a:rPr>
                                <m:t>𝑛</m:t>
                              </m:r>
                            </m:e>
                            <m:sub>
                              <m:r>
                                <a:rPr lang="en-US" b="0" i="1" smtClean="0">
                                  <a:solidFill>
                                    <a:schemeClr val="tx1"/>
                                  </a:solidFill>
                                  <a:latin typeface="Cambria Math" panose="02040503050406030204" pitchFamily="18" charset="0"/>
                                </a:rPr>
                                <m:t>𝑖</m:t>
                              </m:r>
                            </m:sub>
                          </m:sSub>
                          <m:r>
                            <a:rPr lang="en-US" i="1">
                              <a:solidFill>
                                <a:schemeClr val="tx1"/>
                              </a:solidFill>
                              <a:latin typeface="Cambria Math"/>
                            </a:rPr>
                            <m:t>,</m:t>
                          </m:r>
                          <m:sSub>
                            <m:sSubPr>
                              <m:ctrlPr>
                                <a:rPr lang="en-US" b="0" i="1" smtClean="0">
                                  <a:solidFill>
                                    <a:schemeClr val="tx1"/>
                                  </a:solidFill>
                                  <a:latin typeface="Cambria Math"/>
                                  <a:ea typeface="Cambria Math"/>
                                </a:rPr>
                              </m:ctrlPr>
                            </m:sSubPr>
                            <m:e>
                              <m:r>
                                <a:rPr lang="en-US" i="1">
                                  <a:solidFill>
                                    <a:schemeClr val="tx1"/>
                                  </a:solidFill>
                                  <a:latin typeface="Cambria Math"/>
                                  <a:ea typeface="Cambria Math"/>
                                </a:rPr>
                                <m:t>𝜃</m:t>
                              </m:r>
                            </m:e>
                            <m:sub>
                              <m:r>
                                <a:rPr lang="en-US" b="0" i="1" smtClean="0">
                                  <a:solidFill>
                                    <a:schemeClr val="tx1"/>
                                  </a:solidFill>
                                  <a:latin typeface="Cambria Math" panose="02040503050406030204" pitchFamily="18" charset="0"/>
                                  <a:ea typeface="Cambria Math"/>
                                </a:rPr>
                                <m:t>𝑖</m:t>
                              </m:r>
                            </m:sub>
                          </m:sSub>
                        </m:e>
                      </m:d>
                      <m:r>
                        <a:rPr lang="en-US" b="0" i="0" smtClean="0">
                          <a:solidFill>
                            <a:schemeClr val="tx1"/>
                          </a:solidFill>
                          <a:latin typeface="Cambria Math" panose="02040503050406030204" pitchFamily="18" charset="0"/>
                          <a:ea typeface="Cambria Math"/>
                        </a:rPr>
                        <m:t>→</m:t>
                      </m:r>
                      <m:r>
                        <a:rPr lang="en-US" i="1" dirty="0" smtClean="0">
                          <a:solidFill>
                            <a:schemeClr val="tx1"/>
                          </a:solidFill>
                          <a:latin typeface="Cambria Math" panose="02040503050406030204" pitchFamily="18" charset="0"/>
                        </a:rPr>
                        <m:t>𝑝</m:t>
                      </m:r>
                      <m:d>
                        <m:dPr>
                          <m:ctrlPr>
                            <a:rPr lang="en-US" i="1">
                              <a:solidFill>
                                <a:schemeClr val="tx1"/>
                              </a:solidFill>
                              <a:latin typeface="Cambria Math"/>
                            </a:rPr>
                          </m:ctrlPr>
                        </m:dPr>
                        <m:e>
                          <m:sSub>
                            <m:sSubPr>
                              <m:ctrlPr>
                                <a:rPr lang="en-US" b="0" i="1" smtClean="0">
                                  <a:solidFill>
                                    <a:schemeClr val="tx1"/>
                                  </a:solidFill>
                                  <a:latin typeface="Cambria Math"/>
                                </a:rPr>
                              </m:ctrlPr>
                            </m:sSubPr>
                            <m:e>
                              <m:r>
                                <a:rPr lang="en-US" i="1">
                                  <a:solidFill>
                                    <a:schemeClr val="tx1"/>
                                  </a:solidFill>
                                  <a:latin typeface="Cambria Math" panose="02040503050406030204" pitchFamily="18" charset="0"/>
                                </a:rPr>
                                <m:t>𝑦</m:t>
                              </m:r>
                            </m:e>
                            <m:sub>
                              <m:r>
                                <a:rPr lang="en-US" b="0" i="1" smtClean="0">
                                  <a:solidFill>
                                    <a:schemeClr val="tx1"/>
                                  </a:solidFill>
                                  <a:latin typeface="Cambria Math" panose="02040503050406030204" pitchFamily="18" charset="0"/>
                                </a:rPr>
                                <m:t>𝑖</m:t>
                              </m:r>
                            </m:sub>
                          </m:sSub>
                        </m:e>
                        <m:e>
                          <m:sSub>
                            <m:sSubPr>
                              <m:ctrlPr>
                                <a:rPr lang="en-US" b="0" i="1" smtClean="0">
                                  <a:solidFill>
                                    <a:schemeClr val="tx1"/>
                                  </a:solidFill>
                                  <a:latin typeface="Cambria Math"/>
                                  <a:ea typeface="Cambria Math"/>
                                </a:rPr>
                              </m:ctrlPr>
                            </m:sSubPr>
                            <m:e>
                              <m:r>
                                <a:rPr lang="en-US" i="1">
                                  <a:solidFill>
                                    <a:schemeClr val="tx1"/>
                                  </a:solidFill>
                                  <a:latin typeface="Cambria Math"/>
                                  <a:ea typeface="Cambria Math"/>
                                </a:rPr>
                                <m:t>𝜃</m:t>
                              </m:r>
                            </m:e>
                            <m:sub>
                              <m:r>
                                <a:rPr lang="en-US" b="0" i="1" smtClean="0">
                                  <a:solidFill>
                                    <a:schemeClr val="tx1"/>
                                  </a:solidFill>
                                  <a:latin typeface="Cambria Math" panose="02040503050406030204" pitchFamily="18" charset="0"/>
                                  <a:ea typeface="Cambria Math"/>
                                </a:rPr>
                                <m:t>𝑖</m:t>
                              </m:r>
                            </m:sub>
                          </m:sSub>
                        </m:e>
                      </m:d>
                      <m:r>
                        <a:rPr lang="en-US">
                          <a:solidFill>
                            <a:schemeClr val="tx1"/>
                          </a:solidFill>
                          <a:latin typeface="Cambria Math" panose="02040503050406030204" pitchFamily="18" charset="0"/>
                          <a:ea typeface="Cambria Math"/>
                        </a:rPr>
                        <m:t>=</m:t>
                      </m:r>
                      <m:d>
                        <m:dPr>
                          <m:ctrlPr>
                            <a:rPr lang="en-US" i="1">
                              <a:solidFill>
                                <a:schemeClr val="tx1"/>
                              </a:solidFill>
                              <a:latin typeface="Cambria Math"/>
                              <a:ea typeface="Cambria Math"/>
                            </a:rPr>
                          </m:ctrlPr>
                        </m:dPr>
                        <m:e>
                          <m:eqArr>
                            <m:eqArrPr>
                              <m:ctrlPr>
                                <a:rPr lang="en-US" i="1">
                                  <a:solidFill>
                                    <a:schemeClr val="tx1"/>
                                  </a:solidFill>
                                  <a:latin typeface="Cambria Math"/>
                                  <a:ea typeface="Cambria Math"/>
                                </a:rPr>
                              </m:ctrlPr>
                            </m:eqArrPr>
                            <m:e>
                              <m:sSub>
                                <m:sSubPr>
                                  <m:ctrlPr>
                                    <a:rPr lang="en-US" b="0" i="1" smtClean="0">
                                      <a:solidFill>
                                        <a:schemeClr val="tx1"/>
                                      </a:solidFill>
                                      <a:latin typeface="Cambria Math"/>
                                      <a:ea typeface="Cambria Math"/>
                                    </a:rPr>
                                  </m:ctrlPr>
                                </m:sSubPr>
                                <m:e>
                                  <m:r>
                                    <a:rPr lang="en-US" i="1">
                                      <a:solidFill>
                                        <a:schemeClr val="tx1"/>
                                      </a:solidFill>
                                      <a:latin typeface="Cambria Math" panose="02040503050406030204" pitchFamily="18" charset="0"/>
                                      <a:ea typeface="Cambria Math"/>
                                    </a:rPr>
                                    <m:t>𝑛</m:t>
                                  </m:r>
                                </m:e>
                                <m:sub>
                                  <m:r>
                                    <a:rPr lang="en-US" b="0" i="1" smtClean="0">
                                      <a:solidFill>
                                        <a:schemeClr val="tx1"/>
                                      </a:solidFill>
                                      <a:latin typeface="Cambria Math" panose="02040503050406030204" pitchFamily="18" charset="0"/>
                                      <a:ea typeface="Cambria Math"/>
                                    </a:rPr>
                                    <m:t>𝑖</m:t>
                                  </m:r>
                                </m:sub>
                              </m:sSub>
                            </m:e>
                            <m:e>
                              <m:sSub>
                                <m:sSubPr>
                                  <m:ctrlPr>
                                    <a:rPr lang="en-US" b="0" i="1" smtClean="0">
                                      <a:solidFill>
                                        <a:schemeClr val="tx1"/>
                                      </a:solidFill>
                                      <a:latin typeface="Cambria Math"/>
                                    </a:rPr>
                                  </m:ctrlPr>
                                </m:sSubPr>
                                <m:e>
                                  <m:r>
                                    <a:rPr lang="en-US" i="1">
                                      <a:solidFill>
                                        <a:schemeClr val="tx1"/>
                                      </a:solidFill>
                                      <a:latin typeface="Cambria Math" panose="02040503050406030204" pitchFamily="18" charset="0"/>
                                    </a:rPr>
                                    <m:t>𝑦</m:t>
                                  </m:r>
                                </m:e>
                                <m:sub>
                                  <m:r>
                                    <a:rPr lang="en-US" b="0" i="1" smtClean="0">
                                      <a:solidFill>
                                        <a:schemeClr val="tx1"/>
                                      </a:solidFill>
                                      <a:latin typeface="Cambria Math" panose="02040503050406030204" pitchFamily="18" charset="0"/>
                                    </a:rPr>
                                    <m:t>𝑖</m:t>
                                  </m:r>
                                </m:sub>
                              </m:sSub>
                            </m:e>
                          </m:eqArr>
                        </m:e>
                      </m:d>
                      <m:sSubSup>
                        <m:sSubSupPr>
                          <m:ctrlPr>
                            <a:rPr lang="en-US" b="0" i="1" smtClean="0">
                              <a:solidFill>
                                <a:schemeClr val="tx1"/>
                              </a:solidFill>
                              <a:latin typeface="Cambria Math"/>
                              <a:ea typeface="Cambria Math"/>
                            </a:rPr>
                          </m:ctrlPr>
                        </m:sSubSupPr>
                        <m:e>
                          <m:r>
                            <a:rPr lang="en-US" i="1">
                              <a:solidFill>
                                <a:schemeClr val="tx1"/>
                              </a:solidFill>
                              <a:latin typeface="Cambria Math" panose="02040503050406030204" pitchFamily="18" charset="0"/>
                              <a:ea typeface="Cambria Math"/>
                            </a:rPr>
                            <m:t>𝜃</m:t>
                          </m:r>
                        </m:e>
                        <m:sub>
                          <m:r>
                            <a:rPr lang="en-US" b="0" i="1" smtClean="0">
                              <a:solidFill>
                                <a:schemeClr val="tx1"/>
                              </a:solidFill>
                              <a:latin typeface="Cambria Math" panose="02040503050406030204" pitchFamily="18" charset="0"/>
                              <a:ea typeface="Cambria Math"/>
                            </a:rPr>
                            <m:t>𝑖</m:t>
                          </m:r>
                        </m:sub>
                        <m:sup>
                          <m:sSub>
                            <m:sSubPr>
                              <m:ctrlPr>
                                <a:rPr lang="en-US" b="0" i="1" smtClean="0">
                                  <a:solidFill>
                                    <a:schemeClr val="tx1"/>
                                  </a:solidFill>
                                  <a:latin typeface="Cambria Math"/>
                                  <a:ea typeface="Cambria Math"/>
                                </a:rPr>
                              </m:ctrlPr>
                            </m:sSubPr>
                            <m:e>
                              <m:r>
                                <a:rPr lang="en-US" i="1">
                                  <a:solidFill>
                                    <a:schemeClr val="tx1"/>
                                  </a:solidFill>
                                  <a:latin typeface="Cambria Math" panose="02040503050406030204" pitchFamily="18" charset="0"/>
                                  <a:ea typeface="Cambria Math"/>
                                </a:rPr>
                                <m:t>𝑦</m:t>
                              </m:r>
                            </m:e>
                            <m:sub>
                              <m:r>
                                <a:rPr lang="en-US" b="0" i="1" smtClean="0">
                                  <a:solidFill>
                                    <a:schemeClr val="tx1"/>
                                  </a:solidFill>
                                  <a:latin typeface="Cambria Math" panose="02040503050406030204" pitchFamily="18" charset="0"/>
                                  <a:ea typeface="Cambria Math"/>
                                </a:rPr>
                                <m:t>𝑖</m:t>
                              </m:r>
                            </m:sub>
                          </m:sSub>
                        </m:sup>
                      </m:sSubSup>
                      <m:sSup>
                        <m:sSupPr>
                          <m:ctrlPr>
                            <a:rPr lang="en-US" i="1">
                              <a:solidFill>
                                <a:schemeClr val="tx1"/>
                              </a:solidFill>
                              <a:latin typeface="Cambria Math"/>
                              <a:ea typeface="Cambria Math"/>
                            </a:rPr>
                          </m:ctrlPr>
                        </m:sSupPr>
                        <m:e>
                          <m:d>
                            <m:dPr>
                              <m:ctrlPr>
                                <a:rPr lang="en-US" i="1">
                                  <a:solidFill>
                                    <a:schemeClr val="tx1"/>
                                  </a:solidFill>
                                  <a:latin typeface="Cambria Math"/>
                                  <a:ea typeface="Cambria Math"/>
                                </a:rPr>
                              </m:ctrlPr>
                            </m:dPr>
                            <m:e>
                              <m:r>
                                <a:rPr lang="en-US" i="1">
                                  <a:solidFill>
                                    <a:schemeClr val="tx1"/>
                                  </a:solidFill>
                                  <a:latin typeface="Cambria Math" panose="02040503050406030204" pitchFamily="18" charset="0"/>
                                  <a:ea typeface="Cambria Math"/>
                                </a:rPr>
                                <m:t>1−</m:t>
                              </m:r>
                              <m:sSub>
                                <m:sSubPr>
                                  <m:ctrlPr>
                                    <a:rPr lang="en-US" b="0" i="1" smtClean="0">
                                      <a:solidFill>
                                        <a:schemeClr val="tx1"/>
                                      </a:solidFill>
                                      <a:latin typeface="Cambria Math"/>
                                      <a:ea typeface="Cambria Math"/>
                                    </a:rPr>
                                  </m:ctrlPr>
                                </m:sSubPr>
                                <m:e>
                                  <m:r>
                                    <a:rPr lang="en-US" i="1">
                                      <a:solidFill>
                                        <a:schemeClr val="tx1"/>
                                      </a:solidFill>
                                      <a:latin typeface="Cambria Math" panose="02040503050406030204" pitchFamily="18" charset="0"/>
                                      <a:ea typeface="Cambria Math"/>
                                    </a:rPr>
                                    <m:t>𝜃</m:t>
                                  </m:r>
                                </m:e>
                                <m:sub>
                                  <m:r>
                                    <a:rPr lang="en-US" b="0" i="1" smtClean="0">
                                      <a:solidFill>
                                        <a:schemeClr val="tx1"/>
                                      </a:solidFill>
                                      <a:latin typeface="Cambria Math" panose="02040503050406030204" pitchFamily="18" charset="0"/>
                                      <a:ea typeface="Cambria Math"/>
                                    </a:rPr>
                                    <m:t>𝑖</m:t>
                                  </m:r>
                                </m:sub>
                              </m:sSub>
                            </m:e>
                          </m:d>
                        </m:e>
                        <m:sup>
                          <m:sSub>
                            <m:sSubPr>
                              <m:ctrlPr>
                                <a:rPr lang="en-US" b="0" i="1" smtClean="0">
                                  <a:solidFill>
                                    <a:schemeClr val="tx1"/>
                                  </a:solidFill>
                                  <a:latin typeface="Cambria Math"/>
                                  <a:ea typeface="Cambria Math"/>
                                </a:rPr>
                              </m:ctrlPr>
                            </m:sSubPr>
                            <m:e>
                              <m:r>
                                <a:rPr lang="en-US" i="1">
                                  <a:solidFill>
                                    <a:schemeClr val="tx1"/>
                                  </a:solidFill>
                                  <a:latin typeface="Cambria Math" panose="02040503050406030204" pitchFamily="18" charset="0"/>
                                  <a:ea typeface="Cambria Math"/>
                                </a:rPr>
                                <m:t>𝑛</m:t>
                              </m:r>
                            </m:e>
                            <m:sub>
                              <m:r>
                                <a:rPr lang="en-US" b="0" i="1" smtClean="0">
                                  <a:solidFill>
                                    <a:schemeClr val="tx1"/>
                                  </a:solidFill>
                                  <a:latin typeface="Cambria Math" panose="02040503050406030204" pitchFamily="18" charset="0"/>
                                  <a:ea typeface="Cambria Math"/>
                                </a:rPr>
                                <m:t>𝑖</m:t>
                              </m:r>
                            </m:sub>
                          </m:sSub>
                          <m:r>
                            <a:rPr lang="en-US" i="1">
                              <a:solidFill>
                                <a:schemeClr val="tx1"/>
                              </a:solidFill>
                              <a:latin typeface="Cambria Math" panose="02040503050406030204" pitchFamily="18" charset="0"/>
                              <a:ea typeface="Cambria Math"/>
                            </a:rPr>
                            <m:t>−</m:t>
                          </m:r>
                          <m:sSub>
                            <m:sSubPr>
                              <m:ctrlPr>
                                <a:rPr lang="en-US" b="0" i="1" smtClean="0">
                                  <a:solidFill>
                                    <a:schemeClr val="tx1"/>
                                  </a:solidFill>
                                  <a:latin typeface="Cambria Math"/>
                                  <a:ea typeface="Cambria Math"/>
                                </a:rPr>
                              </m:ctrlPr>
                            </m:sSubPr>
                            <m:e>
                              <m:r>
                                <a:rPr lang="en-US" i="1">
                                  <a:solidFill>
                                    <a:schemeClr val="tx1"/>
                                  </a:solidFill>
                                  <a:latin typeface="Cambria Math" panose="02040503050406030204" pitchFamily="18" charset="0"/>
                                  <a:ea typeface="Cambria Math"/>
                                </a:rPr>
                                <m:t>𝑦</m:t>
                              </m:r>
                            </m:e>
                            <m:sub>
                              <m:r>
                                <a:rPr lang="en-US" b="0" i="1" smtClean="0">
                                  <a:solidFill>
                                    <a:schemeClr val="tx1"/>
                                  </a:solidFill>
                                  <a:latin typeface="Cambria Math" panose="02040503050406030204" pitchFamily="18" charset="0"/>
                                  <a:ea typeface="Cambria Math"/>
                                </a:rPr>
                                <m:t>𝑖</m:t>
                              </m:r>
                            </m:sub>
                          </m:sSub>
                        </m:sup>
                      </m:sSup>
                    </m:oMath>
                  </m:oMathPara>
                </a14:m>
                <a:endParaRPr lang="en-US" dirty="0" smtClean="0">
                  <a:solidFill>
                    <a:schemeClr val="tx1"/>
                  </a:solidFill>
                  <a:ea typeface="Cambria Math"/>
                </a:endParaRPr>
              </a:p>
              <a:p>
                <a:pPr/>
                <a14:m>
                  <m:oMathPara xmlns:m="http://schemas.openxmlformats.org/officeDocument/2006/math">
                    <m:oMathParaPr>
                      <m:jc m:val="left"/>
                    </m:oMathParaPr>
                    <m:oMath xmlns:m="http://schemas.openxmlformats.org/officeDocument/2006/math">
                      <m:r>
                        <a:rPr lang="en-US" i="1" dirty="0">
                          <a:solidFill>
                            <a:schemeClr val="tx1"/>
                          </a:solidFill>
                          <a:latin typeface="Cambria Math" panose="02040503050406030204" pitchFamily="18" charset="0"/>
                        </a:rPr>
                        <m:t>𝑝</m:t>
                      </m:r>
                      <m:d>
                        <m:dPr>
                          <m:ctrlPr>
                            <a:rPr lang="en-US" i="1">
                              <a:solidFill>
                                <a:schemeClr val="tx1"/>
                              </a:solidFill>
                              <a:latin typeface="Cambria Math"/>
                            </a:rPr>
                          </m:ctrlPr>
                        </m:dPr>
                        <m:e>
                          <m:r>
                            <a:rPr lang="en-US" b="0" i="1" smtClean="0">
                              <a:solidFill>
                                <a:schemeClr val="tx1"/>
                              </a:solidFill>
                              <a:latin typeface="Cambria Math" panose="02040503050406030204" pitchFamily="18" charset="0"/>
                            </a:rPr>
                            <m:t>𝑦</m:t>
                          </m:r>
                        </m:e>
                        <m:e>
                          <m:r>
                            <a:rPr lang="en-US" b="0" i="1" smtClean="0">
                              <a:solidFill>
                                <a:schemeClr val="tx1"/>
                              </a:solidFill>
                              <a:latin typeface="Cambria Math" panose="02040503050406030204" pitchFamily="18" charset="0"/>
                              <a:ea typeface="Cambria Math"/>
                            </a:rPr>
                            <m:t>𝜃</m:t>
                          </m:r>
                        </m:e>
                      </m:d>
                      <m:r>
                        <a:rPr lang="en-US">
                          <a:solidFill>
                            <a:schemeClr val="tx1"/>
                          </a:solidFill>
                          <a:latin typeface="Cambria Math" panose="02040503050406030204" pitchFamily="18" charset="0"/>
                          <a:ea typeface="Cambria Math"/>
                        </a:rPr>
                        <m:t>=</m:t>
                      </m:r>
                      <m:nary>
                        <m:naryPr>
                          <m:chr m:val="∏"/>
                          <m:ctrlPr>
                            <a:rPr lang="en-US" i="1" smtClean="0">
                              <a:solidFill>
                                <a:schemeClr val="tx1"/>
                              </a:solidFill>
                              <a:latin typeface="Cambria Math"/>
                              <a:ea typeface="Cambria Math"/>
                            </a:rPr>
                          </m:ctrlPr>
                        </m:naryPr>
                        <m:sub>
                          <m:r>
                            <m:rPr>
                              <m:brk m:alnAt="23"/>
                            </m:rPr>
                            <a:rPr lang="en-US" b="0" i="1" smtClean="0">
                              <a:solidFill>
                                <a:schemeClr val="tx1"/>
                              </a:solidFill>
                              <a:latin typeface="Cambria Math" panose="02040503050406030204" pitchFamily="18" charset="0"/>
                              <a:ea typeface="Cambria Math"/>
                            </a:rPr>
                            <m:t>𝑖</m:t>
                          </m:r>
                          <m:r>
                            <a:rPr lang="en-US" b="0" i="1" smtClean="0">
                              <a:solidFill>
                                <a:schemeClr val="tx1"/>
                              </a:solidFill>
                              <a:latin typeface="Cambria Math" panose="02040503050406030204" pitchFamily="18" charset="0"/>
                              <a:ea typeface="Cambria Math"/>
                            </a:rPr>
                            <m:t>=1</m:t>
                          </m:r>
                        </m:sub>
                        <m:sup>
                          <m:r>
                            <a:rPr lang="en-US" b="0" i="1" smtClean="0">
                              <a:solidFill>
                                <a:schemeClr val="tx1"/>
                              </a:solidFill>
                              <a:latin typeface="Cambria Math" panose="02040503050406030204" pitchFamily="18" charset="0"/>
                              <a:ea typeface="Cambria Math"/>
                            </a:rPr>
                            <m:t>𝑚</m:t>
                          </m:r>
                        </m:sup>
                        <m:e>
                          <m:r>
                            <a:rPr lang="en-US" i="1" dirty="0">
                              <a:solidFill>
                                <a:schemeClr val="tx1"/>
                              </a:solidFill>
                              <a:latin typeface="Cambria Math" panose="02040503050406030204" pitchFamily="18" charset="0"/>
                            </a:rPr>
                            <m:t>𝑝</m:t>
                          </m:r>
                          <m:d>
                            <m:dPr>
                              <m:ctrlPr>
                                <a:rPr lang="en-US" i="1">
                                  <a:solidFill>
                                    <a:schemeClr val="tx1"/>
                                  </a:solidFill>
                                  <a:latin typeface="Cambria Math"/>
                                </a:rPr>
                              </m:ctrlPr>
                            </m:dPr>
                            <m:e>
                              <m:sSub>
                                <m:sSubPr>
                                  <m:ctrlPr>
                                    <a:rPr lang="en-US" i="1">
                                      <a:solidFill>
                                        <a:schemeClr val="tx1"/>
                                      </a:solidFill>
                                      <a:latin typeface="Cambria Math"/>
                                    </a:rPr>
                                  </m:ctrlPr>
                                </m:sSubPr>
                                <m:e>
                                  <m:r>
                                    <a:rPr lang="en-US" i="1">
                                      <a:solidFill>
                                        <a:schemeClr val="tx1"/>
                                      </a:solidFill>
                                      <a:latin typeface="Cambria Math" panose="02040503050406030204" pitchFamily="18" charset="0"/>
                                    </a:rPr>
                                    <m:t>𝑦</m:t>
                                  </m:r>
                                </m:e>
                                <m:sub>
                                  <m:r>
                                    <a:rPr lang="en-US" i="1">
                                      <a:solidFill>
                                        <a:schemeClr val="tx1"/>
                                      </a:solidFill>
                                      <a:latin typeface="Cambria Math" panose="02040503050406030204" pitchFamily="18" charset="0"/>
                                    </a:rPr>
                                    <m:t>𝑖</m:t>
                                  </m:r>
                                </m:sub>
                              </m:sSub>
                            </m:e>
                            <m:e>
                              <m:sSub>
                                <m:sSubPr>
                                  <m:ctrlPr>
                                    <a:rPr lang="en-US" i="1">
                                      <a:solidFill>
                                        <a:schemeClr val="tx1"/>
                                      </a:solidFill>
                                      <a:latin typeface="Cambria Math"/>
                                      <a:ea typeface="Cambria Math"/>
                                    </a:rPr>
                                  </m:ctrlPr>
                                </m:sSubPr>
                                <m:e>
                                  <m:r>
                                    <a:rPr lang="en-US" i="1">
                                      <a:solidFill>
                                        <a:schemeClr val="tx1"/>
                                      </a:solidFill>
                                      <a:latin typeface="Cambria Math"/>
                                      <a:ea typeface="Cambria Math"/>
                                    </a:rPr>
                                    <m:t>𝜃</m:t>
                                  </m:r>
                                </m:e>
                                <m:sub>
                                  <m:r>
                                    <a:rPr lang="en-US" i="1">
                                      <a:solidFill>
                                        <a:schemeClr val="tx1"/>
                                      </a:solidFill>
                                      <a:latin typeface="Cambria Math" panose="02040503050406030204" pitchFamily="18" charset="0"/>
                                      <a:ea typeface="Cambria Math"/>
                                    </a:rPr>
                                    <m:t>𝑖</m:t>
                                  </m:r>
                                </m:sub>
                              </m:sSub>
                            </m:e>
                          </m:d>
                          <m:r>
                            <a:rPr lang="en-US" b="0" i="1" smtClean="0">
                              <a:solidFill>
                                <a:schemeClr val="tx1"/>
                              </a:solidFill>
                              <a:latin typeface="Cambria Math" panose="02040503050406030204" pitchFamily="18" charset="0"/>
                              <a:ea typeface="Cambria Math"/>
                            </a:rPr>
                            <m:t>=</m:t>
                          </m:r>
                        </m:e>
                      </m:nary>
                      <m:nary>
                        <m:naryPr>
                          <m:chr m:val="∏"/>
                          <m:ctrlPr>
                            <a:rPr lang="en-US" i="1">
                              <a:solidFill>
                                <a:schemeClr val="tx1"/>
                              </a:solidFill>
                              <a:latin typeface="Cambria Math"/>
                              <a:ea typeface="Cambria Math"/>
                            </a:rPr>
                          </m:ctrlPr>
                        </m:naryPr>
                        <m:sub>
                          <m:r>
                            <m:rPr>
                              <m:brk m:alnAt="23"/>
                            </m:rPr>
                            <a:rPr lang="en-US" i="1">
                              <a:solidFill>
                                <a:schemeClr val="tx1"/>
                              </a:solidFill>
                              <a:latin typeface="Cambria Math" panose="02040503050406030204" pitchFamily="18" charset="0"/>
                              <a:ea typeface="Cambria Math"/>
                            </a:rPr>
                            <m:t>𝑖</m:t>
                          </m:r>
                          <m:r>
                            <a:rPr lang="en-US" i="1">
                              <a:solidFill>
                                <a:schemeClr val="tx1"/>
                              </a:solidFill>
                              <a:latin typeface="Cambria Math" panose="02040503050406030204" pitchFamily="18" charset="0"/>
                              <a:ea typeface="Cambria Math"/>
                            </a:rPr>
                            <m:t>=1</m:t>
                          </m:r>
                        </m:sub>
                        <m:sup>
                          <m:r>
                            <a:rPr lang="en-US" i="1">
                              <a:solidFill>
                                <a:schemeClr val="tx1"/>
                              </a:solidFill>
                              <a:latin typeface="Cambria Math" panose="02040503050406030204" pitchFamily="18" charset="0"/>
                              <a:ea typeface="Cambria Math"/>
                            </a:rPr>
                            <m:t>𝑚</m:t>
                          </m:r>
                        </m:sup>
                        <m:e>
                          <m:d>
                            <m:dPr>
                              <m:ctrlPr>
                                <a:rPr lang="en-US" i="1">
                                  <a:solidFill>
                                    <a:schemeClr val="tx1"/>
                                  </a:solidFill>
                                  <a:latin typeface="Cambria Math"/>
                                  <a:ea typeface="Cambria Math"/>
                                </a:rPr>
                              </m:ctrlPr>
                            </m:dPr>
                            <m:e>
                              <m:eqArr>
                                <m:eqArrPr>
                                  <m:ctrlPr>
                                    <a:rPr lang="en-US" i="1">
                                      <a:solidFill>
                                        <a:schemeClr val="tx1"/>
                                      </a:solidFill>
                                      <a:latin typeface="Cambria Math"/>
                                      <a:ea typeface="Cambria Math"/>
                                    </a:rPr>
                                  </m:ctrlPr>
                                </m:eqArrPr>
                                <m:e>
                                  <m:sSub>
                                    <m:sSubPr>
                                      <m:ctrlPr>
                                        <a:rPr lang="en-US" i="1">
                                          <a:solidFill>
                                            <a:schemeClr val="tx1"/>
                                          </a:solidFill>
                                          <a:latin typeface="Cambria Math"/>
                                          <a:ea typeface="Cambria Math"/>
                                        </a:rPr>
                                      </m:ctrlPr>
                                    </m:sSubPr>
                                    <m:e>
                                      <m:r>
                                        <a:rPr lang="en-US" i="1">
                                          <a:solidFill>
                                            <a:schemeClr val="tx1"/>
                                          </a:solidFill>
                                          <a:latin typeface="Cambria Math" panose="02040503050406030204" pitchFamily="18" charset="0"/>
                                          <a:ea typeface="Cambria Math"/>
                                        </a:rPr>
                                        <m:t>𝑛</m:t>
                                      </m:r>
                                    </m:e>
                                    <m:sub>
                                      <m:r>
                                        <a:rPr lang="en-US" i="1">
                                          <a:solidFill>
                                            <a:schemeClr val="tx1"/>
                                          </a:solidFill>
                                          <a:latin typeface="Cambria Math" panose="02040503050406030204" pitchFamily="18" charset="0"/>
                                          <a:ea typeface="Cambria Math"/>
                                        </a:rPr>
                                        <m:t>𝑖</m:t>
                                      </m:r>
                                    </m:sub>
                                  </m:sSub>
                                </m:e>
                                <m:e>
                                  <m:sSub>
                                    <m:sSubPr>
                                      <m:ctrlPr>
                                        <a:rPr lang="en-US" i="1">
                                          <a:solidFill>
                                            <a:schemeClr val="tx1"/>
                                          </a:solidFill>
                                          <a:latin typeface="Cambria Math"/>
                                        </a:rPr>
                                      </m:ctrlPr>
                                    </m:sSubPr>
                                    <m:e>
                                      <m:r>
                                        <a:rPr lang="en-US" i="1">
                                          <a:solidFill>
                                            <a:schemeClr val="tx1"/>
                                          </a:solidFill>
                                          <a:latin typeface="Cambria Math" panose="02040503050406030204" pitchFamily="18" charset="0"/>
                                        </a:rPr>
                                        <m:t>𝑦</m:t>
                                      </m:r>
                                    </m:e>
                                    <m:sub>
                                      <m:r>
                                        <a:rPr lang="en-US" i="1">
                                          <a:solidFill>
                                            <a:schemeClr val="tx1"/>
                                          </a:solidFill>
                                          <a:latin typeface="Cambria Math" panose="02040503050406030204" pitchFamily="18" charset="0"/>
                                        </a:rPr>
                                        <m:t>𝑖</m:t>
                                      </m:r>
                                    </m:sub>
                                  </m:sSub>
                                </m:e>
                              </m:eqArr>
                            </m:e>
                          </m:d>
                          <m:sSubSup>
                            <m:sSubSupPr>
                              <m:ctrlPr>
                                <a:rPr lang="en-US" i="1">
                                  <a:solidFill>
                                    <a:schemeClr val="tx1"/>
                                  </a:solidFill>
                                  <a:latin typeface="Cambria Math"/>
                                  <a:ea typeface="Cambria Math"/>
                                </a:rPr>
                              </m:ctrlPr>
                            </m:sSubSupPr>
                            <m:e>
                              <m:r>
                                <a:rPr lang="en-US" i="1">
                                  <a:solidFill>
                                    <a:schemeClr val="tx1"/>
                                  </a:solidFill>
                                  <a:latin typeface="Cambria Math" panose="02040503050406030204" pitchFamily="18" charset="0"/>
                                  <a:ea typeface="Cambria Math"/>
                                </a:rPr>
                                <m:t>𝜃</m:t>
                              </m:r>
                            </m:e>
                            <m:sub>
                              <m:r>
                                <a:rPr lang="en-US" i="1">
                                  <a:solidFill>
                                    <a:schemeClr val="tx1"/>
                                  </a:solidFill>
                                  <a:latin typeface="Cambria Math" panose="02040503050406030204" pitchFamily="18" charset="0"/>
                                  <a:ea typeface="Cambria Math"/>
                                </a:rPr>
                                <m:t>𝑖</m:t>
                              </m:r>
                            </m:sub>
                            <m:sup>
                              <m:sSub>
                                <m:sSubPr>
                                  <m:ctrlPr>
                                    <a:rPr lang="en-US" i="1">
                                      <a:solidFill>
                                        <a:schemeClr val="tx1"/>
                                      </a:solidFill>
                                      <a:latin typeface="Cambria Math"/>
                                      <a:ea typeface="Cambria Math"/>
                                    </a:rPr>
                                  </m:ctrlPr>
                                </m:sSubPr>
                                <m:e>
                                  <m:r>
                                    <a:rPr lang="en-US" i="1">
                                      <a:solidFill>
                                        <a:schemeClr val="tx1"/>
                                      </a:solidFill>
                                      <a:latin typeface="Cambria Math" panose="02040503050406030204" pitchFamily="18" charset="0"/>
                                      <a:ea typeface="Cambria Math"/>
                                    </a:rPr>
                                    <m:t>𝑦</m:t>
                                  </m:r>
                                </m:e>
                                <m:sub>
                                  <m:r>
                                    <a:rPr lang="en-US" i="1">
                                      <a:solidFill>
                                        <a:schemeClr val="tx1"/>
                                      </a:solidFill>
                                      <a:latin typeface="Cambria Math" panose="02040503050406030204" pitchFamily="18" charset="0"/>
                                      <a:ea typeface="Cambria Math"/>
                                    </a:rPr>
                                    <m:t>𝑖</m:t>
                                  </m:r>
                                </m:sub>
                              </m:sSub>
                            </m:sup>
                          </m:sSubSup>
                          <m:sSup>
                            <m:sSupPr>
                              <m:ctrlPr>
                                <a:rPr lang="en-US" i="1">
                                  <a:solidFill>
                                    <a:schemeClr val="tx1"/>
                                  </a:solidFill>
                                  <a:latin typeface="Cambria Math"/>
                                  <a:ea typeface="Cambria Math"/>
                                </a:rPr>
                              </m:ctrlPr>
                            </m:sSupPr>
                            <m:e>
                              <m:d>
                                <m:dPr>
                                  <m:ctrlPr>
                                    <a:rPr lang="en-US" i="1">
                                      <a:solidFill>
                                        <a:schemeClr val="tx1"/>
                                      </a:solidFill>
                                      <a:latin typeface="Cambria Math"/>
                                      <a:ea typeface="Cambria Math"/>
                                    </a:rPr>
                                  </m:ctrlPr>
                                </m:dPr>
                                <m:e>
                                  <m:r>
                                    <a:rPr lang="en-US" i="1">
                                      <a:solidFill>
                                        <a:schemeClr val="tx1"/>
                                      </a:solidFill>
                                      <a:latin typeface="Cambria Math" panose="02040503050406030204" pitchFamily="18" charset="0"/>
                                      <a:ea typeface="Cambria Math"/>
                                    </a:rPr>
                                    <m:t>1−</m:t>
                                  </m:r>
                                  <m:sSub>
                                    <m:sSubPr>
                                      <m:ctrlPr>
                                        <a:rPr lang="en-US" i="1">
                                          <a:solidFill>
                                            <a:schemeClr val="tx1"/>
                                          </a:solidFill>
                                          <a:latin typeface="Cambria Math"/>
                                          <a:ea typeface="Cambria Math"/>
                                        </a:rPr>
                                      </m:ctrlPr>
                                    </m:sSubPr>
                                    <m:e>
                                      <m:r>
                                        <a:rPr lang="en-US" i="1">
                                          <a:solidFill>
                                            <a:schemeClr val="tx1"/>
                                          </a:solidFill>
                                          <a:latin typeface="Cambria Math" panose="02040503050406030204" pitchFamily="18" charset="0"/>
                                          <a:ea typeface="Cambria Math"/>
                                        </a:rPr>
                                        <m:t>𝜃</m:t>
                                      </m:r>
                                    </m:e>
                                    <m:sub>
                                      <m:r>
                                        <a:rPr lang="en-US" i="1">
                                          <a:solidFill>
                                            <a:schemeClr val="tx1"/>
                                          </a:solidFill>
                                          <a:latin typeface="Cambria Math" panose="02040503050406030204" pitchFamily="18" charset="0"/>
                                          <a:ea typeface="Cambria Math"/>
                                        </a:rPr>
                                        <m:t>𝑖</m:t>
                                      </m:r>
                                    </m:sub>
                                  </m:sSub>
                                </m:e>
                              </m:d>
                            </m:e>
                            <m:sup>
                              <m:sSub>
                                <m:sSubPr>
                                  <m:ctrlPr>
                                    <a:rPr lang="en-US" i="1">
                                      <a:solidFill>
                                        <a:schemeClr val="tx1"/>
                                      </a:solidFill>
                                      <a:latin typeface="Cambria Math"/>
                                      <a:ea typeface="Cambria Math"/>
                                    </a:rPr>
                                  </m:ctrlPr>
                                </m:sSubPr>
                                <m:e>
                                  <m:r>
                                    <a:rPr lang="en-US" i="1">
                                      <a:solidFill>
                                        <a:schemeClr val="tx1"/>
                                      </a:solidFill>
                                      <a:latin typeface="Cambria Math" panose="02040503050406030204" pitchFamily="18" charset="0"/>
                                      <a:ea typeface="Cambria Math"/>
                                    </a:rPr>
                                    <m:t>𝑛</m:t>
                                  </m:r>
                                </m:e>
                                <m:sub>
                                  <m:r>
                                    <a:rPr lang="en-US" i="1">
                                      <a:solidFill>
                                        <a:schemeClr val="tx1"/>
                                      </a:solidFill>
                                      <a:latin typeface="Cambria Math" panose="02040503050406030204" pitchFamily="18" charset="0"/>
                                      <a:ea typeface="Cambria Math"/>
                                    </a:rPr>
                                    <m:t>𝑖</m:t>
                                  </m:r>
                                </m:sub>
                              </m:sSub>
                              <m:r>
                                <a:rPr lang="en-US" i="1">
                                  <a:solidFill>
                                    <a:schemeClr val="tx1"/>
                                  </a:solidFill>
                                  <a:latin typeface="Cambria Math" panose="02040503050406030204" pitchFamily="18" charset="0"/>
                                  <a:ea typeface="Cambria Math"/>
                                </a:rPr>
                                <m:t>−</m:t>
                              </m:r>
                              <m:sSub>
                                <m:sSubPr>
                                  <m:ctrlPr>
                                    <a:rPr lang="en-US" i="1">
                                      <a:solidFill>
                                        <a:schemeClr val="tx1"/>
                                      </a:solidFill>
                                      <a:latin typeface="Cambria Math"/>
                                      <a:ea typeface="Cambria Math"/>
                                    </a:rPr>
                                  </m:ctrlPr>
                                </m:sSubPr>
                                <m:e>
                                  <m:r>
                                    <a:rPr lang="en-US" i="1">
                                      <a:solidFill>
                                        <a:schemeClr val="tx1"/>
                                      </a:solidFill>
                                      <a:latin typeface="Cambria Math" panose="02040503050406030204" pitchFamily="18" charset="0"/>
                                      <a:ea typeface="Cambria Math"/>
                                    </a:rPr>
                                    <m:t>𝑦</m:t>
                                  </m:r>
                                </m:e>
                                <m:sub>
                                  <m:r>
                                    <a:rPr lang="en-US" i="1">
                                      <a:solidFill>
                                        <a:schemeClr val="tx1"/>
                                      </a:solidFill>
                                      <a:latin typeface="Cambria Math" panose="02040503050406030204" pitchFamily="18" charset="0"/>
                                      <a:ea typeface="Cambria Math"/>
                                    </a:rPr>
                                    <m:t>𝑖</m:t>
                                  </m:r>
                                </m:sub>
                              </m:sSub>
                            </m:sup>
                          </m:sSup>
                        </m:e>
                      </m:nary>
                    </m:oMath>
                  </m:oMathPara>
                </a14:m>
                <a:endParaRPr lang="en-US" dirty="0"/>
              </a:p>
            </p:txBody>
          </p:sp>
        </mc:Choice>
        <mc:Fallback xmlns="">
          <p:sp>
            <p:nvSpPr>
              <p:cNvPr id="7" name="TextBox 6"/>
              <p:cNvSpPr txBox="1">
                <a:spLocks noRot="1" noChangeAspect="1" noMove="1" noResize="1" noEditPoints="1" noAdjustHandles="1" noChangeArrowheads="1" noChangeShapeType="1" noTextEdit="1"/>
              </p:cNvSpPr>
              <p:nvPr/>
            </p:nvSpPr>
            <p:spPr>
              <a:xfrm>
                <a:off x="298938" y="732555"/>
                <a:ext cx="8616462" cy="1640577"/>
              </a:xfrm>
              <a:prstGeom prst="rect">
                <a:avLst/>
              </a:prstGeom>
              <a:blipFill>
                <a:blip r:embed="rId2"/>
                <a:stretch>
                  <a:fillRect l="-494" t="-1476"/>
                </a:stretch>
              </a:blipFill>
              <a:ln w="12700">
                <a:solidFill>
                  <a:schemeClr val="accent3">
                    <a:lumMod val="60000"/>
                    <a:lumOff val="40000"/>
                  </a:schemeClr>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Rectangle 9"/>
              <p:cNvSpPr/>
              <p:nvPr/>
            </p:nvSpPr>
            <p:spPr>
              <a:xfrm>
                <a:off x="293076" y="2455835"/>
                <a:ext cx="8622324" cy="1125565"/>
              </a:xfrm>
              <a:prstGeom prst="rect">
                <a:avLst/>
              </a:prstGeom>
              <a:ln w="12700">
                <a:solidFill>
                  <a:schemeClr val="accent1">
                    <a:lumMod val="40000"/>
                    <a:lumOff val="60000"/>
                  </a:schemeClr>
                </a:solidFill>
              </a:ln>
            </p:spPr>
            <p:txBody>
              <a:bodyPr wrap="square">
                <a:spAutoFit/>
              </a:bodyPr>
              <a:lstStyle/>
              <a:p>
                <a:r>
                  <a:rPr lang="en-US" dirty="0" smtClean="0">
                    <a:solidFill>
                      <a:srgbClr val="3333FF"/>
                    </a:solidFill>
                  </a:rPr>
                  <a:t>Prior:</a:t>
                </a:r>
              </a:p>
              <a:p>
                <a:pPr/>
                <a14:m>
                  <m:oMathPara xmlns:m="http://schemas.openxmlformats.org/officeDocument/2006/math">
                    <m:oMathParaPr>
                      <m:jc m:val="left"/>
                    </m:oMathParaPr>
                    <m:oMath xmlns:m="http://schemas.openxmlformats.org/officeDocument/2006/math">
                      <m:r>
                        <a:rPr lang="en-US" b="0" i="1" smtClean="0">
                          <a:solidFill>
                            <a:schemeClr val="tx1"/>
                          </a:solidFill>
                          <a:latin typeface="Cambria Math" panose="02040503050406030204" pitchFamily="18" charset="0"/>
                          <a:ea typeface="Cambria Math"/>
                        </a:rPr>
                        <m:t>𝑝</m:t>
                      </m:r>
                      <m:d>
                        <m:dPr>
                          <m:ctrlPr>
                            <a:rPr lang="en-US" b="0" i="1" smtClean="0">
                              <a:solidFill>
                                <a:schemeClr val="tx1"/>
                              </a:solidFill>
                              <a:latin typeface="Cambria Math"/>
                              <a:ea typeface="Cambria Math"/>
                            </a:rPr>
                          </m:ctrlPr>
                        </m:dPr>
                        <m:e>
                          <m:r>
                            <a:rPr lang="en-US" i="1">
                              <a:latin typeface="Cambria Math"/>
                              <a:ea typeface="Cambria Math"/>
                            </a:rPr>
                            <m:t>𝜃</m:t>
                          </m:r>
                        </m:e>
                      </m:d>
                      <m:r>
                        <a:rPr lang="en-US" b="0" i="0" smtClean="0">
                          <a:solidFill>
                            <a:schemeClr val="tx1"/>
                          </a:solidFill>
                          <a:latin typeface="Cambria Math" panose="02040503050406030204" pitchFamily="18" charset="0"/>
                          <a:ea typeface="Cambria Math"/>
                        </a:rPr>
                        <m:t>=</m:t>
                      </m:r>
                      <m:nary>
                        <m:naryPr>
                          <m:chr m:val="∏"/>
                          <m:ctrlPr>
                            <a:rPr lang="en-US" i="1">
                              <a:solidFill>
                                <a:schemeClr val="tx1"/>
                              </a:solidFill>
                              <a:latin typeface="Cambria Math"/>
                              <a:ea typeface="Cambria Math"/>
                            </a:rPr>
                          </m:ctrlPr>
                        </m:naryPr>
                        <m:sub>
                          <m:r>
                            <m:rPr>
                              <m:brk m:alnAt="23"/>
                            </m:rPr>
                            <a:rPr lang="en-US" i="1">
                              <a:solidFill>
                                <a:schemeClr val="tx1"/>
                              </a:solidFill>
                              <a:latin typeface="Cambria Math" panose="02040503050406030204" pitchFamily="18" charset="0"/>
                              <a:ea typeface="Cambria Math"/>
                            </a:rPr>
                            <m:t>𝑖</m:t>
                          </m:r>
                          <m:r>
                            <a:rPr lang="en-US" i="1">
                              <a:solidFill>
                                <a:schemeClr val="tx1"/>
                              </a:solidFill>
                              <a:latin typeface="Cambria Math" panose="02040503050406030204" pitchFamily="18" charset="0"/>
                              <a:ea typeface="Cambria Math"/>
                            </a:rPr>
                            <m:t>=1</m:t>
                          </m:r>
                        </m:sub>
                        <m:sup>
                          <m:r>
                            <a:rPr lang="en-US" i="1">
                              <a:solidFill>
                                <a:schemeClr val="tx1"/>
                              </a:solidFill>
                              <a:latin typeface="Cambria Math" panose="02040503050406030204" pitchFamily="18" charset="0"/>
                              <a:ea typeface="Cambria Math"/>
                            </a:rPr>
                            <m:t>𝑚</m:t>
                          </m:r>
                        </m:sup>
                        <m:e>
                          <m:r>
                            <a:rPr lang="en-US" b="0" i="1" dirty="0" smtClean="0">
                              <a:solidFill>
                                <a:schemeClr val="tx1"/>
                              </a:solidFill>
                              <a:latin typeface="Cambria Math" panose="02040503050406030204" pitchFamily="18" charset="0"/>
                            </a:rPr>
                            <m:t>𝑝</m:t>
                          </m:r>
                          <m:r>
                            <a:rPr lang="en-US" b="0" i="1" dirty="0" smtClean="0">
                              <a:solidFill>
                                <a:schemeClr val="tx1"/>
                              </a:solidFill>
                              <a:latin typeface="Cambria Math" panose="02040503050406030204" pitchFamily="18" charset="0"/>
                            </a:rPr>
                            <m:t>(</m:t>
                          </m:r>
                          <m:sSub>
                            <m:sSubPr>
                              <m:ctrlPr>
                                <a:rPr lang="en-US" b="0" i="1" dirty="0" smtClean="0">
                                  <a:solidFill>
                                    <a:schemeClr val="tx1"/>
                                  </a:solidFill>
                                  <a:latin typeface="Cambria Math"/>
                                </a:rPr>
                              </m:ctrlPr>
                            </m:sSubPr>
                            <m:e>
                              <m:r>
                                <a:rPr lang="en-US" b="0" i="1" dirty="0" smtClean="0">
                                  <a:solidFill>
                                    <a:schemeClr val="tx1"/>
                                  </a:solidFill>
                                  <a:latin typeface="Cambria Math" panose="02040503050406030204" pitchFamily="18" charset="0"/>
                                </a:rPr>
                                <m:t>𝜃</m:t>
                              </m:r>
                            </m:e>
                            <m:sub>
                              <m:r>
                                <a:rPr lang="en-US" b="0" i="1" dirty="0" smtClean="0">
                                  <a:solidFill>
                                    <a:schemeClr val="tx1"/>
                                  </a:solidFill>
                                  <a:latin typeface="Cambria Math" panose="02040503050406030204" pitchFamily="18" charset="0"/>
                                </a:rPr>
                                <m:t>𝑖</m:t>
                              </m:r>
                            </m:sub>
                          </m:sSub>
                          <m:r>
                            <a:rPr lang="en-US" b="0" i="1" dirty="0" smtClean="0">
                              <a:solidFill>
                                <a:schemeClr val="tx1"/>
                              </a:solidFill>
                              <a:latin typeface="Cambria Math" panose="02040503050406030204" pitchFamily="18" charset="0"/>
                            </a:rPr>
                            <m:t>)</m:t>
                          </m:r>
                          <m:r>
                            <a:rPr lang="en-US" i="1">
                              <a:solidFill>
                                <a:schemeClr val="tx1"/>
                              </a:solidFill>
                              <a:latin typeface="Cambria Math" panose="02040503050406030204" pitchFamily="18" charset="0"/>
                              <a:ea typeface="Cambria Math"/>
                            </a:rPr>
                            <m:t>=</m:t>
                          </m:r>
                          <m:nary>
                            <m:naryPr>
                              <m:chr m:val="∏"/>
                              <m:ctrlPr>
                                <a:rPr lang="en-US" i="1">
                                  <a:solidFill>
                                    <a:schemeClr val="tx1"/>
                                  </a:solidFill>
                                  <a:latin typeface="Cambria Math"/>
                                  <a:ea typeface="Cambria Math"/>
                                </a:rPr>
                              </m:ctrlPr>
                            </m:naryPr>
                            <m:sub>
                              <m:r>
                                <m:rPr>
                                  <m:brk m:alnAt="23"/>
                                </m:rPr>
                                <a:rPr lang="en-US" i="1">
                                  <a:solidFill>
                                    <a:schemeClr val="tx1"/>
                                  </a:solidFill>
                                  <a:latin typeface="Cambria Math" panose="02040503050406030204" pitchFamily="18" charset="0"/>
                                  <a:ea typeface="Cambria Math"/>
                                </a:rPr>
                                <m:t>𝑖</m:t>
                              </m:r>
                              <m:r>
                                <a:rPr lang="en-US" i="1">
                                  <a:solidFill>
                                    <a:schemeClr val="tx1"/>
                                  </a:solidFill>
                                  <a:latin typeface="Cambria Math" panose="02040503050406030204" pitchFamily="18" charset="0"/>
                                  <a:ea typeface="Cambria Math"/>
                                </a:rPr>
                                <m:t>=1</m:t>
                              </m:r>
                            </m:sub>
                            <m:sup>
                              <m:r>
                                <a:rPr lang="en-US" i="1">
                                  <a:solidFill>
                                    <a:schemeClr val="tx1"/>
                                  </a:solidFill>
                                  <a:latin typeface="Cambria Math" panose="02040503050406030204" pitchFamily="18" charset="0"/>
                                  <a:ea typeface="Cambria Math"/>
                                </a:rPr>
                                <m:t>𝑚</m:t>
                              </m:r>
                            </m:sup>
                            <m:e>
                              <m:r>
                                <m:rPr>
                                  <m:sty m:val="p"/>
                                </m:rPr>
                                <a:rPr lang="en-US">
                                  <a:solidFill>
                                    <a:schemeClr val="tx1"/>
                                  </a:solidFill>
                                  <a:latin typeface="Cambria Math" panose="02040503050406030204" pitchFamily="18" charset="0"/>
                                  <a:ea typeface="Cambria Math"/>
                                </a:rPr>
                                <m:t>Beta</m:t>
                              </m:r>
                              <m:d>
                                <m:dPr>
                                  <m:ctrlPr>
                                    <a:rPr lang="en-US" i="1">
                                      <a:solidFill>
                                        <a:schemeClr val="tx1"/>
                                      </a:solidFill>
                                      <a:latin typeface="Cambria Math"/>
                                      <a:ea typeface="Cambria Math"/>
                                    </a:rPr>
                                  </m:ctrlPr>
                                </m:dPr>
                                <m:e>
                                  <m:sSub>
                                    <m:sSubPr>
                                      <m:ctrlPr>
                                        <a:rPr lang="en-US" b="0" i="1" smtClean="0">
                                          <a:solidFill>
                                            <a:schemeClr val="tx1"/>
                                          </a:solidFill>
                                          <a:latin typeface="Cambria Math"/>
                                          <a:ea typeface="Cambria Math"/>
                                        </a:rPr>
                                      </m:ctrlPr>
                                    </m:sSubPr>
                                    <m:e>
                                      <m:r>
                                        <a:rPr lang="en-US" i="1">
                                          <a:solidFill>
                                            <a:schemeClr val="tx1"/>
                                          </a:solidFill>
                                          <a:latin typeface="Cambria Math"/>
                                          <a:ea typeface="Cambria Math"/>
                                        </a:rPr>
                                        <m:t>𝛼</m:t>
                                      </m:r>
                                    </m:e>
                                    <m:sub>
                                      <m:r>
                                        <a:rPr lang="en-US" b="0" i="1" smtClean="0">
                                          <a:solidFill>
                                            <a:schemeClr val="tx1"/>
                                          </a:solidFill>
                                          <a:latin typeface="Cambria Math" panose="02040503050406030204" pitchFamily="18" charset="0"/>
                                          <a:ea typeface="Cambria Math"/>
                                        </a:rPr>
                                        <m:t>𝑖</m:t>
                                      </m:r>
                                    </m:sub>
                                  </m:sSub>
                                  <m:r>
                                    <a:rPr lang="en-US" i="1">
                                      <a:solidFill>
                                        <a:schemeClr val="tx1"/>
                                      </a:solidFill>
                                      <a:latin typeface="Cambria Math"/>
                                      <a:ea typeface="Cambria Math"/>
                                    </a:rPr>
                                    <m:t>,</m:t>
                                  </m:r>
                                  <m:sSub>
                                    <m:sSubPr>
                                      <m:ctrlPr>
                                        <a:rPr lang="en-US" b="0" i="1" smtClean="0">
                                          <a:solidFill>
                                            <a:schemeClr val="tx1"/>
                                          </a:solidFill>
                                          <a:latin typeface="Cambria Math"/>
                                          <a:ea typeface="Cambria Math"/>
                                        </a:rPr>
                                      </m:ctrlPr>
                                    </m:sSubPr>
                                    <m:e>
                                      <m:r>
                                        <a:rPr lang="en-US" i="1">
                                          <a:solidFill>
                                            <a:schemeClr val="tx1"/>
                                          </a:solidFill>
                                          <a:latin typeface="Cambria Math"/>
                                          <a:ea typeface="Cambria Math"/>
                                        </a:rPr>
                                        <m:t>𝛽</m:t>
                                      </m:r>
                                    </m:e>
                                    <m:sub>
                                      <m:r>
                                        <a:rPr lang="en-US" b="0" i="1" smtClean="0">
                                          <a:solidFill>
                                            <a:schemeClr val="tx1"/>
                                          </a:solidFill>
                                          <a:latin typeface="Cambria Math" panose="02040503050406030204" pitchFamily="18" charset="0"/>
                                          <a:ea typeface="Cambria Math"/>
                                        </a:rPr>
                                        <m:t>𝑖</m:t>
                                      </m:r>
                                    </m:sub>
                                  </m:sSub>
                                </m:e>
                              </m:d>
                              <m:r>
                                <a:rPr lang="en-US" b="0" i="1" smtClean="0">
                                  <a:solidFill>
                                    <a:schemeClr val="tx1"/>
                                  </a:solidFill>
                                  <a:latin typeface="Cambria Math" panose="02040503050406030204" pitchFamily="18" charset="0"/>
                                  <a:ea typeface="Cambria Math"/>
                                </a:rPr>
                                <m:t>=</m:t>
                              </m:r>
                            </m:e>
                          </m:nary>
                        </m:e>
                      </m:nary>
                      <m:nary>
                        <m:naryPr>
                          <m:chr m:val="∏"/>
                          <m:ctrlPr>
                            <a:rPr lang="en-US" i="1" smtClean="0">
                              <a:solidFill>
                                <a:schemeClr val="tx1"/>
                              </a:solidFill>
                              <a:latin typeface="Cambria Math"/>
                              <a:ea typeface="Cambria Math"/>
                            </a:rPr>
                          </m:ctrlPr>
                        </m:naryPr>
                        <m:sub>
                          <m:r>
                            <m:rPr>
                              <m:brk m:alnAt="23"/>
                            </m:rPr>
                            <a:rPr lang="en-US" b="0" i="1" smtClean="0">
                              <a:solidFill>
                                <a:schemeClr val="tx1"/>
                              </a:solidFill>
                              <a:latin typeface="Cambria Math" panose="02040503050406030204" pitchFamily="18" charset="0"/>
                              <a:ea typeface="Cambria Math"/>
                            </a:rPr>
                            <m:t>𝑖</m:t>
                          </m:r>
                          <m:r>
                            <a:rPr lang="en-US" b="0" i="1" smtClean="0">
                              <a:solidFill>
                                <a:schemeClr val="tx1"/>
                              </a:solidFill>
                              <a:latin typeface="Cambria Math" panose="02040503050406030204" pitchFamily="18" charset="0"/>
                              <a:ea typeface="Cambria Math"/>
                            </a:rPr>
                            <m:t>=1</m:t>
                          </m:r>
                        </m:sub>
                        <m:sup>
                          <m:r>
                            <a:rPr lang="en-US" b="0" i="1" smtClean="0">
                              <a:solidFill>
                                <a:schemeClr val="tx1"/>
                              </a:solidFill>
                              <a:latin typeface="Cambria Math" panose="02040503050406030204" pitchFamily="18" charset="0"/>
                              <a:ea typeface="Cambria Math"/>
                            </a:rPr>
                            <m:t>𝑚</m:t>
                          </m:r>
                        </m:sup>
                        <m:e>
                          <m:f>
                            <m:fPr>
                              <m:ctrlPr>
                                <a:rPr lang="en-US" i="1">
                                  <a:solidFill>
                                    <a:schemeClr val="tx1"/>
                                  </a:solidFill>
                                  <a:latin typeface="Cambria Math"/>
                                  <a:ea typeface="Cambria Math"/>
                                </a:rPr>
                              </m:ctrlPr>
                            </m:fPr>
                            <m:num>
                              <m:r>
                                <m:rPr>
                                  <m:sty m:val="p"/>
                                </m:rPr>
                                <a:rPr lang="el-GR" i="1">
                                  <a:solidFill>
                                    <a:schemeClr val="tx1"/>
                                  </a:solidFill>
                                  <a:latin typeface="Cambria Math"/>
                                  <a:ea typeface="Cambria Math"/>
                                </a:rPr>
                                <m:t>Γ</m:t>
                              </m:r>
                              <m:r>
                                <a:rPr lang="en-US" i="1">
                                  <a:solidFill>
                                    <a:schemeClr val="tx1"/>
                                  </a:solidFill>
                                  <a:latin typeface="Cambria Math"/>
                                  <a:ea typeface="Cambria Math"/>
                                </a:rPr>
                                <m:t>(</m:t>
                              </m:r>
                              <m:sSub>
                                <m:sSubPr>
                                  <m:ctrlPr>
                                    <a:rPr lang="en-US" b="0" i="1" smtClean="0">
                                      <a:solidFill>
                                        <a:schemeClr val="tx1"/>
                                      </a:solidFill>
                                      <a:latin typeface="Cambria Math"/>
                                      <a:ea typeface="Cambria Math"/>
                                    </a:rPr>
                                  </m:ctrlPr>
                                </m:sSubPr>
                                <m:e>
                                  <m:r>
                                    <a:rPr lang="en-US" i="1">
                                      <a:solidFill>
                                        <a:schemeClr val="tx1"/>
                                      </a:solidFill>
                                      <a:latin typeface="Cambria Math"/>
                                      <a:ea typeface="Cambria Math"/>
                                    </a:rPr>
                                    <m:t>𝛼</m:t>
                                  </m:r>
                                </m:e>
                                <m:sub>
                                  <m:r>
                                    <a:rPr lang="en-US" b="0" i="1" smtClean="0">
                                      <a:solidFill>
                                        <a:schemeClr val="tx1"/>
                                      </a:solidFill>
                                      <a:latin typeface="Cambria Math" panose="02040503050406030204" pitchFamily="18" charset="0"/>
                                      <a:ea typeface="Cambria Math"/>
                                    </a:rPr>
                                    <m:t>𝑖</m:t>
                                  </m:r>
                                </m:sub>
                              </m:sSub>
                              <m:r>
                                <a:rPr lang="en-US" i="1">
                                  <a:solidFill>
                                    <a:schemeClr val="tx1"/>
                                  </a:solidFill>
                                  <a:latin typeface="Cambria Math"/>
                                  <a:ea typeface="Cambria Math"/>
                                </a:rPr>
                                <m:t>+</m:t>
                              </m:r>
                              <m:sSub>
                                <m:sSubPr>
                                  <m:ctrlPr>
                                    <a:rPr lang="en-US" b="0" i="1" smtClean="0">
                                      <a:solidFill>
                                        <a:schemeClr val="tx1"/>
                                      </a:solidFill>
                                      <a:latin typeface="Cambria Math"/>
                                      <a:ea typeface="Cambria Math"/>
                                    </a:rPr>
                                  </m:ctrlPr>
                                </m:sSubPr>
                                <m:e>
                                  <m:r>
                                    <a:rPr lang="en-US" i="1">
                                      <a:solidFill>
                                        <a:schemeClr val="tx1"/>
                                      </a:solidFill>
                                      <a:latin typeface="Cambria Math"/>
                                      <a:ea typeface="Cambria Math"/>
                                    </a:rPr>
                                    <m:t>𝛽</m:t>
                                  </m:r>
                                </m:e>
                                <m:sub>
                                  <m:r>
                                    <a:rPr lang="en-US" b="0" i="1" smtClean="0">
                                      <a:solidFill>
                                        <a:schemeClr val="tx1"/>
                                      </a:solidFill>
                                      <a:latin typeface="Cambria Math" panose="02040503050406030204" pitchFamily="18" charset="0"/>
                                      <a:ea typeface="Cambria Math"/>
                                    </a:rPr>
                                    <m:t>𝑖</m:t>
                                  </m:r>
                                </m:sub>
                              </m:sSub>
                              <m:r>
                                <a:rPr lang="en-US" i="1">
                                  <a:solidFill>
                                    <a:schemeClr val="tx1"/>
                                  </a:solidFill>
                                  <a:latin typeface="Cambria Math"/>
                                  <a:ea typeface="Cambria Math"/>
                                </a:rPr>
                                <m:t>)</m:t>
                              </m:r>
                            </m:num>
                            <m:den>
                              <m:r>
                                <m:rPr>
                                  <m:sty m:val="p"/>
                                </m:rPr>
                                <a:rPr lang="el-GR" i="1">
                                  <a:solidFill>
                                    <a:schemeClr val="tx1"/>
                                  </a:solidFill>
                                  <a:latin typeface="Cambria Math"/>
                                  <a:ea typeface="Cambria Math"/>
                                </a:rPr>
                                <m:t>Γ</m:t>
                              </m:r>
                              <m:r>
                                <a:rPr lang="en-US" i="1">
                                  <a:solidFill>
                                    <a:schemeClr val="tx1"/>
                                  </a:solidFill>
                                  <a:latin typeface="Cambria Math"/>
                                  <a:ea typeface="Cambria Math"/>
                                </a:rPr>
                                <m:t>(</m:t>
                              </m:r>
                              <m:sSub>
                                <m:sSubPr>
                                  <m:ctrlPr>
                                    <a:rPr lang="en-US" b="0" i="1" smtClean="0">
                                      <a:solidFill>
                                        <a:schemeClr val="tx1"/>
                                      </a:solidFill>
                                      <a:latin typeface="Cambria Math"/>
                                      <a:ea typeface="Cambria Math"/>
                                    </a:rPr>
                                  </m:ctrlPr>
                                </m:sSubPr>
                                <m:e>
                                  <m:r>
                                    <a:rPr lang="en-US" i="1">
                                      <a:solidFill>
                                        <a:schemeClr val="tx1"/>
                                      </a:solidFill>
                                      <a:latin typeface="Cambria Math"/>
                                      <a:ea typeface="Cambria Math"/>
                                    </a:rPr>
                                    <m:t>𝛼</m:t>
                                  </m:r>
                                </m:e>
                                <m:sub>
                                  <m:r>
                                    <a:rPr lang="en-US" b="0" i="1" smtClean="0">
                                      <a:solidFill>
                                        <a:schemeClr val="tx1"/>
                                      </a:solidFill>
                                      <a:latin typeface="Cambria Math" panose="02040503050406030204" pitchFamily="18" charset="0"/>
                                      <a:ea typeface="Cambria Math"/>
                                    </a:rPr>
                                    <m:t>𝑖</m:t>
                                  </m:r>
                                </m:sub>
                              </m:sSub>
                              <m:r>
                                <a:rPr lang="en-US" i="1">
                                  <a:solidFill>
                                    <a:schemeClr val="tx1"/>
                                  </a:solidFill>
                                  <a:latin typeface="Cambria Math"/>
                                  <a:ea typeface="Cambria Math"/>
                                </a:rPr>
                                <m:t>)</m:t>
                              </m:r>
                              <m:r>
                                <m:rPr>
                                  <m:sty m:val="p"/>
                                </m:rPr>
                                <a:rPr lang="el-GR" i="1">
                                  <a:solidFill>
                                    <a:schemeClr val="tx1"/>
                                  </a:solidFill>
                                  <a:latin typeface="Cambria Math"/>
                                  <a:ea typeface="Cambria Math"/>
                                </a:rPr>
                                <m:t>Γ</m:t>
                              </m:r>
                              <m:r>
                                <a:rPr lang="en-US" i="1">
                                  <a:solidFill>
                                    <a:schemeClr val="tx1"/>
                                  </a:solidFill>
                                  <a:latin typeface="Cambria Math"/>
                                  <a:ea typeface="Cambria Math"/>
                                </a:rPr>
                                <m:t>(</m:t>
                              </m:r>
                              <m:sSub>
                                <m:sSubPr>
                                  <m:ctrlPr>
                                    <a:rPr lang="en-US" b="0" i="1" smtClean="0">
                                      <a:solidFill>
                                        <a:schemeClr val="tx1"/>
                                      </a:solidFill>
                                      <a:latin typeface="Cambria Math"/>
                                      <a:ea typeface="Cambria Math"/>
                                    </a:rPr>
                                  </m:ctrlPr>
                                </m:sSubPr>
                                <m:e>
                                  <m:r>
                                    <a:rPr lang="en-US" i="1">
                                      <a:solidFill>
                                        <a:schemeClr val="tx1"/>
                                      </a:solidFill>
                                      <a:latin typeface="Cambria Math"/>
                                      <a:ea typeface="Cambria Math"/>
                                    </a:rPr>
                                    <m:t>𝛽</m:t>
                                  </m:r>
                                </m:e>
                                <m:sub>
                                  <m:r>
                                    <a:rPr lang="en-US" b="0" i="1" smtClean="0">
                                      <a:solidFill>
                                        <a:schemeClr val="tx1"/>
                                      </a:solidFill>
                                      <a:latin typeface="Cambria Math" panose="02040503050406030204" pitchFamily="18" charset="0"/>
                                      <a:ea typeface="Cambria Math"/>
                                    </a:rPr>
                                    <m:t>𝑖</m:t>
                                  </m:r>
                                </m:sub>
                              </m:sSub>
                              <m:r>
                                <a:rPr lang="en-US" i="1">
                                  <a:solidFill>
                                    <a:schemeClr val="tx1"/>
                                  </a:solidFill>
                                  <a:latin typeface="Cambria Math"/>
                                  <a:ea typeface="Cambria Math"/>
                                </a:rPr>
                                <m:t>)</m:t>
                              </m:r>
                            </m:den>
                          </m:f>
                          <m:sSubSup>
                            <m:sSubSupPr>
                              <m:ctrlPr>
                                <a:rPr lang="en-US" b="0" i="1" smtClean="0">
                                  <a:solidFill>
                                    <a:schemeClr val="tx1"/>
                                  </a:solidFill>
                                  <a:latin typeface="Cambria Math"/>
                                  <a:ea typeface="Cambria Math"/>
                                </a:rPr>
                              </m:ctrlPr>
                            </m:sSubSupPr>
                            <m:e>
                              <m:r>
                                <a:rPr lang="en-US" i="1">
                                  <a:solidFill>
                                    <a:schemeClr val="tx1"/>
                                  </a:solidFill>
                                  <a:latin typeface="Cambria Math"/>
                                  <a:ea typeface="Cambria Math"/>
                                </a:rPr>
                                <m:t>𝜃</m:t>
                              </m:r>
                            </m:e>
                            <m:sub>
                              <m:r>
                                <a:rPr lang="en-US" b="0" i="1" smtClean="0">
                                  <a:solidFill>
                                    <a:schemeClr val="tx1"/>
                                  </a:solidFill>
                                  <a:latin typeface="Cambria Math" panose="02040503050406030204" pitchFamily="18" charset="0"/>
                                  <a:ea typeface="Cambria Math"/>
                                </a:rPr>
                                <m:t>𝑖</m:t>
                              </m:r>
                            </m:sub>
                            <m:sup>
                              <m:sSub>
                                <m:sSubPr>
                                  <m:ctrlPr>
                                    <a:rPr lang="en-US" b="0" i="1" smtClean="0">
                                      <a:solidFill>
                                        <a:schemeClr val="tx1"/>
                                      </a:solidFill>
                                      <a:latin typeface="Cambria Math"/>
                                      <a:ea typeface="Cambria Math"/>
                                    </a:rPr>
                                  </m:ctrlPr>
                                </m:sSubPr>
                                <m:e>
                                  <m:r>
                                    <a:rPr lang="en-US" i="1">
                                      <a:solidFill>
                                        <a:schemeClr val="tx1"/>
                                      </a:solidFill>
                                      <a:latin typeface="Cambria Math"/>
                                      <a:ea typeface="Cambria Math"/>
                                    </a:rPr>
                                    <m:t>𝛼</m:t>
                                  </m:r>
                                </m:e>
                                <m:sub>
                                  <m:r>
                                    <a:rPr lang="en-US" b="0" i="1" smtClean="0">
                                      <a:solidFill>
                                        <a:schemeClr val="tx1"/>
                                      </a:solidFill>
                                      <a:latin typeface="Cambria Math" panose="02040503050406030204" pitchFamily="18" charset="0"/>
                                      <a:ea typeface="Cambria Math"/>
                                    </a:rPr>
                                    <m:t>𝑖</m:t>
                                  </m:r>
                                </m:sub>
                              </m:sSub>
                              <m:r>
                                <a:rPr lang="en-US" i="1">
                                  <a:solidFill>
                                    <a:schemeClr val="tx1"/>
                                  </a:solidFill>
                                  <a:latin typeface="Cambria Math"/>
                                  <a:ea typeface="Cambria Math"/>
                                </a:rPr>
                                <m:t>−1</m:t>
                              </m:r>
                            </m:sup>
                          </m:sSubSup>
                          <m:sSup>
                            <m:sSupPr>
                              <m:ctrlPr>
                                <a:rPr lang="en-US" i="1">
                                  <a:solidFill>
                                    <a:schemeClr val="tx1"/>
                                  </a:solidFill>
                                  <a:latin typeface="Cambria Math"/>
                                  <a:ea typeface="Cambria Math"/>
                                </a:rPr>
                              </m:ctrlPr>
                            </m:sSupPr>
                            <m:e>
                              <m:d>
                                <m:dPr>
                                  <m:ctrlPr>
                                    <a:rPr lang="en-US" i="1">
                                      <a:solidFill>
                                        <a:schemeClr val="tx1"/>
                                      </a:solidFill>
                                      <a:latin typeface="Cambria Math"/>
                                      <a:ea typeface="Cambria Math"/>
                                    </a:rPr>
                                  </m:ctrlPr>
                                </m:dPr>
                                <m:e>
                                  <m:r>
                                    <a:rPr lang="en-US" i="1">
                                      <a:solidFill>
                                        <a:schemeClr val="tx1"/>
                                      </a:solidFill>
                                      <a:latin typeface="Cambria Math"/>
                                      <a:ea typeface="Cambria Math"/>
                                    </a:rPr>
                                    <m:t>1−</m:t>
                                  </m:r>
                                  <m:sSub>
                                    <m:sSubPr>
                                      <m:ctrlPr>
                                        <a:rPr lang="en-US" b="0" i="1" smtClean="0">
                                          <a:solidFill>
                                            <a:schemeClr val="tx1"/>
                                          </a:solidFill>
                                          <a:latin typeface="Cambria Math"/>
                                          <a:ea typeface="Cambria Math"/>
                                        </a:rPr>
                                      </m:ctrlPr>
                                    </m:sSubPr>
                                    <m:e>
                                      <m:r>
                                        <a:rPr lang="en-US" i="1">
                                          <a:solidFill>
                                            <a:schemeClr val="tx1"/>
                                          </a:solidFill>
                                          <a:latin typeface="Cambria Math"/>
                                          <a:ea typeface="Cambria Math"/>
                                        </a:rPr>
                                        <m:t>𝜃</m:t>
                                      </m:r>
                                    </m:e>
                                    <m:sub>
                                      <m:r>
                                        <a:rPr lang="en-US" b="0" i="1" smtClean="0">
                                          <a:solidFill>
                                            <a:schemeClr val="tx1"/>
                                          </a:solidFill>
                                          <a:latin typeface="Cambria Math" panose="02040503050406030204" pitchFamily="18" charset="0"/>
                                          <a:ea typeface="Cambria Math"/>
                                        </a:rPr>
                                        <m:t>𝑖</m:t>
                                      </m:r>
                                    </m:sub>
                                  </m:sSub>
                                </m:e>
                              </m:d>
                            </m:e>
                            <m:sup>
                              <m:sSub>
                                <m:sSubPr>
                                  <m:ctrlPr>
                                    <a:rPr lang="en-US" b="0" i="1" smtClean="0">
                                      <a:solidFill>
                                        <a:schemeClr val="tx1"/>
                                      </a:solidFill>
                                      <a:latin typeface="Cambria Math"/>
                                      <a:ea typeface="Cambria Math"/>
                                    </a:rPr>
                                  </m:ctrlPr>
                                </m:sSubPr>
                                <m:e>
                                  <m:r>
                                    <a:rPr lang="en-US" i="1">
                                      <a:solidFill>
                                        <a:schemeClr val="tx1"/>
                                      </a:solidFill>
                                      <a:latin typeface="Cambria Math"/>
                                      <a:ea typeface="Cambria Math"/>
                                    </a:rPr>
                                    <m:t>𝛽</m:t>
                                  </m:r>
                                </m:e>
                                <m:sub>
                                  <m:r>
                                    <a:rPr lang="en-US" b="0" i="1" smtClean="0">
                                      <a:solidFill>
                                        <a:schemeClr val="tx1"/>
                                      </a:solidFill>
                                      <a:latin typeface="Cambria Math" panose="02040503050406030204" pitchFamily="18" charset="0"/>
                                      <a:ea typeface="Cambria Math"/>
                                    </a:rPr>
                                    <m:t>𝑖</m:t>
                                  </m:r>
                                </m:sub>
                              </m:sSub>
                              <m:r>
                                <a:rPr lang="en-US" i="1">
                                  <a:solidFill>
                                    <a:schemeClr val="tx1"/>
                                  </a:solidFill>
                                  <a:latin typeface="Cambria Math"/>
                                  <a:ea typeface="Cambria Math"/>
                                </a:rPr>
                                <m:t>−1</m:t>
                              </m:r>
                            </m:sup>
                          </m:sSup>
                        </m:e>
                      </m:nary>
                    </m:oMath>
                  </m:oMathPara>
                </a14:m>
                <a:endParaRPr lang="en-US" dirty="0"/>
              </a:p>
            </p:txBody>
          </p:sp>
        </mc:Choice>
        <mc:Fallback xmlns="">
          <p:sp>
            <p:nvSpPr>
              <p:cNvPr id="10" name="Rectangle 9"/>
              <p:cNvSpPr>
                <a:spLocks noRot="1" noChangeAspect="1" noMove="1" noResize="1" noEditPoints="1" noAdjustHandles="1" noChangeArrowheads="1" noChangeShapeType="1" noTextEdit="1"/>
              </p:cNvSpPr>
              <p:nvPr/>
            </p:nvSpPr>
            <p:spPr>
              <a:xfrm>
                <a:off x="293076" y="2455835"/>
                <a:ext cx="8622324" cy="1125565"/>
              </a:xfrm>
              <a:prstGeom prst="rect">
                <a:avLst/>
              </a:prstGeom>
              <a:blipFill>
                <a:blip r:embed="rId3"/>
                <a:stretch>
                  <a:fillRect l="-494" t="-2674"/>
                </a:stretch>
              </a:blipFill>
              <a:ln w="12700">
                <a:solidFill>
                  <a:schemeClr val="accent1">
                    <a:lumMod val="40000"/>
                    <a:lumOff val="60000"/>
                  </a:schemeClr>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Oval 12"/>
              <p:cNvSpPr/>
              <p:nvPr/>
            </p:nvSpPr>
            <p:spPr>
              <a:xfrm>
                <a:off x="2438400" y="6019800"/>
                <a:ext cx="533400" cy="533400"/>
              </a:xfrm>
              <a:prstGeom prst="ellipse">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1600" b="0" i="1" smtClean="0">
                          <a:solidFill>
                            <a:schemeClr val="tx1"/>
                          </a:solidFill>
                          <a:latin typeface="Cambria Math" panose="02040503050406030204" pitchFamily="18" charset="0"/>
                        </a:rPr>
                        <m:t> </m:t>
                      </m:r>
                      <m:sSub>
                        <m:sSubPr>
                          <m:ctrlPr>
                            <a:rPr lang="en-US" sz="1600" b="0" i="1" smtClean="0">
                              <a:solidFill>
                                <a:schemeClr val="tx1"/>
                              </a:solidFill>
                              <a:latin typeface="Cambria Math"/>
                            </a:rPr>
                          </m:ctrlPr>
                        </m:sSubPr>
                        <m:e>
                          <m:r>
                            <a:rPr lang="en-US" sz="1600" b="0" i="1" smtClean="0">
                              <a:solidFill>
                                <a:schemeClr val="tx1"/>
                              </a:solidFill>
                              <a:latin typeface="Cambria Math" panose="02040503050406030204" pitchFamily="18" charset="0"/>
                            </a:rPr>
                            <m:t> </m:t>
                          </m:r>
                          <m:r>
                            <a:rPr lang="en-US" sz="1600" b="0" i="1" smtClean="0">
                              <a:solidFill>
                                <a:schemeClr val="tx1"/>
                              </a:solidFill>
                              <a:latin typeface="Cambria Math" panose="02040503050406030204" pitchFamily="18" charset="0"/>
                            </a:rPr>
                            <m:t>𝑦</m:t>
                          </m:r>
                        </m:e>
                        <m:sub>
                          <m:r>
                            <a:rPr lang="en-US" sz="1600" b="0" i="1" smtClean="0">
                              <a:solidFill>
                                <a:schemeClr val="tx1"/>
                              </a:solidFill>
                              <a:latin typeface="Cambria Math" panose="02040503050406030204" pitchFamily="18" charset="0"/>
                            </a:rPr>
                            <m:t>1</m:t>
                          </m:r>
                        </m:sub>
                      </m:sSub>
                    </m:oMath>
                  </m:oMathPara>
                </a14:m>
                <a:endParaRPr lang="en-US" sz="1600" dirty="0">
                  <a:solidFill>
                    <a:schemeClr val="tx1"/>
                  </a:solidFill>
                </a:endParaRPr>
              </a:p>
            </p:txBody>
          </p:sp>
        </mc:Choice>
        <mc:Fallback xmlns="">
          <p:sp>
            <p:nvSpPr>
              <p:cNvPr id="13" name="Oval 12"/>
              <p:cNvSpPr>
                <a:spLocks noRot="1" noChangeAspect="1" noMove="1" noResize="1" noEditPoints="1" noAdjustHandles="1" noChangeArrowheads="1" noChangeShapeType="1" noTextEdit="1"/>
              </p:cNvSpPr>
              <p:nvPr/>
            </p:nvSpPr>
            <p:spPr>
              <a:xfrm>
                <a:off x="2438400" y="6019800"/>
                <a:ext cx="533400" cy="533400"/>
              </a:xfrm>
              <a:prstGeom prst="ellipse">
                <a:avLst/>
              </a:prstGeom>
              <a:blipFill>
                <a:blip r:embed="rId4"/>
                <a:stretch>
                  <a:fillRect/>
                </a:stretch>
              </a:blipFill>
              <a:ln w="9525">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Oval 13"/>
              <p:cNvSpPr/>
              <p:nvPr/>
            </p:nvSpPr>
            <p:spPr>
              <a:xfrm>
                <a:off x="3124200" y="6019800"/>
                <a:ext cx="533400" cy="533400"/>
              </a:xfrm>
              <a:prstGeom prst="ellipse">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1600" b="0" i="1" smtClean="0">
                          <a:solidFill>
                            <a:schemeClr val="tx1"/>
                          </a:solidFill>
                          <a:latin typeface="Cambria Math" panose="02040503050406030204" pitchFamily="18" charset="0"/>
                        </a:rPr>
                        <m:t> </m:t>
                      </m:r>
                      <m:sSub>
                        <m:sSubPr>
                          <m:ctrlPr>
                            <a:rPr lang="en-US" sz="1600" b="0" i="1" smtClean="0">
                              <a:solidFill>
                                <a:schemeClr val="tx1"/>
                              </a:solidFill>
                              <a:latin typeface="Cambria Math"/>
                            </a:rPr>
                          </m:ctrlPr>
                        </m:sSubPr>
                        <m:e>
                          <m:r>
                            <a:rPr lang="en-US" sz="1600" b="0" i="1" smtClean="0">
                              <a:solidFill>
                                <a:schemeClr val="tx1"/>
                              </a:solidFill>
                              <a:latin typeface="Cambria Math" panose="02040503050406030204" pitchFamily="18" charset="0"/>
                            </a:rPr>
                            <m:t> </m:t>
                          </m:r>
                          <m:r>
                            <a:rPr lang="en-US" sz="1600" b="0" i="1" smtClean="0">
                              <a:solidFill>
                                <a:schemeClr val="tx1"/>
                              </a:solidFill>
                              <a:latin typeface="Cambria Math" panose="02040503050406030204" pitchFamily="18" charset="0"/>
                            </a:rPr>
                            <m:t>𝑦</m:t>
                          </m:r>
                        </m:e>
                        <m:sub>
                          <m:r>
                            <a:rPr lang="en-US" sz="1600" b="0" i="1" smtClean="0">
                              <a:solidFill>
                                <a:schemeClr val="tx1"/>
                              </a:solidFill>
                              <a:latin typeface="Cambria Math" panose="02040503050406030204" pitchFamily="18" charset="0"/>
                            </a:rPr>
                            <m:t>2</m:t>
                          </m:r>
                        </m:sub>
                      </m:sSub>
                    </m:oMath>
                  </m:oMathPara>
                </a14:m>
                <a:endParaRPr lang="en-US" sz="1600" dirty="0">
                  <a:solidFill>
                    <a:schemeClr val="tx1"/>
                  </a:solidFill>
                </a:endParaRPr>
              </a:p>
            </p:txBody>
          </p:sp>
        </mc:Choice>
        <mc:Fallback xmlns="">
          <p:sp>
            <p:nvSpPr>
              <p:cNvPr id="14" name="Oval 13"/>
              <p:cNvSpPr>
                <a:spLocks noRot="1" noChangeAspect="1" noMove="1" noResize="1" noEditPoints="1" noAdjustHandles="1" noChangeArrowheads="1" noChangeShapeType="1" noTextEdit="1"/>
              </p:cNvSpPr>
              <p:nvPr/>
            </p:nvSpPr>
            <p:spPr>
              <a:xfrm>
                <a:off x="3124200" y="6019800"/>
                <a:ext cx="533400" cy="533400"/>
              </a:xfrm>
              <a:prstGeom prst="ellipse">
                <a:avLst/>
              </a:prstGeom>
              <a:blipFill>
                <a:blip r:embed="rId5"/>
                <a:stretch>
                  <a:fillRect/>
                </a:stretch>
              </a:blipFill>
              <a:ln w="9525">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Oval 15"/>
              <p:cNvSpPr/>
              <p:nvPr/>
            </p:nvSpPr>
            <p:spPr>
              <a:xfrm>
                <a:off x="4537732" y="6019800"/>
                <a:ext cx="533400" cy="533400"/>
              </a:xfrm>
              <a:prstGeom prst="ellipse">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1600" b="0" i="1" smtClean="0">
                          <a:solidFill>
                            <a:schemeClr val="tx1"/>
                          </a:solidFill>
                          <a:latin typeface="Cambria Math" panose="02040503050406030204" pitchFamily="18" charset="0"/>
                        </a:rPr>
                        <m:t> </m:t>
                      </m:r>
                      <m:sSub>
                        <m:sSubPr>
                          <m:ctrlPr>
                            <a:rPr lang="en-US" sz="1600" b="0" i="1" smtClean="0">
                              <a:solidFill>
                                <a:schemeClr val="tx1"/>
                              </a:solidFill>
                              <a:latin typeface="Cambria Math"/>
                            </a:rPr>
                          </m:ctrlPr>
                        </m:sSubPr>
                        <m:e>
                          <m:r>
                            <a:rPr lang="en-US" sz="1600" b="0" i="1" smtClean="0">
                              <a:solidFill>
                                <a:schemeClr val="tx1"/>
                              </a:solidFill>
                              <a:latin typeface="Cambria Math" panose="02040503050406030204" pitchFamily="18" charset="0"/>
                            </a:rPr>
                            <m:t> </m:t>
                          </m:r>
                          <m:r>
                            <a:rPr lang="en-US" sz="1600" b="0" i="1" smtClean="0">
                              <a:solidFill>
                                <a:schemeClr val="tx1"/>
                              </a:solidFill>
                              <a:latin typeface="Cambria Math" panose="02040503050406030204" pitchFamily="18" charset="0"/>
                            </a:rPr>
                            <m:t>𝑦</m:t>
                          </m:r>
                        </m:e>
                        <m:sub>
                          <m:r>
                            <a:rPr lang="en-US" sz="1600" b="0" i="1" smtClean="0">
                              <a:solidFill>
                                <a:schemeClr val="tx1"/>
                              </a:solidFill>
                              <a:latin typeface="Cambria Math" panose="02040503050406030204" pitchFamily="18" charset="0"/>
                            </a:rPr>
                            <m:t>𝑚</m:t>
                          </m:r>
                        </m:sub>
                      </m:sSub>
                    </m:oMath>
                  </m:oMathPara>
                </a14:m>
                <a:endParaRPr lang="en-US" sz="1600" dirty="0">
                  <a:solidFill>
                    <a:schemeClr val="tx1"/>
                  </a:solidFill>
                </a:endParaRPr>
              </a:p>
            </p:txBody>
          </p:sp>
        </mc:Choice>
        <mc:Fallback xmlns="">
          <p:sp>
            <p:nvSpPr>
              <p:cNvPr id="16" name="Oval 15"/>
              <p:cNvSpPr>
                <a:spLocks noRot="1" noChangeAspect="1" noMove="1" noResize="1" noEditPoints="1" noAdjustHandles="1" noChangeArrowheads="1" noChangeShapeType="1" noTextEdit="1"/>
              </p:cNvSpPr>
              <p:nvPr/>
            </p:nvSpPr>
            <p:spPr>
              <a:xfrm>
                <a:off x="4537732" y="6019800"/>
                <a:ext cx="533400" cy="533400"/>
              </a:xfrm>
              <a:prstGeom prst="ellipse">
                <a:avLst/>
              </a:prstGeom>
              <a:blipFill>
                <a:blip r:embed="rId6"/>
                <a:stretch>
                  <a:fillRect/>
                </a:stretch>
              </a:blipFill>
              <a:ln w="9525">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Oval 16"/>
              <p:cNvSpPr/>
              <p:nvPr/>
            </p:nvSpPr>
            <p:spPr>
              <a:xfrm>
                <a:off x="3831923" y="6019800"/>
                <a:ext cx="533400" cy="533400"/>
              </a:xfrm>
              <a:prstGeom prst="ellipse">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500" b="0" i="1" smtClean="0">
                          <a:solidFill>
                            <a:schemeClr val="tx1"/>
                          </a:solidFill>
                          <a:latin typeface="Cambria Math" panose="02040503050406030204" pitchFamily="18" charset="0"/>
                        </a:rPr>
                        <m:t> </m:t>
                      </m:r>
                      <m:r>
                        <a:rPr lang="en-US" sz="2500" b="0" i="1" smtClean="0">
                          <a:solidFill>
                            <a:schemeClr val="tx1"/>
                          </a:solidFill>
                          <a:latin typeface="Cambria Math" panose="02040503050406030204" pitchFamily="18" charset="0"/>
                          <a:ea typeface="Cambria Math" panose="02040503050406030204" pitchFamily="18" charset="0"/>
                        </a:rPr>
                        <m:t>⋯</m:t>
                      </m:r>
                    </m:oMath>
                  </m:oMathPara>
                </a14:m>
                <a:endParaRPr lang="en-US" sz="2500" dirty="0">
                  <a:solidFill>
                    <a:schemeClr val="tx1"/>
                  </a:solidFill>
                </a:endParaRPr>
              </a:p>
            </p:txBody>
          </p:sp>
        </mc:Choice>
        <mc:Fallback xmlns="">
          <p:sp>
            <p:nvSpPr>
              <p:cNvPr id="17" name="Oval 16"/>
              <p:cNvSpPr>
                <a:spLocks noRot="1" noChangeAspect="1" noMove="1" noResize="1" noEditPoints="1" noAdjustHandles="1" noChangeArrowheads="1" noChangeShapeType="1" noTextEdit="1"/>
              </p:cNvSpPr>
              <p:nvPr/>
            </p:nvSpPr>
            <p:spPr>
              <a:xfrm>
                <a:off x="3831923" y="6019800"/>
                <a:ext cx="533400" cy="533400"/>
              </a:xfrm>
              <a:prstGeom prst="ellipse">
                <a:avLst/>
              </a:prstGeom>
              <a:blipFill>
                <a:blip r:embed="rId7"/>
                <a:stretch>
                  <a:fillRect/>
                </a:stretch>
              </a:blipFill>
              <a:ln w="9525">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Oval 17"/>
              <p:cNvSpPr/>
              <p:nvPr/>
            </p:nvSpPr>
            <p:spPr>
              <a:xfrm>
                <a:off x="2438400" y="5089955"/>
                <a:ext cx="533400" cy="5334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1600" b="0" i="1" smtClean="0">
                          <a:solidFill>
                            <a:schemeClr val="tx1"/>
                          </a:solidFill>
                          <a:latin typeface="Cambria Math" panose="02040503050406030204" pitchFamily="18" charset="0"/>
                        </a:rPr>
                        <m:t> </m:t>
                      </m:r>
                      <m:sSub>
                        <m:sSubPr>
                          <m:ctrlPr>
                            <a:rPr lang="en-US" sz="1600" b="0" i="1" smtClean="0">
                              <a:solidFill>
                                <a:schemeClr val="tx1"/>
                              </a:solidFill>
                              <a:latin typeface="Cambria Math"/>
                            </a:rPr>
                          </m:ctrlPr>
                        </m:sSubPr>
                        <m:e>
                          <m:r>
                            <a:rPr lang="en-US" sz="1600" b="0" i="1" smtClean="0">
                              <a:solidFill>
                                <a:schemeClr val="tx1"/>
                              </a:solidFill>
                              <a:latin typeface="Cambria Math" panose="02040503050406030204" pitchFamily="18" charset="0"/>
                            </a:rPr>
                            <m:t> </m:t>
                          </m:r>
                          <m:r>
                            <a:rPr lang="en-US" sz="1600" b="0" i="1" smtClean="0">
                              <a:solidFill>
                                <a:schemeClr val="tx1"/>
                              </a:solidFill>
                              <a:latin typeface="Cambria Math" panose="02040503050406030204" pitchFamily="18" charset="0"/>
                            </a:rPr>
                            <m:t>𝜃</m:t>
                          </m:r>
                        </m:e>
                        <m:sub>
                          <m:r>
                            <a:rPr lang="en-US" sz="1600" b="0" i="1" smtClean="0">
                              <a:solidFill>
                                <a:schemeClr val="tx1"/>
                              </a:solidFill>
                              <a:latin typeface="Cambria Math" panose="02040503050406030204" pitchFamily="18" charset="0"/>
                            </a:rPr>
                            <m:t>1</m:t>
                          </m:r>
                        </m:sub>
                      </m:sSub>
                    </m:oMath>
                  </m:oMathPara>
                </a14:m>
                <a:endParaRPr lang="en-US" sz="1600" dirty="0">
                  <a:solidFill>
                    <a:schemeClr val="tx1"/>
                  </a:solidFill>
                </a:endParaRPr>
              </a:p>
            </p:txBody>
          </p:sp>
        </mc:Choice>
        <mc:Fallback xmlns="">
          <p:sp>
            <p:nvSpPr>
              <p:cNvPr id="18" name="Oval 17"/>
              <p:cNvSpPr>
                <a:spLocks noRot="1" noChangeAspect="1" noMove="1" noResize="1" noEditPoints="1" noAdjustHandles="1" noChangeArrowheads="1" noChangeShapeType="1" noTextEdit="1"/>
              </p:cNvSpPr>
              <p:nvPr/>
            </p:nvSpPr>
            <p:spPr>
              <a:xfrm>
                <a:off x="2438400" y="5089955"/>
                <a:ext cx="533400" cy="533400"/>
              </a:xfrm>
              <a:prstGeom prst="ellipse">
                <a:avLst/>
              </a:prstGeom>
              <a:blipFill>
                <a:blip r:embed="rId8"/>
                <a:stretch>
                  <a:fillRect/>
                </a:stretch>
              </a:blipFill>
              <a:ln w="9525">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Oval 18"/>
              <p:cNvSpPr/>
              <p:nvPr/>
            </p:nvSpPr>
            <p:spPr>
              <a:xfrm>
                <a:off x="3124200" y="5089955"/>
                <a:ext cx="533400" cy="5334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1600" b="0" i="1" smtClean="0">
                          <a:solidFill>
                            <a:schemeClr val="tx1"/>
                          </a:solidFill>
                          <a:latin typeface="Cambria Math" panose="02040503050406030204" pitchFamily="18" charset="0"/>
                        </a:rPr>
                        <m:t> </m:t>
                      </m:r>
                      <m:sSub>
                        <m:sSubPr>
                          <m:ctrlPr>
                            <a:rPr lang="en-US" sz="1600" b="0" i="1" smtClean="0">
                              <a:solidFill>
                                <a:schemeClr val="tx1"/>
                              </a:solidFill>
                              <a:latin typeface="Cambria Math"/>
                            </a:rPr>
                          </m:ctrlPr>
                        </m:sSubPr>
                        <m:e>
                          <m:r>
                            <a:rPr lang="en-US" sz="1600" i="1">
                              <a:solidFill>
                                <a:schemeClr val="tx1"/>
                              </a:solidFill>
                              <a:latin typeface="Cambria Math" panose="02040503050406030204" pitchFamily="18" charset="0"/>
                            </a:rPr>
                            <m:t>𝜃</m:t>
                          </m:r>
                        </m:e>
                        <m:sub>
                          <m:r>
                            <a:rPr lang="en-US" sz="1600" b="0" i="1" smtClean="0">
                              <a:solidFill>
                                <a:schemeClr val="tx1"/>
                              </a:solidFill>
                              <a:latin typeface="Cambria Math" panose="02040503050406030204" pitchFamily="18" charset="0"/>
                            </a:rPr>
                            <m:t>2</m:t>
                          </m:r>
                        </m:sub>
                      </m:sSub>
                    </m:oMath>
                  </m:oMathPara>
                </a14:m>
                <a:endParaRPr lang="en-US" sz="1600" dirty="0">
                  <a:solidFill>
                    <a:schemeClr val="tx1"/>
                  </a:solidFill>
                </a:endParaRPr>
              </a:p>
            </p:txBody>
          </p:sp>
        </mc:Choice>
        <mc:Fallback xmlns="">
          <p:sp>
            <p:nvSpPr>
              <p:cNvPr id="19" name="Oval 18"/>
              <p:cNvSpPr>
                <a:spLocks noRot="1" noChangeAspect="1" noMove="1" noResize="1" noEditPoints="1" noAdjustHandles="1" noChangeArrowheads="1" noChangeShapeType="1" noTextEdit="1"/>
              </p:cNvSpPr>
              <p:nvPr/>
            </p:nvSpPr>
            <p:spPr>
              <a:xfrm>
                <a:off x="3124200" y="5089955"/>
                <a:ext cx="533400" cy="533400"/>
              </a:xfrm>
              <a:prstGeom prst="ellipse">
                <a:avLst/>
              </a:prstGeom>
              <a:blipFill>
                <a:blip r:embed="rId9"/>
                <a:stretch>
                  <a:fillRect/>
                </a:stretch>
              </a:blipFill>
              <a:ln w="9525">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Oval 19"/>
              <p:cNvSpPr/>
              <p:nvPr/>
            </p:nvSpPr>
            <p:spPr>
              <a:xfrm>
                <a:off x="4537732" y="5089955"/>
                <a:ext cx="533400" cy="5334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1600" b="0" i="1" smtClean="0">
                          <a:solidFill>
                            <a:schemeClr val="tx1"/>
                          </a:solidFill>
                          <a:latin typeface="Cambria Math" panose="02040503050406030204" pitchFamily="18" charset="0"/>
                        </a:rPr>
                        <m:t> </m:t>
                      </m:r>
                      <m:sSub>
                        <m:sSubPr>
                          <m:ctrlPr>
                            <a:rPr lang="en-US" sz="1600" b="0" i="1" smtClean="0">
                              <a:solidFill>
                                <a:schemeClr val="tx1"/>
                              </a:solidFill>
                              <a:latin typeface="Cambria Math"/>
                            </a:rPr>
                          </m:ctrlPr>
                        </m:sSubPr>
                        <m:e>
                          <m:r>
                            <a:rPr lang="en-US" sz="1600" i="1">
                              <a:solidFill>
                                <a:schemeClr val="tx1"/>
                              </a:solidFill>
                              <a:latin typeface="Cambria Math" panose="02040503050406030204" pitchFamily="18" charset="0"/>
                            </a:rPr>
                            <m:t>𝜃</m:t>
                          </m:r>
                        </m:e>
                        <m:sub>
                          <m:r>
                            <a:rPr lang="en-US" sz="1600" b="0" i="1" smtClean="0">
                              <a:solidFill>
                                <a:schemeClr val="tx1"/>
                              </a:solidFill>
                              <a:latin typeface="Cambria Math" panose="02040503050406030204" pitchFamily="18" charset="0"/>
                            </a:rPr>
                            <m:t>𝑚</m:t>
                          </m:r>
                        </m:sub>
                      </m:sSub>
                    </m:oMath>
                  </m:oMathPara>
                </a14:m>
                <a:endParaRPr lang="en-US" sz="1600" dirty="0">
                  <a:solidFill>
                    <a:schemeClr val="tx1"/>
                  </a:solidFill>
                </a:endParaRPr>
              </a:p>
            </p:txBody>
          </p:sp>
        </mc:Choice>
        <mc:Fallback xmlns="">
          <p:sp>
            <p:nvSpPr>
              <p:cNvPr id="20" name="Oval 19"/>
              <p:cNvSpPr>
                <a:spLocks noRot="1" noChangeAspect="1" noMove="1" noResize="1" noEditPoints="1" noAdjustHandles="1" noChangeArrowheads="1" noChangeShapeType="1" noTextEdit="1"/>
              </p:cNvSpPr>
              <p:nvPr/>
            </p:nvSpPr>
            <p:spPr>
              <a:xfrm>
                <a:off x="4537732" y="5089955"/>
                <a:ext cx="533400" cy="533400"/>
              </a:xfrm>
              <a:prstGeom prst="ellipse">
                <a:avLst/>
              </a:prstGeom>
              <a:blipFill>
                <a:blip r:embed="rId10"/>
                <a:stretch>
                  <a:fillRect/>
                </a:stretch>
              </a:blipFill>
              <a:ln w="9525">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Oval 20"/>
              <p:cNvSpPr/>
              <p:nvPr/>
            </p:nvSpPr>
            <p:spPr>
              <a:xfrm>
                <a:off x="3831923" y="5089955"/>
                <a:ext cx="533400" cy="5334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500" b="0" i="1" smtClean="0">
                          <a:solidFill>
                            <a:schemeClr val="tx1"/>
                          </a:solidFill>
                          <a:latin typeface="Cambria Math" panose="02040503050406030204" pitchFamily="18" charset="0"/>
                        </a:rPr>
                        <m:t> </m:t>
                      </m:r>
                      <m:r>
                        <a:rPr lang="en-US" sz="2500" b="0" i="1" smtClean="0">
                          <a:solidFill>
                            <a:schemeClr val="tx1"/>
                          </a:solidFill>
                          <a:latin typeface="Cambria Math" panose="02040503050406030204" pitchFamily="18" charset="0"/>
                          <a:ea typeface="Cambria Math" panose="02040503050406030204" pitchFamily="18" charset="0"/>
                        </a:rPr>
                        <m:t>⋯</m:t>
                      </m:r>
                    </m:oMath>
                  </m:oMathPara>
                </a14:m>
                <a:endParaRPr lang="en-US" sz="2500" dirty="0">
                  <a:solidFill>
                    <a:schemeClr val="tx1"/>
                  </a:solidFill>
                </a:endParaRPr>
              </a:p>
            </p:txBody>
          </p:sp>
        </mc:Choice>
        <mc:Fallback xmlns="">
          <p:sp>
            <p:nvSpPr>
              <p:cNvPr id="21" name="Oval 20"/>
              <p:cNvSpPr>
                <a:spLocks noRot="1" noChangeAspect="1" noMove="1" noResize="1" noEditPoints="1" noAdjustHandles="1" noChangeArrowheads="1" noChangeShapeType="1" noTextEdit="1"/>
              </p:cNvSpPr>
              <p:nvPr/>
            </p:nvSpPr>
            <p:spPr>
              <a:xfrm>
                <a:off x="3831923" y="5089955"/>
                <a:ext cx="533400" cy="533400"/>
              </a:xfrm>
              <a:prstGeom prst="ellipse">
                <a:avLst/>
              </a:prstGeom>
              <a:blipFill>
                <a:blip r:embed="rId11"/>
                <a:stretch>
                  <a:fillRect/>
                </a:stretch>
              </a:blipFill>
              <a:ln w="9525">
                <a:solidFill>
                  <a:schemeClr val="tx1"/>
                </a:solidFill>
              </a:ln>
            </p:spPr>
            <p:txBody>
              <a:bodyPr/>
              <a:lstStyle/>
              <a:p>
                <a:r>
                  <a:rPr lang="en-US">
                    <a:noFill/>
                  </a:rPr>
                  <a:t> </a:t>
                </a:r>
              </a:p>
            </p:txBody>
          </p:sp>
        </mc:Fallback>
      </mc:AlternateContent>
      <p:cxnSp>
        <p:nvCxnSpPr>
          <p:cNvPr id="22" name="Straight Arrow Connector 21"/>
          <p:cNvCxnSpPr>
            <a:stCxn id="18" idx="4"/>
            <a:endCxn id="13" idx="0"/>
          </p:cNvCxnSpPr>
          <p:nvPr/>
        </p:nvCxnSpPr>
        <p:spPr>
          <a:xfrm>
            <a:off x="2705100" y="5623355"/>
            <a:ext cx="0" cy="39644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3396762" y="5623355"/>
            <a:ext cx="0" cy="39644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4100147" y="5623355"/>
            <a:ext cx="0" cy="39644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4800600" y="5623355"/>
            <a:ext cx="0" cy="39644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6" name="Rectangle 25"/>
              <p:cNvSpPr/>
              <p:nvPr/>
            </p:nvSpPr>
            <p:spPr>
              <a:xfrm>
                <a:off x="5410200" y="5171989"/>
                <a:ext cx="183454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smtClean="0">
                          <a:latin typeface="Cambria Math"/>
                          <a:ea typeface="Cambria Math"/>
                        </a:rPr>
                        <m:t>𝜃</m:t>
                      </m:r>
                      <m:r>
                        <a:rPr lang="en-US" b="0" i="1" smtClean="0">
                          <a:latin typeface="Cambria Math" panose="02040503050406030204" pitchFamily="18" charset="0"/>
                          <a:ea typeface="Cambria Math"/>
                        </a:rPr>
                        <m:t>=</m:t>
                      </m:r>
                      <m:d>
                        <m:dPr>
                          <m:ctrlPr>
                            <a:rPr lang="en-US" b="0" i="1" smtClean="0">
                              <a:latin typeface="Cambria Math"/>
                              <a:ea typeface="Cambria Math"/>
                            </a:rPr>
                          </m:ctrlPr>
                        </m:dPr>
                        <m:e>
                          <m:sSub>
                            <m:sSubPr>
                              <m:ctrlPr>
                                <a:rPr lang="en-US" i="1">
                                  <a:latin typeface="Cambria Math"/>
                                </a:rPr>
                              </m:ctrlPr>
                            </m:sSubPr>
                            <m:e>
                              <m:r>
                                <a:rPr lang="en-US" i="1">
                                  <a:latin typeface="Cambria Math" panose="02040503050406030204" pitchFamily="18" charset="0"/>
                                </a:rPr>
                                <m:t> </m:t>
                              </m:r>
                              <m:r>
                                <a:rPr lang="en-US" i="1">
                                  <a:latin typeface="Cambria Math" panose="02040503050406030204" pitchFamily="18" charset="0"/>
                                </a:rPr>
                                <m:t>𝜃</m:t>
                              </m:r>
                            </m:e>
                            <m:sub>
                              <m:r>
                                <a:rPr lang="en-US" i="1">
                                  <a:latin typeface="Cambria Math" panose="02040503050406030204" pitchFamily="18" charset="0"/>
                                </a:rPr>
                                <m:t>1</m:t>
                              </m:r>
                            </m:sub>
                          </m:sSub>
                          <m:r>
                            <a:rPr lang="en-US" b="0" i="1" smtClean="0">
                              <a:latin typeface="Cambria Math" panose="02040503050406030204" pitchFamily="18" charset="0"/>
                            </a:rPr>
                            <m:t>,…,</m:t>
                          </m:r>
                          <m:sSub>
                            <m:sSubPr>
                              <m:ctrlPr>
                                <a:rPr lang="en-US" i="1">
                                  <a:latin typeface="Cambria Math"/>
                                </a:rPr>
                              </m:ctrlPr>
                            </m:sSubPr>
                            <m:e>
                              <m:r>
                                <a:rPr lang="en-US" i="1">
                                  <a:latin typeface="Cambria Math" panose="02040503050406030204" pitchFamily="18" charset="0"/>
                                </a:rPr>
                                <m:t> </m:t>
                              </m:r>
                              <m:r>
                                <a:rPr lang="en-US" i="1">
                                  <a:latin typeface="Cambria Math" panose="02040503050406030204" pitchFamily="18" charset="0"/>
                                </a:rPr>
                                <m:t>𝜃</m:t>
                              </m:r>
                            </m:e>
                            <m:sub>
                              <m:r>
                                <a:rPr lang="en-US" b="0" i="1" smtClean="0">
                                  <a:latin typeface="Cambria Math" panose="02040503050406030204" pitchFamily="18" charset="0"/>
                                </a:rPr>
                                <m:t>𝑚</m:t>
                              </m:r>
                            </m:sub>
                          </m:sSub>
                        </m:e>
                      </m:d>
                    </m:oMath>
                  </m:oMathPara>
                </a14:m>
                <a:endParaRPr lang="en-US" dirty="0"/>
              </a:p>
            </p:txBody>
          </p:sp>
        </mc:Choice>
        <mc:Fallback xmlns="">
          <p:sp>
            <p:nvSpPr>
              <p:cNvPr id="26" name="Rectangle 25"/>
              <p:cNvSpPr>
                <a:spLocks noRot="1" noChangeAspect="1" noMove="1" noResize="1" noEditPoints="1" noAdjustHandles="1" noChangeArrowheads="1" noChangeShapeType="1" noTextEdit="1"/>
              </p:cNvSpPr>
              <p:nvPr/>
            </p:nvSpPr>
            <p:spPr>
              <a:xfrm>
                <a:off x="5410200" y="5171989"/>
                <a:ext cx="1834541" cy="369332"/>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Rectangle 26"/>
              <p:cNvSpPr/>
              <p:nvPr/>
            </p:nvSpPr>
            <p:spPr>
              <a:xfrm>
                <a:off x="5410199" y="6100047"/>
                <a:ext cx="183454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Cambria Math"/>
                        </a:rPr>
                        <m:t>𝑦</m:t>
                      </m:r>
                      <m:r>
                        <a:rPr lang="en-US" b="0" i="1" smtClean="0">
                          <a:latin typeface="Cambria Math" panose="02040503050406030204" pitchFamily="18" charset="0"/>
                          <a:ea typeface="Cambria Math"/>
                        </a:rPr>
                        <m:t>=</m:t>
                      </m:r>
                      <m:d>
                        <m:dPr>
                          <m:ctrlPr>
                            <a:rPr lang="en-US" b="0" i="1" smtClean="0">
                              <a:latin typeface="Cambria Math"/>
                              <a:ea typeface="Cambria Math"/>
                            </a:rPr>
                          </m:ctrlPr>
                        </m:dPr>
                        <m:e>
                          <m:sSub>
                            <m:sSubPr>
                              <m:ctrlPr>
                                <a:rPr lang="en-US" i="1">
                                  <a:latin typeface="Cambria Math"/>
                                </a:rPr>
                              </m:ctrlPr>
                            </m:sSubPr>
                            <m:e>
                              <m:r>
                                <a:rPr lang="en-US" i="1">
                                  <a:latin typeface="Cambria Math" panose="02040503050406030204" pitchFamily="18" charset="0"/>
                                </a:rPr>
                                <m:t> </m:t>
                              </m:r>
                              <m:r>
                                <a:rPr lang="en-US" b="0" i="1" smtClean="0">
                                  <a:latin typeface="Cambria Math" panose="02040503050406030204" pitchFamily="18" charset="0"/>
                                </a:rPr>
                                <m:t>𝑦</m:t>
                              </m:r>
                            </m:e>
                            <m:sub>
                              <m:r>
                                <a:rPr lang="en-US" i="1">
                                  <a:latin typeface="Cambria Math" panose="02040503050406030204" pitchFamily="18" charset="0"/>
                                </a:rPr>
                                <m:t>1</m:t>
                              </m:r>
                            </m:sub>
                          </m:sSub>
                          <m:r>
                            <a:rPr lang="en-US" b="0" i="1" smtClean="0">
                              <a:latin typeface="Cambria Math" panose="02040503050406030204" pitchFamily="18" charset="0"/>
                            </a:rPr>
                            <m:t>,…,</m:t>
                          </m:r>
                          <m:sSub>
                            <m:sSubPr>
                              <m:ctrlPr>
                                <a:rPr lang="en-US" i="1">
                                  <a:latin typeface="Cambria Math"/>
                                </a:rPr>
                              </m:ctrlPr>
                            </m:sSubPr>
                            <m:e>
                              <m:r>
                                <a:rPr lang="en-US" i="1">
                                  <a:latin typeface="Cambria Math" panose="02040503050406030204" pitchFamily="18" charset="0"/>
                                </a:rPr>
                                <m:t> </m:t>
                              </m:r>
                              <m:r>
                                <a:rPr lang="en-US" b="0" i="1" smtClean="0">
                                  <a:latin typeface="Cambria Math" panose="02040503050406030204" pitchFamily="18" charset="0"/>
                                </a:rPr>
                                <m:t>𝑦</m:t>
                              </m:r>
                            </m:e>
                            <m:sub>
                              <m:r>
                                <a:rPr lang="en-US" b="0" i="1" smtClean="0">
                                  <a:latin typeface="Cambria Math" panose="02040503050406030204" pitchFamily="18" charset="0"/>
                                </a:rPr>
                                <m:t>𝑚</m:t>
                              </m:r>
                            </m:sub>
                          </m:sSub>
                        </m:e>
                      </m:d>
                    </m:oMath>
                  </m:oMathPara>
                </a14:m>
                <a:endParaRPr lang="en-US" dirty="0"/>
              </a:p>
            </p:txBody>
          </p:sp>
        </mc:Choice>
        <mc:Fallback xmlns="">
          <p:sp>
            <p:nvSpPr>
              <p:cNvPr id="27" name="Rectangle 26"/>
              <p:cNvSpPr>
                <a:spLocks noRot="1" noChangeAspect="1" noMove="1" noResize="1" noEditPoints="1" noAdjustHandles="1" noChangeArrowheads="1" noChangeShapeType="1" noTextEdit="1"/>
              </p:cNvSpPr>
              <p:nvPr/>
            </p:nvSpPr>
            <p:spPr>
              <a:xfrm>
                <a:off x="5410199" y="6100047"/>
                <a:ext cx="1834541" cy="369332"/>
              </a:xfrm>
              <a:prstGeom prst="rect">
                <a:avLst/>
              </a:prstGeom>
              <a:blipFill>
                <a:blip r:embed="rId13"/>
                <a:stretch>
                  <a:fillRect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Oval 28"/>
              <p:cNvSpPr/>
              <p:nvPr/>
            </p:nvSpPr>
            <p:spPr>
              <a:xfrm>
                <a:off x="2438400" y="4160110"/>
                <a:ext cx="533400" cy="533400"/>
              </a:xfrm>
              <a:prstGeom prst="ellipse">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1400" b="0" i="1" smtClean="0">
                          <a:solidFill>
                            <a:schemeClr val="tx1"/>
                          </a:solidFill>
                          <a:latin typeface="Cambria Math" panose="02040503050406030204" pitchFamily="18" charset="0"/>
                        </a:rPr>
                        <m:t> </m:t>
                      </m:r>
                      <m:sSub>
                        <m:sSubPr>
                          <m:ctrlPr>
                            <a:rPr lang="en-US" sz="1400" b="0" i="1" smtClean="0">
                              <a:solidFill>
                                <a:schemeClr val="tx1"/>
                              </a:solidFill>
                              <a:latin typeface="Cambria Math"/>
                            </a:rPr>
                          </m:ctrlPr>
                        </m:sSubPr>
                        <m:e>
                          <m:r>
                            <a:rPr lang="en-US" sz="1400" b="0" i="1" smtClean="0">
                              <a:solidFill>
                                <a:schemeClr val="tx1"/>
                              </a:solidFill>
                              <a:latin typeface="Cambria Math" panose="02040503050406030204" pitchFamily="18" charset="0"/>
                            </a:rPr>
                            <m:t> </m:t>
                          </m:r>
                          <m:r>
                            <a:rPr lang="en-US" sz="1400" b="0" i="1" smtClean="0">
                              <a:solidFill>
                                <a:schemeClr val="tx1"/>
                              </a:solidFill>
                              <a:latin typeface="Cambria Math" panose="02040503050406030204" pitchFamily="18" charset="0"/>
                            </a:rPr>
                            <m:t>𝛼</m:t>
                          </m:r>
                        </m:e>
                        <m:sub>
                          <m:r>
                            <a:rPr lang="en-US" sz="1400" b="0" i="1" smtClean="0">
                              <a:solidFill>
                                <a:schemeClr val="tx1"/>
                              </a:solidFill>
                              <a:latin typeface="Cambria Math" panose="02040503050406030204" pitchFamily="18" charset="0"/>
                            </a:rPr>
                            <m:t>1</m:t>
                          </m:r>
                        </m:sub>
                      </m:sSub>
                      <m:r>
                        <a:rPr lang="en-US" sz="1400" b="0" i="1" smtClean="0">
                          <a:solidFill>
                            <a:schemeClr val="tx1"/>
                          </a:solidFill>
                          <a:latin typeface="Cambria Math" panose="02040503050406030204" pitchFamily="18" charset="0"/>
                        </a:rPr>
                        <m:t>,</m:t>
                      </m:r>
                      <m:sSub>
                        <m:sSubPr>
                          <m:ctrlPr>
                            <a:rPr lang="en-US" sz="1400" b="0" i="1" smtClean="0">
                              <a:solidFill>
                                <a:schemeClr val="tx1"/>
                              </a:solidFill>
                              <a:latin typeface="Cambria Math"/>
                            </a:rPr>
                          </m:ctrlPr>
                        </m:sSubPr>
                        <m:e>
                          <m:r>
                            <a:rPr lang="en-US" sz="1400" b="0" i="1" smtClean="0">
                              <a:solidFill>
                                <a:schemeClr val="tx1"/>
                              </a:solidFill>
                              <a:latin typeface="Cambria Math" panose="02040503050406030204" pitchFamily="18" charset="0"/>
                            </a:rPr>
                            <m:t>𝛽</m:t>
                          </m:r>
                        </m:e>
                        <m:sub>
                          <m:r>
                            <a:rPr lang="en-US" sz="1400" b="0" i="1" smtClean="0">
                              <a:solidFill>
                                <a:schemeClr val="tx1"/>
                              </a:solidFill>
                              <a:latin typeface="Cambria Math" panose="02040503050406030204" pitchFamily="18" charset="0"/>
                            </a:rPr>
                            <m:t>1</m:t>
                          </m:r>
                        </m:sub>
                      </m:sSub>
                    </m:oMath>
                  </m:oMathPara>
                </a14:m>
                <a:endParaRPr lang="en-US" sz="1400" dirty="0">
                  <a:solidFill>
                    <a:schemeClr val="tx1"/>
                  </a:solidFill>
                </a:endParaRPr>
              </a:p>
            </p:txBody>
          </p:sp>
        </mc:Choice>
        <mc:Fallback xmlns="">
          <p:sp>
            <p:nvSpPr>
              <p:cNvPr id="29" name="Oval 28"/>
              <p:cNvSpPr>
                <a:spLocks noRot="1" noChangeAspect="1" noMove="1" noResize="1" noEditPoints="1" noAdjustHandles="1" noChangeArrowheads="1" noChangeShapeType="1" noTextEdit="1"/>
              </p:cNvSpPr>
              <p:nvPr/>
            </p:nvSpPr>
            <p:spPr>
              <a:xfrm>
                <a:off x="2438400" y="4160110"/>
                <a:ext cx="533400" cy="533400"/>
              </a:xfrm>
              <a:prstGeom prst="ellipse">
                <a:avLst/>
              </a:prstGeom>
              <a:blipFill>
                <a:blip r:embed="rId14"/>
                <a:stretch>
                  <a:fillRect l="-1111"/>
                </a:stretch>
              </a:blipFill>
              <a:ln w="9525">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Oval 29"/>
              <p:cNvSpPr/>
              <p:nvPr/>
            </p:nvSpPr>
            <p:spPr>
              <a:xfrm>
                <a:off x="3124200" y="4160110"/>
                <a:ext cx="533400" cy="533400"/>
              </a:xfrm>
              <a:prstGeom prst="ellipse">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1400" i="1" smtClean="0">
                              <a:solidFill>
                                <a:schemeClr val="tx1"/>
                              </a:solidFill>
                              <a:latin typeface="Cambria Math"/>
                            </a:rPr>
                          </m:ctrlPr>
                        </m:sSubPr>
                        <m:e>
                          <m:r>
                            <a:rPr lang="en-US" sz="1400" i="1">
                              <a:solidFill>
                                <a:schemeClr val="tx1"/>
                              </a:solidFill>
                              <a:latin typeface="Cambria Math" panose="02040503050406030204" pitchFamily="18" charset="0"/>
                            </a:rPr>
                            <m:t> </m:t>
                          </m:r>
                          <m:r>
                            <a:rPr lang="en-US" sz="1400" i="1">
                              <a:solidFill>
                                <a:schemeClr val="tx1"/>
                              </a:solidFill>
                              <a:latin typeface="Cambria Math" panose="02040503050406030204" pitchFamily="18" charset="0"/>
                            </a:rPr>
                            <m:t>𝛼</m:t>
                          </m:r>
                        </m:e>
                        <m:sub>
                          <m:r>
                            <a:rPr lang="en-US" sz="1400" b="0" i="1" smtClean="0">
                              <a:solidFill>
                                <a:schemeClr val="tx1"/>
                              </a:solidFill>
                              <a:latin typeface="Cambria Math" panose="02040503050406030204" pitchFamily="18" charset="0"/>
                            </a:rPr>
                            <m:t>2</m:t>
                          </m:r>
                        </m:sub>
                      </m:sSub>
                      <m:r>
                        <a:rPr lang="en-US" sz="1400" i="1">
                          <a:solidFill>
                            <a:schemeClr val="tx1"/>
                          </a:solidFill>
                          <a:latin typeface="Cambria Math" panose="02040503050406030204" pitchFamily="18" charset="0"/>
                        </a:rPr>
                        <m:t>,</m:t>
                      </m:r>
                      <m:sSub>
                        <m:sSubPr>
                          <m:ctrlPr>
                            <a:rPr lang="en-US" sz="1400" i="1">
                              <a:solidFill>
                                <a:schemeClr val="tx1"/>
                              </a:solidFill>
                              <a:latin typeface="Cambria Math"/>
                            </a:rPr>
                          </m:ctrlPr>
                        </m:sSubPr>
                        <m:e>
                          <m:r>
                            <a:rPr lang="en-US" sz="1400" i="1">
                              <a:solidFill>
                                <a:schemeClr val="tx1"/>
                              </a:solidFill>
                              <a:latin typeface="Cambria Math" panose="02040503050406030204" pitchFamily="18" charset="0"/>
                            </a:rPr>
                            <m:t>𝛽</m:t>
                          </m:r>
                        </m:e>
                        <m:sub>
                          <m:r>
                            <a:rPr lang="en-US" sz="1400" b="0" i="1" smtClean="0">
                              <a:solidFill>
                                <a:schemeClr val="tx1"/>
                              </a:solidFill>
                              <a:latin typeface="Cambria Math" panose="02040503050406030204" pitchFamily="18" charset="0"/>
                            </a:rPr>
                            <m:t>2</m:t>
                          </m:r>
                        </m:sub>
                      </m:sSub>
                    </m:oMath>
                  </m:oMathPara>
                </a14:m>
                <a:endParaRPr lang="en-US" sz="1400" dirty="0">
                  <a:solidFill>
                    <a:schemeClr val="tx1"/>
                  </a:solidFill>
                </a:endParaRPr>
              </a:p>
            </p:txBody>
          </p:sp>
        </mc:Choice>
        <mc:Fallback xmlns="">
          <p:sp>
            <p:nvSpPr>
              <p:cNvPr id="30" name="Oval 29"/>
              <p:cNvSpPr>
                <a:spLocks noRot="1" noChangeAspect="1" noMove="1" noResize="1" noEditPoints="1" noAdjustHandles="1" noChangeArrowheads="1" noChangeShapeType="1" noTextEdit="1"/>
              </p:cNvSpPr>
              <p:nvPr/>
            </p:nvSpPr>
            <p:spPr>
              <a:xfrm>
                <a:off x="3124200" y="4160110"/>
                <a:ext cx="533400" cy="533400"/>
              </a:xfrm>
              <a:prstGeom prst="ellipse">
                <a:avLst/>
              </a:prstGeom>
              <a:blipFill>
                <a:blip r:embed="rId15"/>
                <a:stretch>
                  <a:fillRect/>
                </a:stretch>
              </a:blipFill>
              <a:ln w="9525">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Oval 30"/>
              <p:cNvSpPr/>
              <p:nvPr/>
            </p:nvSpPr>
            <p:spPr>
              <a:xfrm>
                <a:off x="4537732" y="4160110"/>
                <a:ext cx="533400" cy="533400"/>
              </a:xfrm>
              <a:prstGeom prst="ellipse">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1400" i="1" smtClean="0">
                              <a:solidFill>
                                <a:schemeClr val="tx1"/>
                              </a:solidFill>
                              <a:latin typeface="Cambria Math"/>
                            </a:rPr>
                          </m:ctrlPr>
                        </m:sSubPr>
                        <m:e>
                          <m:r>
                            <a:rPr lang="en-US" sz="1400" i="1">
                              <a:solidFill>
                                <a:schemeClr val="tx1"/>
                              </a:solidFill>
                              <a:latin typeface="Cambria Math" panose="02040503050406030204" pitchFamily="18" charset="0"/>
                            </a:rPr>
                            <m:t> </m:t>
                          </m:r>
                          <m:r>
                            <a:rPr lang="en-US" sz="1400" i="1">
                              <a:solidFill>
                                <a:schemeClr val="tx1"/>
                              </a:solidFill>
                              <a:latin typeface="Cambria Math" panose="02040503050406030204" pitchFamily="18" charset="0"/>
                            </a:rPr>
                            <m:t>𝛼</m:t>
                          </m:r>
                        </m:e>
                        <m:sub>
                          <m:r>
                            <a:rPr lang="en-US" sz="1400" b="0" i="1" smtClean="0">
                              <a:solidFill>
                                <a:schemeClr val="tx1"/>
                              </a:solidFill>
                              <a:latin typeface="Cambria Math" panose="02040503050406030204" pitchFamily="18" charset="0"/>
                            </a:rPr>
                            <m:t>𝑚</m:t>
                          </m:r>
                        </m:sub>
                      </m:sSub>
                      <m:r>
                        <a:rPr lang="en-US" sz="1400" i="1">
                          <a:solidFill>
                            <a:schemeClr val="tx1"/>
                          </a:solidFill>
                          <a:latin typeface="Cambria Math" panose="02040503050406030204" pitchFamily="18" charset="0"/>
                        </a:rPr>
                        <m:t>,</m:t>
                      </m:r>
                      <m:sSub>
                        <m:sSubPr>
                          <m:ctrlPr>
                            <a:rPr lang="en-US" sz="1400" i="1">
                              <a:solidFill>
                                <a:schemeClr val="tx1"/>
                              </a:solidFill>
                              <a:latin typeface="Cambria Math"/>
                            </a:rPr>
                          </m:ctrlPr>
                        </m:sSubPr>
                        <m:e>
                          <m:r>
                            <a:rPr lang="en-US" sz="1400" i="1">
                              <a:solidFill>
                                <a:schemeClr val="tx1"/>
                              </a:solidFill>
                              <a:latin typeface="Cambria Math" panose="02040503050406030204" pitchFamily="18" charset="0"/>
                            </a:rPr>
                            <m:t>𝛽</m:t>
                          </m:r>
                        </m:e>
                        <m:sub>
                          <m:r>
                            <a:rPr lang="en-US" sz="1400" b="0" i="1" smtClean="0">
                              <a:solidFill>
                                <a:schemeClr val="tx1"/>
                              </a:solidFill>
                              <a:latin typeface="Cambria Math" panose="02040503050406030204" pitchFamily="18" charset="0"/>
                            </a:rPr>
                            <m:t>𝑚</m:t>
                          </m:r>
                        </m:sub>
                      </m:sSub>
                    </m:oMath>
                  </m:oMathPara>
                </a14:m>
                <a:endParaRPr lang="en-US" sz="1400" dirty="0">
                  <a:solidFill>
                    <a:schemeClr val="tx1"/>
                  </a:solidFill>
                </a:endParaRPr>
              </a:p>
            </p:txBody>
          </p:sp>
        </mc:Choice>
        <mc:Fallback xmlns="">
          <p:sp>
            <p:nvSpPr>
              <p:cNvPr id="31" name="Oval 30"/>
              <p:cNvSpPr>
                <a:spLocks noRot="1" noChangeAspect="1" noMove="1" noResize="1" noEditPoints="1" noAdjustHandles="1" noChangeArrowheads="1" noChangeShapeType="1" noTextEdit="1"/>
              </p:cNvSpPr>
              <p:nvPr/>
            </p:nvSpPr>
            <p:spPr>
              <a:xfrm>
                <a:off x="4537732" y="4160110"/>
                <a:ext cx="533400" cy="533400"/>
              </a:xfrm>
              <a:prstGeom prst="ellipse">
                <a:avLst/>
              </a:prstGeom>
              <a:blipFill>
                <a:blip r:embed="rId16"/>
                <a:stretch>
                  <a:fillRect l="-6667" r="-3333"/>
                </a:stretch>
              </a:blipFill>
              <a:ln w="9525">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Oval 31"/>
              <p:cNvSpPr/>
              <p:nvPr/>
            </p:nvSpPr>
            <p:spPr>
              <a:xfrm>
                <a:off x="3831923" y="4160110"/>
                <a:ext cx="533400" cy="533400"/>
              </a:xfrm>
              <a:prstGeom prst="ellipse">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1400" b="0" i="1" smtClean="0">
                          <a:solidFill>
                            <a:schemeClr val="tx1"/>
                          </a:solidFill>
                          <a:latin typeface="Cambria Math" panose="02040503050406030204" pitchFamily="18" charset="0"/>
                        </a:rPr>
                        <m:t> </m:t>
                      </m:r>
                      <m:r>
                        <a:rPr lang="en-US" sz="1400" b="0" i="1" smtClean="0">
                          <a:solidFill>
                            <a:schemeClr val="tx1"/>
                          </a:solidFill>
                          <a:latin typeface="Cambria Math" panose="02040503050406030204" pitchFamily="18" charset="0"/>
                          <a:ea typeface="Cambria Math" panose="02040503050406030204" pitchFamily="18" charset="0"/>
                        </a:rPr>
                        <m:t>⋯</m:t>
                      </m:r>
                    </m:oMath>
                  </m:oMathPara>
                </a14:m>
                <a:endParaRPr lang="en-US" sz="1400" dirty="0">
                  <a:solidFill>
                    <a:schemeClr val="tx1"/>
                  </a:solidFill>
                </a:endParaRPr>
              </a:p>
            </p:txBody>
          </p:sp>
        </mc:Choice>
        <mc:Fallback xmlns="">
          <p:sp>
            <p:nvSpPr>
              <p:cNvPr id="32" name="Oval 31"/>
              <p:cNvSpPr>
                <a:spLocks noRot="1" noChangeAspect="1" noMove="1" noResize="1" noEditPoints="1" noAdjustHandles="1" noChangeArrowheads="1" noChangeShapeType="1" noTextEdit="1"/>
              </p:cNvSpPr>
              <p:nvPr/>
            </p:nvSpPr>
            <p:spPr>
              <a:xfrm>
                <a:off x="3831923" y="4160110"/>
                <a:ext cx="533400" cy="533400"/>
              </a:xfrm>
              <a:prstGeom prst="ellipse">
                <a:avLst/>
              </a:prstGeom>
              <a:blipFill>
                <a:blip r:embed="rId17"/>
                <a:stretch>
                  <a:fillRect/>
                </a:stretch>
              </a:blipFill>
              <a:ln w="9525">
                <a:solidFill>
                  <a:schemeClr val="tx1"/>
                </a:solidFill>
              </a:ln>
            </p:spPr>
            <p:txBody>
              <a:bodyPr/>
              <a:lstStyle/>
              <a:p>
                <a:r>
                  <a:rPr lang="en-US">
                    <a:noFill/>
                  </a:rPr>
                  <a:t> </a:t>
                </a:r>
              </a:p>
            </p:txBody>
          </p:sp>
        </mc:Fallback>
      </mc:AlternateContent>
      <p:cxnSp>
        <p:nvCxnSpPr>
          <p:cNvPr id="33" name="Straight Arrow Connector 32"/>
          <p:cNvCxnSpPr>
            <a:stCxn id="29" idx="4"/>
          </p:cNvCxnSpPr>
          <p:nvPr/>
        </p:nvCxnSpPr>
        <p:spPr>
          <a:xfrm>
            <a:off x="2705100" y="4693510"/>
            <a:ext cx="0" cy="39644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a:off x="3396762" y="4693510"/>
            <a:ext cx="0" cy="39644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4100147" y="4693510"/>
            <a:ext cx="0" cy="39644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4800600" y="4693510"/>
            <a:ext cx="0" cy="39644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1427038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228600"/>
            <a:ext cx="9144000" cy="369332"/>
          </a:xfrm>
          <a:prstGeom prst="rect">
            <a:avLst/>
          </a:prstGeom>
          <a:solidFill>
            <a:schemeClr val="accent1">
              <a:lumMod val="20000"/>
              <a:lumOff val="80000"/>
            </a:schemeClr>
          </a:solidFill>
        </p:spPr>
        <p:txBody>
          <a:bodyPr wrap="square" rtlCol="0">
            <a:spAutoFit/>
          </a:bodyPr>
          <a:lstStyle/>
          <a:p>
            <a:r>
              <a:rPr lang="en-US" b="1" dirty="0">
                <a:solidFill>
                  <a:srgbClr val="3333FF"/>
                </a:solidFill>
              </a:rPr>
              <a:t> </a:t>
            </a:r>
            <a:r>
              <a:rPr lang="en-US" b="1" dirty="0" smtClean="0">
                <a:solidFill>
                  <a:srgbClr val="3333FF"/>
                </a:solidFill>
              </a:rPr>
              <a:t>    Why Hierarchical models?</a:t>
            </a:r>
            <a:endParaRPr lang="en-US" b="1" dirty="0">
              <a:solidFill>
                <a:srgbClr val="3333FF"/>
              </a:solidFill>
            </a:endParaRPr>
          </a:p>
        </p:txBody>
      </p:sp>
      <mc:AlternateContent xmlns:mc="http://schemas.openxmlformats.org/markup-compatibility/2006" xmlns:a14="http://schemas.microsoft.com/office/drawing/2010/main">
        <mc:Choice Requires="a14">
          <p:sp>
            <p:nvSpPr>
              <p:cNvPr id="7" name="TextBox 6"/>
              <p:cNvSpPr txBox="1"/>
              <p:nvPr/>
            </p:nvSpPr>
            <p:spPr>
              <a:xfrm>
                <a:off x="298938" y="732555"/>
                <a:ext cx="8616462" cy="1640577"/>
              </a:xfrm>
              <a:prstGeom prst="rect">
                <a:avLst/>
              </a:prstGeom>
              <a:noFill/>
              <a:ln w="12700">
                <a:solidFill>
                  <a:schemeClr val="accent3">
                    <a:lumMod val="60000"/>
                    <a:lumOff val="40000"/>
                  </a:schemeClr>
                </a:solidFill>
              </a:ln>
            </p:spPr>
            <p:txBody>
              <a:bodyPr wrap="square" rtlCol="0">
                <a:spAutoFit/>
              </a:bodyPr>
              <a:lstStyle/>
              <a:p>
                <a:r>
                  <a:rPr lang="en-US" dirty="0" smtClean="0">
                    <a:solidFill>
                      <a:srgbClr val="00B050"/>
                    </a:solidFill>
                  </a:rPr>
                  <a:t>Likelihood :</a:t>
                </a:r>
                <a:r>
                  <a:rPr lang="en-US" dirty="0" smtClean="0"/>
                  <a:t> </a:t>
                </a:r>
                <a:endParaRPr lang="en-US" b="0" dirty="0" smtClean="0">
                  <a:solidFill>
                    <a:srgbClr val="00B050"/>
                  </a:solidFill>
                </a:endParaRPr>
              </a:p>
              <a:p>
                <a:pPr/>
                <a14:m>
                  <m:oMathPara xmlns:m="http://schemas.openxmlformats.org/officeDocument/2006/math">
                    <m:oMathParaPr>
                      <m:jc m:val="left"/>
                    </m:oMathParaPr>
                    <m:oMath xmlns:m="http://schemas.openxmlformats.org/officeDocument/2006/math">
                      <m:sSub>
                        <m:sSubPr>
                          <m:ctrlPr>
                            <a:rPr lang="en-US" b="0" i="1" dirty="0" smtClean="0">
                              <a:solidFill>
                                <a:schemeClr val="tx1"/>
                              </a:solidFill>
                              <a:latin typeface="Cambria Math"/>
                            </a:rPr>
                          </m:ctrlPr>
                        </m:sSubPr>
                        <m:e>
                          <m:r>
                            <a:rPr lang="en-US" i="1" dirty="0">
                              <a:solidFill>
                                <a:schemeClr val="tx1"/>
                              </a:solidFill>
                              <a:latin typeface="Cambria Math" panose="02040503050406030204" pitchFamily="18" charset="0"/>
                            </a:rPr>
                            <m:t>𝑌</m:t>
                          </m:r>
                        </m:e>
                        <m:sub>
                          <m:r>
                            <a:rPr lang="en-US" b="0" i="1" dirty="0" smtClean="0">
                              <a:solidFill>
                                <a:schemeClr val="tx1"/>
                              </a:solidFill>
                              <a:latin typeface="Cambria Math" panose="02040503050406030204" pitchFamily="18" charset="0"/>
                            </a:rPr>
                            <m:t>𝑖</m:t>
                          </m:r>
                        </m:sub>
                      </m:sSub>
                      <m:r>
                        <a:rPr lang="en-US" i="1" dirty="0">
                          <a:solidFill>
                            <a:schemeClr val="tx1"/>
                          </a:solidFill>
                          <a:latin typeface="Cambria Math" panose="02040503050406030204" pitchFamily="18" charset="0"/>
                        </a:rPr>
                        <m:t>~</m:t>
                      </m:r>
                      <m:r>
                        <m:rPr>
                          <m:sty m:val="p"/>
                        </m:rPr>
                        <a:rPr lang="en-US">
                          <a:solidFill>
                            <a:schemeClr val="tx1"/>
                          </a:solidFill>
                          <a:latin typeface="Cambria Math"/>
                          <a:ea typeface="Cambria Math"/>
                        </a:rPr>
                        <m:t>Bin</m:t>
                      </m:r>
                      <m:d>
                        <m:dPr>
                          <m:ctrlPr>
                            <a:rPr lang="en-US" i="1">
                              <a:solidFill>
                                <a:schemeClr val="tx1"/>
                              </a:solidFill>
                              <a:latin typeface="Cambria Math"/>
                            </a:rPr>
                          </m:ctrlPr>
                        </m:dPr>
                        <m:e>
                          <m:sSub>
                            <m:sSubPr>
                              <m:ctrlPr>
                                <a:rPr lang="en-US" b="0" i="1" smtClean="0">
                                  <a:solidFill>
                                    <a:schemeClr val="tx1"/>
                                  </a:solidFill>
                                  <a:latin typeface="Cambria Math"/>
                                </a:rPr>
                              </m:ctrlPr>
                            </m:sSubPr>
                            <m:e>
                              <m:r>
                                <a:rPr lang="en-US" i="1">
                                  <a:solidFill>
                                    <a:schemeClr val="tx1"/>
                                  </a:solidFill>
                                  <a:latin typeface="Cambria Math" panose="02040503050406030204" pitchFamily="18" charset="0"/>
                                </a:rPr>
                                <m:t>𝑛</m:t>
                              </m:r>
                            </m:e>
                            <m:sub>
                              <m:r>
                                <a:rPr lang="en-US" b="0" i="1" smtClean="0">
                                  <a:solidFill>
                                    <a:schemeClr val="tx1"/>
                                  </a:solidFill>
                                  <a:latin typeface="Cambria Math" panose="02040503050406030204" pitchFamily="18" charset="0"/>
                                </a:rPr>
                                <m:t>𝑖</m:t>
                              </m:r>
                            </m:sub>
                          </m:sSub>
                          <m:r>
                            <a:rPr lang="en-US" i="1">
                              <a:solidFill>
                                <a:schemeClr val="tx1"/>
                              </a:solidFill>
                              <a:latin typeface="Cambria Math"/>
                            </a:rPr>
                            <m:t>,</m:t>
                          </m:r>
                          <m:sSub>
                            <m:sSubPr>
                              <m:ctrlPr>
                                <a:rPr lang="en-US" b="0" i="1" smtClean="0">
                                  <a:solidFill>
                                    <a:schemeClr val="tx1"/>
                                  </a:solidFill>
                                  <a:latin typeface="Cambria Math"/>
                                  <a:ea typeface="Cambria Math"/>
                                </a:rPr>
                              </m:ctrlPr>
                            </m:sSubPr>
                            <m:e>
                              <m:r>
                                <a:rPr lang="en-US" i="1">
                                  <a:solidFill>
                                    <a:schemeClr val="tx1"/>
                                  </a:solidFill>
                                  <a:latin typeface="Cambria Math"/>
                                  <a:ea typeface="Cambria Math"/>
                                </a:rPr>
                                <m:t>𝜃</m:t>
                              </m:r>
                            </m:e>
                            <m:sub>
                              <m:r>
                                <a:rPr lang="en-US" b="0" i="1" smtClean="0">
                                  <a:solidFill>
                                    <a:schemeClr val="tx1"/>
                                  </a:solidFill>
                                  <a:latin typeface="Cambria Math" panose="02040503050406030204" pitchFamily="18" charset="0"/>
                                  <a:ea typeface="Cambria Math"/>
                                </a:rPr>
                                <m:t>𝑖</m:t>
                              </m:r>
                            </m:sub>
                          </m:sSub>
                        </m:e>
                      </m:d>
                      <m:r>
                        <a:rPr lang="en-US" b="0" i="0" smtClean="0">
                          <a:solidFill>
                            <a:schemeClr val="tx1"/>
                          </a:solidFill>
                          <a:latin typeface="Cambria Math" panose="02040503050406030204" pitchFamily="18" charset="0"/>
                          <a:ea typeface="Cambria Math"/>
                        </a:rPr>
                        <m:t>→</m:t>
                      </m:r>
                      <m:r>
                        <a:rPr lang="en-US" i="1" dirty="0" smtClean="0">
                          <a:solidFill>
                            <a:schemeClr val="tx1"/>
                          </a:solidFill>
                          <a:latin typeface="Cambria Math" panose="02040503050406030204" pitchFamily="18" charset="0"/>
                        </a:rPr>
                        <m:t>𝑝</m:t>
                      </m:r>
                      <m:d>
                        <m:dPr>
                          <m:ctrlPr>
                            <a:rPr lang="en-US" i="1">
                              <a:solidFill>
                                <a:schemeClr val="tx1"/>
                              </a:solidFill>
                              <a:latin typeface="Cambria Math"/>
                            </a:rPr>
                          </m:ctrlPr>
                        </m:dPr>
                        <m:e>
                          <m:sSub>
                            <m:sSubPr>
                              <m:ctrlPr>
                                <a:rPr lang="en-US" b="0" i="1" smtClean="0">
                                  <a:solidFill>
                                    <a:schemeClr val="tx1"/>
                                  </a:solidFill>
                                  <a:latin typeface="Cambria Math"/>
                                </a:rPr>
                              </m:ctrlPr>
                            </m:sSubPr>
                            <m:e>
                              <m:r>
                                <a:rPr lang="en-US" i="1">
                                  <a:solidFill>
                                    <a:schemeClr val="tx1"/>
                                  </a:solidFill>
                                  <a:latin typeface="Cambria Math" panose="02040503050406030204" pitchFamily="18" charset="0"/>
                                </a:rPr>
                                <m:t>𝑦</m:t>
                              </m:r>
                            </m:e>
                            <m:sub>
                              <m:r>
                                <a:rPr lang="en-US" b="0" i="1" smtClean="0">
                                  <a:solidFill>
                                    <a:schemeClr val="tx1"/>
                                  </a:solidFill>
                                  <a:latin typeface="Cambria Math" panose="02040503050406030204" pitchFamily="18" charset="0"/>
                                </a:rPr>
                                <m:t>𝑖</m:t>
                              </m:r>
                            </m:sub>
                          </m:sSub>
                        </m:e>
                        <m:e>
                          <m:sSub>
                            <m:sSubPr>
                              <m:ctrlPr>
                                <a:rPr lang="en-US" b="0" i="1" smtClean="0">
                                  <a:solidFill>
                                    <a:schemeClr val="tx1"/>
                                  </a:solidFill>
                                  <a:latin typeface="Cambria Math"/>
                                  <a:ea typeface="Cambria Math"/>
                                </a:rPr>
                              </m:ctrlPr>
                            </m:sSubPr>
                            <m:e>
                              <m:r>
                                <a:rPr lang="en-US" i="1">
                                  <a:solidFill>
                                    <a:schemeClr val="tx1"/>
                                  </a:solidFill>
                                  <a:latin typeface="Cambria Math"/>
                                  <a:ea typeface="Cambria Math"/>
                                </a:rPr>
                                <m:t>𝜃</m:t>
                              </m:r>
                            </m:e>
                            <m:sub>
                              <m:r>
                                <a:rPr lang="en-US" b="0" i="1" smtClean="0">
                                  <a:solidFill>
                                    <a:schemeClr val="tx1"/>
                                  </a:solidFill>
                                  <a:latin typeface="Cambria Math" panose="02040503050406030204" pitchFamily="18" charset="0"/>
                                  <a:ea typeface="Cambria Math"/>
                                </a:rPr>
                                <m:t>𝑖</m:t>
                              </m:r>
                            </m:sub>
                          </m:sSub>
                        </m:e>
                      </m:d>
                      <m:r>
                        <a:rPr lang="en-US">
                          <a:solidFill>
                            <a:schemeClr val="tx1"/>
                          </a:solidFill>
                          <a:latin typeface="Cambria Math" panose="02040503050406030204" pitchFamily="18" charset="0"/>
                          <a:ea typeface="Cambria Math"/>
                        </a:rPr>
                        <m:t>=</m:t>
                      </m:r>
                      <m:d>
                        <m:dPr>
                          <m:ctrlPr>
                            <a:rPr lang="en-US" i="1">
                              <a:solidFill>
                                <a:schemeClr val="tx1"/>
                              </a:solidFill>
                              <a:latin typeface="Cambria Math"/>
                              <a:ea typeface="Cambria Math"/>
                            </a:rPr>
                          </m:ctrlPr>
                        </m:dPr>
                        <m:e>
                          <m:eqArr>
                            <m:eqArrPr>
                              <m:ctrlPr>
                                <a:rPr lang="en-US" i="1">
                                  <a:solidFill>
                                    <a:schemeClr val="tx1"/>
                                  </a:solidFill>
                                  <a:latin typeface="Cambria Math"/>
                                  <a:ea typeface="Cambria Math"/>
                                </a:rPr>
                              </m:ctrlPr>
                            </m:eqArrPr>
                            <m:e>
                              <m:sSub>
                                <m:sSubPr>
                                  <m:ctrlPr>
                                    <a:rPr lang="en-US" b="0" i="1" smtClean="0">
                                      <a:solidFill>
                                        <a:schemeClr val="tx1"/>
                                      </a:solidFill>
                                      <a:latin typeface="Cambria Math"/>
                                      <a:ea typeface="Cambria Math"/>
                                    </a:rPr>
                                  </m:ctrlPr>
                                </m:sSubPr>
                                <m:e>
                                  <m:r>
                                    <a:rPr lang="en-US" i="1">
                                      <a:solidFill>
                                        <a:schemeClr val="tx1"/>
                                      </a:solidFill>
                                      <a:latin typeface="Cambria Math" panose="02040503050406030204" pitchFamily="18" charset="0"/>
                                      <a:ea typeface="Cambria Math"/>
                                    </a:rPr>
                                    <m:t>𝑛</m:t>
                                  </m:r>
                                </m:e>
                                <m:sub>
                                  <m:r>
                                    <a:rPr lang="en-US" b="0" i="1" smtClean="0">
                                      <a:solidFill>
                                        <a:schemeClr val="tx1"/>
                                      </a:solidFill>
                                      <a:latin typeface="Cambria Math" panose="02040503050406030204" pitchFamily="18" charset="0"/>
                                      <a:ea typeface="Cambria Math"/>
                                    </a:rPr>
                                    <m:t>𝑖</m:t>
                                  </m:r>
                                </m:sub>
                              </m:sSub>
                            </m:e>
                            <m:e>
                              <m:sSub>
                                <m:sSubPr>
                                  <m:ctrlPr>
                                    <a:rPr lang="en-US" b="0" i="1" smtClean="0">
                                      <a:solidFill>
                                        <a:schemeClr val="tx1"/>
                                      </a:solidFill>
                                      <a:latin typeface="Cambria Math"/>
                                    </a:rPr>
                                  </m:ctrlPr>
                                </m:sSubPr>
                                <m:e>
                                  <m:r>
                                    <a:rPr lang="en-US" i="1">
                                      <a:solidFill>
                                        <a:schemeClr val="tx1"/>
                                      </a:solidFill>
                                      <a:latin typeface="Cambria Math" panose="02040503050406030204" pitchFamily="18" charset="0"/>
                                    </a:rPr>
                                    <m:t>𝑦</m:t>
                                  </m:r>
                                </m:e>
                                <m:sub>
                                  <m:r>
                                    <a:rPr lang="en-US" b="0" i="1" smtClean="0">
                                      <a:solidFill>
                                        <a:schemeClr val="tx1"/>
                                      </a:solidFill>
                                      <a:latin typeface="Cambria Math" panose="02040503050406030204" pitchFamily="18" charset="0"/>
                                    </a:rPr>
                                    <m:t>𝑖</m:t>
                                  </m:r>
                                </m:sub>
                              </m:sSub>
                            </m:e>
                          </m:eqArr>
                        </m:e>
                      </m:d>
                      <m:sSubSup>
                        <m:sSubSupPr>
                          <m:ctrlPr>
                            <a:rPr lang="en-US" b="0" i="1" smtClean="0">
                              <a:solidFill>
                                <a:schemeClr val="tx1"/>
                              </a:solidFill>
                              <a:latin typeface="Cambria Math"/>
                              <a:ea typeface="Cambria Math"/>
                            </a:rPr>
                          </m:ctrlPr>
                        </m:sSubSupPr>
                        <m:e>
                          <m:r>
                            <a:rPr lang="en-US" i="1">
                              <a:solidFill>
                                <a:schemeClr val="tx1"/>
                              </a:solidFill>
                              <a:latin typeface="Cambria Math" panose="02040503050406030204" pitchFamily="18" charset="0"/>
                              <a:ea typeface="Cambria Math"/>
                            </a:rPr>
                            <m:t>𝜃</m:t>
                          </m:r>
                        </m:e>
                        <m:sub>
                          <m:r>
                            <a:rPr lang="en-US" b="0" i="1" smtClean="0">
                              <a:solidFill>
                                <a:schemeClr val="tx1"/>
                              </a:solidFill>
                              <a:latin typeface="Cambria Math" panose="02040503050406030204" pitchFamily="18" charset="0"/>
                              <a:ea typeface="Cambria Math"/>
                            </a:rPr>
                            <m:t>𝑖</m:t>
                          </m:r>
                        </m:sub>
                        <m:sup>
                          <m:sSub>
                            <m:sSubPr>
                              <m:ctrlPr>
                                <a:rPr lang="en-US" b="0" i="1" smtClean="0">
                                  <a:solidFill>
                                    <a:schemeClr val="tx1"/>
                                  </a:solidFill>
                                  <a:latin typeface="Cambria Math"/>
                                  <a:ea typeface="Cambria Math"/>
                                </a:rPr>
                              </m:ctrlPr>
                            </m:sSubPr>
                            <m:e>
                              <m:r>
                                <a:rPr lang="en-US" i="1">
                                  <a:solidFill>
                                    <a:schemeClr val="tx1"/>
                                  </a:solidFill>
                                  <a:latin typeface="Cambria Math" panose="02040503050406030204" pitchFamily="18" charset="0"/>
                                  <a:ea typeface="Cambria Math"/>
                                </a:rPr>
                                <m:t>𝑦</m:t>
                              </m:r>
                            </m:e>
                            <m:sub>
                              <m:r>
                                <a:rPr lang="en-US" b="0" i="1" smtClean="0">
                                  <a:solidFill>
                                    <a:schemeClr val="tx1"/>
                                  </a:solidFill>
                                  <a:latin typeface="Cambria Math" panose="02040503050406030204" pitchFamily="18" charset="0"/>
                                  <a:ea typeface="Cambria Math"/>
                                </a:rPr>
                                <m:t>𝑖</m:t>
                              </m:r>
                            </m:sub>
                          </m:sSub>
                        </m:sup>
                      </m:sSubSup>
                      <m:sSup>
                        <m:sSupPr>
                          <m:ctrlPr>
                            <a:rPr lang="en-US" i="1">
                              <a:solidFill>
                                <a:schemeClr val="tx1"/>
                              </a:solidFill>
                              <a:latin typeface="Cambria Math"/>
                              <a:ea typeface="Cambria Math"/>
                            </a:rPr>
                          </m:ctrlPr>
                        </m:sSupPr>
                        <m:e>
                          <m:d>
                            <m:dPr>
                              <m:ctrlPr>
                                <a:rPr lang="en-US" i="1">
                                  <a:solidFill>
                                    <a:schemeClr val="tx1"/>
                                  </a:solidFill>
                                  <a:latin typeface="Cambria Math"/>
                                  <a:ea typeface="Cambria Math"/>
                                </a:rPr>
                              </m:ctrlPr>
                            </m:dPr>
                            <m:e>
                              <m:r>
                                <a:rPr lang="en-US" i="1">
                                  <a:solidFill>
                                    <a:schemeClr val="tx1"/>
                                  </a:solidFill>
                                  <a:latin typeface="Cambria Math" panose="02040503050406030204" pitchFamily="18" charset="0"/>
                                  <a:ea typeface="Cambria Math"/>
                                </a:rPr>
                                <m:t>1−</m:t>
                              </m:r>
                              <m:sSub>
                                <m:sSubPr>
                                  <m:ctrlPr>
                                    <a:rPr lang="en-US" b="0" i="1" smtClean="0">
                                      <a:solidFill>
                                        <a:schemeClr val="tx1"/>
                                      </a:solidFill>
                                      <a:latin typeface="Cambria Math"/>
                                      <a:ea typeface="Cambria Math"/>
                                    </a:rPr>
                                  </m:ctrlPr>
                                </m:sSubPr>
                                <m:e>
                                  <m:r>
                                    <a:rPr lang="en-US" i="1">
                                      <a:solidFill>
                                        <a:schemeClr val="tx1"/>
                                      </a:solidFill>
                                      <a:latin typeface="Cambria Math" panose="02040503050406030204" pitchFamily="18" charset="0"/>
                                      <a:ea typeface="Cambria Math"/>
                                    </a:rPr>
                                    <m:t>𝜃</m:t>
                                  </m:r>
                                </m:e>
                                <m:sub>
                                  <m:r>
                                    <a:rPr lang="en-US" b="0" i="1" smtClean="0">
                                      <a:solidFill>
                                        <a:schemeClr val="tx1"/>
                                      </a:solidFill>
                                      <a:latin typeface="Cambria Math" panose="02040503050406030204" pitchFamily="18" charset="0"/>
                                      <a:ea typeface="Cambria Math"/>
                                    </a:rPr>
                                    <m:t>𝑖</m:t>
                                  </m:r>
                                </m:sub>
                              </m:sSub>
                            </m:e>
                          </m:d>
                        </m:e>
                        <m:sup>
                          <m:sSub>
                            <m:sSubPr>
                              <m:ctrlPr>
                                <a:rPr lang="en-US" b="0" i="1" smtClean="0">
                                  <a:solidFill>
                                    <a:schemeClr val="tx1"/>
                                  </a:solidFill>
                                  <a:latin typeface="Cambria Math"/>
                                  <a:ea typeface="Cambria Math"/>
                                </a:rPr>
                              </m:ctrlPr>
                            </m:sSubPr>
                            <m:e>
                              <m:r>
                                <a:rPr lang="en-US" i="1">
                                  <a:solidFill>
                                    <a:schemeClr val="tx1"/>
                                  </a:solidFill>
                                  <a:latin typeface="Cambria Math" panose="02040503050406030204" pitchFamily="18" charset="0"/>
                                  <a:ea typeface="Cambria Math"/>
                                </a:rPr>
                                <m:t>𝑛</m:t>
                              </m:r>
                            </m:e>
                            <m:sub>
                              <m:r>
                                <a:rPr lang="en-US" b="0" i="1" smtClean="0">
                                  <a:solidFill>
                                    <a:schemeClr val="tx1"/>
                                  </a:solidFill>
                                  <a:latin typeface="Cambria Math" panose="02040503050406030204" pitchFamily="18" charset="0"/>
                                  <a:ea typeface="Cambria Math"/>
                                </a:rPr>
                                <m:t>𝑖</m:t>
                              </m:r>
                            </m:sub>
                          </m:sSub>
                          <m:r>
                            <a:rPr lang="en-US" i="1">
                              <a:solidFill>
                                <a:schemeClr val="tx1"/>
                              </a:solidFill>
                              <a:latin typeface="Cambria Math" panose="02040503050406030204" pitchFamily="18" charset="0"/>
                              <a:ea typeface="Cambria Math"/>
                            </a:rPr>
                            <m:t>−</m:t>
                          </m:r>
                          <m:sSub>
                            <m:sSubPr>
                              <m:ctrlPr>
                                <a:rPr lang="en-US" b="0" i="1" smtClean="0">
                                  <a:solidFill>
                                    <a:schemeClr val="tx1"/>
                                  </a:solidFill>
                                  <a:latin typeface="Cambria Math"/>
                                  <a:ea typeface="Cambria Math"/>
                                </a:rPr>
                              </m:ctrlPr>
                            </m:sSubPr>
                            <m:e>
                              <m:r>
                                <a:rPr lang="en-US" i="1">
                                  <a:solidFill>
                                    <a:schemeClr val="tx1"/>
                                  </a:solidFill>
                                  <a:latin typeface="Cambria Math" panose="02040503050406030204" pitchFamily="18" charset="0"/>
                                  <a:ea typeface="Cambria Math"/>
                                </a:rPr>
                                <m:t>𝑦</m:t>
                              </m:r>
                            </m:e>
                            <m:sub>
                              <m:r>
                                <a:rPr lang="en-US" b="0" i="1" smtClean="0">
                                  <a:solidFill>
                                    <a:schemeClr val="tx1"/>
                                  </a:solidFill>
                                  <a:latin typeface="Cambria Math" panose="02040503050406030204" pitchFamily="18" charset="0"/>
                                  <a:ea typeface="Cambria Math"/>
                                </a:rPr>
                                <m:t>𝑖</m:t>
                              </m:r>
                            </m:sub>
                          </m:sSub>
                        </m:sup>
                      </m:sSup>
                    </m:oMath>
                  </m:oMathPara>
                </a14:m>
                <a:endParaRPr lang="en-US" dirty="0" smtClean="0">
                  <a:solidFill>
                    <a:schemeClr val="tx1"/>
                  </a:solidFill>
                  <a:ea typeface="Cambria Math"/>
                </a:endParaRPr>
              </a:p>
              <a:p>
                <a:pPr/>
                <a14:m>
                  <m:oMathPara xmlns:m="http://schemas.openxmlformats.org/officeDocument/2006/math">
                    <m:oMathParaPr>
                      <m:jc m:val="left"/>
                    </m:oMathParaPr>
                    <m:oMath xmlns:m="http://schemas.openxmlformats.org/officeDocument/2006/math">
                      <m:r>
                        <a:rPr lang="en-US" i="1" dirty="0">
                          <a:solidFill>
                            <a:schemeClr val="tx1"/>
                          </a:solidFill>
                          <a:latin typeface="Cambria Math" panose="02040503050406030204" pitchFamily="18" charset="0"/>
                        </a:rPr>
                        <m:t>𝑝</m:t>
                      </m:r>
                      <m:d>
                        <m:dPr>
                          <m:ctrlPr>
                            <a:rPr lang="en-US" i="1">
                              <a:solidFill>
                                <a:schemeClr val="tx1"/>
                              </a:solidFill>
                              <a:latin typeface="Cambria Math"/>
                            </a:rPr>
                          </m:ctrlPr>
                        </m:dPr>
                        <m:e>
                          <m:r>
                            <a:rPr lang="en-US" b="0" i="1" smtClean="0">
                              <a:solidFill>
                                <a:schemeClr val="tx1"/>
                              </a:solidFill>
                              <a:latin typeface="Cambria Math" panose="02040503050406030204" pitchFamily="18" charset="0"/>
                            </a:rPr>
                            <m:t>𝑦</m:t>
                          </m:r>
                        </m:e>
                        <m:e>
                          <m:r>
                            <a:rPr lang="en-US" b="0" i="1" smtClean="0">
                              <a:solidFill>
                                <a:schemeClr val="tx1"/>
                              </a:solidFill>
                              <a:latin typeface="Cambria Math" panose="02040503050406030204" pitchFamily="18" charset="0"/>
                              <a:ea typeface="Cambria Math"/>
                            </a:rPr>
                            <m:t>𝜃</m:t>
                          </m:r>
                        </m:e>
                      </m:d>
                      <m:r>
                        <a:rPr lang="en-US">
                          <a:solidFill>
                            <a:schemeClr val="tx1"/>
                          </a:solidFill>
                          <a:latin typeface="Cambria Math" panose="02040503050406030204" pitchFamily="18" charset="0"/>
                          <a:ea typeface="Cambria Math"/>
                        </a:rPr>
                        <m:t>=</m:t>
                      </m:r>
                      <m:nary>
                        <m:naryPr>
                          <m:chr m:val="∏"/>
                          <m:ctrlPr>
                            <a:rPr lang="en-US" i="1" smtClean="0">
                              <a:solidFill>
                                <a:schemeClr val="tx1"/>
                              </a:solidFill>
                              <a:latin typeface="Cambria Math"/>
                              <a:ea typeface="Cambria Math"/>
                            </a:rPr>
                          </m:ctrlPr>
                        </m:naryPr>
                        <m:sub>
                          <m:r>
                            <m:rPr>
                              <m:brk m:alnAt="23"/>
                            </m:rPr>
                            <a:rPr lang="en-US" b="0" i="1" smtClean="0">
                              <a:solidFill>
                                <a:schemeClr val="tx1"/>
                              </a:solidFill>
                              <a:latin typeface="Cambria Math" panose="02040503050406030204" pitchFamily="18" charset="0"/>
                              <a:ea typeface="Cambria Math"/>
                            </a:rPr>
                            <m:t>𝑖</m:t>
                          </m:r>
                          <m:r>
                            <a:rPr lang="en-US" b="0" i="1" smtClean="0">
                              <a:solidFill>
                                <a:schemeClr val="tx1"/>
                              </a:solidFill>
                              <a:latin typeface="Cambria Math" panose="02040503050406030204" pitchFamily="18" charset="0"/>
                              <a:ea typeface="Cambria Math"/>
                            </a:rPr>
                            <m:t>=1</m:t>
                          </m:r>
                        </m:sub>
                        <m:sup>
                          <m:r>
                            <a:rPr lang="en-US" b="0" i="1" smtClean="0">
                              <a:solidFill>
                                <a:schemeClr val="tx1"/>
                              </a:solidFill>
                              <a:latin typeface="Cambria Math" panose="02040503050406030204" pitchFamily="18" charset="0"/>
                              <a:ea typeface="Cambria Math"/>
                            </a:rPr>
                            <m:t>𝑚</m:t>
                          </m:r>
                        </m:sup>
                        <m:e>
                          <m:r>
                            <a:rPr lang="en-US" i="1" dirty="0">
                              <a:solidFill>
                                <a:schemeClr val="tx1"/>
                              </a:solidFill>
                              <a:latin typeface="Cambria Math" panose="02040503050406030204" pitchFamily="18" charset="0"/>
                            </a:rPr>
                            <m:t>𝑝</m:t>
                          </m:r>
                          <m:d>
                            <m:dPr>
                              <m:ctrlPr>
                                <a:rPr lang="en-US" i="1">
                                  <a:solidFill>
                                    <a:schemeClr val="tx1"/>
                                  </a:solidFill>
                                  <a:latin typeface="Cambria Math"/>
                                </a:rPr>
                              </m:ctrlPr>
                            </m:dPr>
                            <m:e>
                              <m:sSub>
                                <m:sSubPr>
                                  <m:ctrlPr>
                                    <a:rPr lang="en-US" i="1">
                                      <a:solidFill>
                                        <a:schemeClr val="tx1"/>
                                      </a:solidFill>
                                      <a:latin typeface="Cambria Math"/>
                                    </a:rPr>
                                  </m:ctrlPr>
                                </m:sSubPr>
                                <m:e>
                                  <m:r>
                                    <a:rPr lang="en-US" i="1">
                                      <a:solidFill>
                                        <a:schemeClr val="tx1"/>
                                      </a:solidFill>
                                      <a:latin typeface="Cambria Math" panose="02040503050406030204" pitchFamily="18" charset="0"/>
                                    </a:rPr>
                                    <m:t>𝑦</m:t>
                                  </m:r>
                                </m:e>
                                <m:sub>
                                  <m:r>
                                    <a:rPr lang="en-US" i="1">
                                      <a:solidFill>
                                        <a:schemeClr val="tx1"/>
                                      </a:solidFill>
                                      <a:latin typeface="Cambria Math" panose="02040503050406030204" pitchFamily="18" charset="0"/>
                                    </a:rPr>
                                    <m:t>𝑖</m:t>
                                  </m:r>
                                </m:sub>
                              </m:sSub>
                            </m:e>
                            <m:e>
                              <m:sSub>
                                <m:sSubPr>
                                  <m:ctrlPr>
                                    <a:rPr lang="en-US" i="1">
                                      <a:solidFill>
                                        <a:schemeClr val="tx1"/>
                                      </a:solidFill>
                                      <a:latin typeface="Cambria Math"/>
                                      <a:ea typeface="Cambria Math"/>
                                    </a:rPr>
                                  </m:ctrlPr>
                                </m:sSubPr>
                                <m:e>
                                  <m:r>
                                    <a:rPr lang="en-US" i="1">
                                      <a:solidFill>
                                        <a:schemeClr val="tx1"/>
                                      </a:solidFill>
                                      <a:latin typeface="Cambria Math"/>
                                      <a:ea typeface="Cambria Math"/>
                                    </a:rPr>
                                    <m:t>𝜃</m:t>
                                  </m:r>
                                </m:e>
                                <m:sub>
                                  <m:r>
                                    <a:rPr lang="en-US" i="1">
                                      <a:solidFill>
                                        <a:schemeClr val="tx1"/>
                                      </a:solidFill>
                                      <a:latin typeface="Cambria Math" panose="02040503050406030204" pitchFamily="18" charset="0"/>
                                      <a:ea typeface="Cambria Math"/>
                                    </a:rPr>
                                    <m:t>𝑖</m:t>
                                  </m:r>
                                </m:sub>
                              </m:sSub>
                            </m:e>
                          </m:d>
                          <m:r>
                            <a:rPr lang="en-US" b="0" i="1" smtClean="0">
                              <a:solidFill>
                                <a:schemeClr val="tx1"/>
                              </a:solidFill>
                              <a:latin typeface="Cambria Math" panose="02040503050406030204" pitchFamily="18" charset="0"/>
                              <a:ea typeface="Cambria Math"/>
                            </a:rPr>
                            <m:t>=</m:t>
                          </m:r>
                        </m:e>
                      </m:nary>
                      <m:nary>
                        <m:naryPr>
                          <m:chr m:val="∏"/>
                          <m:ctrlPr>
                            <a:rPr lang="en-US" i="1">
                              <a:solidFill>
                                <a:schemeClr val="tx1"/>
                              </a:solidFill>
                              <a:latin typeface="Cambria Math"/>
                              <a:ea typeface="Cambria Math"/>
                            </a:rPr>
                          </m:ctrlPr>
                        </m:naryPr>
                        <m:sub>
                          <m:r>
                            <m:rPr>
                              <m:brk m:alnAt="23"/>
                            </m:rPr>
                            <a:rPr lang="en-US" i="1">
                              <a:solidFill>
                                <a:schemeClr val="tx1"/>
                              </a:solidFill>
                              <a:latin typeface="Cambria Math" panose="02040503050406030204" pitchFamily="18" charset="0"/>
                              <a:ea typeface="Cambria Math"/>
                            </a:rPr>
                            <m:t>𝑖</m:t>
                          </m:r>
                          <m:r>
                            <a:rPr lang="en-US" i="1">
                              <a:solidFill>
                                <a:schemeClr val="tx1"/>
                              </a:solidFill>
                              <a:latin typeface="Cambria Math" panose="02040503050406030204" pitchFamily="18" charset="0"/>
                              <a:ea typeface="Cambria Math"/>
                            </a:rPr>
                            <m:t>=1</m:t>
                          </m:r>
                        </m:sub>
                        <m:sup>
                          <m:r>
                            <a:rPr lang="en-US" i="1">
                              <a:solidFill>
                                <a:schemeClr val="tx1"/>
                              </a:solidFill>
                              <a:latin typeface="Cambria Math" panose="02040503050406030204" pitchFamily="18" charset="0"/>
                              <a:ea typeface="Cambria Math"/>
                            </a:rPr>
                            <m:t>𝑚</m:t>
                          </m:r>
                        </m:sup>
                        <m:e>
                          <m:d>
                            <m:dPr>
                              <m:ctrlPr>
                                <a:rPr lang="en-US" i="1">
                                  <a:solidFill>
                                    <a:schemeClr val="tx1"/>
                                  </a:solidFill>
                                  <a:latin typeface="Cambria Math"/>
                                  <a:ea typeface="Cambria Math"/>
                                </a:rPr>
                              </m:ctrlPr>
                            </m:dPr>
                            <m:e>
                              <m:eqArr>
                                <m:eqArrPr>
                                  <m:ctrlPr>
                                    <a:rPr lang="en-US" i="1">
                                      <a:solidFill>
                                        <a:schemeClr val="tx1"/>
                                      </a:solidFill>
                                      <a:latin typeface="Cambria Math"/>
                                      <a:ea typeface="Cambria Math"/>
                                    </a:rPr>
                                  </m:ctrlPr>
                                </m:eqArrPr>
                                <m:e>
                                  <m:sSub>
                                    <m:sSubPr>
                                      <m:ctrlPr>
                                        <a:rPr lang="en-US" i="1">
                                          <a:solidFill>
                                            <a:schemeClr val="tx1"/>
                                          </a:solidFill>
                                          <a:latin typeface="Cambria Math"/>
                                          <a:ea typeface="Cambria Math"/>
                                        </a:rPr>
                                      </m:ctrlPr>
                                    </m:sSubPr>
                                    <m:e>
                                      <m:r>
                                        <a:rPr lang="en-US" i="1">
                                          <a:solidFill>
                                            <a:schemeClr val="tx1"/>
                                          </a:solidFill>
                                          <a:latin typeface="Cambria Math" panose="02040503050406030204" pitchFamily="18" charset="0"/>
                                          <a:ea typeface="Cambria Math"/>
                                        </a:rPr>
                                        <m:t>𝑛</m:t>
                                      </m:r>
                                    </m:e>
                                    <m:sub>
                                      <m:r>
                                        <a:rPr lang="en-US" i="1">
                                          <a:solidFill>
                                            <a:schemeClr val="tx1"/>
                                          </a:solidFill>
                                          <a:latin typeface="Cambria Math" panose="02040503050406030204" pitchFamily="18" charset="0"/>
                                          <a:ea typeface="Cambria Math"/>
                                        </a:rPr>
                                        <m:t>𝑖</m:t>
                                      </m:r>
                                    </m:sub>
                                  </m:sSub>
                                </m:e>
                                <m:e>
                                  <m:sSub>
                                    <m:sSubPr>
                                      <m:ctrlPr>
                                        <a:rPr lang="en-US" i="1">
                                          <a:solidFill>
                                            <a:schemeClr val="tx1"/>
                                          </a:solidFill>
                                          <a:latin typeface="Cambria Math"/>
                                        </a:rPr>
                                      </m:ctrlPr>
                                    </m:sSubPr>
                                    <m:e>
                                      <m:r>
                                        <a:rPr lang="en-US" i="1">
                                          <a:solidFill>
                                            <a:schemeClr val="tx1"/>
                                          </a:solidFill>
                                          <a:latin typeface="Cambria Math" panose="02040503050406030204" pitchFamily="18" charset="0"/>
                                        </a:rPr>
                                        <m:t>𝑦</m:t>
                                      </m:r>
                                    </m:e>
                                    <m:sub>
                                      <m:r>
                                        <a:rPr lang="en-US" i="1">
                                          <a:solidFill>
                                            <a:schemeClr val="tx1"/>
                                          </a:solidFill>
                                          <a:latin typeface="Cambria Math" panose="02040503050406030204" pitchFamily="18" charset="0"/>
                                        </a:rPr>
                                        <m:t>𝑖</m:t>
                                      </m:r>
                                    </m:sub>
                                  </m:sSub>
                                </m:e>
                              </m:eqArr>
                            </m:e>
                          </m:d>
                          <m:sSubSup>
                            <m:sSubSupPr>
                              <m:ctrlPr>
                                <a:rPr lang="en-US" i="1">
                                  <a:solidFill>
                                    <a:schemeClr val="tx1"/>
                                  </a:solidFill>
                                  <a:latin typeface="Cambria Math"/>
                                  <a:ea typeface="Cambria Math"/>
                                </a:rPr>
                              </m:ctrlPr>
                            </m:sSubSupPr>
                            <m:e>
                              <m:r>
                                <a:rPr lang="en-US" i="1">
                                  <a:solidFill>
                                    <a:schemeClr val="tx1"/>
                                  </a:solidFill>
                                  <a:latin typeface="Cambria Math" panose="02040503050406030204" pitchFamily="18" charset="0"/>
                                  <a:ea typeface="Cambria Math"/>
                                </a:rPr>
                                <m:t>𝜃</m:t>
                              </m:r>
                            </m:e>
                            <m:sub>
                              <m:r>
                                <a:rPr lang="en-US" i="1">
                                  <a:solidFill>
                                    <a:schemeClr val="tx1"/>
                                  </a:solidFill>
                                  <a:latin typeface="Cambria Math" panose="02040503050406030204" pitchFamily="18" charset="0"/>
                                  <a:ea typeface="Cambria Math"/>
                                </a:rPr>
                                <m:t>𝑖</m:t>
                              </m:r>
                            </m:sub>
                            <m:sup>
                              <m:sSub>
                                <m:sSubPr>
                                  <m:ctrlPr>
                                    <a:rPr lang="en-US" i="1">
                                      <a:solidFill>
                                        <a:schemeClr val="tx1"/>
                                      </a:solidFill>
                                      <a:latin typeface="Cambria Math"/>
                                      <a:ea typeface="Cambria Math"/>
                                    </a:rPr>
                                  </m:ctrlPr>
                                </m:sSubPr>
                                <m:e>
                                  <m:r>
                                    <a:rPr lang="en-US" i="1">
                                      <a:solidFill>
                                        <a:schemeClr val="tx1"/>
                                      </a:solidFill>
                                      <a:latin typeface="Cambria Math" panose="02040503050406030204" pitchFamily="18" charset="0"/>
                                      <a:ea typeface="Cambria Math"/>
                                    </a:rPr>
                                    <m:t>𝑦</m:t>
                                  </m:r>
                                </m:e>
                                <m:sub>
                                  <m:r>
                                    <a:rPr lang="en-US" i="1">
                                      <a:solidFill>
                                        <a:schemeClr val="tx1"/>
                                      </a:solidFill>
                                      <a:latin typeface="Cambria Math" panose="02040503050406030204" pitchFamily="18" charset="0"/>
                                      <a:ea typeface="Cambria Math"/>
                                    </a:rPr>
                                    <m:t>𝑖</m:t>
                                  </m:r>
                                </m:sub>
                              </m:sSub>
                            </m:sup>
                          </m:sSubSup>
                          <m:sSup>
                            <m:sSupPr>
                              <m:ctrlPr>
                                <a:rPr lang="en-US" i="1">
                                  <a:solidFill>
                                    <a:schemeClr val="tx1"/>
                                  </a:solidFill>
                                  <a:latin typeface="Cambria Math"/>
                                  <a:ea typeface="Cambria Math"/>
                                </a:rPr>
                              </m:ctrlPr>
                            </m:sSupPr>
                            <m:e>
                              <m:d>
                                <m:dPr>
                                  <m:ctrlPr>
                                    <a:rPr lang="en-US" i="1">
                                      <a:solidFill>
                                        <a:schemeClr val="tx1"/>
                                      </a:solidFill>
                                      <a:latin typeface="Cambria Math"/>
                                      <a:ea typeface="Cambria Math"/>
                                    </a:rPr>
                                  </m:ctrlPr>
                                </m:dPr>
                                <m:e>
                                  <m:r>
                                    <a:rPr lang="en-US" i="1">
                                      <a:solidFill>
                                        <a:schemeClr val="tx1"/>
                                      </a:solidFill>
                                      <a:latin typeface="Cambria Math" panose="02040503050406030204" pitchFamily="18" charset="0"/>
                                      <a:ea typeface="Cambria Math"/>
                                    </a:rPr>
                                    <m:t>1−</m:t>
                                  </m:r>
                                  <m:sSub>
                                    <m:sSubPr>
                                      <m:ctrlPr>
                                        <a:rPr lang="en-US" i="1">
                                          <a:solidFill>
                                            <a:schemeClr val="tx1"/>
                                          </a:solidFill>
                                          <a:latin typeface="Cambria Math"/>
                                          <a:ea typeface="Cambria Math"/>
                                        </a:rPr>
                                      </m:ctrlPr>
                                    </m:sSubPr>
                                    <m:e>
                                      <m:r>
                                        <a:rPr lang="en-US" i="1">
                                          <a:solidFill>
                                            <a:schemeClr val="tx1"/>
                                          </a:solidFill>
                                          <a:latin typeface="Cambria Math" panose="02040503050406030204" pitchFamily="18" charset="0"/>
                                          <a:ea typeface="Cambria Math"/>
                                        </a:rPr>
                                        <m:t>𝜃</m:t>
                                      </m:r>
                                    </m:e>
                                    <m:sub>
                                      <m:r>
                                        <a:rPr lang="en-US" i="1">
                                          <a:solidFill>
                                            <a:schemeClr val="tx1"/>
                                          </a:solidFill>
                                          <a:latin typeface="Cambria Math" panose="02040503050406030204" pitchFamily="18" charset="0"/>
                                          <a:ea typeface="Cambria Math"/>
                                        </a:rPr>
                                        <m:t>𝑖</m:t>
                                      </m:r>
                                    </m:sub>
                                  </m:sSub>
                                </m:e>
                              </m:d>
                            </m:e>
                            <m:sup>
                              <m:sSub>
                                <m:sSubPr>
                                  <m:ctrlPr>
                                    <a:rPr lang="en-US" i="1">
                                      <a:solidFill>
                                        <a:schemeClr val="tx1"/>
                                      </a:solidFill>
                                      <a:latin typeface="Cambria Math"/>
                                      <a:ea typeface="Cambria Math"/>
                                    </a:rPr>
                                  </m:ctrlPr>
                                </m:sSubPr>
                                <m:e>
                                  <m:r>
                                    <a:rPr lang="en-US" i="1">
                                      <a:solidFill>
                                        <a:schemeClr val="tx1"/>
                                      </a:solidFill>
                                      <a:latin typeface="Cambria Math" panose="02040503050406030204" pitchFamily="18" charset="0"/>
                                      <a:ea typeface="Cambria Math"/>
                                    </a:rPr>
                                    <m:t>𝑛</m:t>
                                  </m:r>
                                </m:e>
                                <m:sub>
                                  <m:r>
                                    <a:rPr lang="en-US" i="1">
                                      <a:solidFill>
                                        <a:schemeClr val="tx1"/>
                                      </a:solidFill>
                                      <a:latin typeface="Cambria Math" panose="02040503050406030204" pitchFamily="18" charset="0"/>
                                      <a:ea typeface="Cambria Math"/>
                                    </a:rPr>
                                    <m:t>𝑖</m:t>
                                  </m:r>
                                </m:sub>
                              </m:sSub>
                              <m:r>
                                <a:rPr lang="en-US" i="1">
                                  <a:solidFill>
                                    <a:schemeClr val="tx1"/>
                                  </a:solidFill>
                                  <a:latin typeface="Cambria Math" panose="02040503050406030204" pitchFamily="18" charset="0"/>
                                  <a:ea typeface="Cambria Math"/>
                                </a:rPr>
                                <m:t>−</m:t>
                              </m:r>
                              <m:sSub>
                                <m:sSubPr>
                                  <m:ctrlPr>
                                    <a:rPr lang="en-US" i="1">
                                      <a:solidFill>
                                        <a:schemeClr val="tx1"/>
                                      </a:solidFill>
                                      <a:latin typeface="Cambria Math"/>
                                      <a:ea typeface="Cambria Math"/>
                                    </a:rPr>
                                  </m:ctrlPr>
                                </m:sSubPr>
                                <m:e>
                                  <m:r>
                                    <a:rPr lang="en-US" i="1">
                                      <a:solidFill>
                                        <a:schemeClr val="tx1"/>
                                      </a:solidFill>
                                      <a:latin typeface="Cambria Math" panose="02040503050406030204" pitchFamily="18" charset="0"/>
                                      <a:ea typeface="Cambria Math"/>
                                    </a:rPr>
                                    <m:t>𝑦</m:t>
                                  </m:r>
                                </m:e>
                                <m:sub>
                                  <m:r>
                                    <a:rPr lang="en-US" i="1">
                                      <a:solidFill>
                                        <a:schemeClr val="tx1"/>
                                      </a:solidFill>
                                      <a:latin typeface="Cambria Math" panose="02040503050406030204" pitchFamily="18" charset="0"/>
                                      <a:ea typeface="Cambria Math"/>
                                    </a:rPr>
                                    <m:t>𝑖</m:t>
                                  </m:r>
                                </m:sub>
                              </m:sSub>
                            </m:sup>
                          </m:sSup>
                        </m:e>
                      </m:nary>
                    </m:oMath>
                  </m:oMathPara>
                </a14:m>
                <a:endParaRPr lang="en-US" dirty="0"/>
              </a:p>
            </p:txBody>
          </p:sp>
        </mc:Choice>
        <mc:Fallback xmlns="">
          <p:sp>
            <p:nvSpPr>
              <p:cNvPr id="7" name="TextBox 6"/>
              <p:cNvSpPr txBox="1">
                <a:spLocks noRot="1" noChangeAspect="1" noMove="1" noResize="1" noEditPoints="1" noAdjustHandles="1" noChangeArrowheads="1" noChangeShapeType="1" noTextEdit="1"/>
              </p:cNvSpPr>
              <p:nvPr/>
            </p:nvSpPr>
            <p:spPr>
              <a:xfrm>
                <a:off x="298938" y="732555"/>
                <a:ext cx="8616462" cy="1640577"/>
              </a:xfrm>
              <a:prstGeom prst="rect">
                <a:avLst/>
              </a:prstGeom>
              <a:blipFill>
                <a:blip r:embed="rId2"/>
                <a:stretch>
                  <a:fillRect l="-494" t="-1476"/>
                </a:stretch>
              </a:blipFill>
              <a:ln w="12700">
                <a:solidFill>
                  <a:schemeClr val="accent3">
                    <a:lumMod val="60000"/>
                    <a:lumOff val="40000"/>
                  </a:schemeClr>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Rectangle 9"/>
              <p:cNvSpPr/>
              <p:nvPr/>
            </p:nvSpPr>
            <p:spPr>
              <a:xfrm>
                <a:off x="293076" y="2455835"/>
                <a:ext cx="8622324" cy="1125565"/>
              </a:xfrm>
              <a:prstGeom prst="rect">
                <a:avLst/>
              </a:prstGeom>
              <a:ln w="12700">
                <a:solidFill>
                  <a:schemeClr val="accent1">
                    <a:lumMod val="40000"/>
                    <a:lumOff val="60000"/>
                  </a:schemeClr>
                </a:solidFill>
              </a:ln>
            </p:spPr>
            <p:txBody>
              <a:bodyPr wrap="square">
                <a:spAutoFit/>
              </a:bodyPr>
              <a:lstStyle/>
              <a:p>
                <a:r>
                  <a:rPr lang="en-US" dirty="0" smtClean="0">
                    <a:solidFill>
                      <a:srgbClr val="3333FF"/>
                    </a:solidFill>
                  </a:rPr>
                  <a:t>Prior:</a:t>
                </a:r>
              </a:p>
              <a:p>
                <a:pPr/>
                <a14:m>
                  <m:oMathPara xmlns:m="http://schemas.openxmlformats.org/officeDocument/2006/math">
                    <m:oMathParaPr>
                      <m:jc m:val="left"/>
                    </m:oMathParaPr>
                    <m:oMath xmlns:m="http://schemas.openxmlformats.org/officeDocument/2006/math">
                      <m:r>
                        <a:rPr lang="en-US" b="0" i="1" smtClean="0">
                          <a:solidFill>
                            <a:schemeClr val="tx1"/>
                          </a:solidFill>
                          <a:latin typeface="Cambria Math" panose="02040503050406030204" pitchFamily="18" charset="0"/>
                          <a:ea typeface="Cambria Math"/>
                        </a:rPr>
                        <m:t>𝑝</m:t>
                      </m:r>
                      <m:d>
                        <m:dPr>
                          <m:ctrlPr>
                            <a:rPr lang="en-US" b="0" i="1" smtClean="0">
                              <a:solidFill>
                                <a:schemeClr val="tx1"/>
                              </a:solidFill>
                              <a:latin typeface="Cambria Math"/>
                              <a:ea typeface="Cambria Math"/>
                            </a:rPr>
                          </m:ctrlPr>
                        </m:dPr>
                        <m:e>
                          <m:r>
                            <a:rPr lang="en-US" i="1">
                              <a:latin typeface="Cambria Math"/>
                              <a:ea typeface="Cambria Math"/>
                            </a:rPr>
                            <m:t>𝜃</m:t>
                          </m:r>
                        </m:e>
                      </m:d>
                      <m:r>
                        <a:rPr lang="en-US" b="0" i="0" smtClean="0">
                          <a:solidFill>
                            <a:schemeClr val="tx1"/>
                          </a:solidFill>
                          <a:latin typeface="Cambria Math" panose="02040503050406030204" pitchFamily="18" charset="0"/>
                          <a:ea typeface="Cambria Math"/>
                        </a:rPr>
                        <m:t>=</m:t>
                      </m:r>
                      <m:nary>
                        <m:naryPr>
                          <m:chr m:val="∏"/>
                          <m:ctrlPr>
                            <a:rPr lang="en-US" i="1">
                              <a:solidFill>
                                <a:schemeClr val="tx1"/>
                              </a:solidFill>
                              <a:latin typeface="Cambria Math"/>
                              <a:ea typeface="Cambria Math"/>
                            </a:rPr>
                          </m:ctrlPr>
                        </m:naryPr>
                        <m:sub>
                          <m:r>
                            <m:rPr>
                              <m:brk m:alnAt="23"/>
                            </m:rPr>
                            <a:rPr lang="en-US" i="1">
                              <a:solidFill>
                                <a:schemeClr val="tx1"/>
                              </a:solidFill>
                              <a:latin typeface="Cambria Math" panose="02040503050406030204" pitchFamily="18" charset="0"/>
                              <a:ea typeface="Cambria Math"/>
                            </a:rPr>
                            <m:t>𝑖</m:t>
                          </m:r>
                          <m:r>
                            <a:rPr lang="en-US" i="1">
                              <a:solidFill>
                                <a:schemeClr val="tx1"/>
                              </a:solidFill>
                              <a:latin typeface="Cambria Math" panose="02040503050406030204" pitchFamily="18" charset="0"/>
                              <a:ea typeface="Cambria Math"/>
                            </a:rPr>
                            <m:t>=1</m:t>
                          </m:r>
                        </m:sub>
                        <m:sup>
                          <m:r>
                            <a:rPr lang="en-US" i="1">
                              <a:solidFill>
                                <a:schemeClr val="tx1"/>
                              </a:solidFill>
                              <a:latin typeface="Cambria Math" panose="02040503050406030204" pitchFamily="18" charset="0"/>
                              <a:ea typeface="Cambria Math"/>
                            </a:rPr>
                            <m:t>𝑚</m:t>
                          </m:r>
                        </m:sup>
                        <m:e>
                          <m:r>
                            <a:rPr lang="en-US" b="0" i="1" dirty="0" smtClean="0">
                              <a:solidFill>
                                <a:schemeClr val="tx1"/>
                              </a:solidFill>
                              <a:latin typeface="Cambria Math" panose="02040503050406030204" pitchFamily="18" charset="0"/>
                            </a:rPr>
                            <m:t>𝑝</m:t>
                          </m:r>
                          <m:r>
                            <a:rPr lang="en-US" b="0" i="1" dirty="0" smtClean="0">
                              <a:solidFill>
                                <a:schemeClr val="tx1"/>
                              </a:solidFill>
                              <a:latin typeface="Cambria Math" panose="02040503050406030204" pitchFamily="18" charset="0"/>
                            </a:rPr>
                            <m:t>(</m:t>
                          </m:r>
                          <m:sSub>
                            <m:sSubPr>
                              <m:ctrlPr>
                                <a:rPr lang="en-US" b="0" i="1" dirty="0" smtClean="0">
                                  <a:solidFill>
                                    <a:schemeClr val="tx1"/>
                                  </a:solidFill>
                                  <a:latin typeface="Cambria Math"/>
                                </a:rPr>
                              </m:ctrlPr>
                            </m:sSubPr>
                            <m:e>
                              <m:r>
                                <a:rPr lang="en-US" b="0" i="1" dirty="0" smtClean="0">
                                  <a:solidFill>
                                    <a:schemeClr val="tx1"/>
                                  </a:solidFill>
                                  <a:latin typeface="Cambria Math" panose="02040503050406030204" pitchFamily="18" charset="0"/>
                                </a:rPr>
                                <m:t>𝜃</m:t>
                              </m:r>
                            </m:e>
                            <m:sub>
                              <m:r>
                                <a:rPr lang="en-US" b="0" i="1" dirty="0" smtClean="0">
                                  <a:solidFill>
                                    <a:schemeClr val="tx1"/>
                                  </a:solidFill>
                                  <a:latin typeface="Cambria Math" panose="02040503050406030204" pitchFamily="18" charset="0"/>
                                </a:rPr>
                                <m:t>𝑖</m:t>
                              </m:r>
                            </m:sub>
                          </m:sSub>
                          <m:r>
                            <a:rPr lang="en-US" b="0" i="1" dirty="0" smtClean="0">
                              <a:solidFill>
                                <a:schemeClr val="tx1"/>
                              </a:solidFill>
                              <a:latin typeface="Cambria Math" panose="02040503050406030204" pitchFamily="18" charset="0"/>
                            </a:rPr>
                            <m:t>)</m:t>
                          </m:r>
                          <m:r>
                            <a:rPr lang="en-US" i="1">
                              <a:solidFill>
                                <a:schemeClr val="tx1"/>
                              </a:solidFill>
                              <a:latin typeface="Cambria Math" panose="02040503050406030204" pitchFamily="18" charset="0"/>
                              <a:ea typeface="Cambria Math"/>
                            </a:rPr>
                            <m:t>=</m:t>
                          </m:r>
                          <m:nary>
                            <m:naryPr>
                              <m:chr m:val="∏"/>
                              <m:ctrlPr>
                                <a:rPr lang="en-US" i="1">
                                  <a:solidFill>
                                    <a:schemeClr val="tx1"/>
                                  </a:solidFill>
                                  <a:latin typeface="Cambria Math"/>
                                  <a:ea typeface="Cambria Math"/>
                                </a:rPr>
                              </m:ctrlPr>
                            </m:naryPr>
                            <m:sub>
                              <m:r>
                                <m:rPr>
                                  <m:brk m:alnAt="23"/>
                                </m:rPr>
                                <a:rPr lang="en-US" i="1">
                                  <a:solidFill>
                                    <a:schemeClr val="tx1"/>
                                  </a:solidFill>
                                  <a:latin typeface="Cambria Math" panose="02040503050406030204" pitchFamily="18" charset="0"/>
                                  <a:ea typeface="Cambria Math"/>
                                </a:rPr>
                                <m:t>𝑖</m:t>
                              </m:r>
                              <m:r>
                                <a:rPr lang="en-US" i="1">
                                  <a:solidFill>
                                    <a:schemeClr val="tx1"/>
                                  </a:solidFill>
                                  <a:latin typeface="Cambria Math" panose="02040503050406030204" pitchFamily="18" charset="0"/>
                                  <a:ea typeface="Cambria Math"/>
                                </a:rPr>
                                <m:t>=1</m:t>
                              </m:r>
                            </m:sub>
                            <m:sup>
                              <m:r>
                                <a:rPr lang="en-US" i="1">
                                  <a:solidFill>
                                    <a:schemeClr val="tx1"/>
                                  </a:solidFill>
                                  <a:latin typeface="Cambria Math" panose="02040503050406030204" pitchFamily="18" charset="0"/>
                                  <a:ea typeface="Cambria Math"/>
                                </a:rPr>
                                <m:t>𝑚</m:t>
                              </m:r>
                            </m:sup>
                            <m:e>
                              <m:r>
                                <m:rPr>
                                  <m:sty m:val="p"/>
                                </m:rPr>
                                <a:rPr lang="en-US">
                                  <a:solidFill>
                                    <a:schemeClr val="tx1"/>
                                  </a:solidFill>
                                  <a:latin typeface="Cambria Math" panose="02040503050406030204" pitchFamily="18" charset="0"/>
                                  <a:ea typeface="Cambria Math"/>
                                </a:rPr>
                                <m:t>Beta</m:t>
                              </m:r>
                              <m:d>
                                <m:dPr>
                                  <m:ctrlPr>
                                    <a:rPr lang="en-US" i="1">
                                      <a:solidFill>
                                        <a:schemeClr val="tx1"/>
                                      </a:solidFill>
                                      <a:latin typeface="Cambria Math"/>
                                      <a:ea typeface="Cambria Math"/>
                                    </a:rPr>
                                  </m:ctrlPr>
                                </m:dPr>
                                <m:e>
                                  <m:sSub>
                                    <m:sSubPr>
                                      <m:ctrlPr>
                                        <a:rPr lang="en-US" b="0" i="1" smtClean="0">
                                          <a:solidFill>
                                            <a:schemeClr val="tx1"/>
                                          </a:solidFill>
                                          <a:latin typeface="Cambria Math"/>
                                          <a:ea typeface="Cambria Math"/>
                                        </a:rPr>
                                      </m:ctrlPr>
                                    </m:sSubPr>
                                    <m:e>
                                      <m:r>
                                        <a:rPr lang="en-US" i="1">
                                          <a:solidFill>
                                            <a:schemeClr val="tx1"/>
                                          </a:solidFill>
                                          <a:latin typeface="Cambria Math"/>
                                          <a:ea typeface="Cambria Math"/>
                                        </a:rPr>
                                        <m:t>𝛼</m:t>
                                      </m:r>
                                    </m:e>
                                    <m:sub>
                                      <m:r>
                                        <a:rPr lang="en-US" b="0" i="1" smtClean="0">
                                          <a:solidFill>
                                            <a:schemeClr val="tx1"/>
                                          </a:solidFill>
                                          <a:latin typeface="Cambria Math" panose="02040503050406030204" pitchFamily="18" charset="0"/>
                                          <a:ea typeface="Cambria Math"/>
                                        </a:rPr>
                                        <m:t>𝑖</m:t>
                                      </m:r>
                                    </m:sub>
                                  </m:sSub>
                                  <m:r>
                                    <a:rPr lang="en-US" i="1">
                                      <a:solidFill>
                                        <a:schemeClr val="tx1"/>
                                      </a:solidFill>
                                      <a:latin typeface="Cambria Math"/>
                                      <a:ea typeface="Cambria Math"/>
                                    </a:rPr>
                                    <m:t>,</m:t>
                                  </m:r>
                                  <m:sSub>
                                    <m:sSubPr>
                                      <m:ctrlPr>
                                        <a:rPr lang="en-US" b="0" i="1" smtClean="0">
                                          <a:solidFill>
                                            <a:schemeClr val="tx1"/>
                                          </a:solidFill>
                                          <a:latin typeface="Cambria Math"/>
                                          <a:ea typeface="Cambria Math"/>
                                        </a:rPr>
                                      </m:ctrlPr>
                                    </m:sSubPr>
                                    <m:e>
                                      <m:r>
                                        <a:rPr lang="en-US" i="1">
                                          <a:solidFill>
                                            <a:schemeClr val="tx1"/>
                                          </a:solidFill>
                                          <a:latin typeface="Cambria Math"/>
                                          <a:ea typeface="Cambria Math"/>
                                        </a:rPr>
                                        <m:t>𝛽</m:t>
                                      </m:r>
                                    </m:e>
                                    <m:sub>
                                      <m:r>
                                        <a:rPr lang="en-US" b="0" i="1" smtClean="0">
                                          <a:solidFill>
                                            <a:schemeClr val="tx1"/>
                                          </a:solidFill>
                                          <a:latin typeface="Cambria Math" panose="02040503050406030204" pitchFamily="18" charset="0"/>
                                          <a:ea typeface="Cambria Math"/>
                                        </a:rPr>
                                        <m:t>𝑖</m:t>
                                      </m:r>
                                    </m:sub>
                                  </m:sSub>
                                </m:e>
                              </m:d>
                              <m:r>
                                <a:rPr lang="en-US" b="0" i="1" smtClean="0">
                                  <a:solidFill>
                                    <a:schemeClr val="tx1"/>
                                  </a:solidFill>
                                  <a:latin typeface="Cambria Math" panose="02040503050406030204" pitchFamily="18" charset="0"/>
                                  <a:ea typeface="Cambria Math"/>
                                </a:rPr>
                                <m:t>=</m:t>
                              </m:r>
                            </m:e>
                          </m:nary>
                        </m:e>
                      </m:nary>
                      <m:nary>
                        <m:naryPr>
                          <m:chr m:val="∏"/>
                          <m:ctrlPr>
                            <a:rPr lang="en-US" i="1" smtClean="0">
                              <a:solidFill>
                                <a:schemeClr val="tx1"/>
                              </a:solidFill>
                              <a:latin typeface="Cambria Math"/>
                              <a:ea typeface="Cambria Math"/>
                            </a:rPr>
                          </m:ctrlPr>
                        </m:naryPr>
                        <m:sub>
                          <m:r>
                            <m:rPr>
                              <m:brk m:alnAt="23"/>
                            </m:rPr>
                            <a:rPr lang="en-US" b="0" i="1" smtClean="0">
                              <a:solidFill>
                                <a:schemeClr val="tx1"/>
                              </a:solidFill>
                              <a:latin typeface="Cambria Math" panose="02040503050406030204" pitchFamily="18" charset="0"/>
                              <a:ea typeface="Cambria Math"/>
                            </a:rPr>
                            <m:t>𝑖</m:t>
                          </m:r>
                          <m:r>
                            <a:rPr lang="en-US" b="0" i="1" smtClean="0">
                              <a:solidFill>
                                <a:schemeClr val="tx1"/>
                              </a:solidFill>
                              <a:latin typeface="Cambria Math" panose="02040503050406030204" pitchFamily="18" charset="0"/>
                              <a:ea typeface="Cambria Math"/>
                            </a:rPr>
                            <m:t>=1</m:t>
                          </m:r>
                        </m:sub>
                        <m:sup>
                          <m:r>
                            <a:rPr lang="en-US" b="0" i="1" smtClean="0">
                              <a:solidFill>
                                <a:schemeClr val="tx1"/>
                              </a:solidFill>
                              <a:latin typeface="Cambria Math" panose="02040503050406030204" pitchFamily="18" charset="0"/>
                              <a:ea typeface="Cambria Math"/>
                            </a:rPr>
                            <m:t>𝑚</m:t>
                          </m:r>
                        </m:sup>
                        <m:e>
                          <m:f>
                            <m:fPr>
                              <m:ctrlPr>
                                <a:rPr lang="en-US" i="1">
                                  <a:solidFill>
                                    <a:schemeClr val="tx1"/>
                                  </a:solidFill>
                                  <a:latin typeface="Cambria Math"/>
                                  <a:ea typeface="Cambria Math"/>
                                </a:rPr>
                              </m:ctrlPr>
                            </m:fPr>
                            <m:num>
                              <m:r>
                                <m:rPr>
                                  <m:sty m:val="p"/>
                                </m:rPr>
                                <a:rPr lang="el-GR" i="1">
                                  <a:solidFill>
                                    <a:schemeClr val="tx1"/>
                                  </a:solidFill>
                                  <a:latin typeface="Cambria Math"/>
                                  <a:ea typeface="Cambria Math"/>
                                </a:rPr>
                                <m:t>Γ</m:t>
                              </m:r>
                              <m:r>
                                <a:rPr lang="en-US" i="1">
                                  <a:solidFill>
                                    <a:schemeClr val="tx1"/>
                                  </a:solidFill>
                                  <a:latin typeface="Cambria Math"/>
                                  <a:ea typeface="Cambria Math"/>
                                </a:rPr>
                                <m:t>(</m:t>
                              </m:r>
                              <m:sSub>
                                <m:sSubPr>
                                  <m:ctrlPr>
                                    <a:rPr lang="en-US" b="0" i="1" smtClean="0">
                                      <a:solidFill>
                                        <a:schemeClr val="tx1"/>
                                      </a:solidFill>
                                      <a:latin typeface="Cambria Math"/>
                                      <a:ea typeface="Cambria Math"/>
                                    </a:rPr>
                                  </m:ctrlPr>
                                </m:sSubPr>
                                <m:e>
                                  <m:r>
                                    <a:rPr lang="en-US" i="1">
                                      <a:solidFill>
                                        <a:schemeClr val="tx1"/>
                                      </a:solidFill>
                                      <a:latin typeface="Cambria Math"/>
                                      <a:ea typeface="Cambria Math"/>
                                    </a:rPr>
                                    <m:t>𝛼</m:t>
                                  </m:r>
                                </m:e>
                                <m:sub>
                                  <m:r>
                                    <a:rPr lang="en-US" b="0" i="1" smtClean="0">
                                      <a:solidFill>
                                        <a:schemeClr val="tx1"/>
                                      </a:solidFill>
                                      <a:latin typeface="Cambria Math" panose="02040503050406030204" pitchFamily="18" charset="0"/>
                                      <a:ea typeface="Cambria Math"/>
                                    </a:rPr>
                                    <m:t>𝑖</m:t>
                                  </m:r>
                                </m:sub>
                              </m:sSub>
                              <m:r>
                                <a:rPr lang="en-US" i="1">
                                  <a:solidFill>
                                    <a:schemeClr val="tx1"/>
                                  </a:solidFill>
                                  <a:latin typeface="Cambria Math"/>
                                  <a:ea typeface="Cambria Math"/>
                                </a:rPr>
                                <m:t>+</m:t>
                              </m:r>
                              <m:sSub>
                                <m:sSubPr>
                                  <m:ctrlPr>
                                    <a:rPr lang="en-US" b="0" i="1" smtClean="0">
                                      <a:solidFill>
                                        <a:schemeClr val="tx1"/>
                                      </a:solidFill>
                                      <a:latin typeface="Cambria Math"/>
                                      <a:ea typeface="Cambria Math"/>
                                    </a:rPr>
                                  </m:ctrlPr>
                                </m:sSubPr>
                                <m:e>
                                  <m:r>
                                    <a:rPr lang="en-US" i="1">
                                      <a:solidFill>
                                        <a:schemeClr val="tx1"/>
                                      </a:solidFill>
                                      <a:latin typeface="Cambria Math"/>
                                      <a:ea typeface="Cambria Math"/>
                                    </a:rPr>
                                    <m:t>𝛽</m:t>
                                  </m:r>
                                </m:e>
                                <m:sub>
                                  <m:r>
                                    <a:rPr lang="en-US" b="0" i="1" smtClean="0">
                                      <a:solidFill>
                                        <a:schemeClr val="tx1"/>
                                      </a:solidFill>
                                      <a:latin typeface="Cambria Math" panose="02040503050406030204" pitchFamily="18" charset="0"/>
                                      <a:ea typeface="Cambria Math"/>
                                    </a:rPr>
                                    <m:t>𝑖</m:t>
                                  </m:r>
                                </m:sub>
                              </m:sSub>
                              <m:r>
                                <a:rPr lang="en-US" i="1">
                                  <a:solidFill>
                                    <a:schemeClr val="tx1"/>
                                  </a:solidFill>
                                  <a:latin typeface="Cambria Math"/>
                                  <a:ea typeface="Cambria Math"/>
                                </a:rPr>
                                <m:t>)</m:t>
                              </m:r>
                            </m:num>
                            <m:den>
                              <m:r>
                                <m:rPr>
                                  <m:sty m:val="p"/>
                                </m:rPr>
                                <a:rPr lang="el-GR" i="1">
                                  <a:solidFill>
                                    <a:schemeClr val="tx1"/>
                                  </a:solidFill>
                                  <a:latin typeface="Cambria Math"/>
                                  <a:ea typeface="Cambria Math"/>
                                </a:rPr>
                                <m:t>Γ</m:t>
                              </m:r>
                              <m:r>
                                <a:rPr lang="en-US" i="1">
                                  <a:solidFill>
                                    <a:schemeClr val="tx1"/>
                                  </a:solidFill>
                                  <a:latin typeface="Cambria Math"/>
                                  <a:ea typeface="Cambria Math"/>
                                </a:rPr>
                                <m:t>(</m:t>
                              </m:r>
                              <m:sSub>
                                <m:sSubPr>
                                  <m:ctrlPr>
                                    <a:rPr lang="en-US" b="0" i="1" smtClean="0">
                                      <a:solidFill>
                                        <a:schemeClr val="tx1"/>
                                      </a:solidFill>
                                      <a:latin typeface="Cambria Math"/>
                                      <a:ea typeface="Cambria Math"/>
                                    </a:rPr>
                                  </m:ctrlPr>
                                </m:sSubPr>
                                <m:e>
                                  <m:r>
                                    <a:rPr lang="en-US" i="1">
                                      <a:solidFill>
                                        <a:schemeClr val="tx1"/>
                                      </a:solidFill>
                                      <a:latin typeface="Cambria Math"/>
                                      <a:ea typeface="Cambria Math"/>
                                    </a:rPr>
                                    <m:t>𝛼</m:t>
                                  </m:r>
                                </m:e>
                                <m:sub>
                                  <m:r>
                                    <a:rPr lang="en-US" b="0" i="1" smtClean="0">
                                      <a:solidFill>
                                        <a:schemeClr val="tx1"/>
                                      </a:solidFill>
                                      <a:latin typeface="Cambria Math" panose="02040503050406030204" pitchFamily="18" charset="0"/>
                                      <a:ea typeface="Cambria Math"/>
                                    </a:rPr>
                                    <m:t>𝑖</m:t>
                                  </m:r>
                                </m:sub>
                              </m:sSub>
                              <m:r>
                                <a:rPr lang="en-US" i="1">
                                  <a:solidFill>
                                    <a:schemeClr val="tx1"/>
                                  </a:solidFill>
                                  <a:latin typeface="Cambria Math"/>
                                  <a:ea typeface="Cambria Math"/>
                                </a:rPr>
                                <m:t>)</m:t>
                              </m:r>
                              <m:r>
                                <m:rPr>
                                  <m:sty m:val="p"/>
                                </m:rPr>
                                <a:rPr lang="el-GR" i="1">
                                  <a:solidFill>
                                    <a:schemeClr val="tx1"/>
                                  </a:solidFill>
                                  <a:latin typeface="Cambria Math"/>
                                  <a:ea typeface="Cambria Math"/>
                                </a:rPr>
                                <m:t>Γ</m:t>
                              </m:r>
                              <m:r>
                                <a:rPr lang="en-US" i="1">
                                  <a:solidFill>
                                    <a:schemeClr val="tx1"/>
                                  </a:solidFill>
                                  <a:latin typeface="Cambria Math"/>
                                  <a:ea typeface="Cambria Math"/>
                                </a:rPr>
                                <m:t>(</m:t>
                              </m:r>
                              <m:sSub>
                                <m:sSubPr>
                                  <m:ctrlPr>
                                    <a:rPr lang="en-US" b="0" i="1" smtClean="0">
                                      <a:solidFill>
                                        <a:schemeClr val="tx1"/>
                                      </a:solidFill>
                                      <a:latin typeface="Cambria Math"/>
                                      <a:ea typeface="Cambria Math"/>
                                    </a:rPr>
                                  </m:ctrlPr>
                                </m:sSubPr>
                                <m:e>
                                  <m:r>
                                    <a:rPr lang="en-US" i="1">
                                      <a:solidFill>
                                        <a:schemeClr val="tx1"/>
                                      </a:solidFill>
                                      <a:latin typeface="Cambria Math"/>
                                      <a:ea typeface="Cambria Math"/>
                                    </a:rPr>
                                    <m:t>𝛽</m:t>
                                  </m:r>
                                </m:e>
                                <m:sub>
                                  <m:r>
                                    <a:rPr lang="en-US" b="0" i="1" smtClean="0">
                                      <a:solidFill>
                                        <a:schemeClr val="tx1"/>
                                      </a:solidFill>
                                      <a:latin typeface="Cambria Math" panose="02040503050406030204" pitchFamily="18" charset="0"/>
                                      <a:ea typeface="Cambria Math"/>
                                    </a:rPr>
                                    <m:t>𝑖</m:t>
                                  </m:r>
                                </m:sub>
                              </m:sSub>
                              <m:r>
                                <a:rPr lang="en-US" i="1">
                                  <a:solidFill>
                                    <a:schemeClr val="tx1"/>
                                  </a:solidFill>
                                  <a:latin typeface="Cambria Math"/>
                                  <a:ea typeface="Cambria Math"/>
                                </a:rPr>
                                <m:t>)</m:t>
                              </m:r>
                            </m:den>
                          </m:f>
                          <m:sSubSup>
                            <m:sSubSupPr>
                              <m:ctrlPr>
                                <a:rPr lang="en-US" b="0" i="1" smtClean="0">
                                  <a:solidFill>
                                    <a:schemeClr val="tx1"/>
                                  </a:solidFill>
                                  <a:latin typeface="Cambria Math"/>
                                  <a:ea typeface="Cambria Math"/>
                                </a:rPr>
                              </m:ctrlPr>
                            </m:sSubSupPr>
                            <m:e>
                              <m:r>
                                <a:rPr lang="en-US" i="1">
                                  <a:solidFill>
                                    <a:schemeClr val="tx1"/>
                                  </a:solidFill>
                                  <a:latin typeface="Cambria Math"/>
                                  <a:ea typeface="Cambria Math"/>
                                </a:rPr>
                                <m:t>𝜃</m:t>
                              </m:r>
                            </m:e>
                            <m:sub>
                              <m:r>
                                <a:rPr lang="en-US" b="0" i="1" smtClean="0">
                                  <a:solidFill>
                                    <a:schemeClr val="tx1"/>
                                  </a:solidFill>
                                  <a:latin typeface="Cambria Math" panose="02040503050406030204" pitchFamily="18" charset="0"/>
                                  <a:ea typeface="Cambria Math"/>
                                </a:rPr>
                                <m:t>𝑖</m:t>
                              </m:r>
                            </m:sub>
                            <m:sup>
                              <m:sSub>
                                <m:sSubPr>
                                  <m:ctrlPr>
                                    <a:rPr lang="en-US" b="0" i="1" smtClean="0">
                                      <a:solidFill>
                                        <a:schemeClr val="tx1"/>
                                      </a:solidFill>
                                      <a:latin typeface="Cambria Math"/>
                                      <a:ea typeface="Cambria Math"/>
                                    </a:rPr>
                                  </m:ctrlPr>
                                </m:sSubPr>
                                <m:e>
                                  <m:r>
                                    <a:rPr lang="en-US" i="1">
                                      <a:solidFill>
                                        <a:schemeClr val="tx1"/>
                                      </a:solidFill>
                                      <a:latin typeface="Cambria Math"/>
                                      <a:ea typeface="Cambria Math"/>
                                    </a:rPr>
                                    <m:t>𝛼</m:t>
                                  </m:r>
                                </m:e>
                                <m:sub>
                                  <m:r>
                                    <a:rPr lang="en-US" b="0" i="1" smtClean="0">
                                      <a:solidFill>
                                        <a:schemeClr val="tx1"/>
                                      </a:solidFill>
                                      <a:latin typeface="Cambria Math" panose="02040503050406030204" pitchFamily="18" charset="0"/>
                                      <a:ea typeface="Cambria Math"/>
                                    </a:rPr>
                                    <m:t>𝑖</m:t>
                                  </m:r>
                                </m:sub>
                              </m:sSub>
                              <m:r>
                                <a:rPr lang="en-US" i="1">
                                  <a:solidFill>
                                    <a:schemeClr val="tx1"/>
                                  </a:solidFill>
                                  <a:latin typeface="Cambria Math"/>
                                  <a:ea typeface="Cambria Math"/>
                                </a:rPr>
                                <m:t>−1</m:t>
                              </m:r>
                            </m:sup>
                          </m:sSubSup>
                          <m:sSup>
                            <m:sSupPr>
                              <m:ctrlPr>
                                <a:rPr lang="en-US" i="1">
                                  <a:solidFill>
                                    <a:schemeClr val="tx1"/>
                                  </a:solidFill>
                                  <a:latin typeface="Cambria Math"/>
                                  <a:ea typeface="Cambria Math"/>
                                </a:rPr>
                              </m:ctrlPr>
                            </m:sSupPr>
                            <m:e>
                              <m:d>
                                <m:dPr>
                                  <m:ctrlPr>
                                    <a:rPr lang="en-US" i="1">
                                      <a:solidFill>
                                        <a:schemeClr val="tx1"/>
                                      </a:solidFill>
                                      <a:latin typeface="Cambria Math"/>
                                      <a:ea typeface="Cambria Math"/>
                                    </a:rPr>
                                  </m:ctrlPr>
                                </m:dPr>
                                <m:e>
                                  <m:r>
                                    <a:rPr lang="en-US" i="1">
                                      <a:solidFill>
                                        <a:schemeClr val="tx1"/>
                                      </a:solidFill>
                                      <a:latin typeface="Cambria Math"/>
                                      <a:ea typeface="Cambria Math"/>
                                    </a:rPr>
                                    <m:t>1−</m:t>
                                  </m:r>
                                  <m:sSub>
                                    <m:sSubPr>
                                      <m:ctrlPr>
                                        <a:rPr lang="en-US" b="0" i="1" smtClean="0">
                                          <a:solidFill>
                                            <a:schemeClr val="tx1"/>
                                          </a:solidFill>
                                          <a:latin typeface="Cambria Math"/>
                                          <a:ea typeface="Cambria Math"/>
                                        </a:rPr>
                                      </m:ctrlPr>
                                    </m:sSubPr>
                                    <m:e>
                                      <m:r>
                                        <a:rPr lang="en-US" i="1">
                                          <a:solidFill>
                                            <a:schemeClr val="tx1"/>
                                          </a:solidFill>
                                          <a:latin typeface="Cambria Math"/>
                                          <a:ea typeface="Cambria Math"/>
                                        </a:rPr>
                                        <m:t>𝜃</m:t>
                                      </m:r>
                                    </m:e>
                                    <m:sub>
                                      <m:r>
                                        <a:rPr lang="en-US" b="0" i="1" smtClean="0">
                                          <a:solidFill>
                                            <a:schemeClr val="tx1"/>
                                          </a:solidFill>
                                          <a:latin typeface="Cambria Math" panose="02040503050406030204" pitchFamily="18" charset="0"/>
                                          <a:ea typeface="Cambria Math"/>
                                        </a:rPr>
                                        <m:t>𝑖</m:t>
                                      </m:r>
                                    </m:sub>
                                  </m:sSub>
                                </m:e>
                              </m:d>
                            </m:e>
                            <m:sup>
                              <m:sSub>
                                <m:sSubPr>
                                  <m:ctrlPr>
                                    <a:rPr lang="en-US" b="0" i="1" smtClean="0">
                                      <a:solidFill>
                                        <a:schemeClr val="tx1"/>
                                      </a:solidFill>
                                      <a:latin typeface="Cambria Math"/>
                                      <a:ea typeface="Cambria Math"/>
                                    </a:rPr>
                                  </m:ctrlPr>
                                </m:sSubPr>
                                <m:e>
                                  <m:r>
                                    <a:rPr lang="en-US" i="1">
                                      <a:solidFill>
                                        <a:schemeClr val="tx1"/>
                                      </a:solidFill>
                                      <a:latin typeface="Cambria Math"/>
                                      <a:ea typeface="Cambria Math"/>
                                    </a:rPr>
                                    <m:t>𝛽</m:t>
                                  </m:r>
                                </m:e>
                                <m:sub>
                                  <m:r>
                                    <a:rPr lang="en-US" b="0" i="1" smtClean="0">
                                      <a:solidFill>
                                        <a:schemeClr val="tx1"/>
                                      </a:solidFill>
                                      <a:latin typeface="Cambria Math" panose="02040503050406030204" pitchFamily="18" charset="0"/>
                                      <a:ea typeface="Cambria Math"/>
                                    </a:rPr>
                                    <m:t>𝑖</m:t>
                                  </m:r>
                                </m:sub>
                              </m:sSub>
                              <m:r>
                                <a:rPr lang="en-US" i="1">
                                  <a:solidFill>
                                    <a:schemeClr val="tx1"/>
                                  </a:solidFill>
                                  <a:latin typeface="Cambria Math"/>
                                  <a:ea typeface="Cambria Math"/>
                                </a:rPr>
                                <m:t>−1</m:t>
                              </m:r>
                            </m:sup>
                          </m:sSup>
                        </m:e>
                      </m:nary>
                    </m:oMath>
                  </m:oMathPara>
                </a14:m>
                <a:endParaRPr lang="en-US" dirty="0"/>
              </a:p>
            </p:txBody>
          </p:sp>
        </mc:Choice>
        <mc:Fallback xmlns="">
          <p:sp>
            <p:nvSpPr>
              <p:cNvPr id="10" name="Rectangle 9"/>
              <p:cNvSpPr>
                <a:spLocks noRot="1" noChangeAspect="1" noMove="1" noResize="1" noEditPoints="1" noAdjustHandles="1" noChangeArrowheads="1" noChangeShapeType="1" noTextEdit="1"/>
              </p:cNvSpPr>
              <p:nvPr/>
            </p:nvSpPr>
            <p:spPr>
              <a:xfrm>
                <a:off x="293076" y="2455835"/>
                <a:ext cx="8622324" cy="1125565"/>
              </a:xfrm>
              <a:prstGeom prst="rect">
                <a:avLst/>
              </a:prstGeom>
              <a:blipFill>
                <a:blip r:embed="rId3"/>
                <a:stretch>
                  <a:fillRect l="-494" t="-2674"/>
                </a:stretch>
              </a:blipFill>
              <a:ln w="12700">
                <a:solidFill>
                  <a:schemeClr val="accent1">
                    <a:lumMod val="40000"/>
                    <a:lumOff val="60000"/>
                  </a:schemeClr>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Rectangle 27"/>
              <p:cNvSpPr/>
              <p:nvPr/>
            </p:nvSpPr>
            <p:spPr>
              <a:xfrm>
                <a:off x="1143000" y="3980626"/>
                <a:ext cx="5661783" cy="2776529"/>
              </a:xfrm>
              <a:prstGeom prst="rect">
                <a:avLst/>
              </a:prstGeom>
            </p:spPr>
            <p:txBody>
              <a:bodyPr wrap="square">
                <a:spAutoFit/>
              </a:bodyPr>
              <a:lstStyle/>
              <a:p>
                <a:pPr>
                  <a:lnSpc>
                    <a:spcPct val="150000"/>
                  </a:lnSpc>
                </a:pPr>
                <a14:m>
                  <m:oMathPara xmlns:m="http://schemas.openxmlformats.org/officeDocument/2006/math">
                    <m:oMathParaPr>
                      <m:jc m:val="left"/>
                    </m:oMathParaPr>
                    <m:oMath xmlns:m="http://schemas.openxmlformats.org/officeDocument/2006/math">
                      <m:r>
                        <a:rPr lang="en-US" b="0" i="1" smtClean="0">
                          <a:solidFill>
                            <a:schemeClr val="tx1"/>
                          </a:solidFill>
                          <a:latin typeface="Cambria Math" panose="02040503050406030204" pitchFamily="18" charset="0"/>
                          <a:ea typeface="Cambria Math" panose="02040503050406030204" pitchFamily="18" charset="0"/>
                        </a:rPr>
                        <m:t>∝</m:t>
                      </m:r>
                      <m:r>
                        <a:rPr lang="en-US" i="1" dirty="0" smtClean="0">
                          <a:solidFill>
                            <a:schemeClr val="tx1"/>
                          </a:solidFill>
                          <a:latin typeface="Cambria Math" panose="02040503050406030204" pitchFamily="18" charset="0"/>
                        </a:rPr>
                        <m:t>𝑃</m:t>
                      </m:r>
                      <m:d>
                        <m:dPr>
                          <m:ctrlPr>
                            <a:rPr lang="en-US" i="1">
                              <a:solidFill>
                                <a:schemeClr val="tx1"/>
                              </a:solidFill>
                              <a:latin typeface="Cambria Math"/>
                            </a:rPr>
                          </m:ctrlPr>
                        </m:dPr>
                        <m:e>
                          <m:r>
                            <a:rPr lang="en-US" b="0" i="1" smtClean="0">
                              <a:solidFill>
                                <a:schemeClr val="tx1"/>
                              </a:solidFill>
                              <a:latin typeface="Cambria Math" panose="02040503050406030204" pitchFamily="18" charset="0"/>
                            </a:rPr>
                            <m:t>𝑦</m:t>
                          </m:r>
                        </m:e>
                        <m:e>
                          <m:r>
                            <a:rPr lang="en-US" i="1">
                              <a:solidFill>
                                <a:schemeClr val="tx1"/>
                              </a:solidFill>
                              <a:latin typeface="Cambria Math"/>
                              <a:ea typeface="Cambria Math"/>
                            </a:rPr>
                            <m:t>𝜃</m:t>
                          </m:r>
                        </m:e>
                      </m:d>
                      <m:r>
                        <a:rPr lang="en-US" i="1" smtClean="0">
                          <a:solidFill>
                            <a:schemeClr val="tx1"/>
                          </a:solidFill>
                          <a:latin typeface="Cambria Math"/>
                        </a:rPr>
                        <m:t>𝑝</m:t>
                      </m:r>
                      <m:d>
                        <m:dPr>
                          <m:ctrlPr>
                            <a:rPr lang="en-US" i="1">
                              <a:solidFill>
                                <a:schemeClr val="tx1"/>
                              </a:solidFill>
                              <a:latin typeface="Cambria Math"/>
                            </a:rPr>
                          </m:ctrlPr>
                        </m:dPr>
                        <m:e>
                          <m:r>
                            <a:rPr lang="en-US" i="1">
                              <a:solidFill>
                                <a:schemeClr val="tx1"/>
                              </a:solidFill>
                              <a:latin typeface="Cambria Math"/>
                              <a:ea typeface="Cambria Math"/>
                            </a:rPr>
                            <m:t>𝜃</m:t>
                          </m:r>
                        </m:e>
                      </m:d>
                    </m:oMath>
                  </m:oMathPara>
                </a14:m>
                <a:endParaRPr lang="en-US" i="1" dirty="0" smtClean="0">
                  <a:solidFill>
                    <a:schemeClr val="tx1"/>
                  </a:solidFill>
                  <a:latin typeface="Cambria Math" panose="02040503050406030204" pitchFamily="18" charset="0"/>
                  <a:ea typeface="Cambria Math"/>
                </a:endParaRPr>
              </a:p>
              <a:p>
                <a:pPr/>
                <a14:m>
                  <m:oMathPara xmlns:m="http://schemas.openxmlformats.org/officeDocument/2006/math">
                    <m:oMathParaPr>
                      <m:jc m:val="left"/>
                    </m:oMathParaPr>
                    <m:oMath xmlns:m="http://schemas.openxmlformats.org/officeDocument/2006/math">
                      <m:r>
                        <a:rPr lang="en-US" b="0" i="1" smtClean="0">
                          <a:solidFill>
                            <a:schemeClr val="tx1"/>
                          </a:solidFill>
                          <a:latin typeface="Cambria Math" panose="02040503050406030204" pitchFamily="18" charset="0"/>
                          <a:ea typeface="Cambria Math"/>
                        </a:rPr>
                        <m:t>=</m:t>
                      </m:r>
                      <m:nary>
                        <m:naryPr>
                          <m:chr m:val="∏"/>
                          <m:ctrlPr>
                            <a:rPr lang="en-US" i="1">
                              <a:solidFill>
                                <a:schemeClr val="tx1"/>
                              </a:solidFill>
                              <a:latin typeface="Cambria Math"/>
                              <a:ea typeface="Cambria Math"/>
                            </a:rPr>
                          </m:ctrlPr>
                        </m:naryPr>
                        <m:sub>
                          <m:r>
                            <m:rPr>
                              <m:brk m:alnAt="23"/>
                            </m:rPr>
                            <a:rPr lang="en-US" i="1">
                              <a:solidFill>
                                <a:schemeClr val="tx1"/>
                              </a:solidFill>
                              <a:latin typeface="Cambria Math" panose="02040503050406030204" pitchFamily="18" charset="0"/>
                              <a:ea typeface="Cambria Math"/>
                            </a:rPr>
                            <m:t>𝑖</m:t>
                          </m:r>
                          <m:r>
                            <a:rPr lang="en-US" i="1">
                              <a:solidFill>
                                <a:schemeClr val="tx1"/>
                              </a:solidFill>
                              <a:latin typeface="Cambria Math" panose="02040503050406030204" pitchFamily="18" charset="0"/>
                              <a:ea typeface="Cambria Math"/>
                            </a:rPr>
                            <m:t>=1</m:t>
                          </m:r>
                        </m:sub>
                        <m:sup>
                          <m:r>
                            <a:rPr lang="en-US" i="1">
                              <a:solidFill>
                                <a:schemeClr val="tx1"/>
                              </a:solidFill>
                              <a:latin typeface="Cambria Math" panose="02040503050406030204" pitchFamily="18" charset="0"/>
                              <a:ea typeface="Cambria Math"/>
                            </a:rPr>
                            <m:t>𝑚</m:t>
                          </m:r>
                        </m:sup>
                        <m:e>
                          <m:r>
                            <a:rPr lang="en-US" i="1" dirty="0">
                              <a:solidFill>
                                <a:schemeClr val="tx1"/>
                              </a:solidFill>
                              <a:latin typeface="Cambria Math" panose="02040503050406030204" pitchFamily="18" charset="0"/>
                            </a:rPr>
                            <m:t>𝑝</m:t>
                          </m:r>
                          <m:d>
                            <m:dPr>
                              <m:ctrlPr>
                                <a:rPr lang="en-US" i="1">
                                  <a:solidFill>
                                    <a:schemeClr val="tx1"/>
                                  </a:solidFill>
                                  <a:latin typeface="Cambria Math"/>
                                </a:rPr>
                              </m:ctrlPr>
                            </m:dPr>
                            <m:e>
                              <m:sSub>
                                <m:sSubPr>
                                  <m:ctrlPr>
                                    <a:rPr lang="en-US" i="1">
                                      <a:solidFill>
                                        <a:schemeClr val="tx1"/>
                                      </a:solidFill>
                                      <a:latin typeface="Cambria Math"/>
                                    </a:rPr>
                                  </m:ctrlPr>
                                </m:sSubPr>
                                <m:e>
                                  <m:r>
                                    <a:rPr lang="en-US" i="1">
                                      <a:solidFill>
                                        <a:schemeClr val="tx1"/>
                                      </a:solidFill>
                                      <a:latin typeface="Cambria Math" panose="02040503050406030204" pitchFamily="18" charset="0"/>
                                    </a:rPr>
                                    <m:t>𝑦</m:t>
                                  </m:r>
                                </m:e>
                                <m:sub>
                                  <m:r>
                                    <a:rPr lang="en-US" i="1">
                                      <a:solidFill>
                                        <a:schemeClr val="tx1"/>
                                      </a:solidFill>
                                      <a:latin typeface="Cambria Math" panose="02040503050406030204" pitchFamily="18" charset="0"/>
                                    </a:rPr>
                                    <m:t>𝑖</m:t>
                                  </m:r>
                                </m:sub>
                              </m:sSub>
                            </m:e>
                            <m:e>
                              <m:sSub>
                                <m:sSubPr>
                                  <m:ctrlPr>
                                    <a:rPr lang="en-US" i="1">
                                      <a:solidFill>
                                        <a:schemeClr val="tx1"/>
                                      </a:solidFill>
                                      <a:latin typeface="Cambria Math"/>
                                      <a:ea typeface="Cambria Math"/>
                                    </a:rPr>
                                  </m:ctrlPr>
                                </m:sSubPr>
                                <m:e>
                                  <m:r>
                                    <a:rPr lang="en-US" i="1">
                                      <a:solidFill>
                                        <a:schemeClr val="tx1"/>
                                      </a:solidFill>
                                      <a:latin typeface="Cambria Math"/>
                                      <a:ea typeface="Cambria Math"/>
                                    </a:rPr>
                                    <m:t>𝜃</m:t>
                                  </m:r>
                                </m:e>
                                <m:sub>
                                  <m:r>
                                    <a:rPr lang="en-US" i="1">
                                      <a:solidFill>
                                        <a:schemeClr val="tx1"/>
                                      </a:solidFill>
                                      <a:latin typeface="Cambria Math" panose="02040503050406030204" pitchFamily="18" charset="0"/>
                                      <a:ea typeface="Cambria Math"/>
                                    </a:rPr>
                                    <m:t>𝑖</m:t>
                                  </m:r>
                                </m:sub>
                              </m:sSub>
                            </m:e>
                          </m:d>
                        </m:e>
                      </m:nary>
                      <m:nary>
                        <m:naryPr>
                          <m:chr m:val="∏"/>
                          <m:ctrlPr>
                            <a:rPr lang="en-US" i="1">
                              <a:solidFill>
                                <a:schemeClr val="tx1"/>
                              </a:solidFill>
                              <a:latin typeface="Cambria Math"/>
                              <a:ea typeface="Cambria Math"/>
                            </a:rPr>
                          </m:ctrlPr>
                        </m:naryPr>
                        <m:sub>
                          <m:r>
                            <m:rPr>
                              <m:brk m:alnAt="23"/>
                            </m:rPr>
                            <a:rPr lang="en-US" i="1">
                              <a:solidFill>
                                <a:schemeClr val="tx1"/>
                              </a:solidFill>
                              <a:latin typeface="Cambria Math" panose="02040503050406030204" pitchFamily="18" charset="0"/>
                              <a:ea typeface="Cambria Math"/>
                            </a:rPr>
                            <m:t>𝑖</m:t>
                          </m:r>
                          <m:r>
                            <a:rPr lang="en-US" i="1">
                              <a:solidFill>
                                <a:schemeClr val="tx1"/>
                              </a:solidFill>
                              <a:latin typeface="Cambria Math" panose="02040503050406030204" pitchFamily="18" charset="0"/>
                              <a:ea typeface="Cambria Math"/>
                            </a:rPr>
                            <m:t>=1</m:t>
                          </m:r>
                        </m:sub>
                        <m:sup>
                          <m:r>
                            <a:rPr lang="en-US" i="1">
                              <a:solidFill>
                                <a:schemeClr val="tx1"/>
                              </a:solidFill>
                              <a:latin typeface="Cambria Math" panose="02040503050406030204" pitchFamily="18" charset="0"/>
                              <a:ea typeface="Cambria Math"/>
                            </a:rPr>
                            <m:t>𝑚</m:t>
                          </m:r>
                        </m:sup>
                        <m:e>
                          <m:r>
                            <a:rPr lang="en-US" i="1" dirty="0">
                              <a:solidFill>
                                <a:schemeClr val="tx1"/>
                              </a:solidFill>
                              <a:latin typeface="Cambria Math" panose="02040503050406030204" pitchFamily="18" charset="0"/>
                            </a:rPr>
                            <m:t>𝑝</m:t>
                          </m:r>
                          <m:r>
                            <a:rPr lang="en-US" i="1" dirty="0">
                              <a:solidFill>
                                <a:schemeClr val="tx1"/>
                              </a:solidFill>
                              <a:latin typeface="Cambria Math" panose="02040503050406030204" pitchFamily="18" charset="0"/>
                            </a:rPr>
                            <m:t>(</m:t>
                          </m:r>
                          <m:sSub>
                            <m:sSubPr>
                              <m:ctrlPr>
                                <a:rPr lang="en-US" i="1" dirty="0">
                                  <a:solidFill>
                                    <a:schemeClr val="tx1"/>
                                  </a:solidFill>
                                  <a:latin typeface="Cambria Math"/>
                                </a:rPr>
                              </m:ctrlPr>
                            </m:sSubPr>
                            <m:e>
                              <m:r>
                                <a:rPr lang="en-US" i="1" dirty="0">
                                  <a:solidFill>
                                    <a:schemeClr val="tx1"/>
                                  </a:solidFill>
                                  <a:latin typeface="Cambria Math" panose="02040503050406030204" pitchFamily="18" charset="0"/>
                                </a:rPr>
                                <m:t>𝜃</m:t>
                              </m:r>
                            </m:e>
                            <m:sub>
                              <m:r>
                                <a:rPr lang="en-US" i="1" dirty="0">
                                  <a:solidFill>
                                    <a:schemeClr val="tx1"/>
                                  </a:solidFill>
                                  <a:latin typeface="Cambria Math" panose="02040503050406030204" pitchFamily="18" charset="0"/>
                                </a:rPr>
                                <m:t>𝑖</m:t>
                              </m:r>
                            </m:sub>
                          </m:sSub>
                          <m:r>
                            <a:rPr lang="en-US" i="1" dirty="0">
                              <a:solidFill>
                                <a:schemeClr val="tx1"/>
                              </a:solidFill>
                              <a:latin typeface="Cambria Math" panose="02040503050406030204" pitchFamily="18" charset="0"/>
                            </a:rPr>
                            <m:t>)</m:t>
                          </m:r>
                        </m:e>
                      </m:nary>
                    </m:oMath>
                  </m:oMathPara>
                </a14:m>
                <a:endParaRPr lang="en-US" dirty="0">
                  <a:solidFill>
                    <a:schemeClr val="tx1"/>
                  </a:solidFill>
                  <a:ea typeface="Cambria Math"/>
                </a:endParaRPr>
              </a:p>
              <a:p>
                <a:pPr/>
                <a14:m>
                  <m:oMathPara xmlns:m="http://schemas.openxmlformats.org/officeDocument/2006/math">
                    <m:oMathParaPr>
                      <m:jc m:val="left"/>
                    </m:oMathParaPr>
                    <m:oMath xmlns:m="http://schemas.openxmlformats.org/officeDocument/2006/math">
                      <m:r>
                        <a:rPr lang="en-US" i="1">
                          <a:latin typeface="Cambria Math" panose="02040503050406030204" pitchFamily="18" charset="0"/>
                          <a:ea typeface="Cambria Math"/>
                        </a:rPr>
                        <m:t>=</m:t>
                      </m:r>
                      <m:nary>
                        <m:naryPr>
                          <m:chr m:val="∏"/>
                          <m:ctrlPr>
                            <a:rPr lang="en-US" i="1">
                              <a:latin typeface="Cambria Math"/>
                              <a:ea typeface="Cambria Math"/>
                            </a:rPr>
                          </m:ctrlPr>
                        </m:naryPr>
                        <m:sub>
                          <m:r>
                            <m:rPr>
                              <m:brk m:alnAt="23"/>
                            </m:rPr>
                            <a:rPr lang="en-US" i="1">
                              <a:latin typeface="Cambria Math" panose="02040503050406030204" pitchFamily="18" charset="0"/>
                              <a:ea typeface="Cambria Math"/>
                            </a:rPr>
                            <m:t>𝑖</m:t>
                          </m:r>
                          <m:r>
                            <a:rPr lang="en-US" i="1">
                              <a:latin typeface="Cambria Math" panose="02040503050406030204" pitchFamily="18" charset="0"/>
                              <a:ea typeface="Cambria Math"/>
                            </a:rPr>
                            <m:t>=1</m:t>
                          </m:r>
                        </m:sub>
                        <m:sup>
                          <m:r>
                            <a:rPr lang="en-US" i="1">
                              <a:latin typeface="Cambria Math" panose="02040503050406030204" pitchFamily="18" charset="0"/>
                              <a:ea typeface="Cambria Math"/>
                            </a:rPr>
                            <m:t>𝑚</m:t>
                          </m:r>
                        </m:sup>
                        <m:e>
                          <m:r>
                            <a:rPr lang="en-US" i="1" dirty="0">
                              <a:latin typeface="Cambria Math" panose="02040503050406030204" pitchFamily="18" charset="0"/>
                            </a:rPr>
                            <m:t>𝑝</m:t>
                          </m:r>
                          <m:d>
                            <m:dPr>
                              <m:ctrlPr>
                                <a:rPr lang="en-US" i="1">
                                  <a:latin typeface="Cambria Math"/>
                                </a:rPr>
                              </m:ctrlPr>
                            </m:dPr>
                            <m:e>
                              <m:sSub>
                                <m:sSubPr>
                                  <m:ctrlPr>
                                    <a:rPr lang="en-US" i="1">
                                      <a:latin typeface="Cambria Math"/>
                                    </a:rPr>
                                  </m:ctrlPr>
                                </m:sSubPr>
                                <m:e>
                                  <m:r>
                                    <a:rPr lang="en-US" i="1">
                                      <a:latin typeface="Cambria Math" panose="02040503050406030204" pitchFamily="18" charset="0"/>
                                    </a:rPr>
                                    <m:t>𝑦</m:t>
                                  </m:r>
                                </m:e>
                                <m:sub>
                                  <m:r>
                                    <a:rPr lang="en-US" i="1">
                                      <a:latin typeface="Cambria Math" panose="02040503050406030204" pitchFamily="18" charset="0"/>
                                    </a:rPr>
                                    <m:t>𝑖</m:t>
                                  </m:r>
                                </m:sub>
                              </m:sSub>
                            </m:e>
                            <m:e>
                              <m:sSub>
                                <m:sSubPr>
                                  <m:ctrlPr>
                                    <a:rPr lang="en-US" i="1">
                                      <a:latin typeface="Cambria Math"/>
                                      <a:ea typeface="Cambria Math"/>
                                    </a:rPr>
                                  </m:ctrlPr>
                                </m:sSubPr>
                                <m:e>
                                  <m:r>
                                    <a:rPr lang="en-US" i="1">
                                      <a:latin typeface="Cambria Math"/>
                                      <a:ea typeface="Cambria Math"/>
                                    </a:rPr>
                                    <m:t>𝜃</m:t>
                                  </m:r>
                                </m:e>
                                <m:sub>
                                  <m:r>
                                    <a:rPr lang="en-US" i="1">
                                      <a:latin typeface="Cambria Math" panose="02040503050406030204" pitchFamily="18" charset="0"/>
                                      <a:ea typeface="Cambria Math"/>
                                    </a:rPr>
                                    <m:t>𝑖</m:t>
                                  </m:r>
                                </m:sub>
                              </m:sSub>
                            </m:e>
                          </m:d>
                        </m:e>
                      </m:nary>
                      <m:r>
                        <a:rPr lang="en-US" i="1" dirty="0">
                          <a:latin typeface="Cambria Math" panose="02040503050406030204" pitchFamily="18" charset="0"/>
                        </a:rPr>
                        <m:t>𝑝</m:t>
                      </m:r>
                      <m:r>
                        <a:rPr lang="en-US" i="1" dirty="0">
                          <a:latin typeface="Cambria Math" panose="02040503050406030204" pitchFamily="18" charset="0"/>
                        </a:rPr>
                        <m:t>(</m:t>
                      </m:r>
                      <m:sSub>
                        <m:sSubPr>
                          <m:ctrlPr>
                            <a:rPr lang="en-US" i="1" dirty="0">
                              <a:latin typeface="Cambria Math"/>
                            </a:rPr>
                          </m:ctrlPr>
                        </m:sSubPr>
                        <m:e>
                          <m:r>
                            <a:rPr lang="en-US" i="1" dirty="0">
                              <a:latin typeface="Cambria Math" panose="02040503050406030204" pitchFamily="18" charset="0"/>
                            </a:rPr>
                            <m:t>𝜃</m:t>
                          </m:r>
                        </m:e>
                        <m:sub>
                          <m:r>
                            <a:rPr lang="en-US" i="1" dirty="0">
                              <a:latin typeface="Cambria Math" panose="02040503050406030204" pitchFamily="18" charset="0"/>
                            </a:rPr>
                            <m:t>𝑖</m:t>
                          </m:r>
                        </m:sub>
                      </m:sSub>
                      <m:r>
                        <a:rPr lang="en-US" i="1" dirty="0">
                          <a:latin typeface="Cambria Math" panose="02040503050406030204" pitchFamily="18" charset="0"/>
                        </a:rPr>
                        <m:t>)</m:t>
                      </m:r>
                    </m:oMath>
                  </m:oMathPara>
                </a14:m>
                <a:endParaRPr lang="en-US" dirty="0">
                  <a:solidFill>
                    <a:schemeClr val="tx1"/>
                  </a:solidFill>
                  <a:ea typeface="Cambria Math"/>
                </a:endParaRPr>
              </a:p>
              <a:p>
                <a:pPr/>
                <a14:m>
                  <m:oMathPara xmlns:m="http://schemas.openxmlformats.org/officeDocument/2006/math">
                    <m:oMathParaPr>
                      <m:jc m:val="left"/>
                    </m:oMathParaPr>
                    <m:oMath xmlns:m="http://schemas.openxmlformats.org/officeDocument/2006/math">
                      <m:r>
                        <a:rPr lang="en-US" i="1">
                          <a:latin typeface="Cambria Math" panose="02040503050406030204" pitchFamily="18" charset="0"/>
                          <a:ea typeface="Cambria Math"/>
                        </a:rPr>
                        <m:t>=</m:t>
                      </m:r>
                      <m:nary>
                        <m:naryPr>
                          <m:chr m:val="∏"/>
                          <m:ctrlPr>
                            <a:rPr lang="en-US" i="1" smtClean="0">
                              <a:latin typeface="Cambria Math"/>
                              <a:ea typeface="Cambria Math"/>
                            </a:rPr>
                          </m:ctrlPr>
                        </m:naryPr>
                        <m:sub>
                          <m:r>
                            <m:rPr>
                              <m:brk m:alnAt="23"/>
                            </m:rPr>
                            <a:rPr lang="en-US" i="1">
                              <a:latin typeface="Cambria Math" panose="02040503050406030204" pitchFamily="18" charset="0"/>
                              <a:ea typeface="Cambria Math"/>
                            </a:rPr>
                            <m:t>𝑖</m:t>
                          </m:r>
                          <m:r>
                            <a:rPr lang="en-US" i="1">
                              <a:latin typeface="Cambria Math" panose="02040503050406030204" pitchFamily="18" charset="0"/>
                              <a:ea typeface="Cambria Math"/>
                            </a:rPr>
                            <m:t>=1</m:t>
                          </m:r>
                        </m:sub>
                        <m:sup>
                          <m:r>
                            <a:rPr lang="en-US" i="1">
                              <a:latin typeface="Cambria Math" panose="02040503050406030204" pitchFamily="18" charset="0"/>
                              <a:ea typeface="Cambria Math"/>
                            </a:rPr>
                            <m:t>𝑚</m:t>
                          </m:r>
                        </m:sup>
                        <m:e>
                          <m:r>
                            <m:rPr>
                              <m:sty m:val="p"/>
                            </m:rPr>
                            <a:rPr lang="en-US">
                              <a:latin typeface="Cambria Math"/>
                              <a:ea typeface="Cambria Math"/>
                            </a:rPr>
                            <m:t>Beta</m:t>
                          </m:r>
                          <m:d>
                            <m:dPr>
                              <m:ctrlPr>
                                <a:rPr lang="en-US" i="1">
                                  <a:latin typeface="Cambria Math"/>
                                  <a:ea typeface="Cambria Math"/>
                                </a:rPr>
                              </m:ctrlPr>
                            </m:dPr>
                            <m:e>
                              <m:sSub>
                                <m:sSubPr>
                                  <m:ctrlPr>
                                    <a:rPr lang="en-US" b="0" i="1" smtClean="0">
                                      <a:latin typeface="Cambria Math"/>
                                      <a:ea typeface="Cambria Math"/>
                                    </a:rPr>
                                  </m:ctrlPr>
                                </m:sSubPr>
                                <m:e>
                                  <m:r>
                                    <a:rPr lang="en-US" i="1">
                                      <a:latin typeface="Cambria Math"/>
                                      <a:ea typeface="Cambria Math"/>
                                    </a:rPr>
                                    <m:t>𝜃</m:t>
                                  </m:r>
                                </m:e>
                                <m:sub>
                                  <m:r>
                                    <a:rPr lang="en-US" b="0" i="1" smtClean="0">
                                      <a:latin typeface="Cambria Math" panose="02040503050406030204" pitchFamily="18" charset="0"/>
                                      <a:ea typeface="Cambria Math"/>
                                    </a:rPr>
                                    <m:t>𝑖</m:t>
                                  </m:r>
                                </m:sub>
                              </m:sSub>
                              <m:r>
                                <a:rPr lang="en-US" i="1">
                                  <a:latin typeface="Cambria Math" panose="02040503050406030204" pitchFamily="18" charset="0"/>
                                  <a:ea typeface="Cambria Math"/>
                                </a:rPr>
                                <m:t>|</m:t>
                              </m:r>
                              <m:sSub>
                                <m:sSubPr>
                                  <m:ctrlPr>
                                    <a:rPr lang="en-US" b="0" i="1" smtClean="0">
                                      <a:latin typeface="Cambria Math"/>
                                      <a:ea typeface="Cambria Math"/>
                                    </a:rPr>
                                  </m:ctrlPr>
                                </m:sSubPr>
                                <m:e>
                                  <m:r>
                                    <a:rPr lang="en-US" i="1">
                                      <a:latin typeface="Cambria Math"/>
                                      <a:ea typeface="Cambria Math"/>
                                    </a:rPr>
                                    <m:t>𝛼</m:t>
                                  </m:r>
                                </m:e>
                                <m:sub>
                                  <m:r>
                                    <a:rPr lang="en-US" b="0" i="1" smtClean="0">
                                      <a:latin typeface="Cambria Math" panose="02040503050406030204" pitchFamily="18" charset="0"/>
                                      <a:ea typeface="Cambria Math"/>
                                    </a:rPr>
                                    <m:t>𝑖</m:t>
                                  </m:r>
                                </m:sub>
                              </m:sSub>
                              <m:r>
                                <a:rPr lang="en-US" i="1">
                                  <a:latin typeface="Cambria Math" panose="02040503050406030204" pitchFamily="18" charset="0"/>
                                  <a:ea typeface="Cambria Math"/>
                                </a:rPr>
                                <m:t>+</m:t>
                              </m:r>
                              <m:sSub>
                                <m:sSubPr>
                                  <m:ctrlPr>
                                    <a:rPr lang="en-US" b="0" i="1" smtClean="0">
                                      <a:latin typeface="Cambria Math"/>
                                      <a:ea typeface="Cambria Math"/>
                                    </a:rPr>
                                  </m:ctrlPr>
                                </m:sSubPr>
                                <m:e>
                                  <m:r>
                                    <a:rPr lang="en-US" i="1">
                                      <a:latin typeface="Cambria Math" panose="02040503050406030204" pitchFamily="18" charset="0"/>
                                      <a:ea typeface="Cambria Math"/>
                                    </a:rPr>
                                    <m:t>𝑦</m:t>
                                  </m:r>
                                </m:e>
                                <m:sub>
                                  <m:r>
                                    <a:rPr lang="en-US" b="0" i="1" smtClean="0">
                                      <a:latin typeface="Cambria Math" panose="02040503050406030204" pitchFamily="18" charset="0"/>
                                      <a:ea typeface="Cambria Math"/>
                                    </a:rPr>
                                    <m:t>𝑖</m:t>
                                  </m:r>
                                </m:sub>
                              </m:sSub>
                              <m:r>
                                <a:rPr lang="en-US" i="1">
                                  <a:latin typeface="Cambria Math"/>
                                  <a:ea typeface="Cambria Math"/>
                                </a:rPr>
                                <m:t>,</m:t>
                              </m:r>
                              <m:sSub>
                                <m:sSubPr>
                                  <m:ctrlPr>
                                    <a:rPr lang="en-US" b="0" i="1" smtClean="0">
                                      <a:latin typeface="Cambria Math"/>
                                      <a:ea typeface="Cambria Math"/>
                                    </a:rPr>
                                  </m:ctrlPr>
                                </m:sSubPr>
                                <m:e>
                                  <m:r>
                                    <a:rPr lang="en-US" i="1">
                                      <a:latin typeface="Cambria Math" panose="02040503050406030204" pitchFamily="18" charset="0"/>
                                      <a:ea typeface="Cambria Math"/>
                                    </a:rPr>
                                    <m:t>𝛽</m:t>
                                  </m:r>
                                </m:e>
                                <m:sub>
                                  <m:r>
                                    <a:rPr lang="en-US" b="0" i="1" smtClean="0">
                                      <a:latin typeface="Cambria Math" panose="02040503050406030204" pitchFamily="18" charset="0"/>
                                      <a:ea typeface="Cambria Math"/>
                                    </a:rPr>
                                    <m:t>𝑖</m:t>
                                  </m:r>
                                </m:sub>
                              </m:sSub>
                              <m:r>
                                <a:rPr lang="en-US" i="1">
                                  <a:latin typeface="Cambria Math" panose="02040503050406030204" pitchFamily="18" charset="0"/>
                                  <a:ea typeface="Cambria Math"/>
                                </a:rPr>
                                <m:t>+</m:t>
                              </m:r>
                              <m:sSub>
                                <m:sSubPr>
                                  <m:ctrlPr>
                                    <a:rPr lang="en-US" b="0" i="1" smtClean="0">
                                      <a:latin typeface="Cambria Math"/>
                                      <a:ea typeface="Cambria Math"/>
                                    </a:rPr>
                                  </m:ctrlPr>
                                </m:sSubPr>
                                <m:e>
                                  <m:r>
                                    <a:rPr lang="en-US" i="1">
                                      <a:latin typeface="Cambria Math" panose="02040503050406030204" pitchFamily="18" charset="0"/>
                                      <a:ea typeface="Cambria Math"/>
                                    </a:rPr>
                                    <m:t>𝑛</m:t>
                                  </m:r>
                                </m:e>
                                <m:sub>
                                  <m:r>
                                    <a:rPr lang="en-US" b="0" i="1" smtClean="0">
                                      <a:latin typeface="Cambria Math" panose="02040503050406030204" pitchFamily="18" charset="0"/>
                                      <a:ea typeface="Cambria Math"/>
                                    </a:rPr>
                                    <m:t>𝑖</m:t>
                                  </m:r>
                                </m:sub>
                              </m:sSub>
                              <m:r>
                                <a:rPr lang="en-US" i="1">
                                  <a:latin typeface="Cambria Math"/>
                                  <a:ea typeface="Cambria Math"/>
                                </a:rPr>
                                <m:t>−</m:t>
                              </m:r>
                              <m:sSub>
                                <m:sSubPr>
                                  <m:ctrlPr>
                                    <a:rPr lang="en-US" b="0" i="1" smtClean="0">
                                      <a:latin typeface="Cambria Math"/>
                                      <a:ea typeface="Cambria Math"/>
                                    </a:rPr>
                                  </m:ctrlPr>
                                </m:sSubPr>
                                <m:e>
                                  <m:r>
                                    <a:rPr lang="en-US" i="1">
                                      <a:latin typeface="Cambria Math" panose="02040503050406030204" pitchFamily="18" charset="0"/>
                                      <a:ea typeface="Cambria Math"/>
                                    </a:rPr>
                                    <m:t>𝑦</m:t>
                                  </m:r>
                                </m:e>
                                <m:sub>
                                  <m:r>
                                    <a:rPr lang="en-US" b="0" i="1" smtClean="0">
                                      <a:latin typeface="Cambria Math" panose="02040503050406030204" pitchFamily="18" charset="0"/>
                                      <a:ea typeface="Cambria Math"/>
                                    </a:rPr>
                                    <m:t>𝑖</m:t>
                                  </m:r>
                                </m:sub>
                              </m:sSub>
                            </m:e>
                          </m:d>
                          <m:r>
                            <m:rPr>
                              <m:nor/>
                            </m:rPr>
                            <a:rPr lang="en-US" dirty="0"/>
                            <m:t> </m:t>
                          </m:r>
                        </m:e>
                      </m:nary>
                    </m:oMath>
                  </m:oMathPara>
                </a14:m>
                <a:endParaRPr lang="en-US" dirty="0" smtClean="0">
                  <a:solidFill>
                    <a:schemeClr val="tx1"/>
                  </a:solidFill>
                </a:endParaRPr>
              </a:p>
            </p:txBody>
          </p:sp>
        </mc:Choice>
        <mc:Fallback xmlns="">
          <p:sp>
            <p:nvSpPr>
              <p:cNvPr id="28" name="Rectangle 27"/>
              <p:cNvSpPr>
                <a:spLocks noRot="1" noChangeAspect="1" noMove="1" noResize="1" noEditPoints="1" noAdjustHandles="1" noChangeArrowheads="1" noChangeShapeType="1" noTextEdit="1"/>
              </p:cNvSpPr>
              <p:nvPr/>
            </p:nvSpPr>
            <p:spPr>
              <a:xfrm>
                <a:off x="1143000" y="3980626"/>
                <a:ext cx="5661783" cy="2776529"/>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Rectangle 28"/>
              <p:cNvSpPr/>
              <p:nvPr/>
            </p:nvSpPr>
            <p:spPr>
              <a:xfrm>
                <a:off x="298938" y="4059812"/>
                <a:ext cx="922368"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𝜃</m:t>
                      </m:r>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m:t>
                      </m:r>
                    </m:oMath>
                  </m:oMathPara>
                </a14:m>
                <a:endParaRPr lang="en-US" dirty="0"/>
              </a:p>
            </p:txBody>
          </p:sp>
        </mc:Choice>
        <mc:Fallback xmlns="">
          <p:sp>
            <p:nvSpPr>
              <p:cNvPr id="29" name="Rectangle 28"/>
              <p:cNvSpPr>
                <a:spLocks noRot="1" noChangeAspect="1" noMove="1" noResize="1" noEditPoints="1" noAdjustHandles="1" noChangeArrowheads="1" noChangeShapeType="1" noTextEdit="1"/>
              </p:cNvSpPr>
              <p:nvPr/>
            </p:nvSpPr>
            <p:spPr>
              <a:xfrm>
                <a:off x="298938" y="4059812"/>
                <a:ext cx="922368" cy="369332"/>
              </a:xfrm>
              <a:prstGeom prst="rect">
                <a:avLst/>
              </a:prstGeom>
              <a:blipFill>
                <a:blip r:embed="rId5"/>
                <a:stretch>
                  <a:fillRect b="-11475"/>
                </a:stretch>
              </a:blipFill>
            </p:spPr>
            <p:txBody>
              <a:bodyPr/>
              <a:lstStyle/>
              <a:p>
                <a:r>
                  <a:rPr lang="en-US">
                    <a:noFill/>
                  </a:rPr>
                  <a:t> </a:t>
                </a:r>
              </a:p>
            </p:txBody>
          </p:sp>
        </mc:Fallback>
      </mc:AlternateContent>
      <p:sp>
        <p:nvSpPr>
          <p:cNvPr id="30" name="Rectangle 29"/>
          <p:cNvSpPr/>
          <p:nvPr/>
        </p:nvSpPr>
        <p:spPr>
          <a:xfrm>
            <a:off x="293076" y="3675826"/>
            <a:ext cx="8393724" cy="369332"/>
          </a:xfrm>
          <a:prstGeom prst="rect">
            <a:avLst/>
          </a:prstGeom>
        </p:spPr>
        <p:txBody>
          <a:bodyPr wrap="square">
            <a:spAutoFit/>
          </a:bodyPr>
          <a:lstStyle/>
          <a:p>
            <a:r>
              <a:rPr lang="en-US" dirty="0" smtClean="0">
                <a:solidFill>
                  <a:srgbClr val="FF0000"/>
                </a:solidFill>
              </a:rPr>
              <a:t>Posterior :</a:t>
            </a:r>
            <a:endParaRPr lang="en-US" dirty="0">
              <a:solidFill>
                <a:srgbClr val="FF0000"/>
              </a:solidFill>
            </a:endParaRPr>
          </a:p>
        </p:txBody>
      </p:sp>
      <p:sp>
        <p:nvSpPr>
          <p:cNvPr id="31" name="Flowchart: Process 30"/>
          <p:cNvSpPr/>
          <p:nvPr/>
        </p:nvSpPr>
        <p:spPr>
          <a:xfrm>
            <a:off x="293076" y="3675826"/>
            <a:ext cx="8622324" cy="3105974"/>
          </a:xfrm>
          <a:prstGeom prst="flowChartProcess">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 name="TextBox 1"/>
              <p:cNvSpPr txBox="1"/>
              <p:nvPr/>
            </p:nvSpPr>
            <p:spPr>
              <a:xfrm>
                <a:off x="5029200" y="5715000"/>
                <a:ext cx="3810000" cy="923330"/>
              </a:xfrm>
              <a:prstGeom prst="rect">
                <a:avLst/>
              </a:prstGeom>
              <a:noFill/>
            </p:spPr>
            <p:txBody>
              <a:bodyPr wrap="square" rtlCol="0">
                <a:spAutoFit/>
              </a:bodyPr>
              <a:lstStyle/>
              <a:p>
                <a:r>
                  <a:rPr lang="en-US" dirty="0" smtClean="0"/>
                  <a:t>So the posterior for each </a:t>
                </a:r>
                <a14:m>
                  <m:oMath xmlns:m="http://schemas.openxmlformats.org/officeDocument/2006/math">
                    <m:sSub>
                      <m:sSubPr>
                        <m:ctrlPr>
                          <a:rPr lang="en-US" i="1">
                            <a:latin typeface="Cambria Math"/>
                            <a:ea typeface="Cambria Math"/>
                          </a:rPr>
                        </m:ctrlPr>
                      </m:sSubPr>
                      <m:e>
                        <m:r>
                          <a:rPr lang="en-US" i="1">
                            <a:latin typeface="Cambria Math"/>
                            <a:ea typeface="Cambria Math"/>
                          </a:rPr>
                          <m:t>𝜃</m:t>
                        </m:r>
                      </m:e>
                      <m:sub>
                        <m:r>
                          <a:rPr lang="en-US" i="1">
                            <a:latin typeface="Cambria Math" panose="02040503050406030204" pitchFamily="18" charset="0"/>
                            <a:ea typeface="Cambria Math"/>
                          </a:rPr>
                          <m:t>𝑖</m:t>
                        </m:r>
                      </m:sub>
                    </m:sSub>
                  </m:oMath>
                </a14:m>
                <a:r>
                  <a:rPr lang="en-US" dirty="0" smtClean="0"/>
                  <a:t> is exactly the same as if we treated each season independently  </a:t>
                </a:r>
                <a:endParaRPr lang="en-US" dirty="0"/>
              </a:p>
            </p:txBody>
          </p:sp>
        </mc:Choice>
        <mc:Fallback xmlns="">
          <p:sp>
            <p:nvSpPr>
              <p:cNvPr id="2" name="TextBox 1"/>
              <p:cNvSpPr txBox="1">
                <a:spLocks noRot="1" noChangeAspect="1" noMove="1" noResize="1" noEditPoints="1" noAdjustHandles="1" noChangeArrowheads="1" noChangeShapeType="1" noTextEdit="1"/>
              </p:cNvSpPr>
              <p:nvPr/>
            </p:nvSpPr>
            <p:spPr>
              <a:xfrm>
                <a:off x="5029200" y="5715000"/>
                <a:ext cx="3810000" cy="923330"/>
              </a:xfrm>
              <a:prstGeom prst="rect">
                <a:avLst/>
              </a:prstGeom>
              <a:blipFill>
                <a:blip r:embed="rId6"/>
                <a:stretch>
                  <a:fillRect l="-1280" t="-3974" r="-320" b="-9272"/>
                </a:stretch>
              </a:blipFill>
            </p:spPr>
            <p:txBody>
              <a:bodyPr/>
              <a:lstStyle/>
              <a:p>
                <a:r>
                  <a:rPr lang="en-US">
                    <a:noFill/>
                  </a:rPr>
                  <a:t> </a:t>
                </a:r>
              </a:p>
            </p:txBody>
          </p:sp>
        </mc:Fallback>
      </mc:AlternateContent>
    </p:spTree>
    <p:extLst>
      <p:ext uri="{BB962C8B-B14F-4D97-AF65-F5344CB8AC3E}">
        <p14:creationId xmlns:p14="http://schemas.microsoft.com/office/powerpoint/2010/main" val="42544722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228600"/>
            <a:ext cx="9144000" cy="369332"/>
          </a:xfrm>
          <a:prstGeom prst="rect">
            <a:avLst/>
          </a:prstGeom>
          <a:solidFill>
            <a:schemeClr val="accent1">
              <a:lumMod val="20000"/>
              <a:lumOff val="80000"/>
            </a:schemeClr>
          </a:solidFill>
        </p:spPr>
        <p:txBody>
          <a:bodyPr wrap="square" rtlCol="0">
            <a:spAutoFit/>
          </a:bodyPr>
          <a:lstStyle/>
          <a:p>
            <a:r>
              <a:rPr lang="en-US" b="1" dirty="0">
                <a:solidFill>
                  <a:srgbClr val="3333FF"/>
                </a:solidFill>
              </a:rPr>
              <a:t> </a:t>
            </a:r>
            <a:r>
              <a:rPr lang="en-US" b="1" dirty="0" smtClean="0">
                <a:solidFill>
                  <a:srgbClr val="3333FF"/>
                </a:solidFill>
              </a:rPr>
              <a:t>    Why Hierarchical models?</a:t>
            </a:r>
            <a:endParaRPr lang="en-US" b="1" dirty="0">
              <a:solidFill>
                <a:srgbClr val="3333FF"/>
              </a:solidFill>
            </a:endParaRPr>
          </a:p>
        </p:txBody>
      </p:sp>
      <p:graphicFrame>
        <p:nvGraphicFramePr>
          <p:cNvPr id="11" name="Table 10"/>
          <p:cNvGraphicFramePr>
            <a:graphicFrameLocks noGrp="1"/>
          </p:cNvGraphicFramePr>
          <p:nvPr>
            <p:extLst>
              <p:ext uri="{D42A27DB-BD31-4B8C-83A1-F6EECF244321}">
                <p14:modId xmlns:p14="http://schemas.microsoft.com/office/powerpoint/2010/main" val="3648146364"/>
              </p:ext>
            </p:extLst>
          </p:nvPr>
        </p:nvGraphicFramePr>
        <p:xfrm>
          <a:off x="457200" y="1447800"/>
          <a:ext cx="3505201" cy="1828800"/>
        </p:xfrm>
        <a:graphic>
          <a:graphicData uri="http://schemas.openxmlformats.org/drawingml/2006/table">
            <a:tbl>
              <a:tblPr firstRow="1" bandRow="1">
                <a:tableStyleId>{5940675A-B579-460E-94D1-54222C63F5DA}</a:tableStyleId>
              </a:tblPr>
              <a:tblGrid>
                <a:gridCol w="1418771">
                  <a:extLst>
                    <a:ext uri="{9D8B030D-6E8A-4147-A177-3AD203B41FA5}">
                      <a16:colId xmlns:a16="http://schemas.microsoft.com/office/drawing/2014/main" xmlns="" val="1050125803"/>
                    </a:ext>
                  </a:extLst>
                </a:gridCol>
                <a:gridCol w="1043215">
                  <a:extLst>
                    <a:ext uri="{9D8B030D-6E8A-4147-A177-3AD203B41FA5}">
                      <a16:colId xmlns:a16="http://schemas.microsoft.com/office/drawing/2014/main" xmlns="" val="1410994662"/>
                    </a:ext>
                  </a:extLst>
                </a:gridCol>
                <a:gridCol w="1043215">
                  <a:extLst>
                    <a:ext uri="{9D8B030D-6E8A-4147-A177-3AD203B41FA5}">
                      <a16:colId xmlns:a16="http://schemas.microsoft.com/office/drawing/2014/main" xmlns="" val="4148073126"/>
                    </a:ext>
                  </a:extLst>
                </a:gridCol>
              </a:tblGrid>
              <a:tr h="365760">
                <a:tc>
                  <a:txBody>
                    <a:bodyPr/>
                    <a:lstStyle/>
                    <a:p>
                      <a:pPr algn="ctr"/>
                      <a:r>
                        <a:rPr lang="en-US" dirty="0" smtClean="0"/>
                        <a:t>Seasons </a:t>
                      </a:r>
                      <a:endParaRPr lang="en-US" dirty="0"/>
                    </a:p>
                  </a:txBody>
                  <a:tcPr/>
                </a:tc>
                <a:tc>
                  <a:txBody>
                    <a:bodyPr/>
                    <a:lstStyle/>
                    <a:p>
                      <a:pPr algn="ctr"/>
                      <a:r>
                        <a:rPr lang="en-US" dirty="0" smtClean="0"/>
                        <a:t>Made</a:t>
                      </a:r>
                      <a:endParaRPr lang="en-US" dirty="0"/>
                    </a:p>
                  </a:txBody>
                  <a:tcPr/>
                </a:tc>
                <a:tc>
                  <a:txBody>
                    <a:bodyPr/>
                    <a:lstStyle/>
                    <a:p>
                      <a:pPr algn="ctr"/>
                      <a:r>
                        <a:rPr lang="en-US" dirty="0" smtClean="0"/>
                        <a:t>Attempts</a:t>
                      </a:r>
                      <a:r>
                        <a:rPr lang="en-US" baseline="0" dirty="0" smtClean="0"/>
                        <a:t> </a:t>
                      </a:r>
                      <a:endParaRPr lang="en-US" dirty="0"/>
                    </a:p>
                  </a:txBody>
                  <a:tcPr/>
                </a:tc>
                <a:extLst>
                  <a:ext uri="{0D108BD9-81ED-4DB2-BD59-A6C34878D82A}">
                    <a16:rowId xmlns:a16="http://schemas.microsoft.com/office/drawing/2014/main" xmlns="" val="1237821799"/>
                  </a:ext>
                </a:extLst>
              </a:tr>
              <a:tr h="365760">
                <a:tc>
                  <a:txBody>
                    <a:bodyPr/>
                    <a:lstStyle/>
                    <a:p>
                      <a:pPr algn="ctr"/>
                      <a:r>
                        <a:rPr lang="en-US" dirty="0" smtClean="0"/>
                        <a:t>2012-2013</a:t>
                      </a:r>
                      <a:endParaRPr lang="en-US" dirty="0"/>
                    </a:p>
                  </a:txBody>
                  <a:tcPr/>
                </a:tc>
                <a:tc>
                  <a:txBody>
                    <a:bodyPr/>
                    <a:lstStyle/>
                    <a:p>
                      <a:pPr algn="ctr"/>
                      <a:r>
                        <a:rPr lang="en-US" dirty="0" smtClean="0"/>
                        <a:t>25</a:t>
                      </a:r>
                      <a:endParaRPr lang="en-US" dirty="0"/>
                    </a:p>
                  </a:txBody>
                  <a:tcPr/>
                </a:tc>
                <a:tc>
                  <a:txBody>
                    <a:bodyPr/>
                    <a:lstStyle/>
                    <a:p>
                      <a:pPr algn="ctr"/>
                      <a:r>
                        <a:rPr lang="en-US" dirty="0" smtClean="0"/>
                        <a:t>46</a:t>
                      </a:r>
                      <a:endParaRPr lang="en-US" dirty="0"/>
                    </a:p>
                  </a:txBody>
                  <a:tcPr/>
                </a:tc>
                <a:extLst>
                  <a:ext uri="{0D108BD9-81ED-4DB2-BD59-A6C34878D82A}">
                    <a16:rowId xmlns:a16="http://schemas.microsoft.com/office/drawing/2014/main" xmlns="" val="4270460116"/>
                  </a:ext>
                </a:extLst>
              </a:tr>
              <a:tr h="36576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2013-2014</a:t>
                      </a:r>
                    </a:p>
                  </a:txBody>
                  <a:tcPr/>
                </a:tc>
                <a:tc>
                  <a:txBody>
                    <a:bodyPr/>
                    <a:lstStyle/>
                    <a:p>
                      <a:pPr algn="ctr"/>
                      <a:r>
                        <a:rPr lang="en-US" dirty="0" smtClean="0"/>
                        <a:t>41</a:t>
                      </a:r>
                      <a:endParaRPr lang="en-US" dirty="0"/>
                    </a:p>
                  </a:txBody>
                  <a:tcPr/>
                </a:tc>
                <a:tc>
                  <a:txBody>
                    <a:bodyPr/>
                    <a:lstStyle/>
                    <a:p>
                      <a:pPr algn="ctr"/>
                      <a:r>
                        <a:rPr lang="en-US" dirty="0" smtClean="0"/>
                        <a:t>93</a:t>
                      </a:r>
                      <a:endParaRPr lang="en-US" dirty="0"/>
                    </a:p>
                  </a:txBody>
                  <a:tcPr/>
                </a:tc>
                <a:extLst>
                  <a:ext uri="{0D108BD9-81ED-4DB2-BD59-A6C34878D82A}">
                    <a16:rowId xmlns:a16="http://schemas.microsoft.com/office/drawing/2014/main" xmlns="" val="2933401146"/>
                  </a:ext>
                </a:extLst>
              </a:tr>
              <a:tr h="36576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2014-2015</a:t>
                      </a:r>
                    </a:p>
                  </a:txBody>
                  <a:tcPr/>
                </a:tc>
                <a:tc>
                  <a:txBody>
                    <a:bodyPr/>
                    <a:lstStyle/>
                    <a:p>
                      <a:pPr algn="ctr"/>
                      <a:r>
                        <a:rPr lang="en-US" dirty="0" smtClean="0"/>
                        <a:t>93</a:t>
                      </a:r>
                      <a:endParaRPr lang="en-US" dirty="0"/>
                    </a:p>
                  </a:txBody>
                  <a:tcPr/>
                </a:tc>
                <a:tc>
                  <a:txBody>
                    <a:bodyPr/>
                    <a:lstStyle/>
                    <a:p>
                      <a:pPr algn="ctr"/>
                      <a:r>
                        <a:rPr lang="en-US" dirty="0" smtClean="0"/>
                        <a:t>176</a:t>
                      </a:r>
                      <a:endParaRPr lang="en-US" dirty="0"/>
                    </a:p>
                  </a:txBody>
                  <a:tcPr/>
                </a:tc>
                <a:extLst>
                  <a:ext uri="{0D108BD9-81ED-4DB2-BD59-A6C34878D82A}">
                    <a16:rowId xmlns:a16="http://schemas.microsoft.com/office/drawing/2014/main" xmlns="" val="1071329976"/>
                  </a:ext>
                </a:extLst>
              </a:tr>
              <a:tr h="36576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2015-2016</a:t>
                      </a:r>
                    </a:p>
                  </a:txBody>
                  <a:tcPr/>
                </a:tc>
                <a:tc>
                  <a:txBody>
                    <a:bodyPr/>
                    <a:lstStyle/>
                    <a:p>
                      <a:pPr algn="ctr"/>
                      <a:r>
                        <a:rPr lang="en-US" dirty="0" smtClean="0"/>
                        <a:t>79</a:t>
                      </a:r>
                      <a:endParaRPr lang="en-US" dirty="0"/>
                    </a:p>
                  </a:txBody>
                  <a:tcPr/>
                </a:tc>
                <a:tc>
                  <a:txBody>
                    <a:bodyPr/>
                    <a:lstStyle/>
                    <a:p>
                      <a:pPr algn="ctr"/>
                      <a:r>
                        <a:rPr lang="en-US" dirty="0" smtClean="0"/>
                        <a:t>120</a:t>
                      </a:r>
                      <a:endParaRPr lang="en-US" dirty="0"/>
                    </a:p>
                  </a:txBody>
                  <a:tcPr/>
                </a:tc>
                <a:extLst>
                  <a:ext uri="{0D108BD9-81ED-4DB2-BD59-A6C34878D82A}">
                    <a16:rowId xmlns:a16="http://schemas.microsoft.com/office/drawing/2014/main" xmlns="" val="1938965889"/>
                  </a:ext>
                </a:extLst>
              </a:tr>
            </a:tbl>
          </a:graphicData>
        </a:graphic>
      </p:graphicFrame>
      <mc:AlternateContent xmlns:mc="http://schemas.openxmlformats.org/markup-compatibility/2006" xmlns:a14="http://schemas.microsoft.com/office/drawing/2010/main">
        <mc:Choice Requires="a14">
          <p:sp>
            <p:nvSpPr>
              <p:cNvPr id="4" name="Rectangle 3"/>
              <p:cNvSpPr/>
              <p:nvPr/>
            </p:nvSpPr>
            <p:spPr>
              <a:xfrm>
                <a:off x="228600" y="838200"/>
                <a:ext cx="7823937" cy="369332"/>
              </a:xfrm>
              <a:prstGeom prst="rect">
                <a:avLst/>
              </a:prstGeom>
            </p:spPr>
            <p:txBody>
              <a:bodyPr wrap="none">
                <a:spAutoFit/>
              </a:bodyPr>
              <a:lstStyle/>
              <a:p>
                <a:r>
                  <a:rPr lang="en-US" dirty="0" smtClean="0">
                    <a:ea typeface="Cambria Math"/>
                  </a:rPr>
                  <a:t>Assuming </a:t>
                </a:r>
                <a14:m>
                  <m:oMath xmlns:m="http://schemas.openxmlformats.org/officeDocument/2006/math">
                    <m:sSub>
                      <m:sSubPr>
                        <m:ctrlPr>
                          <a:rPr lang="en-US" b="0" i="1" smtClean="0">
                            <a:latin typeface="Cambria Math"/>
                            <a:ea typeface="Cambria Math"/>
                          </a:rPr>
                        </m:ctrlPr>
                      </m:sSubPr>
                      <m:e>
                        <m:r>
                          <a:rPr lang="en-US" b="0" i="1" smtClean="0">
                            <a:latin typeface="Cambria Math" panose="02040503050406030204" pitchFamily="18" charset="0"/>
                            <a:ea typeface="Cambria Math"/>
                          </a:rPr>
                          <m:t>𝜃</m:t>
                        </m:r>
                      </m:e>
                      <m:sub>
                        <m:r>
                          <a:rPr lang="en-US" b="0" i="1" smtClean="0">
                            <a:latin typeface="Cambria Math" panose="02040503050406030204" pitchFamily="18" charset="0"/>
                            <a:ea typeface="Cambria Math"/>
                          </a:rPr>
                          <m:t>𝑖</m:t>
                        </m:r>
                      </m:sub>
                    </m:sSub>
                    <m:r>
                      <a:rPr lang="en-US" b="0" i="1" smtClean="0">
                        <a:latin typeface="Cambria Math" panose="02040503050406030204" pitchFamily="18" charset="0"/>
                        <a:ea typeface="Cambria Math"/>
                      </a:rPr>
                      <m:t>~</m:t>
                    </m:r>
                    <m:r>
                      <m:rPr>
                        <m:sty m:val="p"/>
                      </m:rPr>
                      <a:rPr lang="en-US">
                        <a:latin typeface="Cambria Math" panose="02040503050406030204" pitchFamily="18" charset="0"/>
                        <a:ea typeface="Cambria Math"/>
                      </a:rPr>
                      <m:t>Beta</m:t>
                    </m:r>
                    <m:d>
                      <m:dPr>
                        <m:ctrlPr>
                          <a:rPr lang="en-US" i="1">
                            <a:latin typeface="Cambria Math"/>
                            <a:ea typeface="Cambria Math"/>
                          </a:rPr>
                        </m:ctrlPr>
                      </m:dPr>
                      <m:e>
                        <m:sSub>
                          <m:sSubPr>
                            <m:ctrlPr>
                              <a:rPr lang="en-US" i="1">
                                <a:latin typeface="Cambria Math"/>
                                <a:ea typeface="Cambria Math"/>
                              </a:rPr>
                            </m:ctrlPr>
                          </m:sSubPr>
                          <m:e>
                            <m:r>
                              <a:rPr lang="en-US" i="1">
                                <a:latin typeface="Cambria Math"/>
                                <a:ea typeface="Cambria Math"/>
                              </a:rPr>
                              <m:t>𝛼</m:t>
                            </m:r>
                          </m:e>
                          <m:sub>
                            <m:r>
                              <a:rPr lang="en-US" i="1">
                                <a:latin typeface="Cambria Math" panose="02040503050406030204" pitchFamily="18" charset="0"/>
                                <a:ea typeface="Cambria Math"/>
                              </a:rPr>
                              <m:t>𝑖</m:t>
                            </m:r>
                          </m:sub>
                        </m:sSub>
                        <m:r>
                          <a:rPr lang="en-US" b="0" i="1" smtClean="0">
                            <a:latin typeface="Cambria Math" panose="02040503050406030204" pitchFamily="18" charset="0"/>
                            <a:ea typeface="Cambria Math"/>
                          </a:rPr>
                          <m:t>=1</m:t>
                        </m:r>
                        <m:r>
                          <a:rPr lang="en-US" i="1">
                            <a:latin typeface="Cambria Math"/>
                            <a:ea typeface="Cambria Math"/>
                          </a:rPr>
                          <m:t>,</m:t>
                        </m:r>
                        <m:sSub>
                          <m:sSubPr>
                            <m:ctrlPr>
                              <a:rPr lang="en-US" i="1">
                                <a:latin typeface="Cambria Math"/>
                                <a:ea typeface="Cambria Math"/>
                              </a:rPr>
                            </m:ctrlPr>
                          </m:sSubPr>
                          <m:e>
                            <m:r>
                              <a:rPr lang="en-US" i="1">
                                <a:latin typeface="Cambria Math"/>
                                <a:ea typeface="Cambria Math"/>
                              </a:rPr>
                              <m:t>𝛽</m:t>
                            </m:r>
                          </m:e>
                          <m:sub>
                            <m:r>
                              <a:rPr lang="en-US" i="1">
                                <a:latin typeface="Cambria Math" panose="02040503050406030204" pitchFamily="18" charset="0"/>
                                <a:ea typeface="Cambria Math"/>
                              </a:rPr>
                              <m:t>𝑖</m:t>
                            </m:r>
                          </m:sub>
                        </m:sSub>
                        <m:r>
                          <a:rPr lang="en-US" b="0" i="1" smtClean="0">
                            <a:latin typeface="Cambria Math" panose="02040503050406030204" pitchFamily="18" charset="0"/>
                            <a:ea typeface="Cambria Math"/>
                          </a:rPr>
                          <m:t>=1</m:t>
                        </m:r>
                      </m:e>
                    </m:d>
                  </m:oMath>
                </a14:m>
                <a:r>
                  <a:rPr lang="en-US" dirty="0" smtClean="0"/>
                  <a:t> for all </a:t>
                </a:r>
                <a14:m>
                  <m:oMath xmlns:m="http://schemas.openxmlformats.org/officeDocument/2006/math">
                    <m:r>
                      <a:rPr lang="en-US" b="0" i="1" smtClean="0">
                        <a:latin typeface="Cambria Math" panose="02040503050406030204" pitchFamily="18" charset="0"/>
                      </a:rPr>
                      <m:t>𝑖</m:t>
                    </m:r>
                  </m:oMath>
                </a14:m>
                <a:r>
                  <a:rPr lang="en-US" dirty="0" smtClean="0"/>
                  <a:t>, results in independent Beta posterior</a:t>
                </a:r>
                <a:endParaRPr lang="en-US" dirty="0"/>
              </a:p>
            </p:txBody>
          </p:sp>
        </mc:Choice>
        <mc:Fallback xmlns="">
          <p:sp>
            <p:nvSpPr>
              <p:cNvPr id="4" name="Rectangle 3"/>
              <p:cNvSpPr>
                <a:spLocks noRot="1" noChangeAspect="1" noMove="1" noResize="1" noEditPoints="1" noAdjustHandles="1" noChangeArrowheads="1" noChangeShapeType="1" noTextEdit="1"/>
              </p:cNvSpPr>
              <p:nvPr/>
            </p:nvSpPr>
            <p:spPr>
              <a:xfrm>
                <a:off x="228600" y="838200"/>
                <a:ext cx="7823937" cy="369332"/>
              </a:xfrm>
              <a:prstGeom prst="rect">
                <a:avLst/>
              </a:prstGeom>
              <a:blipFill>
                <a:blip r:embed="rId2"/>
                <a:stretch>
                  <a:fillRect l="-701" t="-10000" b="-2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12" name="Table 11"/>
              <p:cNvGraphicFramePr>
                <a:graphicFrameLocks noGrp="1"/>
              </p:cNvGraphicFramePr>
              <p:nvPr>
                <p:extLst>
                  <p:ext uri="{D42A27DB-BD31-4B8C-83A1-F6EECF244321}">
                    <p14:modId xmlns:p14="http://schemas.microsoft.com/office/powerpoint/2010/main" val="2926111796"/>
                  </p:ext>
                </p:extLst>
              </p:nvPr>
            </p:nvGraphicFramePr>
            <p:xfrm>
              <a:off x="4876800" y="1447800"/>
              <a:ext cx="3505201" cy="1828800"/>
            </p:xfrm>
            <a:graphic>
              <a:graphicData uri="http://schemas.openxmlformats.org/drawingml/2006/table">
                <a:tbl>
                  <a:tblPr firstRow="1" bandRow="1">
                    <a:tableStyleId>{5940675A-B579-460E-94D1-54222C63F5DA}</a:tableStyleId>
                  </a:tblPr>
                  <a:tblGrid>
                    <a:gridCol w="1418771">
                      <a:extLst>
                        <a:ext uri="{9D8B030D-6E8A-4147-A177-3AD203B41FA5}">
                          <a16:colId xmlns:a16="http://schemas.microsoft.com/office/drawing/2014/main" xmlns="" val="1050125803"/>
                        </a:ext>
                      </a:extLst>
                    </a:gridCol>
                    <a:gridCol w="1043215">
                      <a:extLst>
                        <a:ext uri="{9D8B030D-6E8A-4147-A177-3AD203B41FA5}">
                          <a16:colId xmlns:a16="http://schemas.microsoft.com/office/drawing/2014/main" xmlns="" val="1410994662"/>
                        </a:ext>
                      </a:extLst>
                    </a:gridCol>
                    <a:gridCol w="1043215">
                      <a:extLst>
                        <a:ext uri="{9D8B030D-6E8A-4147-A177-3AD203B41FA5}">
                          <a16:colId xmlns:a16="http://schemas.microsoft.com/office/drawing/2014/main" xmlns="" val="4148073126"/>
                        </a:ext>
                      </a:extLst>
                    </a:gridCol>
                  </a:tblGrid>
                  <a:tr h="365760">
                    <a:tc>
                      <a:txBody>
                        <a:bodyPr/>
                        <a:lstStyle/>
                        <a:p>
                          <a:pPr algn="ctr"/>
                          <a:r>
                            <a:rPr lang="en-US" dirty="0" smtClean="0"/>
                            <a:t>Seasons </a:t>
                          </a:r>
                          <a:endParaRPr lang="en-US"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b="0" i="1" dirty="0" smtClean="0">
                                        <a:latin typeface="Cambria Math"/>
                                      </a:rPr>
                                    </m:ctrlPr>
                                  </m:sSubPr>
                                  <m:e>
                                    <m:r>
                                      <a:rPr lang="en-US" b="0" i="1" dirty="0" smtClean="0">
                                        <a:latin typeface="Cambria Math" panose="02040503050406030204" pitchFamily="18" charset="0"/>
                                      </a:rPr>
                                      <m:t>𝛼</m:t>
                                    </m:r>
                                  </m:e>
                                  <m:sub>
                                    <m:r>
                                      <a:rPr lang="en-US" b="0" i="1" dirty="0" smtClean="0">
                                        <a:latin typeface="Cambria Math" panose="02040503050406030204" pitchFamily="18" charset="0"/>
                                      </a:rPr>
                                      <m:t>𝑖</m:t>
                                    </m:r>
                                  </m:sub>
                                </m:sSub>
                              </m:oMath>
                            </m:oMathPara>
                          </a14:m>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b="0" i="1" dirty="0" smtClean="0">
                                        <a:latin typeface="Cambria Math"/>
                                      </a:rPr>
                                    </m:ctrlPr>
                                  </m:sSubPr>
                                  <m:e>
                                    <m:r>
                                      <a:rPr lang="en-US" b="0" i="1" dirty="0" smtClean="0">
                                        <a:latin typeface="Cambria Math" panose="02040503050406030204" pitchFamily="18" charset="0"/>
                                      </a:rPr>
                                      <m:t>𝛽</m:t>
                                    </m:r>
                                  </m:e>
                                  <m:sub>
                                    <m:r>
                                      <a:rPr lang="en-US" b="0" i="1" dirty="0" smtClean="0">
                                        <a:latin typeface="Cambria Math" panose="02040503050406030204" pitchFamily="18" charset="0"/>
                                      </a:rPr>
                                      <m:t>𝑖</m:t>
                                    </m:r>
                                  </m:sub>
                                </m:sSub>
                              </m:oMath>
                            </m:oMathPara>
                          </a14:m>
                          <a:endParaRPr lang="en-US" dirty="0"/>
                        </a:p>
                      </a:txBody>
                      <a:tcPr/>
                    </a:tc>
                    <a:extLst>
                      <a:ext uri="{0D108BD9-81ED-4DB2-BD59-A6C34878D82A}">
                        <a16:rowId xmlns:a16="http://schemas.microsoft.com/office/drawing/2014/main" xmlns="" val="1237821799"/>
                      </a:ext>
                    </a:extLst>
                  </a:tr>
                  <a:tr h="365760">
                    <a:tc>
                      <a:txBody>
                        <a:bodyPr/>
                        <a:lstStyle/>
                        <a:p>
                          <a:pPr algn="ctr"/>
                          <a:r>
                            <a:rPr lang="en-US" dirty="0" smtClean="0"/>
                            <a:t>2012-2013</a:t>
                          </a:r>
                          <a:endParaRPr lang="en-US" dirty="0"/>
                        </a:p>
                      </a:txBody>
                      <a:tcPr/>
                    </a:tc>
                    <a:tc>
                      <a:txBody>
                        <a:bodyPr/>
                        <a:lstStyle/>
                        <a:p>
                          <a:pPr algn="ctr"/>
                          <a:r>
                            <a:rPr lang="en-US" dirty="0" smtClean="0"/>
                            <a:t>26</a:t>
                          </a:r>
                          <a:endParaRPr lang="en-US" dirty="0"/>
                        </a:p>
                      </a:txBody>
                      <a:tcPr/>
                    </a:tc>
                    <a:tc>
                      <a:txBody>
                        <a:bodyPr/>
                        <a:lstStyle/>
                        <a:p>
                          <a:pPr algn="ctr"/>
                          <a:r>
                            <a:rPr lang="en-US" dirty="0" smtClean="0"/>
                            <a:t>22</a:t>
                          </a:r>
                          <a:endParaRPr lang="en-US" dirty="0"/>
                        </a:p>
                      </a:txBody>
                      <a:tcPr/>
                    </a:tc>
                    <a:extLst>
                      <a:ext uri="{0D108BD9-81ED-4DB2-BD59-A6C34878D82A}">
                        <a16:rowId xmlns:a16="http://schemas.microsoft.com/office/drawing/2014/main" xmlns="" val="4270460116"/>
                      </a:ext>
                    </a:extLst>
                  </a:tr>
                  <a:tr h="36576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2013-2014</a:t>
                          </a:r>
                        </a:p>
                      </a:txBody>
                      <a:tcPr/>
                    </a:tc>
                    <a:tc>
                      <a:txBody>
                        <a:bodyPr/>
                        <a:lstStyle/>
                        <a:p>
                          <a:pPr algn="ctr"/>
                          <a:r>
                            <a:rPr lang="en-US" dirty="0" smtClean="0"/>
                            <a:t>42</a:t>
                          </a:r>
                          <a:endParaRPr lang="en-US" dirty="0"/>
                        </a:p>
                      </a:txBody>
                      <a:tcPr/>
                    </a:tc>
                    <a:tc>
                      <a:txBody>
                        <a:bodyPr/>
                        <a:lstStyle/>
                        <a:p>
                          <a:pPr algn="ctr"/>
                          <a:r>
                            <a:rPr lang="en-US" dirty="0" smtClean="0"/>
                            <a:t>53</a:t>
                          </a:r>
                          <a:endParaRPr lang="en-US" dirty="0"/>
                        </a:p>
                      </a:txBody>
                      <a:tcPr/>
                    </a:tc>
                    <a:extLst>
                      <a:ext uri="{0D108BD9-81ED-4DB2-BD59-A6C34878D82A}">
                        <a16:rowId xmlns:a16="http://schemas.microsoft.com/office/drawing/2014/main" xmlns="" val="2933401146"/>
                      </a:ext>
                    </a:extLst>
                  </a:tr>
                  <a:tr h="36576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2014-2015</a:t>
                          </a:r>
                        </a:p>
                      </a:txBody>
                      <a:tcPr/>
                    </a:tc>
                    <a:tc>
                      <a:txBody>
                        <a:bodyPr/>
                        <a:lstStyle/>
                        <a:p>
                          <a:pPr algn="ctr"/>
                          <a:r>
                            <a:rPr lang="en-US" dirty="0" smtClean="0"/>
                            <a:t>94</a:t>
                          </a:r>
                          <a:endParaRPr lang="en-US" dirty="0"/>
                        </a:p>
                      </a:txBody>
                      <a:tcPr/>
                    </a:tc>
                    <a:tc>
                      <a:txBody>
                        <a:bodyPr/>
                        <a:lstStyle/>
                        <a:p>
                          <a:pPr algn="ctr"/>
                          <a:r>
                            <a:rPr lang="en-US" dirty="0" smtClean="0"/>
                            <a:t>84</a:t>
                          </a:r>
                          <a:endParaRPr lang="en-US" dirty="0"/>
                        </a:p>
                      </a:txBody>
                      <a:tcPr/>
                    </a:tc>
                    <a:extLst>
                      <a:ext uri="{0D108BD9-81ED-4DB2-BD59-A6C34878D82A}">
                        <a16:rowId xmlns:a16="http://schemas.microsoft.com/office/drawing/2014/main" xmlns="" val="1071329976"/>
                      </a:ext>
                    </a:extLst>
                  </a:tr>
                  <a:tr h="36576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2015-2016</a:t>
                          </a:r>
                        </a:p>
                      </a:txBody>
                      <a:tcPr/>
                    </a:tc>
                    <a:tc>
                      <a:txBody>
                        <a:bodyPr/>
                        <a:lstStyle/>
                        <a:p>
                          <a:pPr algn="ctr"/>
                          <a:r>
                            <a:rPr lang="en-US" dirty="0" smtClean="0"/>
                            <a:t>80</a:t>
                          </a:r>
                          <a:endParaRPr lang="en-US" dirty="0"/>
                        </a:p>
                      </a:txBody>
                      <a:tcPr/>
                    </a:tc>
                    <a:tc>
                      <a:txBody>
                        <a:bodyPr/>
                        <a:lstStyle/>
                        <a:p>
                          <a:pPr algn="ctr"/>
                          <a:r>
                            <a:rPr lang="en-US" dirty="0" smtClean="0"/>
                            <a:t>42</a:t>
                          </a:r>
                          <a:endParaRPr lang="en-US" dirty="0"/>
                        </a:p>
                      </a:txBody>
                      <a:tcPr/>
                    </a:tc>
                    <a:extLst>
                      <a:ext uri="{0D108BD9-81ED-4DB2-BD59-A6C34878D82A}">
                        <a16:rowId xmlns:a16="http://schemas.microsoft.com/office/drawing/2014/main" xmlns="" val="1938965889"/>
                      </a:ext>
                    </a:extLst>
                  </a:tr>
                </a:tbl>
              </a:graphicData>
            </a:graphic>
          </p:graphicFrame>
        </mc:Choice>
        <mc:Fallback xmlns="">
          <p:graphicFrame>
            <p:nvGraphicFramePr>
              <p:cNvPr id="12" name="Table 11"/>
              <p:cNvGraphicFramePr>
                <a:graphicFrameLocks noGrp="1"/>
              </p:cNvGraphicFramePr>
              <p:nvPr>
                <p:extLst>
                  <p:ext uri="{D42A27DB-BD31-4B8C-83A1-F6EECF244321}">
                    <p14:modId xmlns:p14="http://schemas.microsoft.com/office/powerpoint/2010/main" val="2926111796"/>
                  </p:ext>
                </p:extLst>
              </p:nvPr>
            </p:nvGraphicFramePr>
            <p:xfrm>
              <a:off x="4876800" y="1447800"/>
              <a:ext cx="3505201" cy="1828800"/>
            </p:xfrm>
            <a:graphic>
              <a:graphicData uri="http://schemas.openxmlformats.org/drawingml/2006/table">
                <a:tbl>
                  <a:tblPr firstRow="1" bandRow="1">
                    <a:tableStyleId>{5940675A-B579-460E-94D1-54222C63F5DA}</a:tableStyleId>
                  </a:tblPr>
                  <a:tblGrid>
                    <a:gridCol w="1418771">
                      <a:extLst>
                        <a:ext uri="{9D8B030D-6E8A-4147-A177-3AD203B41FA5}">
                          <a16:colId xmlns:a16="http://schemas.microsoft.com/office/drawing/2014/main" val="1050125803"/>
                        </a:ext>
                      </a:extLst>
                    </a:gridCol>
                    <a:gridCol w="1043215">
                      <a:extLst>
                        <a:ext uri="{9D8B030D-6E8A-4147-A177-3AD203B41FA5}">
                          <a16:colId xmlns:a16="http://schemas.microsoft.com/office/drawing/2014/main" val="1410994662"/>
                        </a:ext>
                      </a:extLst>
                    </a:gridCol>
                    <a:gridCol w="1043215">
                      <a:extLst>
                        <a:ext uri="{9D8B030D-6E8A-4147-A177-3AD203B41FA5}">
                          <a16:colId xmlns:a16="http://schemas.microsoft.com/office/drawing/2014/main" val="4148073126"/>
                        </a:ext>
                      </a:extLst>
                    </a:gridCol>
                  </a:tblGrid>
                  <a:tr h="365760">
                    <a:tc>
                      <a:txBody>
                        <a:bodyPr/>
                        <a:lstStyle/>
                        <a:p>
                          <a:pPr algn="ctr"/>
                          <a:r>
                            <a:rPr lang="en-US" dirty="0" smtClean="0"/>
                            <a:t>Seasons </a:t>
                          </a:r>
                          <a:endParaRPr lang="en-US" dirty="0"/>
                        </a:p>
                      </a:txBody>
                      <a:tcPr/>
                    </a:tc>
                    <a:tc>
                      <a:txBody>
                        <a:bodyPr/>
                        <a:lstStyle/>
                        <a:p>
                          <a:endParaRPr lang="en-US"/>
                        </a:p>
                      </a:txBody>
                      <a:tcPr>
                        <a:blipFill>
                          <a:blip r:embed="rId3"/>
                          <a:stretch>
                            <a:fillRect l="-136628" t="-8333" r="-100581" b="-426667"/>
                          </a:stretch>
                        </a:blipFill>
                      </a:tcPr>
                    </a:tc>
                    <a:tc>
                      <a:txBody>
                        <a:bodyPr/>
                        <a:lstStyle/>
                        <a:p>
                          <a:endParaRPr lang="en-US"/>
                        </a:p>
                      </a:txBody>
                      <a:tcPr>
                        <a:blipFill>
                          <a:blip r:embed="rId3"/>
                          <a:stretch>
                            <a:fillRect l="-238012" t="-8333" r="-1170" b="-426667"/>
                          </a:stretch>
                        </a:blipFill>
                      </a:tcPr>
                    </a:tc>
                    <a:extLst>
                      <a:ext uri="{0D108BD9-81ED-4DB2-BD59-A6C34878D82A}">
                        <a16:rowId xmlns:a16="http://schemas.microsoft.com/office/drawing/2014/main" val="1237821799"/>
                      </a:ext>
                    </a:extLst>
                  </a:tr>
                  <a:tr h="365760">
                    <a:tc>
                      <a:txBody>
                        <a:bodyPr/>
                        <a:lstStyle/>
                        <a:p>
                          <a:pPr algn="ctr"/>
                          <a:r>
                            <a:rPr lang="en-US" dirty="0" smtClean="0"/>
                            <a:t>2012-2013</a:t>
                          </a:r>
                          <a:endParaRPr lang="en-US" dirty="0"/>
                        </a:p>
                      </a:txBody>
                      <a:tcPr/>
                    </a:tc>
                    <a:tc>
                      <a:txBody>
                        <a:bodyPr/>
                        <a:lstStyle/>
                        <a:p>
                          <a:pPr algn="ctr"/>
                          <a:r>
                            <a:rPr lang="en-US" dirty="0" smtClean="0"/>
                            <a:t>26</a:t>
                          </a:r>
                          <a:endParaRPr lang="en-US" dirty="0"/>
                        </a:p>
                      </a:txBody>
                      <a:tcPr/>
                    </a:tc>
                    <a:tc>
                      <a:txBody>
                        <a:bodyPr/>
                        <a:lstStyle/>
                        <a:p>
                          <a:pPr algn="ctr"/>
                          <a:r>
                            <a:rPr lang="en-US" dirty="0" smtClean="0"/>
                            <a:t>22</a:t>
                          </a:r>
                          <a:endParaRPr lang="en-US" dirty="0"/>
                        </a:p>
                      </a:txBody>
                      <a:tcPr/>
                    </a:tc>
                    <a:extLst>
                      <a:ext uri="{0D108BD9-81ED-4DB2-BD59-A6C34878D82A}">
                        <a16:rowId xmlns:a16="http://schemas.microsoft.com/office/drawing/2014/main" val="4270460116"/>
                      </a:ext>
                    </a:extLst>
                  </a:tr>
                  <a:tr h="36576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2013-2014</a:t>
                          </a:r>
                        </a:p>
                      </a:txBody>
                      <a:tcPr/>
                    </a:tc>
                    <a:tc>
                      <a:txBody>
                        <a:bodyPr/>
                        <a:lstStyle/>
                        <a:p>
                          <a:pPr algn="ctr"/>
                          <a:r>
                            <a:rPr lang="en-US" dirty="0" smtClean="0"/>
                            <a:t>42</a:t>
                          </a:r>
                          <a:endParaRPr lang="en-US" dirty="0"/>
                        </a:p>
                      </a:txBody>
                      <a:tcPr/>
                    </a:tc>
                    <a:tc>
                      <a:txBody>
                        <a:bodyPr/>
                        <a:lstStyle/>
                        <a:p>
                          <a:pPr algn="ctr"/>
                          <a:r>
                            <a:rPr lang="en-US" dirty="0" smtClean="0"/>
                            <a:t>53</a:t>
                          </a:r>
                          <a:endParaRPr lang="en-US" dirty="0"/>
                        </a:p>
                      </a:txBody>
                      <a:tcPr/>
                    </a:tc>
                    <a:extLst>
                      <a:ext uri="{0D108BD9-81ED-4DB2-BD59-A6C34878D82A}">
                        <a16:rowId xmlns:a16="http://schemas.microsoft.com/office/drawing/2014/main" val="2933401146"/>
                      </a:ext>
                    </a:extLst>
                  </a:tr>
                  <a:tr h="36576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2014-2015</a:t>
                          </a:r>
                        </a:p>
                      </a:txBody>
                      <a:tcPr/>
                    </a:tc>
                    <a:tc>
                      <a:txBody>
                        <a:bodyPr/>
                        <a:lstStyle/>
                        <a:p>
                          <a:pPr algn="ctr"/>
                          <a:r>
                            <a:rPr lang="en-US" dirty="0" smtClean="0"/>
                            <a:t>94</a:t>
                          </a:r>
                          <a:endParaRPr lang="en-US" dirty="0"/>
                        </a:p>
                      </a:txBody>
                      <a:tcPr/>
                    </a:tc>
                    <a:tc>
                      <a:txBody>
                        <a:bodyPr/>
                        <a:lstStyle/>
                        <a:p>
                          <a:pPr algn="ctr"/>
                          <a:r>
                            <a:rPr lang="en-US" dirty="0" smtClean="0"/>
                            <a:t>84</a:t>
                          </a:r>
                          <a:endParaRPr lang="en-US" dirty="0"/>
                        </a:p>
                      </a:txBody>
                      <a:tcPr/>
                    </a:tc>
                    <a:extLst>
                      <a:ext uri="{0D108BD9-81ED-4DB2-BD59-A6C34878D82A}">
                        <a16:rowId xmlns:a16="http://schemas.microsoft.com/office/drawing/2014/main" val="1071329976"/>
                      </a:ext>
                    </a:extLst>
                  </a:tr>
                  <a:tr h="36576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2015-2016</a:t>
                          </a:r>
                        </a:p>
                      </a:txBody>
                      <a:tcPr/>
                    </a:tc>
                    <a:tc>
                      <a:txBody>
                        <a:bodyPr/>
                        <a:lstStyle/>
                        <a:p>
                          <a:pPr algn="ctr"/>
                          <a:r>
                            <a:rPr lang="en-US" dirty="0" smtClean="0"/>
                            <a:t>80</a:t>
                          </a:r>
                          <a:endParaRPr lang="en-US" dirty="0"/>
                        </a:p>
                      </a:txBody>
                      <a:tcPr/>
                    </a:tc>
                    <a:tc>
                      <a:txBody>
                        <a:bodyPr/>
                        <a:lstStyle/>
                        <a:p>
                          <a:pPr algn="ctr"/>
                          <a:r>
                            <a:rPr lang="en-US" dirty="0" smtClean="0"/>
                            <a:t>42</a:t>
                          </a:r>
                          <a:endParaRPr lang="en-US" dirty="0"/>
                        </a:p>
                      </a:txBody>
                      <a:tcPr/>
                    </a:tc>
                    <a:extLst>
                      <a:ext uri="{0D108BD9-81ED-4DB2-BD59-A6C34878D82A}">
                        <a16:rowId xmlns:a16="http://schemas.microsoft.com/office/drawing/2014/main" val="1938965889"/>
                      </a:ext>
                    </a:extLst>
                  </a:tr>
                </a:tbl>
              </a:graphicData>
            </a:graphic>
          </p:graphicFrame>
        </mc:Fallback>
      </mc:AlternateContent>
      <p:sp>
        <p:nvSpPr>
          <p:cNvPr id="6" name="TextBox 5"/>
          <p:cNvSpPr txBox="1"/>
          <p:nvPr/>
        </p:nvSpPr>
        <p:spPr>
          <a:xfrm>
            <a:off x="457200" y="5943600"/>
            <a:ext cx="8305800" cy="646331"/>
          </a:xfrm>
          <a:prstGeom prst="rect">
            <a:avLst/>
          </a:prstGeom>
          <a:noFill/>
        </p:spPr>
        <p:txBody>
          <a:bodyPr wrap="square" rtlCol="0">
            <a:spAutoFit/>
          </a:bodyPr>
          <a:lstStyle/>
          <a:p>
            <a:r>
              <a:rPr lang="en-US" dirty="0" smtClean="0">
                <a:solidFill>
                  <a:srgbClr val="FF0000"/>
                </a:solidFill>
              </a:rPr>
              <a:t>Is there any way to use the data from the previous seasons for estimating the success probability for the current season?</a:t>
            </a:r>
            <a:endParaRPr lang="en-US" dirty="0">
              <a:solidFill>
                <a:srgbClr val="FF0000"/>
              </a:solidFill>
            </a:endParaRPr>
          </a:p>
        </p:txBody>
      </p:sp>
      <p:pic>
        <p:nvPicPr>
          <p:cNvPr id="8" name="Picture 7"/>
          <p:cNvPicPr>
            <a:picLocks noChangeAspect="1"/>
          </p:cNvPicPr>
          <p:nvPr/>
        </p:nvPicPr>
        <p:blipFill>
          <a:blip r:embed="rId4"/>
          <a:stretch>
            <a:fillRect/>
          </a:stretch>
        </p:blipFill>
        <p:spPr>
          <a:xfrm>
            <a:off x="1828800" y="3601275"/>
            <a:ext cx="5161084" cy="2318879"/>
          </a:xfrm>
          <a:prstGeom prst="rect">
            <a:avLst/>
          </a:prstGeom>
        </p:spPr>
      </p:pic>
    </p:spTree>
    <p:extLst>
      <p:ext uri="{BB962C8B-B14F-4D97-AF65-F5344CB8AC3E}">
        <p14:creationId xmlns:p14="http://schemas.microsoft.com/office/powerpoint/2010/main" val="116890610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8103</TotalTime>
  <Words>7546</Words>
  <Application>Microsoft Office PowerPoint</Application>
  <PresentationFormat>On-screen Show (4:3)</PresentationFormat>
  <Paragraphs>850</Paragraphs>
  <Slides>42</Slides>
  <Notes>8</Notes>
  <HiddenSlides>0</HiddenSlides>
  <MMClips>0</MMClips>
  <ScaleCrop>false</ScaleCrop>
  <HeadingPairs>
    <vt:vector size="4" baseType="variant">
      <vt:variant>
        <vt:lpstr>Theme</vt:lpstr>
      </vt:variant>
      <vt:variant>
        <vt:i4>1</vt:i4>
      </vt:variant>
      <vt:variant>
        <vt:lpstr>Slide Titles</vt:lpstr>
      </vt:variant>
      <vt:variant>
        <vt:i4>42</vt:i4>
      </vt:variant>
    </vt:vector>
  </HeadingPairs>
  <TitlesOfParts>
    <vt:vector size="43"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Jinkyoo Park</dc:creator>
  <cp:lastModifiedBy>Jinkyoo Park</cp:lastModifiedBy>
  <cp:revision>232</cp:revision>
  <dcterms:created xsi:type="dcterms:W3CDTF">2016-04-29T12:35:56Z</dcterms:created>
  <dcterms:modified xsi:type="dcterms:W3CDTF">2016-09-26T01:33:02Z</dcterms:modified>
</cp:coreProperties>
</file>