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6" r:id="rId3"/>
    <p:sldId id="329" r:id="rId4"/>
    <p:sldId id="297" r:id="rId5"/>
    <p:sldId id="330" r:id="rId6"/>
    <p:sldId id="298" r:id="rId7"/>
    <p:sldId id="327" r:id="rId8"/>
    <p:sldId id="299" r:id="rId9"/>
    <p:sldId id="331" r:id="rId10"/>
    <p:sldId id="332" r:id="rId11"/>
    <p:sldId id="333" r:id="rId12"/>
    <p:sldId id="334" r:id="rId13"/>
    <p:sldId id="335" r:id="rId14"/>
    <p:sldId id="302" r:id="rId15"/>
    <p:sldId id="304" r:id="rId16"/>
    <p:sldId id="337" r:id="rId17"/>
    <p:sldId id="306" r:id="rId18"/>
    <p:sldId id="307" r:id="rId19"/>
    <p:sldId id="308" r:id="rId20"/>
    <p:sldId id="309" r:id="rId21"/>
    <p:sldId id="310" r:id="rId22"/>
    <p:sldId id="311" r:id="rId23"/>
    <p:sldId id="312" r:id="rId24"/>
    <p:sldId id="31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16" autoAdjust="0"/>
    <p:restoredTop sz="96404" autoAdjust="0"/>
  </p:normalViewPr>
  <p:slideViewPr>
    <p:cSldViewPr>
      <p:cViewPr varScale="1">
        <p:scale>
          <a:sx n="115" d="100"/>
          <a:sy n="115" d="100"/>
        </p:scale>
        <p:origin x="208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D2048-6375-4DB8-8961-2DBC7337DD54}" type="datetimeFigureOut">
              <a:rPr lang="en-US" smtClean="0"/>
              <a:t>9/24/2016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3004F-9308-42CD-8C41-6A1619681D35}" type="slidenum">
              <a:rPr lang="en-US" smtClean="0"/>
              <a:t>‹#›</a:t>
            </a:fld>
            <a:endParaRPr lang="en-US"/>
          </a:p>
        </p:txBody>
      </p:sp>
    </p:spTree>
    <p:extLst>
      <p:ext uri="{BB962C8B-B14F-4D97-AF65-F5344CB8AC3E}">
        <p14:creationId xmlns:p14="http://schemas.microsoft.com/office/powerpoint/2010/main" val="74998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3004F-9308-42CD-8C41-6A1619681D35}" type="slidenum">
              <a:rPr lang="en-US" smtClean="0"/>
              <a:t>9</a:t>
            </a:fld>
            <a:endParaRPr lang="en-US"/>
          </a:p>
        </p:txBody>
      </p:sp>
    </p:spTree>
    <p:extLst>
      <p:ext uri="{BB962C8B-B14F-4D97-AF65-F5344CB8AC3E}">
        <p14:creationId xmlns:p14="http://schemas.microsoft.com/office/powerpoint/2010/main" val="392761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3004F-9308-42CD-8C41-6A1619681D35}" type="slidenum">
              <a:rPr lang="en-US" smtClean="0"/>
              <a:t>10</a:t>
            </a:fld>
            <a:endParaRPr lang="en-US"/>
          </a:p>
        </p:txBody>
      </p:sp>
    </p:spTree>
    <p:extLst>
      <p:ext uri="{BB962C8B-B14F-4D97-AF65-F5344CB8AC3E}">
        <p14:creationId xmlns:p14="http://schemas.microsoft.com/office/powerpoint/2010/main" val="3419144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3004F-9308-42CD-8C41-6A1619681D35}" type="slidenum">
              <a:rPr lang="en-US" smtClean="0"/>
              <a:t>11</a:t>
            </a:fld>
            <a:endParaRPr lang="en-US"/>
          </a:p>
        </p:txBody>
      </p:sp>
    </p:spTree>
    <p:extLst>
      <p:ext uri="{BB962C8B-B14F-4D97-AF65-F5344CB8AC3E}">
        <p14:creationId xmlns:p14="http://schemas.microsoft.com/office/powerpoint/2010/main" val="2281062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3004F-9308-42CD-8C41-6A1619681D35}" type="slidenum">
              <a:rPr lang="en-US" smtClean="0"/>
              <a:t>12</a:t>
            </a:fld>
            <a:endParaRPr lang="en-US"/>
          </a:p>
        </p:txBody>
      </p:sp>
    </p:spTree>
    <p:extLst>
      <p:ext uri="{BB962C8B-B14F-4D97-AF65-F5344CB8AC3E}">
        <p14:creationId xmlns:p14="http://schemas.microsoft.com/office/powerpoint/2010/main" val="194715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409726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5202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615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06870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C2238-61B8-4A7B-BB0A-FA02EE5FBFC7}"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52337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6C2238-61B8-4A7B-BB0A-FA02EE5FBFC7}" type="datetimeFigureOut">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7131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6C2238-61B8-4A7B-BB0A-FA02EE5FBFC7}" type="datetimeFigureOut">
              <a:rPr lang="en-US" smtClean="0"/>
              <a:t>9/24/2016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34071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C2238-61B8-4A7B-BB0A-FA02EE5FBFC7}" type="datetimeFigureOut">
              <a:rPr lang="en-US" smtClean="0"/>
              <a:t>9/24/2016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28304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C2238-61B8-4A7B-BB0A-FA02EE5FBFC7}" type="datetimeFigureOut">
              <a:rPr lang="en-US" smtClean="0"/>
              <a:t>9/24/2016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86249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C2238-61B8-4A7B-BB0A-FA02EE5FBFC7}" type="datetimeFigureOut">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93259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C2238-61B8-4A7B-BB0A-FA02EE5FBFC7}" type="datetimeFigureOut">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426564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C2238-61B8-4A7B-BB0A-FA02EE5FBFC7}" type="datetimeFigureOut">
              <a:rPr lang="en-US" smtClean="0"/>
              <a:t>9/24/2016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5473F-B982-4CE0-AA7C-92EB9AA1E43F}" type="slidenum">
              <a:rPr lang="en-US" smtClean="0"/>
              <a:t>‹#›</a:t>
            </a:fld>
            <a:endParaRPr lang="en-US"/>
          </a:p>
        </p:txBody>
      </p:sp>
    </p:spTree>
    <p:extLst>
      <p:ext uri="{BB962C8B-B14F-4D97-AF65-F5344CB8AC3E}">
        <p14:creationId xmlns:p14="http://schemas.microsoft.com/office/powerpoint/2010/main" val="307069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18"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5.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23.png"/><Relationship Id="rId19" Type="http://schemas.openxmlformats.org/officeDocument/2006/relationships/image" Target="../media/image2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270.png"/><Relationship Id="rId4" Type="http://schemas.openxmlformats.org/officeDocument/2006/relationships/image" Target="../media/image260.png"/></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1.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3.png"/><Relationship Id="rId7" Type="http://schemas.openxmlformats.org/officeDocument/2006/relationships/image" Target="../media/image5.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20.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19200"/>
            <a:ext cx="9144000" cy="861774"/>
          </a:xfrm>
          <a:prstGeom prst="rect">
            <a:avLst/>
          </a:prstGeom>
          <a:noFill/>
        </p:spPr>
        <p:txBody>
          <a:bodyPr wrap="square" rtlCol="0">
            <a:spAutoFit/>
          </a:bodyPr>
          <a:lstStyle/>
          <a:p>
            <a:pPr algn="ctr"/>
            <a:r>
              <a:rPr lang="en-US" sz="2500" b="1" dirty="0" smtClean="0">
                <a:solidFill>
                  <a:srgbClr val="3333FF"/>
                </a:solidFill>
              </a:rPr>
              <a:t>L5. Model Checking, Evaluating, Comparing and</a:t>
            </a:r>
          </a:p>
          <a:p>
            <a:pPr algn="ctr"/>
            <a:r>
              <a:rPr lang="en-US" sz="2500" b="1" dirty="0" smtClean="0">
                <a:solidFill>
                  <a:srgbClr val="3333FF"/>
                </a:solidFill>
              </a:rPr>
              <a:t>Expanding models</a:t>
            </a:r>
            <a:endParaRPr lang="en-US" sz="2500" b="1" dirty="0">
              <a:solidFill>
                <a:srgbClr val="3333FF"/>
              </a:solidFill>
            </a:endParaRPr>
          </a:p>
        </p:txBody>
      </p:sp>
    </p:spTree>
    <p:extLst>
      <p:ext uri="{BB962C8B-B14F-4D97-AF65-F5344CB8AC3E}">
        <p14:creationId xmlns:p14="http://schemas.microsoft.com/office/powerpoint/2010/main" val="2144744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Posterior predictive checking</a:t>
            </a:r>
            <a:endParaRPr lang="en-US" b="1" dirty="0">
              <a:solidFill>
                <a:srgbClr val="3333FF"/>
              </a:solidFill>
            </a:endParaRPr>
          </a:p>
        </p:txBody>
      </p:sp>
      <mc:AlternateContent xmlns:mc="http://schemas.openxmlformats.org/markup-compatibility/2006" xmlns:a14="http://schemas.microsoft.com/office/drawing/2010/main">
        <mc:Choice Requires="a14">
          <p:sp>
            <p:nvSpPr>
              <p:cNvPr id="16" name="Rectangle 15"/>
              <p:cNvSpPr/>
              <p:nvPr/>
            </p:nvSpPr>
            <p:spPr>
              <a:xfrm>
                <a:off x="2825110" y="2084451"/>
                <a:ext cx="3065455"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a:rPr>
                        <m:t>𝑝</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a:rPr>
                                <m:t>𝑦</m:t>
                              </m:r>
                            </m:e>
                            <m:sup>
                              <m:r>
                                <a:rPr lang="en-US" sz="1500" i="1">
                                  <a:latin typeface="Cambria Math"/>
                                </a:rPr>
                                <m:t>𝑟𝑒𝑝</m:t>
                              </m:r>
                            </m:sup>
                          </m:sSup>
                          <m:r>
                            <a:rPr lang="en-US" sz="1500" i="1">
                              <a:latin typeface="Cambria Math"/>
                            </a:rPr>
                            <m:t>|</m:t>
                          </m:r>
                          <m:r>
                            <a:rPr lang="en-US" sz="1500" i="1">
                              <a:latin typeface="Cambria Math"/>
                            </a:rPr>
                            <m:t>𝑦</m:t>
                          </m:r>
                        </m:e>
                      </m:d>
                      <m:r>
                        <a:rPr lang="en-US" sz="1500" b="0" i="1" smtClean="0">
                          <a:latin typeface="Cambria Math"/>
                        </a:rPr>
                        <m:t>=</m:t>
                      </m:r>
                      <m:nary>
                        <m:naryPr>
                          <m:limLoc m:val="undOvr"/>
                          <m:subHide m:val="on"/>
                          <m:supHide m:val="on"/>
                          <m:ctrlPr>
                            <a:rPr lang="en-US" sz="1500" b="0" i="1" smtClean="0">
                              <a:latin typeface="Cambria Math" panose="02040503050406030204" pitchFamily="18" charset="0"/>
                            </a:rPr>
                          </m:ctrlPr>
                        </m:naryPr>
                        <m:sub/>
                        <m:sup/>
                        <m:e>
                          <m:r>
                            <a:rPr lang="en-US" sz="1500" i="1">
                              <a:latin typeface="Cambria Math"/>
                            </a:rPr>
                            <m:t>𝑝</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a:rPr>
                                    <m:t>𝑦</m:t>
                                  </m:r>
                                </m:e>
                                <m:sup>
                                  <m:r>
                                    <a:rPr lang="en-US" sz="1500" i="1">
                                      <a:latin typeface="Cambria Math"/>
                                    </a:rPr>
                                    <m:t>𝑟𝑒𝑝</m:t>
                                  </m:r>
                                </m:sup>
                              </m:sSup>
                              <m:r>
                                <a:rPr lang="en-US" sz="1500" i="1">
                                  <a:latin typeface="Cambria Math"/>
                                </a:rPr>
                                <m:t>|</m:t>
                              </m:r>
                              <m:r>
                                <a:rPr lang="en-US" sz="1500" i="1" smtClean="0">
                                  <a:latin typeface="Cambria Math"/>
                                  <a:ea typeface="Cambria Math"/>
                                </a:rPr>
                                <m:t>𝜃</m:t>
                              </m:r>
                            </m:e>
                          </m:d>
                          <m:r>
                            <a:rPr lang="en-US" sz="1500" b="0" i="1" smtClean="0">
                              <a:latin typeface="Cambria Math"/>
                            </a:rPr>
                            <m:t>𝑝</m:t>
                          </m:r>
                          <m:d>
                            <m:dPr>
                              <m:ctrlPr>
                                <a:rPr lang="en-US" sz="1500" b="0" i="1" smtClean="0">
                                  <a:latin typeface="Cambria Math" panose="02040503050406030204" pitchFamily="18" charset="0"/>
                                </a:rPr>
                              </m:ctrlPr>
                            </m:dPr>
                            <m:e>
                              <m:r>
                                <a:rPr lang="en-US" sz="1500" i="1">
                                  <a:latin typeface="Cambria Math"/>
                                  <a:ea typeface="Cambria Math"/>
                                </a:rPr>
                                <m:t>𝜃</m:t>
                              </m:r>
                            </m:e>
                            <m:e>
                              <m:r>
                                <a:rPr lang="en-US" sz="1500" b="0" i="1" smtClean="0">
                                  <a:latin typeface="Cambria Math"/>
                                  <a:ea typeface="Cambria Math"/>
                                </a:rPr>
                                <m:t>𝑦</m:t>
                              </m:r>
                            </m:e>
                          </m:d>
                          <m:r>
                            <a:rPr lang="en-US" sz="1500" b="0" i="1" smtClean="0">
                              <a:latin typeface="Cambria Math"/>
                              <a:ea typeface="Cambria Math"/>
                            </a:rPr>
                            <m:t>𝑑</m:t>
                          </m:r>
                          <m:r>
                            <a:rPr lang="en-US" sz="1500" i="1">
                              <a:latin typeface="Cambria Math"/>
                              <a:ea typeface="Cambria Math"/>
                            </a:rPr>
                            <m:t>𝜃</m:t>
                          </m:r>
                        </m:e>
                      </m:nary>
                    </m:oMath>
                  </m:oMathPara>
                </a14:m>
                <a:endParaRPr lang="en-US" sz="1500" dirty="0"/>
              </a:p>
            </p:txBody>
          </p:sp>
        </mc:Choice>
        <mc:Fallback xmlns="">
          <p:sp>
            <p:nvSpPr>
              <p:cNvPr id="16" name="Rectangle 15"/>
              <p:cNvSpPr>
                <a:spLocks noRot="1" noChangeAspect="1" noMove="1" noResize="1" noEditPoints="1" noAdjustHandles="1" noChangeArrowheads="1" noChangeShapeType="1" noTextEdit="1"/>
              </p:cNvSpPr>
              <p:nvPr/>
            </p:nvSpPr>
            <p:spPr>
              <a:xfrm>
                <a:off x="2825110" y="2084451"/>
                <a:ext cx="3065455" cy="6977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367910" y="914400"/>
                <a:ext cx="4572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367910" y="914400"/>
                <a:ext cx="457200" cy="369332"/>
              </a:xfrm>
              <a:prstGeom prst="rect">
                <a:avLst/>
              </a:prstGeom>
              <a:blipFill>
                <a:blip r:embed="rId4"/>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728943" y="121210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728943" y="1212102"/>
                <a:ext cx="367985" cy="369332"/>
              </a:xfrm>
              <a:prstGeom prst="rect">
                <a:avLst/>
              </a:prstGeom>
              <a:blipFill>
                <a:blip r:embed="rId5"/>
                <a:stretch>
                  <a:fillRect/>
                </a:stretch>
              </a:blipFill>
            </p:spPr>
            <p:txBody>
              <a:bodyPr/>
              <a:lstStyle/>
              <a:p>
                <a:r>
                  <a:rPr lang="en-US">
                    <a:noFill/>
                  </a:rPr>
                  <a:t> </a:t>
                </a:r>
              </a:p>
            </p:txBody>
          </p:sp>
        </mc:Fallback>
      </mc:AlternateContent>
      <p:cxnSp>
        <p:nvCxnSpPr>
          <p:cNvPr id="7" name="Straight Arrow Connector 6"/>
          <p:cNvCxnSpPr>
            <a:stCxn id="5" idx="3"/>
            <a:endCxn id="4" idx="1"/>
          </p:cNvCxnSpPr>
          <p:nvPr/>
        </p:nvCxnSpPr>
        <p:spPr>
          <a:xfrm flipV="1">
            <a:off x="2096928" y="1099066"/>
            <a:ext cx="270982" cy="29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2367910" y="1456471"/>
                <a:ext cx="58023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2367910" y="1456471"/>
                <a:ext cx="580234" cy="369332"/>
              </a:xfrm>
              <a:prstGeom prst="rect">
                <a:avLst/>
              </a:prstGeom>
              <a:blipFill>
                <a:blip r:embed="rId6"/>
                <a:stretch>
                  <a:fillRect b="-4918"/>
                </a:stretch>
              </a:blipFill>
            </p:spPr>
            <p:txBody>
              <a:bodyPr/>
              <a:lstStyle/>
              <a:p>
                <a:r>
                  <a:rPr lang="en-US">
                    <a:noFill/>
                  </a:rPr>
                  <a:t> </a:t>
                </a:r>
              </a:p>
            </p:txBody>
          </p:sp>
        </mc:Fallback>
      </mc:AlternateContent>
      <p:cxnSp>
        <p:nvCxnSpPr>
          <p:cNvPr id="30" name="Straight Arrow Connector 29"/>
          <p:cNvCxnSpPr>
            <a:stCxn id="5" idx="3"/>
            <a:endCxn id="29" idx="1"/>
          </p:cNvCxnSpPr>
          <p:nvPr/>
        </p:nvCxnSpPr>
        <p:spPr>
          <a:xfrm>
            <a:off x="2096928" y="1396768"/>
            <a:ext cx="270982" cy="244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4023670" y="1176054"/>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4023670" y="1176054"/>
                <a:ext cx="367986" cy="369332"/>
              </a:xfrm>
              <a:prstGeom prst="rect">
                <a:avLst/>
              </a:prstGeom>
              <a:blipFill>
                <a:blip r:embed="rId7"/>
                <a:stretch>
                  <a:fillRect r="-10000"/>
                </a:stretch>
              </a:blipFill>
            </p:spPr>
            <p:txBody>
              <a:bodyPr/>
              <a:lstStyle/>
              <a:p>
                <a:r>
                  <a:rPr lang="en-US">
                    <a:noFill/>
                  </a:rPr>
                  <a:t> </a:t>
                </a:r>
              </a:p>
            </p:txBody>
          </p:sp>
        </mc:Fallback>
      </mc:AlternateContent>
      <p:cxnSp>
        <p:nvCxnSpPr>
          <p:cNvPr id="32" name="Straight Arrow Connector 31"/>
          <p:cNvCxnSpPr/>
          <p:nvPr/>
        </p:nvCxnSpPr>
        <p:spPr>
          <a:xfrm>
            <a:off x="4413652" y="1396098"/>
            <a:ext cx="351358" cy="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4743315" y="1176054"/>
                <a:ext cx="4572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𝑦</m:t>
                          </m:r>
                          <m:r>
                            <m:rPr>
                              <m:nor/>
                            </m:rPr>
                            <a:rPr lang="en-US" dirty="0"/>
                            <m:t> </m:t>
                          </m:r>
                        </m:e>
                      </m:acc>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4743315" y="1176054"/>
                <a:ext cx="457200" cy="369332"/>
              </a:xfrm>
              <a:prstGeom prst="rect">
                <a:avLst/>
              </a:prstGeom>
              <a:blipFill>
                <a:blip r:embed="rId8"/>
                <a:stretch>
                  <a:fillRect r="-10667"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04800" y="609600"/>
                <a:ext cx="7582845" cy="369332"/>
              </a:xfrm>
              <a:prstGeom prst="rect">
                <a:avLst/>
              </a:prstGeom>
            </p:spPr>
            <p:txBody>
              <a:bodyPr wrap="none">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oMath>
                </a14:m>
                <a:r>
                  <a:rPr lang="en-US" dirty="0" smtClean="0"/>
                  <a:t> is replication (simulation) of the observed data </a:t>
                </a:r>
                <a14:m>
                  <m:oMath xmlns:m="http://schemas.openxmlformats.org/officeDocument/2006/math">
                    <m:r>
                      <a:rPr lang="en-US" i="1">
                        <a:latin typeface="Cambria Math"/>
                      </a:rPr>
                      <m:t>𝑦</m:t>
                    </m:r>
                  </m:oMath>
                </a14:m>
                <a:r>
                  <a:rPr lang="en-US" dirty="0" smtClean="0"/>
                  <a:t> using the trained model </a:t>
                </a:r>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04800" y="609600"/>
                <a:ext cx="7582845" cy="369332"/>
              </a:xfrm>
              <a:prstGeom prst="rect">
                <a:avLst/>
              </a:prstGeom>
              <a:blipFill>
                <a:blip r:embed="rId9"/>
                <a:stretch>
                  <a:fillRect t="-8197" b="-24590"/>
                </a:stretch>
              </a:blipFill>
            </p:spPr>
            <p:txBody>
              <a:bodyPr/>
              <a:lstStyle/>
              <a:p>
                <a:r>
                  <a:rPr lang="en-US">
                    <a:noFill/>
                  </a:rPr>
                  <a:t> </a:t>
                </a:r>
              </a:p>
            </p:txBody>
          </p:sp>
        </mc:Fallback>
      </mc:AlternateContent>
      <p:sp>
        <p:nvSpPr>
          <p:cNvPr id="34" name="Rectangle 33"/>
          <p:cNvSpPr/>
          <p:nvPr/>
        </p:nvSpPr>
        <p:spPr>
          <a:xfrm>
            <a:off x="327581" y="1774419"/>
            <a:ext cx="5071709" cy="369332"/>
          </a:xfrm>
          <a:prstGeom prst="rect">
            <a:avLst/>
          </a:prstGeom>
        </p:spPr>
        <p:txBody>
          <a:bodyPr wrap="none">
            <a:spAutoFit/>
          </a:bodyPr>
          <a:lstStyle/>
          <a:p>
            <a:r>
              <a:rPr lang="en-US" dirty="0" smtClean="0"/>
              <a:t>Posterior predictive distribution on the replication is</a:t>
            </a:r>
            <a:endParaRPr lang="en-US" dirty="0"/>
          </a:p>
        </p:txBody>
      </p:sp>
      <mc:AlternateContent xmlns:mc="http://schemas.openxmlformats.org/markup-compatibility/2006">
        <mc:Choice xmlns:a14="http://schemas.microsoft.com/office/drawing/2010/main" Requires="a14">
          <p:sp>
            <p:nvSpPr>
              <p:cNvPr id="56" name="TextBox 55"/>
              <p:cNvSpPr txBox="1"/>
              <p:nvPr/>
            </p:nvSpPr>
            <p:spPr>
              <a:xfrm>
                <a:off x="4491600" y="4016828"/>
                <a:ext cx="3124200" cy="405560"/>
              </a:xfrm>
              <a:prstGeom prst="rect">
                <a:avLst/>
              </a:prstGeom>
              <a:noFill/>
            </p:spPr>
            <p:txBody>
              <a:bodyPr wrap="square" rtlCol="0">
                <a:spAutoFit/>
              </a:bodyPr>
              <a:lstStyle/>
              <a:p>
                <a:r>
                  <a:rPr lang="en-US" sz="1500" dirty="0" smtClean="0">
                    <a:solidFill>
                      <a:srgbClr val="FF0000"/>
                    </a:solidFill>
                  </a:rPr>
                  <a:t>Test statistics </a:t>
                </a:r>
                <a14:m>
                  <m:oMath xmlns:m="http://schemas.openxmlformats.org/officeDocument/2006/math">
                    <m:r>
                      <m:rPr>
                        <m:sty m:val="p"/>
                      </m:rPr>
                      <a:rPr lang="en-US" sz="1500" dirty="0">
                        <a:solidFill>
                          <a:srgbClr val="FF0000"/>
                        </a:solidFill>
                        <a:latin typeface="Cambria Math"/>
                      </a:rPr>
                      <m:t>T</m:t>
                    </m:r>
                    <m:d>
                      <m:dPr>
                        <m:ctrlPr>
                          <a:rPr lang="en-US" sz="1500" i="1" dirty="0">
                            <a:solidFill>
                              <a:srgbClr val="FF0000"/>
                            </a:solidFill>
                            <a:latin typeface="Cambria Math" panose="02040503050406030204" pitchFamily="18" charset="0"/>
                          </a:rPr>
                        </m:ctrlPr>
                      </m:dPr>
                      <m:e>
                        <m:sSup>
                          <m:sSupPr>
                            <m:ctrlPr>
                              <a:rPr lang="en-US" sz="1600" i="1">
                                <a:solidFill>
                                  <a:srgbClr val="FF0000"/>
                                </a:solidFill>
                                <a:latin typeface="Cambria Math" panose="02040503050406030204" pitchFamily="18" charset="0"/>
                              </a:rPr>
                            </m:ctrlPr>
                          </m:sSupPr>
                          <m:e>
                            <m:r>
                              <a:rPr lang="en-US" sz="1600" i="1">
                                <a:solidFill>
                                  <a:srgbClr val="FF0000"/>
                                </a:solidFill>
                                <a:latin typeface="Cambria Math"/>
                              </a:rPr>
                              <m:t>𝑦</m:t>
                            </m:r>
                          </m:e>
                          <m:sup>
                            <m:r>
                              <a:rPr lang="en-US" sz="1600" i="1">
                                <a:solidFill>
                                  <a:srgbClr val="FF0000"/>
                                </a:solidFill>
                                <a:latin typeface="Cambria Math"/>
                              </a:rPr>
                              <m:t>𝑟𝑒𝑝</m:t>
                            </m:r>
                          </m:sup>
                        </m:sSup>
                      </m:e>
                    </m:d>
                    <m:r>
                      <a:rPr lang="en-US" sz="1500" dirty="0">
                        <a:solidFill>
                          <a:srgbClr val="FF0000"/>
                        </a:solidFill>
                        <a:latin typeface="Cambria Math"/>
                      </a:rPr>
                      <m:t>=</m:t>
                    </m:r>
                    <m:func>
                      <m:funcPr>
                        <m:ctrlPr>
                          <a:rPr lang="en-US" sz="1500" i="1" dirty="0" smtClean="0">
                            <a:solidFill>
                              <a:srgbClr val="FF0000"/>
                            </a:solidFill>
                            <a:latin typeface="Cambria Math" panose="02040503050406030204" pitchFamily="18" charset="0"/>
                          </a:rPr>
                        </m:ctrlPr>
                      </m:funcPr>
                      <m:fName>
                        <m:limLow>
                          <m:limLowPr>
                            <m:ctrlPr>
                              <a:rPr lang="en-US" sz="1500" i="1" dirty="0" smtClean="0">
                                <a:solidFill>
                                  <a:srgbClr val="FF0000"/>
                                </a:solidFill>
                                <a:latin typeface="Cambria Math" panose="02040503050406030204" pitchFamily="18" charset="0"/>
                              </a:rPr>
                            </m:ctrlPr>
                          </m:limLowPr>
                          <m:e>
                            <m:r>
                              <m:rPr>
                                <m:sty m:val="p"/>
                              </m:rPr>
                              <a:rPr lang="en-US" sz="1500" b="0" i="0" dirty="0" smtClean="0">
                                <a:solidFill>
                                  <a:srgbClr val="FF0000"/>
                                </a:solidFill>
                                <a:latin typeface="Cambria Math"/>
                              </a:rPr>
                              <m:t>min</m:t>
                            </m:r>
                          </m:e>
                          <m:lim>
                            <m:r>
                              <a:rPr lang="en-US" sz="1500" b="0" i="1" dirty="0" smtClean="0">
                                <a:solidFill>
                                  <a:srgbClr val="FF0000"/>
                                </a:solidFill>
                                <a:latin typeface="Cambria Math"/>
                              </a:rPr>
                              <m:t>𝑖</m:t>
                            </m:r>
                          </m:lim>
                        </m:limLow>
                      </m:fName>
                      <m:e>
                        <m:sSubSup>
                          <m:sSubSupPr>
                            <m:ctrlPr>
                              <a:rPr lang="en-US" sz="1400" b="0" i="1" smtClean="0">
                                <a:solidFill>
                                  <a:srgbClr val="FF0000"/>
                                </a:solidFill>
                                <a:latin typeface="Cambria Math" panose="02040503050406030204" pitchFamily="18" charset="0"/>
                              </a:rPr>
                            </m:ctrlPr>
                          </m:sSubSupPr>
                          <m:e>
                            <m:r>
                              <a:rPr lang="en-US" sz="1400" i="1">
                                <a:solidFill>
                                  <a:srgbClr val="FF0000"/>
                                </a:solidFill>
                                <a:latin typeface="Cambria Math"/>
                              </a:rPr>
                              <m:t>𝑦</m:t>
                            </m:r>
                          </m:e>
                          <m:sub>
                            <m:r>
                              <a:rPr lang="en-US" sz="1400" b="0" i="1" smtClean="0">
                                <a:solidFill>
                                  <a:srgbClr val="FF0000"/>
                                </a:solidFill>
                                <a:latin typeface="Cambria Math" panose="02040503050406030204" pitchFamily="18" charset="0"/>
                              </a:rPr>
                              <m:t>𝑖</m:t>
                            </m:r>
                          </m:sub>
                          <m:sup>
                            <m:r>
                              <a:rPr lang="en-US" sz="1400" i="1">
                                <a:solidFill>
                                  <a:srgbClr val="FF0000"/>
                                </a:solidFill>
                                <a:latin typeface="Cambria Math"/>
                              </a:rPr>
                              <m:t>𝑟𝑒𝑝</m:t>
                            </m:r>
                          </m:sup>
                        </m:sSubSup>
                      </m:e>
                    </m:func>
                  </m:oMath>
                </a14:m>
                <a:endParaRPr lang="en-US" sz="1500" dirty="0">
                  <a:solidFill>
                    <a:srgbClr val="FF0000"/>
                  </a:solidFill>
                </a:endParaRPr>
              </a:p>
            </p:txBody>
          </p:sp>
        </mc:Choice>
        <mc:Fallback>
          <p:sp>
            <p:nvSpPr>
              <p:cNvPr id="56" name="TextBox 55"/>
              <p:cNvSpPr txBox="1">
                <a:spLocks noRot="1" noChangeAspect="1" noMove="1" noResize="1" noEditPoints="1" noAdjustHandles="1" noChangeArrowheads="1" noChangeShapeType="1" noTextEdit="1"/>
              </p:cNvSpPr>
              <p:nvPr/>
            </p:nvSpPr>
            <p:spPr>
              <a:xfrm>
                <a:off x="4491600" y="4016828"/>
                <a:ext cx="3124200" cy="405560"/>
              </a:xfrm>
              <a:prstGeom prst="rect">
                <a:avLst/>
              </a:prstGeom>
              <a:blipFill>
                <a:blip r:embed="rId10"/>
                <a:stretch>
                  <a:fillRect l="-781"/>
                </a:stretch>
              </a:blipFill>
            </p:spPr>
            <p:txBody>
              <a:bodyPr/>
              <a:lstStyle/>
              <a:p>
                <a:r>
                  <a:rPr lang="en-US">
                    <a:noFill/>
                  </a:rPr>
                  <a:t> </a:t>
                </a:r>
              </a:p>
            </p:txBody>
          </p:sp>
        </mc:Fallback>
      </mc:AlternateContent>
      <p:pic>
        <p:nvPicPr>
          <p:cNvPr id="57" name="Picture 56"/>
          <p:cNvPicPr>
            <a:picLocks noChangeAspect="1"/>
          </p:cNvPicPr>
          <p:nvPr/>
        </p:nvPicPr>
        <p:blipFill>
          <a:blip r:embed="rId11"/>
          <a:stretch>
            <a:fillRect/>
          </a:stretch>
        </p:blipFill>
        <p:spPr>
          <a:xfrm>
            <a:off x="4901067" y="4393922"/>
            <a:ext cx="2016790" cy="1301337"/>
          </a:xfrm>
          <a:prstGeom prst="rect">
            <a:avLst/>
          </a:prstGeom>
          <a:ln>
            <a:solidFill>
              <a:srgbClr val="3333FF"/>
            </a:solidFill>
          </a:ln>
        </p:spPr>
      </p:pic>
      <p:pic>
        <p:nvPicPr>
          <p:cNvPr id="46" name="Picture 45"/>
          <p:cNvPicPr>
            <a:picLocks noChangeAspect="1"/>
          </p:cNvPicPr>
          <p:nvPr/>
        </p:nvPicPr>
        <p:blipFill>
          <a:blip r:embed="rId12"/>
          <a:stretch>
            <a:fillRect/>
          </a:stretch>
        </p:blipFill>
        <p:spPr>
          <a:xfrm>
            <a:off x="7138706" y="4393922"/>
            <a:ext cx="1973722" cy="1321078"/>
          </a:xfrm>
          <a:prstGeom prst="rect">
            <a:avLst/>
          </a:prstGeom>
        </p:spPr>
      </p:pic>
      <p:pic>
        <p:nvPicPr>
          <p:cNvPr id="49" name="Picture 48"/>
          <p:cNvPicPr>
            <a:picLocks noChangeAspect="1"/>
          </p:cNvPicPr>
          <p:nvPr/>
        </p:nvPicPr>
        <p:blipFill>
          <a:blip r:embed="rId13"/>
          <a:stretch>
            <a:fillRect/>
          </a:stretch>
        </p:blipFill>
        <p:spPr>
          <a:xfrm>
            <a:off x="438328" y="4091374"/>
            <a:ext cx="3769335" cy="2028218"/>
          </a:xfrm>
          <a:prstGeom prst="rect">
            <a:avLst/>
          </a:prstGeom>
          <a:ln>
            <a:solidFill>
              <a:srgbClr val="3333FF"/>
            </a:solidFill>
          </a:ln>
        </p:spPr>
      </p:pic>
      <mc:AlternateContent xmlns:mc="http://schemas.openxmlformats.org/markup-compatibility/2006" xmlns:a14="http://schemas.microsoft.com/office/drawing/2010/main">
        <mc:Choice Requires="a14">
          <p:sp>
            <p:nvSpPr>
              <p:cNvPr id="51" name="Rectangle 50"/>
              <p:cNvSpPr/>
              <p:nvPr/>
            </p:nvSpPr>
            <p:spPr>
              <a:xfrm>
                <a:off x="246955" y="3778627"/>
                <a:ext cx="1039194"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a:rPr>
                        <m:t>𝑝</m:t>
                      </m:r>
                      <m:d>
                        <m:dPr>
                          <m:ctrlPr>
                            <a:rPr lang="en-US" sz="1500" i="1">
                              <a:latin typeface="Cambria Math" panose="02040503050406030204" pitchFamily="18" charset="0"/>
                            </a:rPr>
                          </m:ctrlPr>
                        </m:dPr>
                        <m:e>
                          <m:r>
                            <a:rPr lang="en-US" sz="1400" i="1">
                              <a:latin typeface="Cambria Math"/>
                              <a:ea typeface="Cambria Math"/>
                            </a:rPr>
                            <m:t>𝜇</m:t>
                          </m:r>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𝜎</m:t>
                              </m:r>
                            </m:e>
                            <m:sup>
                              <m:r>
                                <a:rPr lang="en-US" sz="1400" i="1">
                                  <a:latin typeface="Cambria Math"/>
                                  <a:ea typeface="Cambria Math"/>
                                </a:rPr>
                                <m:t>2</m:t>
                              </m:r>
                            </m:sup>
                          </m:sSup>
                          <m:r>
                            <a:rPr lang="en-US" sz="1500" i="1">
                              <a:latin typeface="Cambria Math"/>
                            </a:rPr>
                            <m:t>|</m:t>
                          </m:r>
                          <m:r>
                            <a:rPr lang="en-US" sz="1500" i="1">
                              <a:latin typeface="Cambria Math"/>
                            </a:rPr>
                            <m:t>𝑦</m:t>
                          </m:r>
                        </m:e>
                      </m:d>
                    </m:oMath>
                  </m:oMathPara>
                </a14:m>
                <a:endParaRPr lang="en-US" sz="1500" dirty="0"/>
              </a:p>
            </p:txBody>
          </p:sp>
        </mc:Choice>
        <mc:Fallback xmlns="">
          <p:sp>
            <p:nvSpPr>
              <p:cNvPr id="51" name="Rectangle 50"/>
              <p:cNvSpPr>
                <a:spLocks noRot="1" noChangeAspect="1" noMove="1" noResize="1" noEditPoints="1" noAdjustHandles="1" noChangeArrowheads="1" noChangeShapeType="1" noTextEdit="1"/>
              </p:cNvSpPr>
              <p:nvPr/>
            </p:nvSpPr>
            <p:spPr>
              <a:xfrm>
                <a:off x="246955" y="3778627"/>
                <a:ext cx="1039194" cy="323165"/>
              </a:xfrm>
              <a:prstGeom prst="rect">
                <a:avLst/>
              </a:prstGeom>
              <a:blipFill>
                <a:blip r:embed="rId14"/>
                <a:stretch>
                  <a:fillRect b="-9434"/>
                </a:stretch>
              </a:blipFill>
            </p:spPr>
            <p:txBody>
              <a:bodyPr/>
              <a:lstStyle/>
              <a:p>
                <a:r>
                  <a:rPr lang="en-US">
                    <a:noFill/>
                  </a:rPr>
                  <a:t> </a:t>
                </a:r>
              </a:p>
            </p:txBody>
          </p:sp>
        </mc:Fallback>
      </mc:AlternateContent>
      <p:grpSp>
        <p:nvGrpSpPr>
          <p:cNvPr id="52" name="Group 51"/>
          <p:cNvGrpSpPr/>
          <p:nvPr/>
        </p:nvGrpSpPr>
        <p:grpSpPr>
          <a:xfrm>
            <a:off x="685800" y="2976318"/>
            <a:ext cx="2747761" cy="670992"/>
            <a:chOff x="320783" y="3048000"/>
            <a:chExt cx="2747761" cy="670992"/>
          </a:xfrm>
        </p:grpSpPr>
        <mc:AlternateContent xmlns:mc="http://schemas.openxmlformats.org/markup-compatibility/2006" xmlns:a14="http://schemas.microsoft.com/office/drawing/2010/main">
          <mc:Choice Requires="a14">
            <p:sp>
              <p:nvSpPr>
                <p:cNvPr id="60" name="TextBox 59"/>
                <p:cNvSpPr txBox="1"/>
                <p:nvPr/>
              </p:nvSpPr>
              <p:spPr>
                <a:xfrm>
                  <a:off x="1263499" y="3052015"/>
                  <a:ext cx="179824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𝑝</m:t>
                        </m:r>
                        <m:r>
                          <a:rPr lang="en-US" sz="1600" b="0" i="1" smtClean="0">
                            <a:latin typeface="Cambria Math"/>
                          </a:rPr>
                          <m:t>(</m:t>
                        </m:r>
                        <m:r>
                          <a:rPr lang="en-US" sz="1600" b="0" i="1" smtClean="0">
                            <a:latin typeface="Cambria Math"/>
                            <a:ea typeface="Cambria Math"/>
                          </a:rPr>
                          <m:t>𝜇</m:t>
                        </m:r>
                        <m:r>
                          <a:rPr lang="en-US" sz="1600" b="0" i="1" smtClean="0">
                            <a:latin typeface="Cambria Math"/>
                            <a:ea typeface="Cambria Math"/>
                          </a:rPr>
                          <m:t>,</m:t>
                        </m:r>
                        <m:sSup>
                          <m:sSupPr>
                            <m:ctrlPr>
                              <a:rPr lang="en-US" sz="1600" b="0" i="1" smtClean="0">
                                <a:latin typeface="Cambria Math" panose="02040503050406030204" pitchFamily="18" charset="0"/>
                                <a:ea typeface="Cambria Math"/>
                              </a:rPr>
                            </m:ctrlPr>
                          </m:sSupPr>
                          <m:e>
                            <m:r>
                              <a:rPr lang="en-US" sz="1600" b="0" i="1" smtClean="0">
                                <a:latin typeface="Cambria Math"/>
                                <a:ea typeface="Cambria Math"/>
                              </a:rPr>
                              <m:t>𝜎</m:t>
                            </m:r>
                          </m:e>
                          <m:sup>
                            <m:r>
                              <a:rPr lang="en-US" sz="1600" b="0" i="1" smtClean="0">
                                <a:latin typeface="Cambria Math"/>
                                <a:ea typeface="Cambria Math"/>
                              </a:rPr>
                              <m:t>2</m:t>
                            </m:r>
                          </m:sup>
                        </m:sSup>
                        <m:r>
                          <a:rPr lang="en-US" sz="1600" b="0" i="1" smtClean="0">
                            <a:latin typeface="Cambria Math"/>
                            <a:ea typeface="Cambria Math"/>
                          </a:rPr>
                          <m:t>)∝</m:t>
                        </m:r>
                        <m:sSup>
                          <m:sSupPr>
                            <m:ctrlPr>
                              <a:rPr lang="en-US" sz="1600" b="0" i="1" smtClean="0">
                                <a:latin typeface="Cambria Math" panose="02040503050406030204" pitchFamily="18" charset="0"/>
                                <a:ea typeface="Cambria Math"/>
                              </a:rPr>
                            </m:ctrlPr>
                          </m:sSupPr>
                          <m:e>
                            <m:d>
                              <m:dPr>
                                <m:ctrlPr>
                                  <a:rPr lang="en-US" sz="1600" b="0" i="1" smtClean="0">
                                    <a:latin typeface="Cambria Math" panose="02040503050406030204" pitchFamily="18" charset="0"/>
                                    <a:ea typeface="Cambria Math"/>
                                  </a:rPr>
                                </m:ctrlPr>
                              </m:dPr>
                              <m:e>
                                <m:sSup>
                                  <m:sSupPr>
                                    <m:ctrlPr>
                                      <a:rPr lang="en-US" sz="1600" i="1">
                                        <a:latin typeface="Cambria Math" panose="02040503050406030204" pitchFamily="18" charset="0"/>
                                        <a:ea typeface="Cambria Math"/>
                                      </a:rPr>
                                    </m:ctrlPr>
                                  </m:sSupPr>
                                  <m:e>
                                    <m:r>
                                      <a:rPr lang="en-US" sz="1600" i="1">
                                        <a:latin typeface="Cambria Math"/>
                                        <a:ea typeface="Cambria Math"/>
                                      </a:rPr>
                                      <m:t>𝜎</m:t>
                                    </m:r>
                                  </m:e>
                                  <m:sup>
                                    <m:r>
                                      <a:rPr lang="en-US" sz="1600" i="1">
                                        <a:latin typeface="Cambria Math"/>
                                        <a:ea typeface="Cambria Math"/>
                                      </a:rPr>
                                      <m:t>2</m:t>
                                    </m:r>
                                  </m:sup>
                                </m:sSup>
                              </m:e>
                            </m:d>
                          </m:e>
                          <m:sup>
                            <m:r>
                              <a:rPr lang="en-US" sz="1600" b="0" i="1" smtClean="0">
                                <a:latin typeface="Cambria Math"/>
                                <a:ea typeface="Cambria Math"/>
                              </a:rPr>
                              <m:t>−1</m:t>
                            </m:r>
                          </m:sup>
                        </m:sSup>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1263499" y="3052015"/>
                  <a:ext cx="1798248" cy="338554"/>
                </a:xfrm>
                <a:prstGeom prst="rect">
                  <a:avLst/>
                </a:prstGeom>
                <a:blipFill>
                  <a:blip r:embed="rId15"/>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254214" y="3380438"/>
                  <a:ext cx="17290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𝑦</m:t>
                        </m:r>
                        <m:r>
                          <a:rPr lang="en-US" sz="1600" b="0" i="1" smtClean="0">
                            <a:latin typeface="Cambria Math"/>
                          </a:rPr>
                          <m:t>|</m:t>
                        </m:r>
                        <m:r>
                          <a:rPr lang="en-US" sz="1600" i="1">
                            <a:latin typeface="Cambria Math"/>
                            <a:ea typeface="Cambria Math"/>
                          </a:rPr>
                          <m:t>𝜇</m:t>
                        </m:r>
                        <m:r>
                          <a:rPr lang="en-US" sz="1600" i="1">
                            <a:latin typeface="Cambria Math"/>
                            <a:ea typeface="Cambria Math"/>
                          </a:rPr>
                          <m:t>,</m:t>
                        </m:r>
                        <m:sSup>
                          <m:sSupPr>
                            <m:ctrlPr>
                              <a:rPr lang="en-US" sz="1600" i="1">
                                <a:latin typeface="Cambria Math" panose="02040503050406030204" pitchFamily="18" charset="0"/>
                                <a:ea typeface="Cambria Math"/>
                              </a:rPr>
                            </m:ctrlPr>
                          </m:sSupPr>
                          <m:e>
                            <m:r>
                              <a:rPr lang="en-US" sz="1600" i="1">
                                <a:latin typeface="Cambria Math"/>
                                <a:ea typeface="Cambria Math"/>
                              </a:rPr>
                              <m:t>𝜎</m:t>
                            </m:r>
                          </m:e>
                          <m:sup>
                            <m:r>
                              <a:rPr lang="en-US" sz="1600" i="1">
                                <a:latin typeface="Cambria Math"/>
                                <a:ea typeface="Cambria Math"/>
                              </a:rPr>
                              <m:t>2</m:t>
                            </m:r>
                          </m:sup>
                        </m:sSup>
                        <m:r>
                          <a:rPr lang="en-US" sz="1600" b="0" i="1" smtClean="0">
                            <a:latin typeface="Cambria Math"/>
                            <a:ea typeface="Cambria Math"/>
                          </a:rPr>
                          <m:t>~</m:t>
                        </m:r>
                        <m:r>
                          <a:rPr lang="en-US" sz="1600" b="0" i="1" smtClean="0">
                            <a:latin typeface="Cambria Math"/>
                          </a:rPr>
                          <m:t>𝑁</m:t>
                        </m:r>
                        <m:r>
                          <a:rPr lang="en-US" sz="1600" i="1">
                            <a:latin typeface="Cambria Math"/>
                          </a:rPr>
                          <m:t>(</m:t>
                        </m:r>
                        <m:r>
                          <a:rPr lang="en-US" sz="1600" i="1">
                            <a:latin typeface="Cambria Math"/>
                            <a:ea typeface="Cambria Math"/>
                          </a:rPr>
                          <m:t>𝜇</m:t>
                        </m:r>
                        <m:r>
                          <a:rPr lang="en-US" sz="1600" i="1">
                            <a:latin typeface="Cambria Math"/>
                            <a:ea typeface="Cambria Math"/>
                          </a:rPr>
                          <m:t>,</m:t>
                        </m:r>
                        <m:sSup>
                          <m:sSupPr>
                            <m:ctrlPr>
                              <a:rPr lang="en-US" sz="1600" i="1">
                                <a:latin typeface="Cambria Math" panose="02040503050406030204" pitchFamily="18" charset="0"/>
                                <a:ea typeface="Cambria Math"/>
                              </a:rPr>
                            </m:ctrlPr>
                          </m:sSupPr>
                          <m:e>
                            <m:r>
                              <a:rPr lang="en-US" sz="1600" i="1">
                                <a:latin typeface="Cambria Math"/>
                                <a:ea typeface="Cambria Math"/>
                              </a:rPr>
                              <m:t>𝜎</m:t>
                            </m:r>
                          </m:e>
                          <m:sup>
                            <m:r>
                              <a:rPr lang="en-US" sz="1600" i="1">
                                <a:latin typeface="Cambria Math"/>
                                <a:ea typeface="Cambria Math"/>
                              </a:rPr>
                              <m:t>2</m:t>
                            </m:r>
                          </m:sup>
                        </m:sSup>
                        <m:r>
                          <a:rPr lang="en-US" sz="1600" i="1">
                            <a:latin typeface="Cambria Math"/>
                            <a:ea typeface="Cambria Math"/>
                          </a:rPr>
                          <m:t>)</m:t>
                        </m:r>
                      </m:oMath>
                    </m:oMathPara>
                  </a14:m>
                  <a:endParaRPr lang="en-US" sz="1600" dirty="0"/>
                </a:p>
              </p:txBody>
            </p:sp>
          </mc:Choice>
          <mc:Fallback xmlns="">
            <p:sp>
              <p:nvSpPr>
                <p:cNvPr id="61" name="TextBox 60"/>
                <p:cNvSpPr txBox="1">
                  <a:spLocks noRot="1" noChangeAspect="1" noMove="1" noResize="1" noEditPoints="1" noAdjustHandles="1" noChangeArrowheads="1" noChangeShapeType="1" noTextEdit="1"/>
                </p:cNvSpPr>
                <p:nvPr/>
              </p:nvSpPr>
              <p:spPr>
                <a:xfrm>
                  <a:off x="1254214" y="3380438"/>
                  <a:ext cx="1729063" cy="338554"/>
                </a:xfrm>
                <a:prstGeom prst="rect">
                  <a:avLst/>
                </a:prstGeom>
                <a:blipFill>
                  <a:blip r:embed="rId16"/>
                  <a:stretch>
                    <a:fillRect b="-10909"/>
                  </a:stretch>
                </a:blipFill>
              </p:spPr>
              <p:txBody>
                <a:bodyPr/>
                <a:lstStyle/>
                <a:p>
                  <a:r>
                    <a:rPr lang="en-US">
                      <a:noFill/>
                    </a:rPr>
                    <a:t> </a:t>
                  </a:r>
                </a:p>
              </p:txBody>
            </p:sp>
          </mc:Fallback>
        </mc:AlternateContent>
        <p:sp>
          <p:nvSpPr>
            <p:cNvPr id="62" name="Rectangle 61"/>
            <p:cNvSpPr/>
            <p:nvPr/>
          </p:nvSpPr>
          <p:spPr>
            <a:xfrm>
              <a:off x="320784" y="3048297"/>
              <a:ext cx="2747760" cy="632720"/>
            </a:xfrm>
            <a:prstGeom prst="rect">
              <a:avLst/>
            </a:prstGeom>
            <a:noFill/>
            <a:ln w="12700">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TextBox 62"/>
            <p:cNvSpPr txBox="1"/>
            <p:nvPr/>
          </p:nvSpPr>
          <p:spPr>
            <a:xfrm>
              <a:off x="341722" y="3048000"/>
              <a:ext cx="663019" cy="338554"/>
            </a:xfrm>
            <a:prstGeom prst="rect">
              <a:avLst/>
            </a:prstGeom>
            <a:noFill/>
          </p:spPr>
          <p:txBody>
            <a:bodyPr wrap="square" rtlCol="0">
              <a:spAutoFit/>
            </a:bodyPr>
            <a:lstStyle/>
            <a:p>
              <a:r>
                <a:rPr lang="en-US" sz="1600" dirty="0" smtClean="0">
                  <a:solidFill>
                    <a:srgbClr val="3333FF"/>
                  </a:solidFill>
                </a:rPr>
                <a:t>prior</a:t>
              </a:r>
              <a:endParaRPr lang="en-US" sz="1600" dirty="0">
                <a:solidFill>
                  <a:srgbClr val="3333FF"/>
                </a:solidFill>
              </a:endParaRPr>
            </a:p>
          </p:txBody>
        </p:sp>
        <p:sp>
          <p:nvSpPr>
            <p:cNvPr id="64" name="TextBox 63"/>
            <p:cNvSpPr txBox="1"/>
            <p:nvPr/>
          </p:nvSpPr>
          <p:spPr>
            <a:xfrm>
              <a:off x="320783" y="3365265"/>
              <a:ext cx="1408159" cy="338554"/>
            </a:xfrm>
            <a:prstGeom prst="rect">
              <a:avLst/>
            </a:prstGeom>
            <a:noFill/>
          </p:spPr>
          <p:txBody>
            <a:bodyPr wrap="square" rtlCol="0">
              <a:spAutoFit/>
            </a:bodyPr>
            <a:lstStyle/>
            <a:p>
              <a:r>
                <a:rPr lang="en-US" sz="1600" dirty="0" smtClean="0">
                  <a:solidFill>
                    <a:srgbClr val="3333FF"/>
                  </a:solidFill>
                </a:rPr>
                <a:t>Likelihood</a:t>
              </a:r>
              <a:endParaRPr lang="en-US" sz="1600" dirty="0">
                <a:solidFill>
                  <a:srgbClr val="3333FF"/>
                </a:solidFill>
              </a:endParaRPr>
            </a:p>
          </p:txBody>
        </p:sp>
      </p:grpSp>
      <mc:AlternateContent xmlns:mc="http://schemas.openxmlformats.org/markup-compatibility/2006" xmlns:a14="http://schemas.microsoft.com/office/drawing/2010/main">
        <mc:Choice Requires="a14">
          <p:sp>
            <p:nvSpPr>
              <p:cNvPr id="65" name="Rectangle 64"/>
              <p:cNvSpPr/>
              <p:nvPr/>
            </p:nvSpPr>
            <p:spPr>
              <a:xfrm>
                <a:off x="1464624" y="6138446"/>
                <a:ext cx="1962140" cy="338554"/>
              </a:xfrm>
              <a:prstGeom prst="rect">
                <a:avLst/>
              </a:prstGeom>
            </p:spPr>
            <p:txBody>
              <a:bodyPr wrap="none">
                <a:spAutoFit/>
              </a:bodyPr>
              <a:lstStyle/>
              <a:p>
                <a:r>
                  <a:rPr lang="en-US" sz="1600" dirty="0" smtClean="0"/>
                  <a:t>Replicated </a:t>
                </a:r>
                <a14:m>
                  <m:oMath xmlns:m="http://schemas.openxmlformats.org/officeDocument/2006/math">
                    <m:r>
                      <a:rPr lang="en-US" sz="1600" i="1">
                        <a:latin typeface="Cambria Math"/>
                      </a:rPr>
                      <m:t>𝑝</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a:rPr>
                              <m:t>𝑦</m:t>
                            </m:r>
                          </m:e>
                          <m:sup>
                            <m:r>
                              <a:rPr lang="en-US" sz="1600" i="1">
                                <a:latin typeface="Cambria Math"/>
                              </a:rPr>
                              <m:t>𝑟𝑒𝑝</m:t>
                            </m:r>
                          </m:sup>
                        </m:sSup>
                        <m:r>
                          <a:rPr lang="en-US" sz="1600" i="1">
                            <a:latin typeface="Cambria Math"/>
                          </a:rPr>
                          <m:t>|</m:t>
                        </m:r>
                        <m:r>
                          <a:rPr lang="en-US" sz="1600" i="1">
                            <a:latin typeface="Cambria Math"/>
                          </a:rPr>
                          <m:t>𝑦</m:t>
                        </m:r>
                      </m:e>
                    </m:d>
                  </m:oMath>
                </a14:m>
                <a:endParaRPr lang="en-US" sz="1600" dirty="0"/>
              </a:p>
            </p:txBody>
          </p:sp>
        </mc:Choice>
        <mc:Fallback xmlns="">
          <p:sp>
            <p:nvSpPr>
              <p:cNvPr id="65" name="Rectangle 64"/>
              <p:cNvSpPr>
                <a:spLocks noRot="1" noChangeAspect="1" noMove="1" noResize="1" noEditPoints="1" noAdjustHandles="1" noChangeArrowheads="1" noChangeShapeType="1" noTextEdit="1"/>
              </p:cNvSpPr>
              <p:nvPr/>
            </p:nvSpPr>
            <p:spPr>
              <a:xfrm>
                <a:off x="1464624" y="6138446"/>
                <a:ext cx="1962140" cy="338554"/>
              </a:xfrm>
              <a:prstGeom prst="rect">
                <a:avLst/>
              </a:prstGeom>
              <a:blipFill>
                <a:blip r:embed="rId17"/>
                <a:stretch>
                  <a:fillRect l="-1553" t="-5357" b="-21429"/>
                </a:stretch>
              </a:blipFill>
            </p:spPr>
            <p:txBody>
              <a:bodyPr/>
              <a:lstStyle/>
              <a:p>
                <a:r>
                  <a:rPr lang="en-US">
                    <a:noFill/>
                  </a:rPr>
                  <a:t> </a:t>
                </a:r>
              </a:p>
            </p:txBody>
          </p:sp>
        </mc:Fallback>
      </mc:AlternateContent>
      <p:cxnSp>
        <p:nvCxnSpPr>
          <p:cNvPr id="66" name="Straight Arrow Connector 65"/>
          <p:cNvCxnSpPr/>
          <p:nvPr/>
        </p:nvCxnSpPr>
        <p:spPr>
          <a:xfrm flipV="1">
            <a:off x="1226892" y="3969562"/>
            <a:ext cx="434035" cy="4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Rectangle 66"/>
              <p:cNvSpPr/>
              <p:nvPr/>
            </p:nvSpPr>
            <p:spPr>
              <a:xfrm>
                <a:off x="1648316" y="3783597"/>
                <a:ext cx="2688685" cy="333233"/>
              </a:xfrm>
              <a:prstGeom prst="rect">
                <a:avLst/>
              </a:prstGeom>
            </p:spPr>
            <p:txBody>
              <a:bodyPr wrap="none">
                <a:spAutoFit/>
              </a:bodyPr>
              <a:lstStyle/>
              <a:p>
                <a:r>
                  <a:rPr lang="en-US" sz="1400" dirty="0" smtClean="0">
                    <a:ea typeface="Cambria Math"/>
                  </a:rPr>
                  <a:t>Sample </a:t>
                </a:r>
                <a14:m>
                  <m:oMath xmlns:m="http://schemas.openxmlformats.org/officeDocument/2006/math">
                    <m:d>
                      <m:dPr>
                        <m:ctrlPr>
                          <a:rPr lang="en-US" sz="1400" b="0" i="1" smtClean="0">
                            <a:latin typeface="Cambria Math" panose="02040503050406030204" pitchFamily="18" charset="0"/>
                            <a:ea typeface="Cambria Math"/>
                          </a:rPr>
                        </m:ctrlPr>
                      </m:dPr>
                      <m:e>
                        <m:r>
                          <a:rPr lang="en-US" sz="1400" i="1">
                            <a:latin typeface="Cambria Math"/>
                            <a:ea typeface="Cambria Math"/>
                          </a:rPr>
                          <m:t>𝜇</m:t>
                        </m:r>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𝜎</m:t>
                            </m:r>
                          </m:e>
                          <m:sup>
                            <m:r>
                              <a:rPr lang="en-US" sz="1400" i="1">
                                <a:latin typeface="Cambria Math"/>
                                <a:ea typeface="Cambria Math"/>
                              </a:rPr>
                              <m:t>2</m:t>
                            </m:r>
                          </m:sup>
                        </m:sSup>
                      </m:e>
                    </m:d>
                    <m:r>
                      <a:rPr lang="en-US" sz="1400" b="0" i="1" smtClean="0">
                        <a:latin typeface="Cambria Math" panose="02040503050406030204" pitchFamily="18" charset="0"/>
                        <a:ea typeface="Cambria Math"/>
                      </a:rPr>
                      <m:t> →</m:t>
                    </m:r>
                  </m:oMath>
                </a14:m>
                <a:r>
                  <a:rPr lang="en-US" sz="1400" dirty="0" smtClean="0"/>
                  <a:t> </a:t>
                </a:r>
                <a:r>
                  <a:rPr lang="en-US" sz="1400" dirty="0" smtClean="0">
                    <a:solidFill>
                      <a:schemeClr val="tx1"/>
                    </a:solidFill>
                  </a:rPr>
                  <a:t>sample 66 </a:t>
                </a:r>
                <a14:m>
                  <m:oMath xmlns:m="http://schemas.openxmlformats.org/officeDocument/2006/math">
                    <m:sSubSup>
                      <m:sSubSupPr>
                        <m:ctrlPr>
                          <a:rPr lang="en-US" sz="1400" i="1">
                            <a:solidFill>
                              <a:schemeClr val="tx1"/>
                            </a:solidFill>
                            <a:latin typeface="Cambria Math" panose="02040503050406030204" pitchFamily="18" charset="0"/>
                          </a:rPr>
                        </m:ctrlPr>
                      </m:sSubSupPr>
                      <m:e>
                        <m:r>
                          <a:rPr lang="en-US" sz="1400" i="1">
                            <a:solidFill>
                              <a:schemeClr val="tx1"/>
                            </a:solidFill>
                            <a:latin typeface="Cambria Math"/>
                          </a:rPr>
                          <m:t>𝑦</m:t>
                        </m:r>
                      </m:e>
                      <m:sub>
                        <m:r>
                          <a:rPr lang="en-US" sz="1400" i="1">
                            <a:solidFill>
                              <a:schemeClr val="tx1"/>
                            </a:solidFill>
                            <a:latin typeface="Cambria Math" panose="02040503050406030204" pitchFamily="18" charset="0"/>
                          </a:rPr>
                          <m:t>𝑖</m:t>
                        </m:r>
                      </m:sub>
                      <m:sup>
                        <m:r>
                          <a:rPr lang="en-US" sz="1400" i="1">
                            <a:solidFill>
                              <a:schemeClr val="tx1"/>
                            </a:solidFill>
                            <a:latin typeface="Cambria Math"/>
                          </a:rPr>
                          <m:t>𝑟𝑒𝑝</m:t>
                        </m:r>
                      </m:sup>
                    </m:sSubSup>
                  </m:oMath>
                </a14:m>
                <a:endParaRPr lang="en-US" sz="1400" dirty="0">
                  <a:solidFill>
                    <a:schemeClr val="tx1"/>
                  </a:solidFill>
                </a:endParaRPr>
              </a:p>
            </p:txBody>
          </p:sp>
        </mc:Choice>
        <mc:Fallback>
          <p:sp>
            <p:nvSpPr>
              <p:cNvPr id="67" name="Rectangle 66"/>
              <p:cNvSpPr>
                <a:spLocks noRot="1" noChangeAspect="1" noMove="1" noResize="1" noEditPoints="1" noAdjustHandles="1" noChangeArrowheads="1" noChangeShapeType="1" noTextEdit="1"/>
              </p:cNvSpPr>
              <p:nvPr/>
            </p:nvSpPr>
            <p:spPr>
              <a:xfrm>
                <a:off x="1648316" y="3783597"/>
                <a:ext cx="2688685" cy="333233"/>
              </a:xfrm>
              <a:prstGeom prst="rect">
                <a:avLst/>
              </a:prstGeom>
              <a:blipFill>
                <a:blip r:embed="rId18"/>
                <a:stretch>
                  <a:fillRect l="-680" b="-16667"/>
                </a:stretch>
              </a:blipFill>
            </p:spPr>
            <p:txBody>
              <a:bodyPr/>
              <a:lstStyle/>
              <a:p>
                <a:r>
                  <a:rPr lang="en-US">
                    <a:noFill/>
                  </a:rPr>
                  <a:t> </a:t>
                </a:r>
              </a:p>
            </p:txBody>
          </p:sp>
        </mc:Fallback>
      </mc:AlternateContent>
      <p:sp>
        <p:nvSpPr>
          <p:cNvPr id="2" name="Right Arrow 1"/>
          <p:cNvSpPr/>
          <p:nvPr/>
        </p:nvSpPr>
        <p:spPr>
          <a:xfrm>
            <a:off x="4207663" y="4902061"/>
            <a:ext cx="565104" cy="304800"/>
          </a:xfrm>
          <a:prstGeom prst="rightArrow">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Rectangle 5"/>
              <p:cNvSpPr/>
              <p:nvPr/>
            </p:nvSpPr>
            <p:spPr>
              <a:xfrm>
                <a:off x="4191000" y="5129362"/>
                <a:ext cx="81958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dirty="0" smtClean="0">
                          <a:solidFill>
                            <a:srgbClr val="FF0000"/>
                          </a:solidFill>
                          <a:latin typeface="Cambria Math"/>
                        </a:rPr>
                        <m:t>T</m:t>
                      </m:r>
                      <m:d>
                        <m:dPr>
                          <m:ctrlPr>
                            <a:rPr lang="en-US" sz="1400" i="1" dirty="0">
                              <a:solidFill>
                                <a:srgbClr val="FF0000"/>
                              </a:solidFill>
                              <a:latin typeface="Cambria Math" panose="02040503050406030204" pitchFamily="18" charset="0"/>
                            </a:rPr>
                          </m:ctrlPr>
                        </m:dPr>
                        <m:e>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𝑦</m:t>
                              </m:r>
                            </m:e>
                            <m:sup>
                              <m:r>
                                <a:rPr lang="en-US" sz="1400" i="1">
                                  <a:solidFill>
                                    <a:srgbClr val="FF0000"/>
                                  </a:solidFill>
                                  <a:latin typeface="Cambria Math"/>
                                </a:rPr>
                                <m:t>𝑟𝑒𝑝</m:t>
                              </m:r>
                            </m:sup>
                          </m:sSup>
                        </m:e>
                      </m:d>
                    </m:oMath>
                  </m:oMathPara>
                </a14:m>
                <a:endParaRPr lang="en-US" sz="1400" dirty="0">
                  <a:solidFill>
                    <a:srgbClr val="FF0000"/>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4191000" y="5129362"/>
                <a:ext cx="819583" cy="307777"/>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8735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Posterior predictive checking</a:t>
            </a:r>
            <a:endParaRPr lang="en-US" b="1" dirty="0">
              <a:solidFill>
                <a:srgbClr val="3333FF"/>
              </a:solidFill>
            </a:endParaRPr>
          </a:p>
        </p:txBody>
      </p:sp>
      <p:sp>
        <p:nvSpPr>
          <p:cNvPr id="8" name="TextBox 7"/>
          <p:cNvSpPr txBox="1"/>
          <p:nvPr/>
        </p:nvSpPr>
        <p:spPr>
          <a:xfrm>
            <a:off x="76200" y="1178004"/>
            <a:ext cx="8686800" cy="110799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cases with less obvious discrepancies than the outliers in the speed of light data, it is often also useful to measure the </a:t>
            </a:r>
            <a:r>
              <a:rPr lang="en-US" dirty="0" smtClean="0">
                <a:solidFill>
                  <a:srgbClr val="FF0000"/>
                </a:solidFill>
              </a:rPr>
              <a:t>“statistical significance” </a:t>
            </a:r>
            <a:r>
              <a:rPr lang="en-US" dirty="0" smtClean="0"/>
              <a:t>of the lack of fit</a:t>
            </a:r>
          </a:p>
          <a:p>
            <a:endParaRPr lang="en-US" sz="1200" dirty="0" smtClean="0"/>
          </a:p>
          <a:p>
            <a:pPr marL="285750" indent="-285750">
              <a:buFont typeface="Arial" panose="020B0604020202020204" pitchFamily="34" charset="0"/>
              <a:buChar char="•"/>
            </a:pPr>
            <a:r>
              <a:rPr lang="en-US" dirty="0" smtClean="0"/>
              <a:t>Measure the discrepancy between model and data by defining </a:t>
            </a:r>
            <a:r>
              <a:rPr lang="en-US" i="1" dirty="0" smtClean="0">
                <a:solidFill>
                  <a:srgbClr val="FF0000"/>
                </a:solidFill>
              </a:rPr>
              <a:t>test quantities</a:t>
            </a:r>
            <a:endParaRPr lang="en-US" i="1" dirty="0">
              <a:solidFill>
                <a:srgbClr val="FF0000"/>
              </a:solidFill>
            </a:endParaRPr>
          </a:p>
        </p:txBody>
      </p:sp>
      <p:sp>
        <p:nvSpPr>
          <p:cNvPr id="10" name="TextBox 9"/>
          <p:cNvSpPr txBox="1"/>
          <p:nvPr/>
        </p:nvSpPr>
        <p:spPr>
          <a:xfrm>
            <a:off x="76200" y="808672"/>
            <a:ext cx="4191000" cy="369332"/>
          </a:xfrm>
          <a:prstGeom prst="rect">
            <a:avLst/>
          </a:prstGeom>
          <a:noFill/>
        </p:spPr>
        <p:txBody>
          <a:bodyPr wrap="square" rtlCol="0">
            <a:spAutoFit/>
          </a:bodyPr>
          <a:lstStyle/>
          <a:p>
            <a:r>
              <a:rPr lang="en-US" b="1" dirty="0" smtClean="0"/>
              <a:t>Test quantities </a:t>
            </a:r>
            <a:endParaRPr lang="en-US" b="1" dirty="0"/>
          </a:p>
        </p:txBody>
      </p:sp>
      <mc:AlternateContent xmlns:mc="http://schemas.openxmlformats.org/markup-compatibility/2006" xmlns:a14="http://schemas.microsoft.com/office/drawing/2010/main">
        <mc:Choice Requires="a14">
          <p:sp>
            <p:nvSpPr>
              <p:cNvPr id="35" name="Rectangle 34"/>
              <p:cNvSpPr/>
              <p:nvPr/>
            </p:nvSpPr>
            <p:spPr>
              <a:xfrm>
                <a:off x="304800" y="2745672"/>
                <a:ext cx="8802346" cy="353943"/>
              </a:xfrm>
              <a:prstGeom prst="rect">
                <a:avLst/>
              </a:prstGeom>
            </p:spPr>
            <p:txBody>
              <a:bodyPr wrap="none">
                <a:spAutoFit/>
              </a:bodyPr>
              <a:lstStyle/>
              <a:p>
                <a:pPr marL="285750" indent="-285750">
                  <a:buFont typeface="Wingdings" panose="05000000000000000000" pitchFamily="2" charset="2"/>
                  <a:buChar char="ü"/>
                </a:pPr>
                <a:r>
                  <a:rPr lang="en-US" sz="1700" b="0" dirty="0" smtClean="0"/>
                  <a:t>Bayesian setting : </a:t>
                </a:r>
                <a14:m>
                  <m:oMath xmlns:m="http://schemas.openxmlformats.org/officeDocument/2006/math">
                    <m:r>
                      <a:rPr lang="en-US" sz="1700" b="0" i="1" smtClean="0">
                        <a:latin typeface="Cambria Math"/>
                      </a:rPr>
                      <m:t>𝑇</m:t>
                    </m:r>
                    <m:d>
                      <m:dPr>
                        <m:ctrlPr>
                          <a:rPr lang="en-US" sz="1700" i="1">
                            <a:latin typeface="Cambria Math" panose="02040503050406030204" pitchFamily="18" charset="0"/>
                          </a:rPr>
                        </m:ctrlPr>
                      </m:dPr>
                      <m:e>
                        <m:r>
                          <a:rPr lang="en-US" sz="1700" i="1">
                            <a:latin typeface="Cambria Math"/>
                          </a:rPr>
                          <m:t>𝑦</m:t>
                        </m:r>
                        <m:r>
                          <a:rPr lang="en-US" sz="1700" b="0" i="1" smtClean="0">
                            <a:latin typeface="Cambria Math"/>
                          </a:rPr>
                          <m:t>,</m:t>
                        </m:r>
                        <m:r>
                          <a:rPr lang="en-US" sz="1700" i="1">
                            <a:latin typeface="Cambria Math"/>
                            <a:ea typeface="Cambria Math"/>
                          </a:rPr>
                          <m:t>𝜃</m:t>
                        </m:r>
                      </m:e>
                    </m:d>
                  </m:oMath>
                </a14:m>
                <a:r>
                  <a:rPr lang="en-US" sz="1700" dirty="0" smtClean="0"/>
                  <a:t>, which take into account the dependency on the model parameter </a:t>
                </a:r>
                <a14:m>
                  <m:oMath xmlns:m="http://schemas.openxmlformats.org/officeDocument/2006/math">
                    <m:r>
                      <a:rPr lang="en-US" sz="1700" i="1">
                        <a:latin typeface="Cambria Math"/>
                        <a:ea typeface="Cambria Math"/>
                      </a:rPr>
                      <m:t>𝜃</m:t>
                    </m:r>
                  </m:oMath>
                </a14:m>
                <a:endParaRPr lang="en-US" sz="1700" dirty="0"/>
              </a:p>
            </p:txBody>
          </p:sp>
        </mc:Choice>
        <mc:Fallback xmlns="">
          <p:sp>
            <p:nvSpPr>
              <p:cNvPr id="35" name="Rectangle 34"/>
              <p:cNvSpPr>
                <a:spLocks noRot="1" noChangeAspect="1" noMove="1" noResize="1" noEditPoints="1" noAdjustHandles="1" noChangeArrowheads="1" noChangeShapeType="1" noTextEdit="1"/>
              </p:cNvSpPr>
              <p:nvPr/>
            </p:nvSpPr>
            <p:spPr>
              <a:xfrm>
                <a:off x="304800" y="2745672"/>
                <a:ext cx="8802346" cy="353943"/>
              </a:xfrm>
              <a:prstGeom prst="rect">
                <a:avLst/>
              </a:prstGeom>
              <a:blipFill>
                <a:blip r:embed="rId3"/>
                <a:stretch>
                  <a:fillRect l="-277" t="-5172" b="-224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304800" y="2362200"/>
                <a:ext cx="4253600" cy="353943"/>
              </a:xfrm>
              <a:prstGeom prst="rect">
                <a:avLst/>
              </a:prstGeom>
            </p:spPr>
            <p:txBody>
              <a:bodyPr wrap="none">
                <a:spAutoFit/>
              </a:bodyPr>
              <a:lstStyle/>
              <a:p>
                <a:pPr marL="342900" indent="-342900">
                  <a:buFont typeface="Wingdings" panose="05000000000000000000" pitchFamily="2" charset="2"/>
                  <a:buChar char="ü"/>
                </a:pPr>
                <a:r>
                  <a:rPr lang="en-US" sz="1700" dirty="0" smtClean="0"/>
                  <a:t>Classical setting : </a:t>
                </a:r>
                <a14:m>
                  <m:oMath xmlns:m="http://schemas.openxmlformats.org/officeDocument/2006/math">
                    <m:r>
                      <a:rPr lang="en-US" sz="1700" i="1">
                        <a:latin typeface="Cambria Math"/>
                      </a:rPr>
                      <m:t>𝑇</m:t>
                    </m:r>
                    <m:d>
                      <m:dPr>
                        <m:ctrlPr>
                          <a:rPr lang="en-US" sz="1700" i="1">
                            <a:latin typeface="Cambria Math" panose="02040503050406030204" pitchFamily="18" charset="0"/>
                          </a:rPr>
                        </m:ctrlPr>
                      </m:dPr>
                      <m:e>
                        <m:r>
                          <a:rPr lang="en-US" sz="1700" i="1">
                            <a:latin typeface="Cambria Math"/>
                          </a:rPr>
                          <m:t>𝑦</m:t>
                        </m:r>
                      </m:e>
                    </m:d>
                  </m:oMath>
                </a14:m>
                <a:r>
                  <a:rPr lang="en-US" sz="1700" dirty="0" smtClean="0"/>
                  <a:t>, called test statistic</a:t>
                </a:r>
                <a:endParaRPr lang="en-US" sz="1700" dirty="0"/>
              </a:p>
            </p:txBody>
          </p:sp>
        </mc:Choice>
        <mc:Fallback xmlns="">
          <p:sp>
            <p:nvSpPr>
              <p:cNvPr id="36" name="Rectangle 35"/>
              <p:cNvSpPr>
                <a:spLocks noRot="1" noChangeAspect="1" noMove="1" noResize="1" noEditPoints="1" noAdjustHandles="1" noChangeArrowheads="1" noChangeShapeType="1" noTextEdit="1"/>
              </p:cNvSpPr>
              <p:nvPr/>
            </p:nvSpPr>
            <p:spPr>
              <a:xfrm>
                <a:off x="304800" y="2362200"/>
                <a:ext cx="4253600" cy="353943"/>
              </a:xfrm>
              <a:prstGeom prst="rect">
                <a:avLst/>
              </a:prstGeom>
              <a:blipFill>
                <a:blip r:embed="rId4"/>
                <a:stretch>
                  <a:fillRect l="-573" t="-6897" r="-143" b="-20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28600" y="4186774"/>
                <a:ext cx="8001000" cy="1756828"/>
              </a:xfrm>
              <a:prstGeom prst="rect">
                <a:avLst/>
              </a:prstGeom>
              <a:noFill/>
            </p:spPr>
            <p:txBody>
              <a:bodyPr wrap="square" rtlCol="0">
                <a:spAutoFit/>
              </a:bodyPr>
              <a:lstStyle/>
              <a:p>
                <a:r>
                  <a:rPr lang="en-US" b="1" dirty="0" smtClean="0"/>
                  <a:t>The procedure for carrying out a posterior predictive model check</a:t>
                </a:r>
              </a:p>
              <a:p>
                <a:endParaRPr lang="en-US" sz="1200" dirty="0"/>
              </a:p>
              <a:p>
                <a:pPr marL="342900" indent="-342900">
                  <a:lnSpc>
                    <a:spcPct val="150000"/>
                  </a:lnSpc>
                  <a:buAutoNum type="arabicPeriod"/>
                </a:pPr>
                <a:r>
                  <a:rPr lang="en-US" dirty="0" smtClean="0"/>
                  <a:t>Specify a test quantity, </a:t>
                </a:r>
                <a14:m>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𝑦</m:t>
                        </m:r>
                      </m:e>
                    </m:d>
                  </m:oMath>
                </a14:m>
                <a:r>
                  <a:rPr lang="en-US" dirty="0" smtClean="0"/>
                  <a:t> or </a:t>
                </a:r>
                <a14:m>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𝑦</m:t>
                        </m:r>
                        <m:r>
                          <a:rPr lang="en-US" b="0" i="1" smtClean="0">
                            <a:latin typeface="Cambria Math"/>
                          </a:rPr>
                          <m:t>, </m:t>
                        </m:r>
                        <m:r>
                          <a:rPr lang="en-US" b="0" i="1" smtClean="0">
                            <a:latin typeface="Cambria Math"/>
                            <a:ea typeface="Cambria Math"/>
                          </a:rPr>
                          <m:t>𝜃</m:t>
                        </m:r>
                      </m:e>
                    </m:d>
                  </m:oMath>
                </a14:m>
                <a:endParaRPr lang="en-US" dirty="0" smtClean="0"/>
              </a:p>
              <a:p>
                <a:pPr marL="342900" indent="-342900">
                  <a:lnSpc>
                    <a:spcPct val="150000"/>
                  </a:lnSpc>
                  <a:buAutoNum type="arabicPeriod"/>
                </a:pPr>
                <a:r>
                  <a:rPr lang="en-US" dirty="0" smtClean="0"/>
                  <a:t>Specify an appropriate predictive distribution for the replications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𝑦</m:t>
                        </m:r>
                      </m:e>
                      <m:sup>
                        <m:r>
                          <a:rPr lang="en-US" b="0" i="1" smtClean="0">
                            <a:latin typeface="Cambria Math"/>
                          </a:rPr>
                          <m:t>𝑟𝑒𝑝</m:t>
                        </m:r>
                      </m:sup>
                    </m:sSup>
                  </m:oMath>
                </a14:m>
                <a:endParaRPr lang="en-US" dirty="0" smtClean="0"/>
              </a:p>
              <a:p>
                <a:pPr marL="342900" indent="-342900">
                  <a:lnSpc>
                    <a:spcPct val="150000"/>
                  </a:lnSpc>
                  <a:buAutoNum type="arabicPeriod"/>
                </a:pPr>
                <a:r>
                  <a:rPr lang="en-US" dirty="0" smtClean="0"/>
                  <a:t>Measure discrepancy between </a:t>
                </a:r>
                <a14:m>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𝑦</m:t>
                        </m:r>
                      </m:e>
                    </m:d>
                  </m:oMath>
                </a14:m>
                <a:r>
                  <a:rPr lang="en-US" dirty="0" smtClean="0"/>
                  <a:t> and </a:t>
                </a:r>
                <a14:m>
                  <m:oMath xmlns:m="http://schemas.openxmlformats.org/officeDocument/2006/math">
                    <m:r>
                      <a:rPr lang="en-US" i="1">
                        <a:latin typeface="Cambria Math"/>
                      </a:rPr>
                      <m:t>𝑇</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e>
                    </m:d>
                  </m:oMath>
                </a14:m>
                <a:r>
                  <a:rPr lang="en-US" dirty="0" smtClean="0"/>
                  <a:t>, for example using </a:t>
                </a:r>
                <a14:m>
                  <m:oMath xmlns:m="http://schemas.openxmlformats.org/officeDocument/2006/math">
                    <m:r>
                      <a:rPr lang="en-US" b="0" i="1" smtClean="0">
                        <a:latin typeface="Cambria Math"/>
                      </a:rPr>
                      <m:t>𝑝</m:t>
                    </m:r>
                    <m:r>
                      <a:rPr lang="en-US" b="0" i="1" smtClean="0">
                        <a:latin typeface="Cambria Math" panose="02040503050406030204" pitchFamily="18" charset="0"/>
                      </a:rPr>
                      <m:t>−</m:t>
                    </m:r>
                    <m:r>
                      <a:rPr lang="en-US" b="0" i="1" smtClean="0">
                        <a:latin typeface="Cambria Math"/>
                      </a:rPr>
                      <m:t>𝑣𝑎𝑙𝑢𝑒</m:t>
                    </m:r>
                  </m:oMath>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228600" y="4186774"/>
                <a:ext cx="8001000" cy="1756828"/>
              </a:xfrm>
              <a:prstGeom prst="rect">
                <a:avLst/>
              </a:prstGeom>
              <a:blipFill>
                <a:blip r:embed="rId5"/>
                <a:stretch>
                  <a:fillRect l="-686" t="-2083" b="-4861"/>
                </a:stretch>
              </a:blipFill>
            </p:spPr>
            <p:txBody>
              <a:bodyPr/>
              <a:lstStyle/>
              <a:p>
                <a:r>
                  <a:rPr lang="en-US">
                    <a:noFill/>
                  </a:rPr>
                  <a:t> </a:t>
                </a:r>
              </a:p>
            </p:txBody>
          </p:sp>
        </mc:Fallback>
      </mc:AlternateContent>
    </p:spTree>
    <p:extLst>
      <p:ext uri="{BB962C8B-B14F-4D97-AF65-F5344CB8AC3E}">
        <p14:creationId xmlns:p14="http://schemas.microsoft.com/office/powerpoint/2010/main" val="79910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Posterior predictive checking</a:t>
            </a:r>
            <a:endParaRPr lang="en-US" b="1" dirty="0">
              <a:solidFill>
                <a:srgbClr val="3333FF"/>
              </a:solidFill>
            </a:endParaRPr>
          </a:p>
        </p:txBody>
      </p:sp>
      <p:sp>
        <p:nvSpPr>
          <p:cNvPr id="10" name="TextBox 9"/>
          <p:cNvSpPr txBox="1"/>
          <p:nvPr/>
        </p:nvSpPr>
        <p:spPr>
          <a:xfrm>
            <a:off x="162613" y="708786"/>
            <a:ext cx="4191000" cy="369332"/>
          </a:xfrm>
          <a:prstGeom prst="rect">
            <a:avLst/>
          </a:prstGeom>
          <a:noFill/>
        </p:spPr>
        <p:txBody>
          <a:bodyPr wrap="square" rtlCol="0">
            <a:spAutoFit/>
          </a:bodyPr>
          <a:lstStyle/>
          <a:p>
            <a:r>
              <a:rPr lang="en-US" b="1" dirty="0" smtClean="0"/>
              <a:t>Tail area probability </a:t>
            </a:r>
            <a:endParaRPr lang="en-US" b="1" dirty="0"/>
          </a:p>
        </p:txBody>
      </p:sp>
      <mc:AlternateContent xmlns:mc="http://schemas.openxmlformats.org/markup-compatibility/2006" xmlns:a14="http://schemas.microsoft.com/office/drawing/2010/main">
        <mc:Choice Requires="a14">
          <p:sp>
            <p:nvSpPr>
              <p:cNvPr id="7" name="Rectangle 6"/>
              <p:cNvSpPr/>
              <p:nvPr/>
            </p:nvSpPr>
            <p:spPr>
              <a:xfrm>
                <a:off x="296944" y="3569649"/>
                <a:ext cx="5356018" cy="369332"/>
              </a:xfrm>
              <a:prstGeom prst="rect">
                <a:avLst/>
              </a:prstGeom>
            </p:spPr>
            <p:txBody>
              <a:bodyPr wrap="none">
                <a:spAutoFit/>
              </a:bodyPr>
              <a:lstStyle/>
              <a:p>
                <a:pPr marL="285750" indent="-285750">
                  <a:buFont typeface="Arial" panose="020B0604020202020204" pitchFamily="34" charset="0"/>
                  <a:buChar char="•"/>
                </a:pPr>
                <a:r>
                  <a:rPr lang="en-US" dirty="0" smtClean="0"/>
                  <a:t>Classical </a:t>
                </a:r>
                <a14:m>
                  <m:oMath xmlns:m="http://schemas.openxmlformats.org/officeDocument/2006/math">
                    <m:r>
                      <a:rPr lang="en-US" i="1">
                        <a:latin typeface="Cambria Math"/>
                      </a:rPr>
                      <m:t>𝑝</m:t>
                    </m:r>
                    <m:r>
                      <a:rPr lang="en-US" b="0" i="0" smtClean="0">
                        <a:latin typeface="Cambria Math"/>
                      </a:rPr>
                      <m:t>−</m:t>
                    </m:r>
                    <m:r>
                      <m:rPr>
                        <m:sty m:val="p"/>
                      </m:rPr>
                      <a:rPr lang="en-US" b="0" i="0" smtClean="0">
                        <a:latin typeface="Cambria Math"/>
                      </a:rPr>
                      <m:t>values</m:t>
                    </m:r>
                  </m:oMath>
                </a14:m>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b="0" i="1" smtClean="0">
                            <a:latin typeface="Cambria Math"/>
                          </a:rPr>
                          <m:t>𝐶</m:t>
                        </m:r>
                      </m:sub>
                    </m:sSub>
                    <m:r>
                      <a:rPr lang="en-US" b="0" i="1" smtClean="0">
                        <a:latin typeface="Cambria Math"/>
                      </a:rPr>
                      <m:t>=</m:t>
                    </m:r>
                    <m:r>
                      <a:rPr lang="en-US" b="0" i="1" smtClean="0">
                        <a:latin typeface="Cambria Math"/>
                      </a:rPr>
                      <m:t>𝑃𝑟</m:t>
                    </m:r>
                    <m:d>
                      <m:dPr>
                        <m:ctrlPr>
                          <a:rPr lang="en-US" b="0" i="1" smtClean="0">
                            <a:latin typeface="Cambria Math" panose="02040503050406030204" pitchFamily="18" charset="0"/>
                          </a:rPr>
                        </m:ctrlPr>
                      </m:dPr>
                      <m:e>
                        <m:r>
                          <a:rPr lang="en-US" i="1">
                            <a:latin typeface="Cambria Math"/>
                          </a:rPr>
                          <m:t>𝑇</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a:rPr>
                                  <m:t>𝑦</m:t>
                                </m:r>
                              </m:e>
                              <m:sup>
                                <m:r>
                                  <a:rPr lang="en-US" b="0" i="1" smtClean="0">
                                    <a:latin typeface="Cambria Math"/>
                                  </a:rPr>
                                  <m:t>𝑟𝑒𝑝</m:t>
                                </m:r>
                              </m:sup>
                            </m:sSup>
                          </m:e>
                        </m:d>
                        <m:r>
                          <a:rPr lang="en-US"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r>
                          <a:rPr lang="en-US" b="0" i="1" smtClean="0">
                            <a:latin typeface="Cambria Math"/>
                            <a:ea typeface="Cambria Math"/>
                          </a:rPr>
                          <m:t>𝜃</m:t>
                        </m:r>
                      </m:e>
                    </m:d>
                  </m:oMath>
                </a14:m>
                <a:r>
                  <a:rPr lang="en-US" dirty="0" smtClean="0"/>
                  <a:t> </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96944" y="3569649"/>
                <a:ext cx="5356018" cy="369332"/>
              </a:xfrm>
              <a:prstGeom prst="rect">
                <a:avLst/>
              </a:prstGeom>
              <a:blipFill>
                <a:blip r:embed="rId3"/>
                <a:stretch>
                  <a:fillRect l="-79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22064" y="3951041"/>
                <a:ext cx="2956450" cy="323165"/>
              </a:xfrm>
              <a:prstGeom prst="rect">
                <a:avLst/>
              </a:prstGeom>
            </p:spPr>
            <p:txBody>
              <a:bodyPr wrap="none">
                <a:spAutoFit/>
              </a:bodyPr>
              <a:lstStyle/>
              <a:p>
                <a14:m>
                  <m:oMath xmlns:m="http://schemas.openxmlformats.org/officeDocument/2006/math">
                    <m:r>
                      <a:rPr lang="en-US" sz="1500" i="1" smtClean="0">
                        <a:solidFill>
                          <a:srgbClr val="FF0000"/>
                        </a:solidFill>
                        <a:latin typeface="Cambria Math"/>
                        <a:ea typeface="Cambria Math"/>
                      </a:rPr>
                      <m:t>𝜃</m:t>
                    </m:r>
                  </m:oMath>
                </a14:m>
                <a:r>
                  <a:rPr lang="en-US" sz="1500" dirty="0" smtClean="0">
                    <a:solidFill>
                      <a:srgbClr val="FF0000"/>
                    </a:solidFill>
                  </a:rPr>
                  <a:t> is fixed and should be substituted</a:t>
                </a:r>
                <a:endParaRPr lang="en-US" sz="1500"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622064" y="3951041"/>
                <a:ext cx="2956450" cy="323165"/>
              </a:xfrm>
              <a:prstGeom prst="rect">
                <a:avLst/>
              </a:prstGeom>
              <a:blipFill>
                <a:blip r:embed="rId4"/>
                <a:stretch>
                  <a:fillRect t="-3774"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96944" y="4427078"/>
                <a:ext cx="5826723" cy="369332"/>
              </a:xfrm>
              <a:prstGeom prst="rect">
                <a:avLst/>
              </a:prstGeom>
            </p:spPr>
            <p:txBody>
              <a:bodyPr wrap="none">
                <a:spAutoFit/>
              </a:bodyPr>
              <a:lstStyle/>
              <a:p>
                <a:pPr marL="285750" indent="-285750">
                  <a:buFont typeface="Arial" panose="020B0604020202020204" pitchFamily="34" charset="0"/>
                  <a:buChar char="•"/>
                </a:pPr>
                <a:r>
                  <a:rPr lang="en-US" dirty="0" smtClean="0"/>
                  <a:t>Bayesian </a:t>
                </a:r>
                <a14:m>
                  <m:oMath xmlns:m="http://schemas.openxmlformats.org/officeDocument/2006/math">
                    <m:r>
                      <a:rPr lang="en-US" i="1">
                        <a:latin typeface="Cambria Math"/>
                      </a:rPr>
                      <m:t>𝑝</m:t>
                    </m:r>
                    <m:r>
                      <a:rPr lang="en-US" b="0" i="0" smtClean="0">
                        <a:latin typeface="Cambria Math"/>
                      </a:rPr>
                      <m:t>−</m:t>
                    </m:r>
                    <m:r>
                      <m:rPr>
                        <m:sty m:val="p"/>
                      </m:rPr>
                      <a:rPr lang="en-US" b="0" i="0" smtClean="0">
                        <a:latin typeface="Cambria Math"/>
                      </a:rPr>
                      <m:t>values</m:t>
                    </m:r>
                  </m:oMath>
                </a14:m>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b="0" i="1" smtClean="0">
                            <a:latin typeface="Cambria Math"/>
                          </a:rPr>
                          <m:t>𝐵</m:t>
                        </m:r>
                      </m:sub>
                    </m:sSub>
                    <m:r>
                      <a:rPr lang="en-US" b="0" i="1" smtClean="0">
                        <a:latin typeface="Cambria Math"/>
                      </a:rPr>
                      <m:t>=</m:t>
                    </m:r>
                    <m:r>
                      <a:rPr lang="en-US" b="0" i="1" smtClean="0">
                        <a:latin typeface="Cambria Math"/>
                      </a:rPr>
                      <m:t>𝑃𝑟</m:t>
                    </m:r>
                    <m:d>
                      <m:dPr>
                        <m:ctrlPr>
                          <a:rPr lang="en-US" b="0" i="1" smtClean="0">
                            <a:latin typeface="Cambria Math" panose="02040503050406030204" pitchFamily="18" charset="0"/>
                          </a:rPr>
                        </m:ctrlPr>
                      </m:dPr>
                      <m:e>
                        <m:r>
                          <a:rPr lang="en-US" i="1">
                            <a:latin typeface="Cambria Math"/>
                          </a:rPr>
                          <m:t>𝑇</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a:rPr>
                                  <m:t>𝑦</m:t>
                                </m:r>
                              </m:e>
                              <m:sup>
                                <m:r>
                                  <a:rPr lang="en-US" b="0" i="1" smtClean="0">
                                    <a:latin typeface="Cambria Math"/>
                                  </a:rPr>
                                  <m:t>𝑟𝑒𝑝</m:t>
                                </m:r>
                              </m:sup>
                            </m:sSup>
                            <m:r>
                              <a:rPr lang="en-US" b="0" i="1" smtClean="0">
                                <a:latin typeface="Cambria Math"/>
                              </a:rPr>
                              <m:t>|</m:t>
                            </m:r>
                            <m:r>
                              <a:rPr lang="en-US" i="1">
                                <a:latin typeface="Cambria Math"/>
                                <a:ea typeface="Cambria Math"/>
                              </a:rPr>
                              <m:t>𝜃</m:t>
                            </m:r>
                          </m:e>
                        </m:d>
                        <m:r>
                          <a:rPr lang="en-US"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r>
                          <a:rPr lang="en-US" i="1">
                            <a:latin typeface="Cambria Math"/>
                            <a:ea typeface="Cambria Math"/>
                          </a:rPr>
                          <m:t>𝜃</m:t>
                        </m:r>
                        <m:r>
                          <a:rPr lang="en-US" b="0" i="1" smtClean="0">
                            <a:latin typeface="Cambria Math"/>
                            <a:ea typeface="Cambria Math"/>
                          </a:rPr>
                          <m:t>)|</m:t>
                        </m:r>
                        <m:r>
                          <a:rPr lang="en-US" b="0" i="1" smtClean="0">
                            <a:latin typeface="Cambria Math"/>
                            <a:ea typeface="Cambria Math"/>
                          </a:rPr>
                          <m:t>𝑦</m:t>
                        </m:r>
                      </m:e>
                    </m:d>
                  </m:oMath>
                </a14:m>
                <a:r>
                  <a:rPr lang="en-US" dirty="0" smtClean="0"/>
                  <a:t> </a:t>
                </a:r>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296944" y="4427078"/>
                <a:ext cx="5826723" cy="369332"/>
              </a:xfrm>
              <a:prstGeom prst="rect">
                <a:avLst/>
              </a:prstGeom>
              <a:blipFill>
                <a:blip r:embed="rId5"/>
                <a:stretch>
                  <a:fillRect l="-732"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609600" y="5580994"/>
                <a:ext cx="8534400" cy="523220"/>
              </a:xfrm>
              <a:prstGeom prst="rect">
                <a:avLst/>
              </a:prstGeom>
            </p:spPr>
            <p:txBody>
              <a:bodyPr wrap="square">
                <a:spAutoFit/>
              </a:bodyPr>
              <a:lstStyle/>
              <a:p>
                <a:pPr marL="285750" indent="-285750">
                  <a:buFont typeface="Wingdings" panose="05000000000000000000" pitchFamily="2" charset="2"/>
                  <a:buChar char="ü"/>
                </a:pPr>
                <a:r>
                  <a:rPr lang="en-US" sz="1400" dirty="0" smtClean="0">
                    <a:solidFill>
                      <a:srgbClr val="FF0000"/>
                    </a:solidFill>
                  </a:rPr>
                  <a:t>Where the probability is taken over the posterior distribution of </a:t>
                </a:r>
                <a14:m>
                  <m:oMath xmlns:m="http://schemas.openxmlformats.org/officeDocument/2006/math">
                    <m:r>
                      <a:rPr lang="en-US" sz="1400" i="1">
                        <a:solidFill>
                          <a:srgbClr val="FF0000"/>
                        </a:solidFill>
                        <a:latin typeface="Cambria Math"/>
                        <a:ea typeface="Cambria Math"/>
                      </a:rPr>
                      <m:t>𝜃</m:t>
                    </m:r>
                  </m:oMath>
                </a14:m>
                <a:r>
                  <a:rPr lang="en-US" sz="1400" dirty="0" smtClean="0">
                    <a:solidFill>
                      <a:srgbClr val="FF0000"/>
                    </a:solidFill>
                  </a:rPr>
                  <a:t> and the posterior predictive distribution of </a:t>
                </a:r>
                <a14:m>
                  <m:oMath xmlns:m="http://schemas.openxmlformats.org/officeDocument/2006/math">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𝑦</m:t>
                        </m:r>
                      </m:e>
                      <m:sup>
                        <m:r>
                          <a:rPr lang="en-US" sz="1400" i="1">
                            <a:solidFill>
                              <a:srgbClr val="FF0000"/>
                            </a:solidFill>
                            <a:latin typeface="Cambria Math"/>
                          </a:rPr>
                          <m:t>𝑟𝑒𝑝</m:t>
                        </m:r>
                      </m:sup>
                    </m:sSup>
                  </m:oMath>
                </a14:m>
                <a:r>
                  <a:rPr lang="en-US" sz="1400" dirty="0" smtClean="0">
                    <a:solidFill>
                      <a:srgbClr val="FF0000"/>
                    </a:solidFill>
                  </a:rPr>
                  <a:t>, i.e., </a:t>
                </a:r>
                <a14:m>
                  <m:oMath xmlns:m="http://schemas.openxmlformats.org/officeDocument/2006/math">
                    <m:r>
                      <a:rPr lang="en-US" sz="1400" i="1">
                        <a:solidFill>
                          <a:srgbClr val="FF0000"/>
                        </a:solidFill>
                        <a:latin typeface="Cambria Math"/>
                      </a:rPr>
                      <m:t>𝑝</m:t>
                    </m:r>
                    <m:r>
                      <a:rPr lang="en-US" sz="1400" b="0" i="0"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𝜃</m:t>
                    </m:r>
                    <m:r>
                      <a:rPr lang="en-US" sz="1400" b="0" i="1" smtClean="0">
                        <a:solidFill>
                          <a:srgbClr val="FF0000"/>
                        </a:solidFill>
                        <a:latin typeface="Cambria Math" panose="02040503050406030204" pitchFamily="18" charset="0"/>
                      </a:rPr>
                      <m:t>,</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𝑦</m:t>
                        </m:r>
                      </m:e>
                      <m:sup>
                        <m:r>
                          <a:rPr lang="en-US" sz="1400" b="0" i="1" smtClean="0">
                            <a:solidFill>
                              <a:srgbClr val="FF0000"/>
                            </a:solidFill>
                            <a:latin typeface="Cambria Math" panose="02040503050406030204" pitchFamily="18" charset="0"/>
                          </a:rPr>
                          <m:t>𝑟𝑒𝑝</m:t>
                        </m:r>
                      </m:sup>
                    </m:sSup>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oMath>
                </a14:m>
                <a:endParaRPr lang="en-US" sz="1400" dirty="0">
                  <a:solidFill>
                    <a:srgbClr val="FF0000"/>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609600" y="5580994"/>
                <a:ext cx="8534400" cy="523220"/>
              </a:xfrm>
              <a:prstGeom prst="rect">
                <a:avLst/>
              </a:prstGeom>
              <a:blipFill>
                <a:blip r:embed="rId6"/>
                <a:stretch>
                  <a:fillRect l="-71" t="-2353" b="-11765"/>
                </a:stretch>
              </a:blipFill>
            </p:spPr>
            <p:txBody>
              <a:bodyPr/>
              <a:lstStyle/>
              <a:p>
                <a:r>
                  <a:rPr lang="en-US">
                    <a:noFill/>
                  </a:rPr>
                  <a:t> </a:t>
                </a:r>
              </a:p>
            </p:txBody>
          </p:sp>
        </mc:Fallback>
      </mc:AlternateContent>
      <p:sp>
        <p:nvSpPr>
          <p:cNvPr id="30" name="TextBox 29"/>
          <p:cNvSpPr txBox="1"/>
          <p:nvPr/>
        </p:nvSpPr>
        <p:spPr>
          <a:xfrm>
            <a:off x="6032264" y="3569649"/>
            <a:ext cx="2362200" cy="369332"/>
          </a:xfrm>
          <a:prstGeom prst="rect">
            <a:avLst/>
          </a:prstGeom>
          <a:noFill/>
        </p:spPr>
        <p:txBody>
          <a:bodyPr wrap="square" rtlCol="0">
            <a:spAutoFit/>
          </a:bodyPr>
          <a:lstStyle/>
          <a:p>
            <a:r>
              <a:rPr lang="en-US" dirty="0" smtClean="0">
                <a:solidFill>
                  <a:srgbClr val="3333FF"/>
                </a:solidFill>
              </a:rPr>
              <a:t>: Parameter is fixed</a:t>
            </a:r>
            <a:endParaRPr lang="en-US" dirty="0">
              <a:solidFill>
                <a:srgbClr val="3333FF"/>
              </a:solidFill>
            </a:endParaRPr>
          </a:p>
        </p:txBody>
      </p:sp>
      <p:sp>
        <p:nvSpPr>
          <p:cNvPr id="34" name="TextBox 33"/>
          <p:cNvSpPr txBox="1"/>
          <p:nvPr/>
        </p:nvSpPr>
        <p:spPr>
          <a:xfrm>
            <a:off x="6032264" y="4441631"/>
            <a:ext cx="2362200" cy="369332"/>
          </a:xfrm>
          <a:prstGeom prst="rect">
            <a:avLst/>
          </a:prstGeom>
          <a:noFill/>
        </p:spPr>
        <p:txBody>
          <a:bodyPr wrap="square" rtlCol="0">
            <a:spAutoFit/>
          </a:bodyPr>
          <a:lstStyle/>
          <a:p>
            <a:r>
              <a:rPr lang="en-US" dirty="0" smtClean="0">
                <a:solidFill>
                  <a:srgbClr val="3333FF"/>
                </a:solidFill>
              </a:rPr>
              <a:t>: Data is fixed</a:t>
            </a:r>
            <a:endParaRPr lang="en-US" dirty="0">
              <a:solidFill>
                <a:srgbClr val="3333FF"/>
              </a:solidFill>
            </a:endParaRPr>
          </a:p>
        </p:txBody>
      </p:sp>
      <mc:AlternateContent xmlns:mc="http://schemas.openxmlformats.org/markup-compatibility/2006" xmlns:a14="http://schemas.microsoft.com/office/drawing/2010/main">
        <mc:Choice Requires="a14">
          <p:sp>
            <p:nvSpPr>
              <p:cNvPr id="31" name="Rectangle 30"/>
              <p:cNvSpPr/>
              <p:nvPr/>
            </p:nvSpPr>
            <p:spPr>
              <a:xfrm>
                <a:off x="2997840" y="4854230"/>
                <a:ext cx="5607720" cy="81887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a:latin typeface="Cambria Math"/>
                        </a:rPr>
                        <m:t>=</m:t>
                      </m:r>
                      <m:nary>
                        <m:naryPr>
                          <m:limLoc m:val="undOvr"/>
                          <m:subHide m:val="on"/>
                          <m:supHide m:val="on"/>
                          <m:ctrlPr>
                            <a:rPr lang="en-US" i="1">
                              <a:latin typeface="Cambria Math" panose="02040503050406030204" pitchFamily="18" charset="0"/>
                            </a:rPr>
                          </m:ctrlPr>
                        </m:naryPr>
                        <m:sub/>
                        <m:sup/>
                        <m:e>
                          <m:nary>
                            <m:naryPr>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a:rPr>
                                    <m:t>𝐼</m:t>
                                  </m:r>
                                </m:e>
                                <m:sub>
                                  <m:r>
                                    <a:rPr lang="en-US" i="1">
                                      <a:latin typeface="Cambria Math"/>
                                    </a:rPr>
                                    <m:t>𝑇</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r>
                                        <a:rPr lang="en-US" i="1">
                                          <a:latin typeface="Cambria Math"/>
                                        </a:rPr>
                                        <m:t>|</m:t>
                                      </m:r>
                                      <m:r>
                                        <a:rPr lang="en-US" i="1">
                                          <a:latin typeface="Cambria Math"/>
                                          <a:ea typeface="Cambria Math"/>
                                        </a:rPr>
                                        <m:t>𝜃</m:t>
                                      </m:r>
                                    </m:e>
                                  </m:d>
                                  <m:r>
                                    <a:rPr lang="en-US" i="1">
                                      <a:latin typeface="Cambria Math"/>
                                      <a:ea typeface="Cambria Math"/>
                                    </a:rPr>
                                    <m:t>≥</m:t>
                                  </m:r>
                                  <m:r>
                                    <a:rPr lang="en-US" i="1">
                                      <a:latin typeface="Cambria Math"/>
                                      <a:ea typeface="Cambria Math"/>
                                    </a:rPr>
                                    <m:t>𝑇</m:t>
                                  </m:r>
                                  <m:r>
                                    <a:rPr lang="en-US" i="1">
                                      <a:latin typeface="Cambria Math"/>
                                      <a:ea typeface="Cambria Math"/>
                                    </a:rPr>
                                    <m:t>(</m:t>
                                  </m:r>
                                  <m:r>
                                    <a:rPr lang="en-US" i="1">
                                      <a:latin typeface="Cambria Math"/>
                                      <a:ea typeface="Cambria Math"/>
                                    </a:rPr>
                                    <m:t>𝑦</m:t>
                                  </m:r>
                                  <m:r>
                                    <a:rPr lang="en-US" i="1">
                                      <a:latin typeface="Cambria Math"/>
                                      <a:ea typeface="Cambria Math"/>
                                    </a:rPr>
                                    <m:t>|</m:t>
                                  </m:r>
                                  <m:r>
                                    <a:rPr lang="en-US" i="1">
                                      <a:latin typeface="Cambria Math"/>
                                      <a:ea typeface="Cambria Math"/>
                                    </a:rPr>
                                    <m:t>𝜃</m:t>
                                  </m:r>
                                  <m:r>
                                    <a:rPr lang="en-US" i="1">
                                      <a:latin typeface="Cambria Math"/>
                                      <a:ea typeface="Cambria Math"/>
                                    </a:rPr>
                                    <m:t>)</m:t>
                                  </m:r>
                                </m:sub>
                              </m:sSub>
                              <m:r>
                                <a:rPr lang="en-US" i="1">
                                  <a:latin typeface="Cambria Math"/>
                                </a:rPr>
                                <m:t>𝑝</m:t>
                              </m:r>
                              <m:r>
                                <a:rPr lang="en-US" i="1">
                                  <a:latin typeface="Cambria Math"/>
                                </a:rPr>
                                <m:t>(</m:t>
                              </m:r>
                            </m:e>
                          </m:nary>
                        </m:e>
                      </m:nary>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r>
                        <a:rPr lang="en-US" i="1">
                          <a:latin typeface="Cambria Math"/>
                        </a:rPr>
                        <m:t>,</m:t>
                      </m:r>
                      <m:r>
                        <a:rPr lang="en-US" i="1">
                          <a:latin typeface="Cambria Math"/>
                          <a:ea typeface="Cambria Math"/>
                        </a:rPr>
                        <m:t>𝜃</m:t>
                      </m:r>
                      <m:d>
                        <m:dPr>
                          <m:begChr m:val="|"/>
                          <m:ctrlPr>
                            <a:rPr lang="en-US" i="1">
                              <a:latin typeface="Cambria Math" panose="02040503050406030204" pitchFamily="18" charset="0"/>
                              <a:ea typeface="Cambria Math"/>
                            </a:rPr>
                          </m:ctrlPr>
                        </m:dPr>
                        <m:e>
                          <m:r>
                            <a:rPr lang="en-US" i="1">
                              <a:latin typeface="Cambria Math"/>
                              <a:ea typeface="Cambria Math"/>
                            </a:rPr>
                            <m:t>𝑦</m:t>
                          </m:r>
                        </m:e>
                      </m:d>
                      <m:r>
                        <a:rPr lang="en-US" i="1">
                          <a:latin typeface="Cambria Math"/>
                          <a:ea typeface="Cambria Math"/>
                        </a:rPr>
                        <m:t>𝑑</m:t>
                      </m:r>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r>
                        <a:rPr lang="en-US" i="1">
                          <a:latin typeface="Cambria Math"/>
                        </a:rPr>
                        <m:t>𝑑</m:t>
                      </m:r>
                      <m:r>
                        <a:rPr lang="en-US" i="1">
                          <a:latin typeface="Cambria Math"/>
                          <a:ea typeface="Cambria Math"/>
                        </a:rPr>
                        <m:t>𝜃</m:t>
                      </m:r>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2997840" y="4854230"/>
                <a:ext cx="5607720" cy="818879"/>
              </a:xfrm>
              <a:prstGeom prst="rect">
                <a:avLst/>
              </a:prstGeom>
              <a:blipFill>
                <a:blip r:embed="rId7"/>
                <a:stretch>
                  <a:fillRect/>
                </a:stretch>
              </a:blipFill>
            </p:spPr>
            <p:txBody>
              <a:bodyPr/>
              <a:lstStyle/>
              <a:p>
                <a:r>
                  <a:rPr lang="en-US">
                    <a:noFill/>
                  </a:rPr>
                  <a:t> </a:t>
                </a:r>
              </a:p>
            </p:txBody>
          </p:sp>
        </mc:Fallback>
      </mc:AlternateContent>
      <p:cxnSp>
        <p:nvCxnSpPr>
          <p:cNvPr id="37" name="Straight Arrow Connector 36"/>
          <p:cNvCxnSpPr/>
          <p:nvPr/>
        </p:nvCxnSpPr>
        <p:spPr>
          <a:xfrm>
            <a:off x="1494149" y="2687427"/>
            <a:ext cx="434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1295400" y="1066800"/>
            <a:ext cx="4389750" cy="1480011"/>
          </a:xfrm>
          <a:custGeom>
            <a:avLst/>
            <a:gdLst>
              <a:gd name="connsiteX0" fmla="*/ 0 w 3667027"/>
              <a:gd name="connsiteY0" fmla="*/ 1480011 h 1480011"/>
              <a:gd name="connsiteX1" fmla="*/ 1206631 w 3667027"/>
              <a:gd name="connsiteY1" fmla="*/ 1150072 h 1480011"/>
              <a:gd name="connsiteX2" fmla="*/ 1819374 w 3667027"/>
              <a:gd name="connsiteY2" fmla="*/ 2 h 1480011"/>
              <a:gd name="connsiteX3" fmla="*/ 2432116 w 3667027"/>
              <a:gd name="connsiteY3" fmla="*/ 1159499 h 1480011"/>
              <a:gd name="connsiteX4" fmla="*/ 3667027 w 3667027"/>
              <a:gd name="connsiteY4" fmla="*/ 1461157 h 148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027" h="1480011">
                <a:moveTo>
                  <a:pt x="0" y="1480011"/>
                </a:moveTo>
                <a:cubicBezTo>
                  <a:pt x="451701" y="1438375"/>
                  <a:pt x="903402" y="1396740"/>
                  <a:pt x="1206631" y="1150072"/>
                </a:cubicBezTo>
                <a:cubicBezTo>
                  <a:pt x="1509860" y="903404"/>
                  <a:pt x="1615127" y="-1569"/>
                  <a:pt x="1819374" y="2"/>
                </a:cubicBezTo>
                <a:cubicBezTo>
                  <a:pt x="2023621" y="1573"/>
                  <a:pt x="2124174" y="915973"/>
                  <a:pt x="2432116" y="1159499"/>
                </a:cubicBezTo>
                <a:cubicBezTo>
                  <a:pt x="2740058" y="1403025"/>
                  <a:pt x="3203542" y="1432091"/>
                  <a:pt x="3667027" y="1461157"/>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Rectangle 38"/>
              <p:cNvSpPr/>
              <p:nvPr/>
            </p:nvSpPr>
            <p:spPr>
              <a:xfrm>
                <a:off x="5837549" y="2502761"/>
                <a:ext cx="10117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e>
                      </m:d>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5837549" y="2502761"/>
                <a:ext cx="1011751"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4353613" y="2687427"/>
                <a:ext cx="7066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𝑇</m:t>
                      </m:r>
                      <m:r>
                        <a:rPr lang="en-US" i="1">
                          <a:latin typeface="Cambria Math"/>
                          <a:ea typeface="Cambria Math"/>
                        </a:rPr>
                        <m:t>(</m:t>
                      </m:r>
                      <m:r>
                        <a:rPr lang="en-US" i="1">
                          <a:latin typeface="Cambria Math"/>
                          <a:ea typeface="Cambria Math"/>
                        </a:rPr>
                        <m:t>𝑦</m:t>
                      </m:r>
                      <m:r>
                        <a:rPr lang="en-US" i="1">
                          <a:latin typeface="Cambria Math"/>
                          <a:ea typeface="Cambria Math"/>
                        </a:rPr>
                        <m:t>)</m:t>
                      </m:r>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4353613" y="2687427"/>
                <a:ext cx="706668" cy="369332"/>
              </a:xfrm>
              <a:prstGeom prst="rect">
                <a:avLst/>
              </a:prstGeom>
              <a:blipFill>
                <a:blip r:embed="rId9"/>
                <a:stretch>
                  <a:fillRect b="-13333"/>
                </a:stretch>
              </a:blipFill>
            </p:spPr>
            <p:txBody>
              <a:bodyPr/>
              <a:lstStyle/>
              <a:p>
                <a:r>
                  <a:rPr lang="en-US">
                    <a:noFill/>
                  </a:rPr>
                  <a:t> </a:t>
                </a:r>
              </a:p>
            </p:txBody>
          </p:sp>
        </mc:Fallback>
      </mc:AlternateContent>
      <p:cxnSp>
        <p:nvCxnSpPr>
          <p:cNvPr id="41" name="Straight Arrow Connector 40"/>
          <p:cNvCxnSpPr>
            <a:stCxn id="40" idx="0"/>
          </p:cNvCxnSpPr>
          <p:nvPr/>
        </p:nvCxnSpPr>
        <p:spPr>
          <a:xfrm flipV="1">
            <a:off x="4706947" y="2474584"/>
            <a:ext cx="0" cy="212843"/>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4722629" y="2428582"/>
            <a:ext cx="1038720" cy="273378"/>
          </a:xfrm>
          <a:custGeom>
            <a:avLst/>
            <a:gdLst>
              <a:gd name="connsiteX0" fmla="*/ 0 w 970961"/>
              <a:gd name="connsiteY0" fmla="*/ 188536 h 207390"/>
              <a:gd name="connsiteX1" fmla="*/ 0 w 970961"/>
              <a:gd name="connsiteY1" fmla="*/ 0 h 207390"/>
              <a:gd name="connsiteX2" fmla="*/ 952107 w 970961"/>
              <a:gd name="connsiteY2" fmla="*/ 75415 h 207390"/>
              <a:gd name="connsiteX3" fmla="*/ 970961 w 970961"/>
              <a:gd name="connsiteY3" fmla="*/ 207390 h 207390"/>
              <a:gd name="connsiteX4" fmla="*/ 0 w 970961"/>
              <a:gd name="connsiteY4" fmla="*/ 188536 h 207390"/>
              <a:gd name="connsiteX0" fmla="*/ 0 w 980388"/>
              <a:gd name="connsiteY0" fmla="*/ 188536 h 207390"/>
              <a:gd name="connsiteX1" fmla="*/ 9427 w 980388"/>
              <a:gd name="connsiteY1" fmla="*/ 0 h 207390"/>
              <a:gd name="connsiteX2" fmla="*/ 961534 w 980388"/>
              <a:gd name="connsiteY2" fmla="*/ 75415 h 207390"/>
              <a:gd name="connsiteX3" fmla="*/ 980388 w 980388"/>
              <a:gd name="connsiteY3" fmla="*/ 207390 h 207390"/>
              <a:gd name="connsiteX4" fmla="*/ 0 w 980388"/>
              <a:gd name="connsiteY4" fmla="*/ 188536 h 207390"/>
              <a:gd name="connsiteX0" fmla="*/ 0 w 980388"/>
              <a:gd name="connsiteY0" fmla="*/ 226244 h 245098"/>
              <a:gd name="connsiteX1" fmla="*/ 9427 w 980388"/>
              <a:gd name="connsiteY1" fmla="*/ 0 h 245098"/>
              <a:gd name="connsiteX2" fmla="*/ 961534 w 980388"/>
              <a:gd name="connsiteY2" fmla="*/ 113123 h 245098"/>
              <a:gd name="connsiteX3" fmla="*/ 980388 w 980388"/>
              <a:gd name="connsiteY3" fmla="*/ 245098 h 245098"/>
              <a:gd name="connsiteX4" fmla="*/ 0 w 980388"/>
              <a:gd name="connsiteY4" fmla="*/ 226244 h 245098"/>
              <a:gd name="connsiteX0" fmla="*/ 0 w 980388"/>
              <a:gd name="connsiteY0" fmla="*/ 226244 h 226244"/>
              <a:gd name="connsiteX1" fmla="*/ 9427 w 980388"/>
              <a:gd name="connsiteY1" fmla="*/ 0 h 226244"/>
              <a:gd name="connsiteX2" fmla="*/ 961534 w 980388"/>
              <a:gd name="connsiteY2" fmla="*/ 113123 h 226244"/>
              <a:gd name="connsiteX3" fmla="*/ 980388 w 980388"/>
              <a:gd name="connsiteY3" fmla="*/ 226244 h 226244"/>
              <a:gd name="connsiteX4" fmla="*/ 0 w 980388"/>
              <a:gd name="connsiteY4" fmla="*/ 226244 h 226244"/>
              <a:gd name="connsiteX0" fmla="*/ 0 w 980388"/>
              <a:gd name="connsiteY0" fmla="*/ 226244 h 226244"/>
              <a:gd name="connsiteX1" fmla="*/ 9427 w 980388"/>
              <a:gd name="connsiteY1" fmla="*/ 0 h 226244"/>
              <a:gd name="connsiteX2" fmla="*/ 961534 w 980388"/>
              <a:gd name="connsiteY2" fmla="*/ 84843 h 226244"/>
              <a:gd name="connsiteX3" fmla="*/ 980388 w 980388"/>
              <a:gd name="connsiteY3" fmla="*/ 226244 h 226244"/>
              <a:gd name="connsiteX4" fmla="*/ 0 w 980388"/>
              <a:gd name="connsiteY4" fmla="*/ 226244 h 226244"/>
              <a:gd name="connsiteX0" fmla="*/ 0 w 980388"/>
              <a:gd name="connsiteY0" fmla="*/ 273378 h 273378"/>
              <a:gd name="connsiteX1" fmla="*/ 530 w 980388"/>
              <a:gd name="connsiteY1" fmla="*/ 0 h 273378"/>
              <a:gd name="connsiteX2" fmla="*/ 961534 w 980388"/>
              <a:gd name="connsiteY2" fmla="*/ 131977 h 273378"/>
              <a:gd name="connsiteX3" fmla="*/ 980388 w 980388"/>
              <a:gd name="connsiteY3" fmla="*/ 273378 h 273378"/>
              <a:gd name="connsiteX4" fmla="*/ 0 w 980388"/>
              <a:gd name="connsiteY4" fmla="*/ 273378 h 273378"/>
              <a:gd name="connsiteX0" fmla="*/ 0 w 980388"/>
              <a:gd name="connsiteY0" fmla="*/ 273378 h 273378"/>
              <a:gd name="connsiteX1" fmla="*/ 530 w 980388"/>
              <a:gd name="connsiteY1" fmla="*/ 0 h 273378"/>
              <a:gd name="connsiteX2" fmla="*/ 961534 w 980388"/>
              <a:gd name="connsiteY2" fmla="*/ 131977 h 273378"/>
              <a:gd name="connsiteX3" fmla="*/ 980388 w 980388"/>
              <a:gd name="connsiteY3" fmla="*/ 273378 h 273378"/>
              <a:gd name="connsiteX4" fmla="*/ 0 w 980388"/>
              <a:gd name="connsiteY4" fmla="*/ 273378 h 273378"/>
              <a:gd name="connsiteX0" fmla="*/ 0 w 980388"/>
              <a:gd name="connsiteY0" fmla="*/ 273378 h 273378"/>
              <a:gd name="connsiteX1" fmla="*/ 530 w 980388"/>
              <a:gd name="connsiteY1" fmla="*/ 0 h 273378"/>
              <a:gd name="connsiteX2" fmla="*/ 961534 w 980388"/>
              <a:gd name="connsiteY2" fmla="*/ 113123 h 273378"/>
              <a:gd name="connsiteX3" fmla="*/ 980388 w 980388"/>
              <a:gd name="connsiteY3" fmla="*/ 273378 h 273378"/>
              <a:gd name="connsiteX4" fmla="*/ 0 w 980388"/>
              <a:gd name="connsiteY4" fmla="*/ 273378 h 273378"/>
              <a:gd name="connsiteX0" fmla="*/ 0 w 980388"/>
              <a:gd name="connsiteY0" fmla="*/ 273378 h 273378"/>
              <a:gd name="connsiteX1" fmla="*/ 530 w 980388"/>
              <a:gd name="connsiteY1" fmla="*/ 0 h 273378"/>
              <a:gd name="connsiteX2" fmla="*/ 961534 w 980388"/>
              <a:gd name="connsiteY2" fmla="*/ 113123 h 273378"/>
              <a:gd name="connsiteX3" fmla="*/ 980388 w 980388"/>
              <a:gd name="connsiteY3" fmla="*/ 273378 h 273378"/>
              <a:gd name="connsiteX4" fmla="*/ 0 w 980388"/>
              <a:gd name="connsiteY4" fmla="*/ 273378 h 273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388" h="273378">
                <a:moveTo>
                  <a:pt x="0" y="273378"/>
                </a:moveTo>
                <a:cubicBezTo>
                  <a:pt x="177" y="182252"/>
                  <a:pt x="353" y="91126"/>
                  <a:pt x="530" y="0"/>
                </a:cubicBezTo>
                <a:cubicBezTo>
                  <a:pt x="427634" y="72272"/>
                  <a:pt x="543328" y="97411"/>
                  <a:pt x="961534" y="113123"/>
                </a:cubicBezTo>
                <a:lnTo>
                  <a:pt x="980388" y="273378"/>
                </a:lnTo>
                <a:lnTo>
                  <a:pt x="0" y="273378"/>
                </a:lnTo>
                <a:close/>
              </a:path>
            </a:pathLst>
          </a:custGeom>
          <a:solidFill>
            <a:srgbClr val="3333FF">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932550" y="2960805"/>
            <a:ext cx="1676400" cy="338554"/>
          </a:xfrm>
          <a:prstGeom prst="rect">
            <a:avLst/>
          </a:prstGeom>
          <a:noFill/>
        </p:spPr>
        <p:txBody>
          <a:bodyPr wrap="square" rtlCol="0">
            <a:spAutoFit/>
          </a:bodyPr>
          <a:lstStyle/>
          <a:p>
            <a:r>
              <a:rPr lang="en-US" sz="1600" dirty="0" smtClean="0"/>
              <a:t>Observed value</a:t>
            </a:r>
            <a:endParaRPr lang="en-US" sz="1600" dirty="0"/>
          </a:p>
        </p:txBody>
      </p:sp>
      <p:sp>
        <p:nvSpPr>
          <p:cNvPr id="44" name="TextBox 43"/>
          <p:cNvSpPr txBox="1"/>
          <p:nvPr/>
        </p:nvSpPr>
        <p:spPr>
          <a:xfrm>
            <a:off x="5793456" y="2192127"/>
            <a:ext cx="2678371" cy="338554"/>
          </a:xfrm>
          <a:prstGeom prst="rect">
            <a:avLst/>
          </a:prstGeom>
          <a:noFill/>
        </p:spPr>
        <p:txBody>
          <a:bodyPr wrap="square" rtlCol="0">
            <a:spAutoFit/>
          </a:bodyPr>
          <a:lstStyle/>
          <a:p>
            <a:r>
              <a:rPr lang="en-US" sz="1600" dirty="0" smtClean="0"/>
              <a:t>Representative to model</a:t>
            </a:r>
            <a:endParaRPr lang="en-US" sz="1600" dirty="0"/>
          </a:p>
        </p:txBody>
      </p:sp>
      <mc:AlternateContent xmlns:mc="http://schemas.openxmlformats.org/markup-compatibility/2006" xmlns:a14="http://schemas.microsoft.com/office/drawing/2010/main">
        <mc:Choice Requires="a14">
          <p:sp>
            <p:nvSpPr>
              <p:cNvPr id="45" name="TextBox 44"/>
              <p:cNvSpPr txBox="1"/>
              <p:nvPr/>
            </p:nvSpPr>
            <p:spPr>
              <a:xfrm>
                <a:off x="585927" y="6172999"/>
                <a:ext cx="8229600" cy="569387"/>
              </a:xfrm>
              <a:prstGeom prst="rect">
                <a:avLst/>
              </a:prstGeom>
              <a:noFill/>
            </p:spPr>
            <p:txBody>
              <a:bodyPr wrap="square" rtlCol="0">
                <a:spAutoFit/>
              </a:bodyPr>
              <a:lstStyle/>
              <a:p>
                <a:pPr marL="285750" indent="-285750">
                  <a:buFont typeface="Wingdings" panose="05000000000000000000" pitchFamily="2" charset="2"/>
                  <a:buChar char="ü"/>
                </a:pPr>
                <a:r>
                  <a:rPr lang="en-US" sz="1500" dirty="0" smtClean="0">
                    <a:solidFill>
                      <a:srgbClr val="FF0000"/>
                    </a:solidFill>
                  </a:rPr>
                  <a:t>Usually, the posterior predictive distribution can be computed using simulation :</a:t>
                </a:r>
              </a:p>
              <a:p>
                <a:r>
                  <a:rPr lang="en-US" sz="1500" dirty="0" smtClean="0">
                    <a:solidFill>
                      <a:srgbClr val="FF0000"/>
                    </a:solidFill>
                  </a:rPr>
                  <a:t>       count the number of </a:t>
                </a:r>
                <a14:m>
                  <m:oMath xmlns:m="http://schemas.openxmlformats.org/officeDocument/2006/math">
                    <m:r>
                      <a:rPr lang="en-US" sz="1600" i="1">
                        <a:solidFill>
                          <a:srgbClr val="FF0000"/>
                        </a:solidFill>
                        <a:latin typeface="Cambria Math"/>
                      </a:rPr>
                      <m:t>𝑇</m:t>
                    </m:r>
                    <m:d>
                      <m:dPr>
                        <m:ctrlPr>
                          <a:rPr lang="en-US" sz="1600" i="1">
                            <a:solidFill>
                              <a:srgbClr val="FF0000"/>
                            </a:solidFill>
                            <a:latin typeface="Cambria Math" panose="02040503050406030204" pitchFamily="18" charset="0"/>
                          </a:rPr>
                        </m:ctrlPr>
                      </m:dPr>
                      <m:e>
                        <m:sSup>
                          <m:sSupPr>
                            <m:ctrlPr>
                              <a:rPr lang="en-US" sz="1600" i="1">
                                <a:solidFill>
                                  <a:srgbClr val="FF0000"/>
                                </a:solidFill>
                                <a:latin typeface="Cambria Math" panose="02040503050406030204" pitchFamily="18" charset="0"/>
                              </a:rPr>
                            </m:ctrlPr>
                          </m:sSupPr>
                          <m:e>
                            <m:r>
                              <a:rPr lang="en-US" sz="1600" i="1">
                                <a:solidFill>
                                  <a:srgbClr val="FF0000"/>
                                </a:solidFill>
                                <a:latin typeface="Cambria Math"/>
                              </a:rPr>
                              <m:t>𝑦</m:t>
                            </m:r>
                          </m:e>
                          <m:sup>
                            <m:r>
                              <a:rPr lang="en-US" sz="1600" i="1">
                                <a:solidFill>
                                  <a:srgbClr val="FF0000"/>
                                </a:solidFill>
                                <a:latin typeface="Cambria Math"/>
                              </a:rPr>
                              <m:t>𝑟𝑒</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a:rPr>
                                  <m:t>𝑝</m:t>
                                </m:r>
                              </m:e>
                              <m:sub>
                                <m:r>
                                  <a:rPr lang="en-US" sz="1600" i="1">
                                    <a:solidFill>
                                      <a:srgbClr val="FF0000"/>
                                    </a:solidFill>
                                    <a:latin typeface="Cambria Math"/>
                                  </a:rPr>
                                  <m:t>𝑠</m:t>
                                </m:r>
                              </m:sub>
                            </m:sSub>
                          </m:sup>
                        </m:sSup>
                        <m:r>
                          <a:rPr lang="en-US" sz="1600" b="0" i="1" smtClean="0">
                            <a:solidFill>
                              <a:srgbClr val="FF0000"/>
                            </a:solidFill>
                            <a:latin typeface="Cambria Math"/>
                          </a:rPr>
                          <m:t>,</m:t>
                        </m:r>
                        <m:sSup>
                          <m:sSupPr>
                            <m:ctrlPr>
                              <a:rPr lang="en-US" sz="1600" i="1">
                                <a:solidFill>
                                  <a:srgbClr val="FF0000"/>
                                </a:solidFill>
                                <a:latin typeface="Cambria Math" panose="02040503050406030204" pitchFamily="18" charset="0"/>
                              </a:rPr>
                            </m:ctrlPr>
                          </m:sSupPr>
                          <m:e>
                            <m:r>
                              <a:rPr lang="en-US" sz="1600" i="1">
                                <a:solidFill>
                                  <a:srgbClr val="FF0000"/>
                                </a:solidFill>
                                <a:latin typeface="Cambria Math"/>
                                <a:ea typeface="Cambria Math"/>
                              </a:rPr>
                              <m:t>𝜃</m:t>
                            </m:r>
                          </m:e>
                          <m:sup>
                            <m:r>
                              <a:rPr lang="en-US" sz="1600" i="1">
                                <a:solidFill>
                                  <a:srgbClr val="FF0000"/>
                                </a:solidFill>
                                <a:latin typeface="Cambria Math"/>
                              </a:rPr>
                              <m:t>𝑠</m:t>
                            </m:r>
                          </m:sup>
                        </m:sSup>
                      </m:e>
                    </m:d>
                    <m:r>
                      <a:rPr lang="en-US" sz="1600" i="1">
                        <a:solidFill>
                          <a:srgbClr val="FF0000"/>
                        </a:solidFill>
                        <a:latin typeface="Cambria Math"/>
                        <a:ea typeface="Cambria Math"/>
                      </a:rPr>
                      <m:t>≥</m:t>
                    </m:r>
                    <m:r>
                      <a:rPr lang="en-US" sz="1600" i="1">
                        <a:solidFill>
                          <a:srgbClr val="FF0000"/>
                        </a:solidFill>
                        <a:latin typeface="Cambria Math"/>
                        <a:ea typeface="Cambria Math"/>
                      </a:rPr>
                      <m:t>𝑇</m:t>
                    </m:r>
                    <m:r>
                      <a:rPr lang="en-US" sz="1600" b="0" i="1" smtClean="0">
                        <a:solidFill>
                          <a:srgbClr val="FF0000"/>
                        </a:solidFill>
                        <a:latin typeface="Cambria Math"/>
                        <a:ea typeface="Cambria Math"/>
                      </a:rPr>
                      <m:t>(</m:t>
                    </m:r>
                    <m:r>
                      <a:rPr lang="en-US" sz="1600" b="0" i="1" smtClean="0">
                        <a:solidFill>
                          <a:srgbClr val="FF0000"/>
                        </a:solidFill>
                        <a:latin typeface="Cambria Math"/>
                        <a:ea typeface="Cambria Math"/>
                      </a:rPr>
                      <m:t>𝑦</m:t>
                    </m:r>
                    <m:r>
                      <a:rPr lang="en-US" sz="1600" b="0" i="1" smtClean="0">
                        <a:solidFill>
                          <a:srgbClr val="FF0000"/>
                        </a:solidFill>
                        <a:latin typeface="Cambria Math"/>
                        <a:ea typeface="Cambria Math"/>
                      </a:rPr>
                      <m:t>,</m:t>
                    </m:r>
                    <m:sSup>
                      <m:sSupPr>
                        <m:ctrlPr>
                          <a:rPr lang="en-US" sz="1600" i="1">
                            <a:solidFill>
                              <a:srgbClr val="FF0000"/>
                            </a:solidFill>
                            <a:latin typeface="Cambria Math" panose="02040503050406030204" pitchFamily="18" charset="0"/>
                          </a:rPr>
                        </m:ctrlPr>
                      </m:sSupPr>
                      <m:e>
                        <m:r>
                          <a:rPr lang="en-US" sz="1600" i="1">
                            <a:solidFill>
                              <a:srgbClr val="FF0000"/>
                            </a:solidFill>
                            <a:latin typeface="Cambria Math"/>
                            <a:ea typeface="Cambria Math"/>
                          </a:rPr>
                          <m:t>𝜃</m:t>
                        </m:r>
                      </m:e>
                      <m:sup>
                        <m:r>
                          <a:rPr lang="en-US" sz="1600" i="1">
                            <a:solidFill>
                              <a:srgbClr val="FF0000"/>
                            </a:solidFill>
                            <a:latin typeface="Cambria Math"/>
                          </a:rPr>
                          <m:t>𝑠</m:t>
                        </m:r>
                      </m:sup>
                    </m:sSup>
                    <m:r>
                      <a:rPr lang="en-US" sz="1600" b="0" i="1" smtClean="0">
                        <a:solidFill>
                          <a:srgbClr val="FF0000"/>
                        </a:solidFill>
                        <a:latin typeface="Cambria Math"/>
                        <a:ea typeface="Cambria Math"/>
                      </a:rPr>
                      <m:t>)</m:t>
                    </m:r>
                    <m:r>
                      <a:rPr lang="en-US" sz="1600" b="0" i="0" smtClean="0">
                        <a:solidFill>
                          <a:srgbClr val="FF0000"/>
                        </a:solidFill>
                        <a:latin typeface="Cambria Math"/>
                        <a:ea typeface="Cambria Math"/>
                      </a:rPr>
                      <m:t>,</m:t>
                    </m:r>
                  </m:oMath>
                </a14:m>
                <a:r>
                  <a:rPr lang="en-US" sz="1500" dirty="0" smtClean="0">
                    <a:solidFill>
                      <a:srgbClr val="FF0000"/>
                    </a:solidFill>
                  </a:rPr>
                  <a:t> </a:t>
                </a:r>
                <a14:m>
                  <m:oMath xmlns:m="http://schemas.openxmlformats.org/officeDocument/2006/math">
                    <m:r>
                      <a:rPr lang="en-US" sz="1400" b="0" i="1" smtClean="0">
                        <a:solidFill>
                          <a:srgbClr val="FF0000"/>
                        </a:solidFill>
                        <a:latin typeface="Cambria Math"/>
                        <a:ea typeface="Cambria Math"/>
                      </a:rPr>
                      <m:t>𝑠</m:t>
                    </m:r>
                    <m:r>
                      <a:rPr lang="en-US" sz="1400" b="0" i="0" smtClean="0">
                        <a:solidFill>
                          <a:srgbClr val="FF0000"/>
                        </a:solidFill>
                        <a:latin typeface="Cambria Math"/>
                        <a:ea typeface="Cambria Math"/>
                      </a:rPr>
                      <m:t>=1,…,</m:t>
                    </m:r>
                    <m:r>
                      <m:rPr>
                        <m:sty m:val="p"/>
                      </m:rPr>
                      <a:rPr lang="en-US" sz="1400" b="0" i="0" smtClean="0">
                        <a:solidFill>
                          <a:srgbClr val="FF0000"/>
                        </a:solidFill>
                        <a:latin typeface="Cambria Math"/>
                        <a:ea typeface="Cambria Math"/>
                      </a:rPr>
                      <m:t>S</m:t>
                    </m:r>
                  </m:oMath>
                </a14:m>
                <a:endParaRPr lang="en-US" sz="1500"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85927" y="6172999"/>
                <a:ext cx="8229600" cy="569387"/>
              </a:xfrm>
              <a:prstGeom prst="rect">
                <a:avLst/>
              </a:prstGeom>
              <a:blipFill>
                <a:blip r:embed="rId10"/>
                <a:stretch>
                  <a:fillRect l="-222" t="-3226" b="-10753"/>
                </a:stretch>
              </a:blipFill>
            </p:spPr>
            <p:txBody>
              <a:bodyPr/>
              <a:lstStyle/>
              <a:p>
                <a:r>
                  <a:rPr lang="en-US">
                    <a:noFill/>
                  </a:rPr>
                  <a:t> </a:t>
                </a:r>
              </a:p>
            </p:txBody>
          </p:sp>
        </mc:Fallback>
      </mc:AlternateContent>
      <p:sp>
        <p:nvSpPr>
          <p:cNvPr id="33" name="Rectangle 32"/>
          <p:cNvSpPr/>
          <p:nvPr/>
        </p:nvSpPr>
        <p:spPr>
          <a:xfrm>
            <a:off x="4495800" y="971181"/>
            <a:ext cx="4572000" cy="954107"/>
          </a:xfrm>
          <a:prstGeom prst="rect">
            <a:avLst/>
          </a:prstGeom>
          <a:ln>
            <a:solidFill>
              <a:schemeClr val="tx2">
                <a:lumMod val="60000"/>
                <a:lumOff val="40000"/>
              </a:schemeClr>
            </a:solidFill>
          </a:ln>
        </p:spPr>
        <p:txBody>
          <a:bodyPr>
            <a:spAutoFit/>
          </a:bodyPr>
          <a:lstStyle/>
          <a:p>
            <a:r>
              <a:rPr lang="en-US" sz="1400" i="1" dirty="0"/>
              <a:t>Specifically, the p-value is defined as the probability of obtaining a result equal to or "more extreme" than what was actually observed, assuming that the model is </a:t>
            </a:r>
            <a:r>
              <a:rPr lang="en-US" sz="1400" i="1" dirty="0" smtClean="0"/>
              <a:t>true</a:t>
            </a:r>
          </a:p>
          <a:p>
            <a:r>
              <a:rPr lang="en-US" sz="1400" i="1" dirty="0" smtClean="0"/>
              <a:t>Less p value</a:t>
            </a:r>
            <a:r>
              <a:rPr lang="en-US" sz="1400" i="1" dirty="0" smtClean="0">
                <a:sym typeface="Wingdings" panose="05000000000000000000" pitchFamily="2" charset="2"/>
              </a:rPr>
              <a:t> model is not related with the data</a:t>
            </a:r>
            <a:endParaRPr lang="en-US" sz="1400" i="1" dirty="0"/>
          </a:p>
        </p:txBody>
      </p:sp>
      <p:sp>
        <p:nvSpPr>
          <p:cNvPr id="46" name="TextBox 45"/>
          <p:cNvSpPr txBox="1"/>
          <p:nvPr/>
        </p:nvSpPr>
        <p:spPr>
          <a:xfrm>
            <a:off x="4770750" y="2415670"/>
            <a:ext cx="865867" cy="338554"/>
          </a:xfrm>
          <a:prstGeom prst="rect">
            <a:avLst/>
          </a:prstGeom>
          <a:noFill/>
        </p:spPr>
        <p:txBody>
          <a:bodyPr wrap="square" rtlCol="0">
            <a:spAutoFit/>
          </a:bodyPr>
          <a:lstStyle/>
          <a:p>
            <a:r>
              <a:rPr lang="en-US" sz="1600" dirty="0" smtClean="0"/>
              <a:t>P value</a:t>
            </a:r>
            <a:endParaRPr lang="en-US" sz="1600" dirty="0"/>
          </a:p>
        </p:txBody>
      </p:sp>
    </p:spTree>
    <p:extLst>
      <p:ext uri="{BB962C8B-B14F-4D97-AF65-F5344CB8AC3E}">
        <p14:creationId xmlns:p14="http://schemas.microsoft.com/office/powerpoint/2010/main" val="2538078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Posterior predictive p-values</a:t>
            </a:r>
            <a:endParaRPr lang="en-US" b="1" dirty="0">
              <a:solidFill>
                <a:srgbClr val="3333FF"/>
              </a:solidFill>
            </a:endParaRPr>
          </a:p>
        </p:txBody>
      </p:sp>
      <p:sp>
        <p:nvSpPr>
          <p:cNvPr id="2" name="TextBox 1"/>
          <p:cNvSpPr txBox="1"/>
          <p:nvPr/>
        </p:nvSpPr>
        <p:spPr>
          <a:xfrm>
            <a:off x="228600" y="990600"/>
            <a:ext cx="85344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An extreme p-values implies that the model cannot be expected to capture this aspect of the data. </a:t>
            </a:r>
          </a:p>
          <a:p>
            <a:endParaRPr lang="en-US" dirty="0"/>
          </a:p>
          <a:p>
            <a:pPr marL="285750" indent="-285750">
              <a:buFont typeface="Wingdings"/>
              <a:buChar char="à"/>
            </a:pPr>
            <a:r>
              <a:rPr lang="en-US" dirty="0" smtClean="0">
                <a:sym typeface="Wingdings" panose="05000000000000000000" pitchFamily="2" charset="2"/>
              </a:rPr>
              <a:t>Extreme tail-area probabilities (less than 0.01 or higher than 0.99) can be addressed by expanding the model appropriately. </a:t>
            </a:r>
          </a:p>
          <a:p>
            <a:pPr marL="285750" indent="-285750">
              <a:buFont typeface="Wingdings"/>
              <a:buChar char="à"/>
            </a:pPr>
            <a:endParaRPr lang="en-US" dirty="0">
              <a:sym typeface="Wingdings" panose="05000000000000000000" pitchFamily="2" charset="2"/>
            </a:endParaRPr>
          </a:p>
          <a:p>
            <a:pPr marL="285750" indent="-285750">
              <a:buFont typeface="Arial" panose="020B0604020202020204" pitchFamily="34" charset="0"/>
              <a:buChar char="•"/>
            </a:pPr>
            <a:r>
              <a:rPr lang="en-US" dirty="0" smtClean="0"/>
              <a:t>Typically, we evaluate a model with respect to several test quantities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solidFill>
                  <a:srgbClr val="FF0000"/>
                </a:solidFill>
              </a:rPr>
              <a:t>Not</a:t>
            </a:r>
            <a:r>
              <a:rPr lang="en-US" dirty="0" smtClean="0"/>
              <a:t> : Do the data come from the assumed model?</a:t>
            </a:r>
          </a:p>
          <a:p>
            <a:pPr marL="285750" indent="-285750">
              <a:buFont typeface="Arial" panose="020B0604020202020204" pitchFamily="34" charset="0"/>
              <a:buChar char="•"/>
            </a:pPr>
            <a:r>
              <a:rPr lang="en-US" dirty="0" smtClean="0">
                <a:solidFill>
                  <a:srgbClr val="00B050"/>
                </a:solidFill>
              </a:rPr>
              <a:t>Yes</a:t>
            </a:r>
            <a:r>
              <a:rPr lang="en-US" dirty="0" smtClean="0"/>
              <a:t> : Quantify the discrepancies between data and model, and assess whether they could have arisen by chance, under the model’s own assumptions. </a:t>
            </a:r>
          </a:p>
          <a:p>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228600" y="4406920"/>
                <a:ext cx="8686800" cy="95648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Bayesian predictive checking generalizes classical hypothesis testing by averaging over the posterior distribution of the unknown parameter vector </a:t>
                </a:r>
                <a14:m>
                  <m:oMath xmlns:m="http://schemas.openxmlformats.org/officeDocument/2006/math">
                    <m:r>
                      <a:rPr lang="en-US" i="1" smtClean="0">
                        <a:latin typeface="Cambria Math"/>
                        <a:ea typeface="Cambria Math"/>
                      </a:rPr>
                      <m:t>𝜃</m:t>
                    </m:r>
                  </m:oMath>
                </a14:m>
                <a:r>
                  <a:rPr lang="en-US" dirty="0" smtClean="0"/>
                  <a:t> rather than fixing it at some estimate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a:ea typeface="Cambria Math"/>
                          </a:rPr>
                          <m:t>𝜃</m:t>
                        </m:r>
                      </m:e>
                    </m:acc>
                  </m:oMath>
                </a14:m>
                <a:r>
                  <a:rPr lang="en-US" dirty="0" smtClean="0"/>
                  <a:t>.</a:t>
                </a:r>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28600" y="4406920"/>
                <a:ext cx="8686800" cy="956480"/>
              </a:xfrm>
              <a:prstGeom prst="rect">
                <a:avLst/>
              </a:prstGeom>
              <a:blipFill>
                <a:blip r:embed="rId2"/>
                <a:stretch>
                  <a:fillRect l="-491" t="-3822" b="-7006"/>
                </a:stretch>
              </a:blipFill>
            </p:spPr>
            <p:txBody>
              <a:bodyPr/>
              <a:lstStyle/>
              <a:p>
                <a:r>
                  <a:rPr lang="en-US">
                    <a:noFill/>
                  </a:rPr>
                  <a:t> </a:t>
                </a:r>
              </a:p>
            </p:txBody>
          </p:sp>
        </mc:Fallback>
      </mc:AlternateContent>
    </p:spTree>
    <p:extLst>
      <p:ext uri="{BB962C8B-B14F-4D97-AF65-F5344CB8AC3E}">
        <p14:creationId xmlns:p14="http://schemas.microsoft.com/office/powerpoint/2010/main" val="1816075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Speed of light example with test quantity</a:t>
            </a:r>
            <a:endParaRPr lang="en-US" b="1" dirty="0">
              <a:solidFill>
                <a:srgbClr val="3333FF"/>
              </a:solidFill>
            </a:endParaRPr>
          </a:p>
        </p:txBody>
      </p:sp>
      <p:sp>
        <p:nvSpPr>
          <p:cNvPr id="4" name="TextBox 3"/>
          <p:cNvSpPr txBox="1"/>
          <p:nvPr/>
        </p:nvSpPr>
        <p:spPr>
          <a:xfrm>
            <a:off x="228600" y="762000"/>
            <a:ext cx="85344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other test quantities to illustrate how the fit of a model depends on the aspects of the data and parameters being monitored. </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34099" y="1499058"/>
                <a:ext cx="8450882" cy="1200329"/>
              </a:xfrm>
              <a:prstGeom prst="rect">
                <a:avLst/>
              </a:prstGeom>
              <a:noFill/>
            </p:spPr>
            <p:txBody>
              <a:bodyPr wrap="square" rtlCol="0">
                <a:spAutoFit/>
              </a:bodyPr>
              <a:lstStyle/>
              <a:p>
                <a:pPr marL="285750" indent="-285750">
                  <a:buFont typeface="Arial" panose="020B0604020202020204" pitchFamily="34" charset="0"/>
                  <a:buChar char="•"/>
                </a:pPr>
                <a:r>
                  <a:rPr lang="en-US" b="0" i="1" dirty="0" smtClean="0">
                    <a:latin typeface="Calibri" panose="020F0502020204030204" pitchFamily="34" charset="0"/>
                    <a:cs typeface="Calibri" panose="020F0502020204030204" pitchFamily="34" charset="0"/>
                  </a:rPr>
                  <a:t>Assess whether the model is adequate except for the extreme tails by considering a model check based on a test quantity sensitive to asymmetry in the center of the distribution</a:t>
                </a:r>
              </a:p>
              <a:p>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𝑦</m:t>
                          </m:r>
                          <m:r>
                            <a:rPr lang="en-US" b="0" i="1" smtClean="0">
                              <a:latin typeface="Cambria Math"/>
                            </a:rPr>
                            <m:t>, </m:t>
                          </m:r>
                          <m:r>
                            <a:rPr lang="en-US" b="0" i="1" smtClean="0">
                              <a:latin typeface="Cambria Math"/>
                              <a:ea typeface="Cambria Math"/>
                            </a:rPr>
                            <m:t>𝜃</m:t>
                          </m:r>
                        </m:e>
                      </m:d>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𝑦</m:t>
                              </m:r>
                            </m:e>
                            <m:sub>
                              <m:r>
                                <a:rPr lang="en-US" b="0" i="1" smtClean="0">
                                  <a:latin typeface="Cambria Math"/>
                                  <a:ea typeface="Cambria Math"/>
                                </a:rPr>
                                <m:t>61</m:t>
                              </m:r>
                            </m:sub>
                          </m:sSub>
                          <m:r>
                            <a:rPr lang="en-US" b="0" i="1" smtClean="0">
                              <a:latin typeface="Cambria Math"/>
                              <a:ea typeface="Cambria Math"/>
                            </a:rPr>
                            <m:t>−</m:t>
                          </m:r>
                          <m:r>
                            <a:rPr lang="en-US" b="0" i="1" smtClean="0">
                              <a:latin typeface="Cambria Math"/>
                              <a:ea typeface="Cambria Math"/>
                            </a:rPr>
                            <m:t>𝜃</m:t>
                          </m:r>
                        </m:e>
                      </m:d>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6</m:t>
                              </m:r>
                            </m:sub>
                          </m:sSub>
                          <m:r>
                            <a:rPr lang="en-US" b="0" i="1" smtClean="0">
                              <a:latin typeface="Cambria Math"/>
                              <a:ea typeface="Cambria Math"/>
                            </a:rPr>
                            <m:t>−</m:t>
                          </m:r>
                          <m:r>
                            <a:rPr lang="en-US" i="1">
                              <a:latin typeface="Cambria Math"/>
                              <a:ea typeface="Cambria Math"/>
                            </a:rPr>
                            <m:t>𝜃</m:t>
                          </m:r>
                        </m:e>
                      </m:d>
                    </m:oMath>
                  </m:oMathPara>
                </a14:m>
                <a:endParaRPr lang="en-US" dirty="0">
                  <a:latin typeface="Arial Narrow" panose="020B0606020202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34099" y="1499058"/>
                <a:ext cx="8450882" cy="1200329"/>
              </a:xfrm>
              <a:prstGeom prst="rect">
                <a:avLst/>
              </a:prstGeom>
              <a:blipFill>
                <a:blip r:embed="rId2"/>
                <a:stretch>
                  <a:fillRect l="-433" t="-3046" b="-2030"/>
                </a:stretch>
              </a:blipFill>
            </p:spPr>
            <p:txBody>
              <a:bodyPr/>
              <a:lstStyle/>
              <a:p>
                <a:r>
                  <a:rPr lang="en-US">
                    <a:noFill/>
                  </a:rPr>
                  <a:t> </a:t>
                </a:r>
              </a:p>
            </p:txBody>
          </p:sp>
        </mc:Fallback>
      </mc:AlternateContent>
      <p:sp>
        <p:nvSpPr>
          <p:cNvPr id="6" name="TextBox 5"/>
          <p:cNvSpPr txBox="1"/>
          <p:nvPr/>
        </p:nvSpPr>
        <p:spPr>
          <a:xfrm>
            <a:off x="228600" y="2722954"/>
            <a:ext cx="8686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61</a:t>
            </a:r>
            <a:r>
              <a:rPr lang="en-US" baseline="30000" dirty="0" smtClean="0"/>
              <a:t>st</a:t>
            </a:r>
            <a:r>
              <a:rPr lang="en-US" dirty="0" smtClean="0"/>
              <a:t> and 6</a:t>
            </a:r>
            <a:r>
              <a:rPr lang="en-US" baseline="30000" dirty="0" smtClean="0"/>
              <a:t>th</a:t>
            </a:r>
            <a:r>
              <a:rPr lang="en-US" dirty="0" smtClean="0"/>
              <a:t> order statistics are chosen to represent approximately the 90% and 10% points of the distribution.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test quantity should be scattered about zero for a symmetric distribution.</a:t>
            </a:r>
            <a:endParaRPr lang="en-US" dirty="0"/>
          </a:p>
        </p:txBody>
      </p:sp>
      <p:grpSp>
        <p:nvGrpSpPr>
          <p:cNvPr id="9" name="Group 8"/>
          <p:cNvGrpSpPr/>
          <p:nvPr/>
        </p:nvGrpSpPr>
        <p:grpSpPr>
          <a:xfrm>
            <a:off x="3238500" y="4037256"/>
            <a:ext cx="2667000" cy="2401299"/>
            <a:chOff x="3200400" y="4038600"/>
            <a:chExt cx="2438400" cy="2242066"/>
          </a:xfrm>
        </p:grpSpPr>
        <p:pic>
          <p:nvPicPr>
            <p:cNvPr id="2" name="Picture 1"/>
            <p:cNvPicPr>
              <a:picLocks noChangeAspect="1"/>
            </p:cNvPicPr>
            <p:nvPr/>
          </p:nvPicPr>
          <p:blipFill>
            <a:blip r:embed="rId3"/>
            <a:stretch>
              <a:fillRect/>
            </a:stretch>
          </p:blipFill>
          <p:spPr>
            <a:xfrm>
              <a:off x="3200400" y="4038600"/>
              <a:ext cx="2438400" cy="1979089"/>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4107481" y="5911334"/>
                  <a:ext cx="929037"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𝑦</m:t>
                            </m:r>
                            <m:r>
                              <a:rPr lang="en-US" i="1">
                                <a:latin typeface="Cambria Math"/>
                              </a:rPr>
                              <m:t>, </m:t>
                            </m:r>
                            <m:r>
                              <a:rPr lang="en-US" i="1">
                                <a:latin typeface="Cambria Math"/>
                                <a:ea typeface="Cambria Math"/>
                              </a:rPr>
                              <m:t>𝜃</m:t>
                            </m:r>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107481" y="5911334"/>
                  <a:ext cx="929037" cy="369332"/>
                </a:xfrm>
                <a:prstGeom prst="rect">
                  <a:avLst/>
                </a:prstGeom>
                <a:blipFill rotWithShape="1">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rot="16200000">
                  <a:off x="2779289" y="4776180"/>
                  <a:ext cx="123489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a:rPr>
                                  <m:t>𝑦</m:t>
                                </m:r>
                              </m:e>
                              <m:sup>
                                <m:r>
                                  <a:rPr lang="en-US" b="0" i="1" smtClean="0">
                                    <a:latin typeface="Cambria Math"/>
                                  </a:rPr>
                                  <m:t>𝑟𝑒𝑝</m:t>
                                </m:r>
                              </m:sup>
                            </m:sSup>
                            <m:r>
                              <a:rPr lang="en-US" i="1">
                                <a:latin typeface="Cambria Math"/>
                              </a:rPr>
                              <m:t>, </m:t>
                            </m:r>
                            <m:r>
                              <a:rPr lang="en-US" i="1">
                                <a:latin typeface="Cambria Math"/>
                                <a:ea typeface="Cambria Math"/>
                              </a:rPr>
                              <m:t>𝜃</m:t>
                            </m: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rot="16200000">
                  <a:off x="2779289" y="4776180"/>
                  <a:ext cx="1234890" cy="369332"/>
                </a:xfrm>
                <a:prstGeom prst="rect">
                  <a:avLst/>
                </a:prstGeom>
                <a:blipFill rotWithShape="1">
                  <a:blip r:embed="rId5"/>
                  <a:stretch>
                    <a:fillRect r="-4918"/>
                  </a:stretch>
                </a:blipFill>
              </p:spPr>
              <p:txBody>
                <a:bodyPr/>
                <a:lstStyle/>
                <a:p>
                  <a:r>
                    <a:rPr lang="en-US">
                      <a:noFill/>
                    </a:rPr>
                    <a:t> </a:t>
                  </a:r>
                </a:p>
              </p:txBody>
            </p:sp>
          </mc:Fallback>
        </mc:AlternateContent>
      </p:grpSp>
    </p:spTree>
    <p:extLst>
      <p:ext uri="{BB962C8B-B14F-4D97-AF65-F5344CB8AC3E}">
        <p14:creationId xmlns:p14="http://schemas.microsoft.com/office/powerpoint/2010/main" val="3131805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Choosing test quantities </a:t>
            </a:r>
            <a:endParaRPr lang="en-US" b="1" dirty="0">
              <a:solidFill>
                <a:srgbClr val="3333FF"/>
              </a:solidFill>
            </a:endParaRPr>
          </a:p>
        </p:txBody>
      </p:sp>
      <p:sp>
        <p:nvSpPr>
          <p:cNvPr id="11" name="TextBox 10"/>
          <p:cNvSpPr txBox="1"/>
          <p:nvPr/>
        </p:nvSpPr>
        <p:spPr>
          <a:xfrm>
            <a:off x="190650" y="807692"/>
            <a:ext cx="7635240" cy="369332"/>
          </a:xfrm>
          <a:prstGeom prst="rect">
            <a:avLst/>
          </a:prstGeom>
          <a:noFill/>
        </p:spPr>
        <p:txBody>
          <a:bodyPr wrap="square" rtlCol="0">
            <a:spAutoFit/>
          </a:bodyPr>
          <a:lstStyle/>
          <a:p>
            <a:r>
              <a:rPr lang="en-US" b="1" dirty="0" smtClean="0"/>
              <a:t>Example: Check the independence assumption</a:t>
            </a:r>
            <a:endParaRPr lang="en-US" b="1" dirty="0"/>
          </a:p>
        </p:txBody>
      </p:sp>
      <mc:AlternateContent xmlns:mc="http://schemas.openxmlformats.org/markup-compatibility/2006" xmlns:a14="http://schemas.microsoft.com/office/drawing/2010/main">
        <mc:Choice Requires="a14">
          <p:sp>
            <p:nvSpPr>
              <p:cNvPr id="12" name="TextBox 11"/>
              <p:cNvSpPr txBox="1"/>
              <p:nvPr/>
            </p:nvSpPr>
            <p:spPr>
              <a:xfrm>
                <a:off x="243840" y="1350474"/>
                <a:ext cx="86106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 sequence of binary outcomes,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𝑦</m:t>
                        </m:r>
                      </m:e>
                      <m:sub>
                        <m:r>
                          <a:rPr lang="en-US" sz="1600" b="0" i="1" smtClean="0">
                            <a:latin typeface="Cambria Math"/>
                          </a:rPr>
                          <m:t>1</m:t>
                        </m:r>
                      </m:sub>
                    </m:sSub>
                    <m:r>
                      <a:rPr lang="en-US" sz="1600" b="0" i="0" smtClean="0">
                        <a:latin typeface="Cambria Math"/>
                      </a:rPr>
                      <m:t>,…,</m:t>
                    </m:r>
                    <m:sSub>
                      <m:sSubPr>
                        <m:ctrlPr>
                          <a:rPr lang="en-US" sz="1600" i="1">
                            <a:latin typeface="Cambria Math" panose="02040503050406030204" pitchFamily="18" charset="0"/>
                          </a:rPr>
                        </m:ctrlPr>
                      </m:sSubPr>
                      <m:e>
                        <m:r>
                          <a:rPr lang="en-US" sz="1600" i="1">
                            <a:latin typeface="Cambria Math"/>
                          </a:rPr>
                          <m:t>𝑦</m:t>
                        </m:r>
                      </m:e>
                      <m:sub>
                        <m:r>
                          <a:rPr lang="en-US" sz="1600" b="0" i="1" smtClean="0">
                            <a:latin typeface="Cambria Math"/>
                          </a:rPr>
                          <m:t>𝑛</m:t>
                        </m:r>
                      </m:sub>
                    </m:sSub>
                    <m:r>
                      <a:rPr lang="en-US" sz="1600" b="0" i="1" smtClean="0">
                        <a:latin typeface="Cambria Math"/>
                      </a:rPr>
                      <m:t>,</m:t>
                    </m:r>
                  </m:oMath>
                </a14:m>
                <a:r>
                  <a:rPr lang="en-US" sz="1600" dirty="0" smtClean="0"/>
                  <a:t> modeled as </a:t>
                </a:r>
                <a:r>
                  <a:rPr lang="en-US" sz="1600" dirty="0"/>
                  <a:t>s</a:t>
                </a:r>
                <a:r>
                  <a:rPr lang="en-US" sz="1600" dirty="0" smtClean="0"/>
                  <a:t>pecified number of independent trial with a common probability of success, </a:t>
                </a:r>
                <a14:m>
                  <m:oMath xmlns:m="http://schemas.openxmlformats.org/officeDocument/2006/math">
                    <m:r>
                      <a:rPr lang="en-US" sz="1600" i="1" smtClean="0">
                        <a:latin typeface="Cambria Math"/>
                        <a:ea typeface="Cambria Math"/>
                      </a:rPr>
                      <m:t>𝜃</m:t>
                    </m:r>
                  </m:oMath>
                </a14:m>
                <a:r>
                  <a:rPr lang="en-US" sz="1600" dirty="0" smtClean="0"/>
                  <a:t>, that is given a uniform prior distribution.</a:t>
                </a:r>
              </a:p>
              <a:p>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43840" y="1350474"/>
                <a:ext cx="8610600" cy="830997"/>
              </a:xfrm>
              <a:prstGeom prst="rect">
                <a:avLst/>
              </a:prstGeom>
              <a:blipFill>
                <a:blip r:embed="rId2"/>
                <a:stretch>
                  <a:fillRect l="-283" t="-2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883176" y="2049505"/>
                <a:ext cx="3443635" cy="407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r>
                        <a:rPr lang="en-US" i="1">
                          <a:latin typeface="Cambria Math"/>
                        </a:rPr>
                        <m:t>(</m:t>
                      </m:r>
                      <m:r>
                        <a:rPr lang="en-US" i="1">
                          <a:latin typeface="Cambria Math"/>
                          <a:ea typeface="Cambria Math"/>
                        </a:rPr>
                        <m:t>𝜃</m:t>
                      </m:r>
                      <m:r>
                        <a:rPr lang="en-US" i="1">
                          <a:latin typeface="Cambria Math"/>
                          <a:ea typeface="Cambria Math"/>
                        </a:rPr>
                        <m:t>|</m:t>
                      </m:r>
                      <m:r>
                        <a:rPr lang="en-US" i="1">
                          <a:latin typeface="Cambria Math"/>
                          <a:ea typeface="Cambria Math"/>
                        </a:rPr>
                        <m:t>𝑦</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𝜃</m:t>
                          </m:r>
                        </m:e>
                        <m:sup>
                          <m:nary>
                            <m:naryPr>
                              <m:chr m:val="∑"/>
                              <m:limLoc m:val="subSup"/>
                              <m:ctrlPr>
                                <a:rPr lang="en-US" i="1">
                                  <a:latin typeface="Cambria Math" panose="02040503050406030204" pitchFamily="18" charset="0"/>
                                  <a:ea typeface="Cambria Math"/>
                                </a:rPr>
                              </m:ctrlPr>
                            </m:naryPr>
                            <m:sub>
                              <m:r>
                                <m:rPr>
                                  <m:brk m:alnAt="25"/>
                                </m:rPr>
                                <a:rPr lang="en-US" i="1">
                                  <a:latin typeface="Cambria Math"/>
                                  <a:ea typeface="Cambria Math"/>
                                </a:rPr>
                                <m:t>𝑖</m:t>
                              </m:r>
                              <m:r>
                                <a:rPr lang="en-US" i="1">
                                  <a:latin typeface="Cambria Math"/>
                                  <a:ea typeface="Cambria Math"/>
                                </a:rPr>
                                <m:t>=1</m:t>
                              </m:r>
                            </m:sub>
                            <m:sup>
                              <m:r>
                                <a:rPr lang="en-US" i="1">
                                  <a:latin typeface="Cambria Math"/>
                                  <a:ea typeface="Cambria Math"/>
                                </a:rPr>
                                <m:t>𝑛</m:t>
                              </m:r>
                            </m:sup>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e>
                          </m:nary>
                        </m:sup>
                      </m:sSup>
                      <m:sSup>
                        <m:sSupPr>
                          <m:ctrlPr>
                            <a:rPr lang="en-US" i="1">
                              <a:latin typeface="Cambria Math" panose="02040503050406030204" pitchFamily="18" charset="0"/>
                              <a:ea typeface="Cambria Math"/>
                            </a:rPr>
                          </m:ctrlPr>
                        </m:sSupPr>
                        <m:e>
                          <m:r>
                            <a:rPr lang="en-US" i="1">
                              <a:latin typeface="Cambria Math"/>
                              <a:ea typeface="Cambria Math"/>
                            </a:rPr>
                            <m:t>(1−</m:t>
                          </m:r>
                          <m:r>
                            <a:rPr lang="en-US" i="1">
                              <a:latin typeface="Cambria Math"/>
                              <a:ea typeface="Cambria Math"/>
                            </a:rPr>
                            <m:t>𝜃</m:t>
                          </m:r>
                          <m:r>
                            <a:rPr lang="en-US" i="1">
                              <a:latin typeface="Cambria Math"/>
                              <a:ea typeface="Cambria Math"/>
                            </a:rPr>
                            <m:t>)</m:t>
                          </m:r>
                        </m:e>
                        <m:sup>
                          <m:r>
                            <a:rPr lang="en-US" i="1">
                              <a:latin typeface="Cambria Math"/>
                              <a:ea typeface="Cambria Math"/>
                            </a:rPr>
                            <m:t>𝑛</m:t>
                          </m:r>
                          <m:r>
                            <a:rPr lang="en-US" i="1">
                              <a:latin typeface="Cambria Math"/>
                              <a:ea typeface="Cambria Math"/>
                            </a:rPr>
                            <m:t>−</m:t>
                          </m:r>
                          <m:nary>
                            <m:naryPr>
                              <m:chr m:val="∑"/>
                              <m:limLoc m:val="subSup"/>
                              <m:ctrlPr>
                                <a:rPr lang="en-US" i="1">
                                  <a:latin typeface="Cambria Math" panose="02040503050406030204" pitchFamily="18" charset="0"/>
                                  <a:ea typeface="Cambria Math"/>
                                </a:rPr>
                              </m:ctrlPr>
                            </m:naryPr>
                            <m:sub>
                              <m:r>
                                <m:rPr>
                                  <m:brk m:alnAt="25"/>
                                </m:rPr>
                                <a:rPr lang="en-US" i="1">
                                  <a:latin typeface="Cambria Math"/>
                                  <a:ea typeface="Cambria Math"/>
                                </a:rPr>
                                <m:t>𝑖</m:t>
                              </m:r>
                              <m:r>
                                <a:rPr lang="en-US" i="1">
                                  <a:latin typeface="Cambria Math"/>
                                  <a:ea typeface="Cambria Math"/>
                                </a:rPr>
                                <m:t>=1</m:t>
                              </m:r>
                            </m:sub>
                            <m:sup>
                              <m:r>
                                <a:rPr lang="en-US" i="1">
                                  <a:latin typeface="Cambria Math"/>
                                  <a:ea typeface="Cambria Math"/>
                                </a:rPr>
                                <m:t>𝑛</m:t>
                              </m:r>
                            </m:sup>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e>
                          </m:nary>
                        </m:sup>
                      </m:sSup>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883176" y="2049505"/>
                <a:ext cx="3443635" cy="407997"/>
              </a:xfrm>
              <a:prstGeom prst="rect">
                <a:avLst/>
              </a:prstGeom>
              <a:blipFill>
                <a:blip r:embed="rId3"/>
                <a:stretch>
                  <a:fillRect t="-76119" r="-2478" b="-97015"/>
                </a:stretch>
              </a:blipFill>
            </p:spPr>
            <p:txBody>
              <a:bodyPr/>
              <a:lstStyle/>
              <a:p>
                <a:r>
                  <a:rPr lang="en-US">
                    <a:noFill/>
                  </a:rPr>
                  <a:t> </a:t>
                </a:r>
              </a:p>
            </p:txBody>
          </p:sp>
        </mc:Fallback>
      </mc:AlternateContent>
      <p:sp>
        <p:nvSpPr>
          <p:cNvPr id="14" name="TextBox 13"/>
          <p:cNvSpPr txBox="1"/>
          <p:nvPr/>
        </p:nvSpPr>
        <p:spPr>
          <a:xfrm>
            <a:off x="243840" y="2140620"/>
            <a:ext cx="851916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The posterior distribution is </a:t>
            </a:r>
            <a:endParaRPr lang="en-US" sz="1600" dirty="0"/>
          </a:p>
        </p:txBody>
      </p:sp>
      <mc:AlternateContent xmlns:mc="http://schemas.openxmlformats.org/markup-compatibility/2006" xmlns:a14="http://schemas.microsoft.com/office/drawing/2010/main">
        <mc:Choice Requires="a14">
          <p:sp>
            <p:nvSpPr>
              <p:cNvPr id="15" name="TextBox 14"/>
              <p:cNvSpPr txBox="1"/>
              <p:nvPr/>
            </p:nvSpPr>
            <p:spPr>
              <a:xfrm>
                <a:off x="190650" y="3810000"/>
                <a:ext cx="8382000" cy="369332"/>
              </a:xfrm>
              <a:prstGeom prst="rect">
                <a:avLst/>
              </a:prstGeom>
              <a:noFill/>
            </p:spPr>
            <p:txBody>
              <a:bodyPr wrap="square" rtlCol="0">
                <a:spAutoFit/>
              </a:bodyPr>
              <a:lstStyle/>
              <a:p>
                <a:r>
                  <a:rPr lang="en-US" dirty="0" smtClean="0"/>
                  <a:t>Observed data: </a:t>
                </a:r>
                <a14:m>
                  <m:oMath xmlns:m="http://schemas.openxmlformats.org/officeDocument/2006/math">
                    <m:r>
                      <a:rPr lang="en-US" i="1">
                        <a:latin typeface="Cambria Math"/>
                        <a:ea typeface="Cambria Math"/>
                      </a:rPr>
                      <m:t>𝑦</m:t>
                    </m:r>
                    <m:r>
                      <a:rPr lang="en-US" b="0" i="0"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b="0" i="1" smtClean="0">
                                <a:latin typeface="Cambria Math"/>
                                <a:ea typeface="Cambria Math"/>
                              </a:rPr>
                              <m:t>1</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b="0" i="1" smtClean="0">
                                <a:latin typeface="Cambria Math"/>
                                <a:ea typeface="Cambria Math"/>
                              </a:rPr>
                              <m:t>𝑛</m:t>
                            </m:r>
                          </m:sub>
                        </m:sSub>
                      </m:e>
                    </m:d>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1,1,0,0,0,0,0,1,1,1,1,1,0,0,0,0,0,0,0,0</m:t>
                        </m:r>
                      </m:e>
                    </m:d>
                    <m:r>
                      <a:rPr lang="en-US" b="0" i="1" smtClean="0">
                        <a:latin typeface="Cambria Math"/>
                        <a:ea typeface="Cambria Math"/>
                      </a:rPr>
                      <m:t>→</m:t>
                    </m:r>
                    <m:r>
                      <a:rPr lang="en-US" b="0" i="1" smtClean="0">
                        <a:latin typeface="Cambria Math"/>
                        <a:ea typeface="Cambria Math"/>
                      </a:rPr>
                      <m:t>𝑇</m:t>
                    </m:r>
                    <m:d>
                      <m:dPr>
                        <m:ctrlPr>
                          <a:rPr lang="en-US" b="0" i="1" smtClean="0">
                            <a:latin typeface="Cambria Math" panose="02040503050406030204" pitchFamily="18" charset="0"/>
                            <a:ea typeface="Cambria Math"/>
                          </a:rPr>
                        </m:ctrlPr>
                      </m:dPr>
                      <m:e>
                        <m:r>
                          <a:rPr lang="en-US" b="0" i="1" smtClean="0">
                            <a:latin typeface="Cambria Math"/>
                            <a:ea typeface="Cambria Math"/>
                          </a:rPr>
                          <m:t>𝑦</m:t>
                        </m:r>
                      </m:e>
                    </m:d>
                    <m:r>
                      <a:rPr lang="en-US" b="0" i="1" smtClean="0">
                        <a:latin typeface="Cambria Math"/>
                        <a:ea typeface="Cambria Math"/>
                      </a:rPr>
                      <m:t>=3</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90650" y="3810000"/>
                <a:ext cx="8382000" cy="369332"/>
              </a:xfrm>
              <a:prstGeom prst="rect">
                <a:avLst/>
              </a:prstGeom>
              <a:blipFill>
                <a:blip r:embed="rId4"/>
                <a:stretch>
                  <a:fillRect l="-58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90650" y="2724090"/>
                <a:ext cx="8663790" cy="800219"/>
              </a:xfrm>
              <a:prstGeom prst="rect">
                <a:avLst/>
              </a:prstGeom>
              <a:noFill/>
              <a:ln>
                <a:solidFill>
                  <a:srgbClr val="3333FF"/>
                </a:solidFill>
              </a:ln>
            </p:spPr>
            <p:txBody>
              <a:bodyPr wrap="square" rtlCol="0">
                <a:spAutoFit/>
              </a:bodyPr>
              <a:lstStyle/>
              <a:p>
                <a:r>
                  <a:rPr lang="en-US" dirty="0" smtClean="0">
                    <a:solidFill>
                      <a:srgbClr val="3333FF"/>
                    </a:solidFill>
                  </a:rPr>
                  <a:t>Perform a posterior predictive </a:t>
                </a:r>
                <a:r>
                  <a:rPr lang="en-US" dirty="0">
                    <a:solidFill>
                      <a:srgbClr val="3333FF"/>
                    </a:solidFill>
                  </a:rPr>
                  <a:t>test </a:t>
                </a:r>
                <a:r>
                  <a:rPr lang="en-US" dirty="0" smtClean="0">
                    <a:solidFill>
                      <a:srgbClr val="3333FF"/>
                    </a:solidFill>
                  </a:rPr>
                  <a:t>using </a:t>
                </a:r>
                <a:r>
                  <a:rPr lang="en-US" dirty="0">
                    <a:solidFill>
                      <a:srgbClr val="3333FF"/>
                    </a:solidFill>
                    <a:ea typeface="Cambria Math"/>
                  </a:rPr>
                  <a:t>with </a:t>
                </a:r>
                <a:endParaRPr lang="en-US" dirty="0" smtClean="0">
                  <a:solidFill>
                    <a:srgbClr val="3333FF"/>
                  </a:solidFill>
                  <a:ea typeface="Cambria Math"/>
                </a:endParaRPr>
              </a:p>
              <a:p>
                <a:endParaRPr lang="en-US" sz="1000" dirty="0" smtClean="0">
                  <a:solidFill>
                    <a:srgbClr val="3333FF"/>
                  </a:solidFill>
                </a:endParaRPr>
              </a:p>
              <a:p>
                <a:pPr algn="ctr"/>
                <a14:m>
                  <m:oMath xmlns:m="http://schemas.openxmlformats.org/officeDocument/2006/math">
                    <m:r>
                      <a:rPr lang="en-US" b="0" i="1" smtClean="0">
                        <a:solidFill>
                          <a:srgbClr val="3333FF"/>
                        </a:solidFill>
                        <a:latin typeface="Cambria Math"/>
                        <a:ea typeface="Cambria Math"/>
                      </a:rPr>
                      <m:t>𝑇</m:t>
                    </m:r>
                    <m:r>
                      <a:rPr lang="en-US" b="0" i="1" smtClean="0">
                        <a:solidFill>
                          <a:srgbClr val="3333FF"/>
                        </a:solidFill>
                        <a:latin typeface="Cambria Math" panose="02040503050406030204" pitchFamily="18" charset="0"/>
                        <a:ea typeface="Cambria Math"/>
                      </a:rPr>
                      <m:t>(</m:t>
                    </m:r>
                    <m:r>
                      <a:rPr lang="en-US" b="0" i="1" smtClean="0">
                        <a:solidFill>
                          <a:srgbClr val="3333FF"/>
                        </a:solidFill>
                        <a:latin typeface="Cambria Math" panose="02040503050406030204" pitchFamily="18" charset="0"/>
                        <a:ea typeface="Cambria Math"/>
                      </a:rPr>
                      <m:t>𝑦</m:t>
                    </m:r>
                    <m:r>
                      <a:rPr lang="en-US" b="0" i="1" smtClean="0">
                        <a:solidFill>
                          <a:srgbClr val="3333FF"/>
                        </a:solidFill>
                        <a:latin typeface="Cambria Math" panose="02040503050406030204" pitchFamily="18" charset="0"/>
                        <a:ea typeface="Cambria Math"/>
                      </a:rPr>
                      <m:t>)=</m:t>
                    </m:r>
                  </m:oMath>
                </a14:m>
                <a:r>
                  <a:rPr lang="en-US" dirty="0" smtClean="0">
                    <a:solidFill>
                      <a:srgbClr val="3333FF"/>
                    </a:solidFill>
                  </a:rPr>
                  <a:t> number of switches between 0 and 1</a:t>
                </a:r>
                <a:endParaRPr lang="en-US" dirty="0">
                  <a:solidFill>
                    <a:srgbClr val="3333FF"/>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90650" y="2724090"/>
                <a:ext cx="8663790" cy="800219"/>
              </a:xfrm>
              <a:prstGeom prst="rect">
                <a:avLst/>
              </a:prstGeom>
              <a:blipFill>
                <a:blip r:embed="rId5"/>
                <a:stretch>
                  <a:fillRect l="-492" t="-3759" b="-10526"/>
                </a:stretch>
              </a:blipFill>
              <a:ln>
                <a:solidFill>
                  <a:srgbClr val="3333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70093" y="4458802"/>
                <a:ext cx="5014379" cy="988989"/>
              </a:xfrm>
              <a:prstGeom prst="rect">
                <a:avLst/>
              </a:prstGeom>
              <a:noFill/>
            </p:spPr>
            <p:txBody>
              <a:bodyPr wrap="square" rtlCol="0">
                <a:spAutoFit/>
              </a:bodyPr>
              <a:lstStyle/>
              <a:p>
                <a:pPr marL="342900" indent="-342900">
                  <a:buFont typeface="+mj-lt"/>
                  <a:buAutoNum type="arabicPeriod"/>
                </a:pPr>
                <a:r>
                  <a:rPr lang="en-US" dirty="0" smtClean="0"/>
                  <a:t>draw </a:t>
                </a:r>
                <a14:m>
                  <m:oMath xmlns:m="http://schemas.openxmlformats.org/officeDocument/2006/math">
                    <m:sSup>
                      <m:sSupPr>
                        <m:ctrlPr>
                          <a:rPr lang="en-US" i="1">
                            <a:latin typeface="Cambria Math" panose="02040503050406030204" pitchFamily="18" charset="0"/>
                          </a:rPr>
                        </m:ctrlPr>
                      </m:sSupPr>
                      <m:e>
                        <m:r>
                          <a:rPr lang="en-US" i="1" smtClean="0">
                            <a:latin typeface="Cambria Math"/>
                            <a:ea typeface="Cambria Math"/>
                          </a:rPr>
                          <m:t>𝜃</m:t>
                        </m:r>
                      </m:e>
                      <m:sup>
                        <m:r>
                          <a:rPr lang="en-US" b="0" i="1" smtClean="0">
                            <a:latin typeface="Cambria Math"/>
                          </a:rPr>
                          <m:t>𝑠</m:t>
                        </m:r>
                      </m:sup>
                    </m:sSup>
                  </m:oMath>
                </a14:m>
                <a:r>
                  <a:rPr lang="en-US" dirty="0" smtClean="0"/>
                  <a:t> for </a:t>
                </a:r>
                <a14:m>
                  <m:oMath xmlns:m="http://schemas.openxmlformats.org/officeDocument/2006/math">
                    <m:r>
                      <a:rPr lang="en-US" b="0" i="1" smtClean="0">
                        <a:latin typeface="Cambria Math"/>
                      </a:rPr>
                      <m:t>𝑠</m:t>
                    </m:r>
                    <m:r>
                      <a:rPr lang="en-US" b="0" i="1" smtClean="0">
                        <a:latin typeface="Cambria Math"/>
                      </a:rPr>
                      <m:t>=1,…,</m:t>
                    </m:r>
                    <m:r>
                      <a:rPr lang="en-US" b="0" i="1" smtClean="0">
                        <a:latin typeface="Cambria Math"/>
                      </a:rPr>
                      <m:t>𝑆</m:t>
                    </m:r>
                    <m:r>
                      <a:rPr lang="en-US" b="0" i="1" smtClean="0">
                        <a:latin typeface="Cambria Math"/>
                      </a:rPr>
                      <m:t>=1,0000</m:t>
                    </m:r>
                  </m:oMath>
                </a14:m>
                <a:r>
                  <a:rPr lang="en-US" dirty="0" smtClean="0"/>
                  <a:t> </a:t>
                </a:r>
              </a:p>
              <a:p>
                <a:pPr marL="342900" indent="-342900">
                  <a:buFont typeface="+mj-lt"/>
                  <a:buAutoNum type="arabicPeriod"/>
                </a:pPr>
                <a:r>
                  <a:rPr lang="en-US" dirty="0" smtClean="0"/>
                  <a:t>for each </a:t>
                </a:r>
                <a14:m>
                  <m:oMath xmlns:m="http://schemas.openxmlformats.org/officeDocument/2006/math">
                    <m:r>
                      <a:rPr lang="en-US" b="0" i="1" smtClean="0">
                        <a:latin typeface="Cambria Math"/>
                      </a:rPr>
                      <m:t>𝑠</m:t>
                    </m:r>
                  </m:oMath>
                </a14:m>
                <a:r>
                  <a:rPr lang="en-US" dirty="0" smtClean="0"/>
                  <a:t> draw </a:t>
                </a:r>
                <a14:m>
                  <m:oMath xmlns:m="http://schemas.openxmlformats.org/officeDocument/2006/math">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r>
                          <a:rPr lang="en-US" b="0" i="1" smtClean="0">
                            <a:latin typeface="Cambria Math"/>
                          </a:rPr>
                          <m:t>_</m:t>
                        </m:r>
                        <m:r>
                          <a:rPr lang="en-US" b="0" i="1" smtClean="0">
                            <a:latin typeface="Cambria Math"/>
                          </a:rPr>
                          <m:t>𝑠</m:t>
                        </m:r>
                      </m:sup>
                    </m:sSup>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𝑦</m:t>
                        </m:r>
                      </m:e>
                      <m:sub>
                        <m:r>
                          <a:rPr lang="en-US" b="0" i="1" smtClean="0">
                            <a:latin typeface="Cambria Math"/>
                          </a:rPr>
                          <m:t>1</m:t>
                        </m:r>
                      </m:sub>
                      <m:sup>
                        <m:r>
                          <a:rPr lang="en-US" b="0" i="1" smtClean="0">
                            <a:latin typeface="Cambria Math"/>
                          </a:rPr>
                          <m:t>𝑟𝑒</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𝑠</m:t>
                            </m:r>
                          </m:sub>
                        </m:sSub>
                      </m:sup>
                    </m:sSubSup>
                    <m:r>
                      <a:rPr lang="en-US" b="0" i="1" smtClean="0">
                        <a:latin typeface="Cambria Math"/>
                      </a:rPr>
                      <m:t>,…,</m:t>
                    </m:r>
                    <m:sSubSup>
                      <m:sSubSupPr>
                        <m:ctrlPr>
                          <a:rPr lang="en-US" i="1">
                            <a:latin typeface="Cambria Math" panose="02040503050406030204" pitchFamily="18" charset="0"/>
                          </a:rPr>
                        </m:ctrlPr>
                      </m:sSubSupPr>
                      <m:e>
                        <m:r>
                          <a:rPr lang="en-US" i="1">
                            <a:latin typeface="Cambria Math"/>
                          </a:rPr>
                          <m:t>𝑦</m:t>
                        </m:r>
                      </m:e>
                      <m:sub>
                        <m:r>
                          <a:rPr lang="en-US" b="0" i="1" smtClean="0">
                            <a:latin typeface="Cambria Math"/>
                          </a:rPr>
                          <m:t>20</m:t>
                        </m:r>
                      </m:sub>
                      <m:sup>
                        <m:r>
                          <a:rPr lang="en-US" i="1">
                            <a:latin typeface="Cambria Math"/>
                          </a:rPr>
                          <m:t>𝑟𝑒</m:t>
                        </m:r>
                        <m:sSub>
                          <m:sSubPr>
                            <m:ctrlPr>
                              <a:rPr lang="en-US" i="1">
                                <a:latin typeface="Cambria Math" panose="02040503050406030204" pitchFamily="18" charset="0"/>
                              </a:rPr>
                            </m:ctrlPr>
                          </m:sSubPr>
                          <m:e>
                            <m:r>
                              <a:rPr lang="en-US" i="1">
                                <a:latin typeface="Cambria Math"/>
                              </a:rPr>
                              <m:t>𝑝</m:t>
                            </m:r>
                          </m:e>
                          <m:sub>
                            <m:r>
                              <a:rPr lang="en-US" i="1">
                                <a:latin typeface="Cambria Math"/>
                              </a:rPr>
                              <m:t>𝑠</m:t>
                            </m:r>
                          </m:sub>
                        </m:sSub>
                      </m:sup>
                    </m:sSubSup>
                    <m:r>
                      <a:rPr lang="en-US" b="0" i="1" smtClean="0">
                        <a:latin typeface="Cambria Math"/>
                      </a:rPr>
                      <m:t>)</m:t>
                    </m:r>
                  </m:oMath>
                </a14:m>
                <a:endParaRPr lang="en-US" dirty="0" smtClean="0"/>
              </a:p>
              <a:p>
                <a:pPr marL="342900" indent="-342900">
                  <a:buFont typeface="+mj-lt"/>
                  <a:buAutoNum type="arabicPeriod"/>
                </a:pPr>
                <a:r>
                  <a:rPr lang="en-US" dirty="0" smtClean="0"/>
                  <a:t>compute </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a:rPr>
                          <m:t>𝑇</m:t>
                        </m:r>
                        <m:r>
                          <a:rPr lang="en-US" b="0" i="1" smtClean="0">
                            <a:latin typeface="Cambria Math"/>
                          </a:rPr>
                          <m:t>(</m:t>
                        </m:r>
                        <m:r>
                          <a:rPr lang="en-US" i="1">
                            <a:latin typeface="Cambria Math"/>
                          </a:rPr>
                          <m:t>𝑦</m:t>
                        </m:r>
                      </m:e>
                      <m:sub>
                        <m:r>
                          <a:rPr lang="en-US" b="0" i="1" smtClean="0">
                            <a:latin typeface="Cambria Math" panose="02040503050406030204" pitchFamily="18" charset="0"/>
                          </a:rPr>
                          <m:t> </m:t>
                        </m:r>
                      </m:sub>
                      <m:sup>
                        <m:r>
                          <a:rPr lang="en-US" i="1">
                            <a:latin typeface="Cambria Math"/>
                          </a:rPr>
                          <m:t>𝑟𝑒</m:t>
                        </m:r>
                        <m:sSub>
                          <m:sSubPr>
                            <m:ctrlPr>
                              <a:rPr lang="en-US" i="1">
                                <a:latin typeface="Cambria Math" panose="02040503050406030204" pitchFamily="18" charset="0"/>
                              </a:rPr>
                            </m:ctrlPr>
                          </m:sSubPr>
                          <m:e>
                            <m:r>
                              <a:rPr lang="en-US" i="1">
                                <a:latin typeface="Cambria Math"/>
                              </a:rPr>
                              <m:t>𝑝</m:t>
                            </m:r>
                          </m:e>
                          <m:sub>
                            <m:r>
                              <a:rPr lang="en-US" i="1">
                                <a:latin typeface="Cambria Math"/>
                              </a:rPr>
                              <m:t>𝑠</m:t>
                            </m:r>
                          </m:sub>
                        </m:sSub>
                      </m:sup>
                    </m:sSubSup>
                    <m:r>
                      <a:rPr lang="en-US" b="0" i="1" smtClean="0">
                        <a:latin typeface="Cambria Math"/>
                      </a:rPr>
                      <m:t>)</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70093" y="4458802"/>
                <a:ext cx="5014379" cy="988989"/>
              </a:xfrm>
              <a:prstGeom prst="rect">
                <a:avLst/>
              </a:prstGeom>
              <a:blipFill>
                <a:blip r:embed="rId6"/>
                <a:stretch>
                  <a:fillRect l="-1095" t="-3067" b="-5521"/>
                </a:stretch>
              </a:blipFill>
            </p:spPr>
            <p:txBody>
              <a:bodyPr/>
              <a:lstStyle/>
              <a:p>
                <a:r>
                  <a:rPr lang="en-US">
                    <a:noFill/>
                  </a:rPr>
                  <a:t> </a:t>
                </a:r>
              </a:p>
            </p:txBody>
          </p:sp>
        </mc:Fallback>
      </mc:AlternateContent>
      <p:pic>
        <p:nvPicPr>
          <p:cNvPr id="4" name="Picture 3"/>
          <p:cNvPicPr>
            <a:picLocks noChangeAspect="1"/>
          </p:cNvPicPr>
          <p:nvPr/>
        </p:nvPicPr>
        <p:blipFill>
          <a:blip r:embed="rId7"/>
          <a:stretch>
            <a:fillRect/>
          </a:stretch>
        </p:blipFill>
        <p:spPr>
          <a:xfrm>
            <a:off x="5737707" y="4491103"/>
            <a:ext cx="2088183" cy="1476129"/>
          </a:xfrm>
          <a:prstGeom prst="rect">
            <a:avLst/>
          </a:prstGeom>
        </p:spPr>
      </p:pic>
      <p:sp>
        <p:nvSpPr>
          <p:cNvPr id="2" name="Rectangle 1"/>
          <p:cNvSpPr/>
          <p:nvPr/>
        </p:nvSpPr>
        <p:spPr>
          <a:xfrm>
            <a:off x="190650" y="807692"/>
            <a:ext cx="8663790" cy="17069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4"/>
              <p:cNvSpPr/>
              <p:nvPr/>
            </p:nvSpPr>
            <p:spPr>
              <a:xfrm>
                <a:off x="5698682" y="4364834"/>
                <a:ext cx="102842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rgbClr val="3333FF"/>
                          </a:solidFill>
                          <a:latin typeface="Cambria Math"/>
                          <a:ea typeface="Cambria Math"/>
                        </a:rPr>
                        <m:t>𝑇</m:t>
                      </m:r>
                      <m:d>
                        <m:dPr>
                          <m:ctrlPr>
                            <a:rPr lang="en-US" sz="1600" i="1">
                              <a:solidFill>
                                <a:srgbClr val="3333FF"/>
                              </a:solidFill>
                              <a:latin typeface="Cambria Math" panose="02040503050406030204" pitchFamily="18" charset="0"/>
                              <a:ea typeface="Cambria Math"/>
                            </a:rPr>
                          </m:ctrlPr>
                        </m:dPr>
                        <m:e>
                          <m:r>
                            <a:rPr lang="en-US" sz="1600" i="1">
                              <a:solidFill>
                                <a:srgbClr val="3333FF"/>
                              </a:solidFill>
                              <a:latin typeface="Cambria Math"/>
                              <a:ea typeface="Cambria Math"/>
                            </a:rPr>
                            <m:t>𝑦</m:t>
                          </m:r>
                        </m:e>
                      </m:d>
                      <m:r>
                        <a:rPr lang="en-US" sz="1600" i="1">
                          <a:solidFill>
                            <a:srgbClr val="3333FF"/>
                          </a:solidFill>
                          <a:latin typeface="Cambria Math"/>
                          <a:ea typeface="Cambria Math"/>
                        </a:rPr>
                        <m:t>=3</m:t>
                      </m:r>
                    </m:oMath>
                  </m:oMathPara>
                </a14:m>
                <a:endParaRPr lang="en-US" sz="1600" dirty="0">
                  <a:solidFill>
                    <a:srgbClr val="3333FF"/>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698682" y="4364834"/>
                <a:ext cx="1028422" cy="338554"/>
              </a:xfrm>
              <a:prstGeom prst="rect">
                <a:avLst/>
              </a:prstGeom>
              <a:blipFill>
                <a:blip r:embed="rId8"/>
                <a:stretch>
                  <a:fillRect b="-3571"/>
                </a:stretch>
              </a:blipFill>
            </p:spPr>
            <p:txBody>
              <a:bodyPr/>
              <a:lstStyle/>
              <a:p>
                <a:r>
                  <a:rPr lang="en-US">
                    <a:noFill/>
                  </a:rPr>
                  <a:t> </a:t>
                </a:r>
              </a:p>
            </p:txBody>
          </p:sp>
        </mc:Fallback>
      </mc:AlternateContent>
      <p:cxnSp>
        <p:nvCxnSpPr>
          <p:cNvPr id="7" name="Straight Arrow Connector 6"/>
          <p:cNvCxnSpPr/>
          <p:nvPr/>
        </p:nvCxnSpPr>
        <p:spPr>
          <a:xfrm flipV="1">
            <a:off x="6212893" y="4632633"/>
            <a:ext cx="0" cy="1066800"/>
          </a:xfrm>
          <a:prstGeom prst="straightConnector1">
            <a:avLst/>
          </a:prstGeom>
          <a:ln w="190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 y="5915366"/>
            <a:ext cx="9144000" cy="369332"/>
          </a:xfrm>
          <a:prstGeom prst="rect">
            <a:avLst/>
          </a:prstGeom>
        </p:spPr>
        <p:txBody>
          <a:bodyPr wrap="square">
            <a:spAutoFit/>
          </a:bodyPr>
          <a:lstStyle/>
          <a:p>
            <a:r>
              <a:rPr lang="en-US" dirty="0" smtClean="0"/>
              <a:t>The discrepancy cannot be explained by chance, but is likely to be explained by modeling failure</a:t>
            </a:r>
            <a:endParaRPr lang="en-US" dirty="0"/>
          </a:p>
        </p:txBody>
      </p:sp>
      <mc:AlternateContent xmlns:mc="http://schemas.openxmlformats.org/markup-compatibility/2006" xmlns:a14="http://schemas.microsoft.com/office/drawing/2010/main">
        <mc:Choice Requires="a14">
          <p:sp>
            <p:nvSpPr>
              <p:cNvPr id="16" name="Rectangle 15"/>
              <p:cNvSpPr/>
              <p:nvPr/>
            </p:nvSpPr>
            <p:spPr>
              <a:xfrm>
                <a:off x="7021431" y="4796701"/>
                <a:ext cx="2122569" cy="369332"/>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𝑣𝑎𝑙𝑢𝑒</m:t>
                    </m:r>
                  </m:oMath>
                </a14:m>
                <a:r>
                  <a:rPr lang="en-US" dirty="0"/>
                  <a:t> </a:t>
                </a:r>
                <a:r>
                  <a:rPr lang="en-US" dirty="0" smtClean="0"/>
                  <a:t>= 0.9838</a:t>
                </a:r>
                <a:r>
                  <a:rPr lang="en-US" dirty="0"/>
                  <a:t>:</a:t>
                </a:r>
              </a:p>
            </p:txBody>
          </p:sp>
        </mc:Choice>
        <mc:Fallback xmlns="">
          <p:sp>
            <p:nvSpPr>
              <p:cNvPr id="16" name="Rectangle 15"/>
              <p:cNvSpPr>
                <a:spLocks noRot="1" noChangeAspect="1" noMove="1" noResize="1" noEditPoints="1" noAdjustHandles="1" noChangeArrowheads="1" noChangeShapeType="1" noTextEdit="1"/>
              </p:cNvSpPr>
              <p:nvPr/>
            </p:nvSpPr>
            <p:spPr>
              <a:xfrm>
                <a:off x="7021431" y="4796701"/>
                <a:ext cx="2122569" cy="369332"/>
              </a:xfrm>
              <a:prstGeom prst="rect">
                <a:avLst/>
              </a:prstGeom>
              <a:blipFill>
                <a:blip r:embed="rId9"/>
                <a:stretch>
                  <a:fillRect t="-10000" r="-287" b="-26667"/>
                </a:stretch>
              </a:blipFill>
            </p:spPr>
            <p:txBody>
              <a:bodyPr/>
              <a:lstStyle/>
              <a:p>
                <a:r>
                  <a:rPr lang="en-US">
                    <a:noFill/>
                  </a:rPr>
                  <a:t> </a:t>
                </a:r>
              </a:p>
            </p:txBody>
          </p:sp>
        </mc:Fallback>
      </mc:AlternateContent>
    </p:spTree>
    <p:extLst>
      <p:ext uri="{BB962C8B-B14F-4D97-AF65-F5344CB8AC3E}">
        <p14:creationId xmlns:p14="http://schemas.microsoft.com/office/powerpoint/2010/main" val="3214222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Choosing test quantities </a:t>
            </a:r>
            <a:endParaRPr lang="en-US" b="1" dirty="0">
              <a:solidFill>
                <a:srgbClr val="3333FF"/>
              </a:solidFill>
            </a:endParaRPr>
          </a:p>
        </p:txBody>
      </p:sp>
      <p:sp>
        <p:nvSpPr>
          <p:cNvPr id="6" name="TextBox 5"/>
          <p:cNvSpPr txBox="1"/>
          <p:nvPr/>
        </p:nvSpPr>
        <p:spPr>
          <a:xfrm>
            <a:off x="381000" y="1143000"/>
            <a:ext cx="80772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Posterior predictive checking is a useful direct way of assessing the fit of the model to these various aspects of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Ideally, the test quantities T will be chosen to reflect aspects of the model that are relevant to the scientific purposes to which the inference will be applied.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Test quantities are commonly chosen to measure a feature of the data not directly addressed by the probability model; for example, ranking and correlation</a:t>
            </a:r>
          </a:p>
          <a:p>
            <a:endParaRPr lang="en-US" dirty="0"/>
          </a:p>
        </p:txBody>
      </p:sp>
    </p:spTree>
    <p:extLst>
      <p:ext uri="{BB962C8B-B14F-4D97-AF65-F5344CB8AC3E}">
        <p14:creationId xmlns:p14="http://schemas.microsoft.com/office/powerpoint/2010/main" val="3626193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Interpreting posterior (Bayesian) p-values </a:t>
            </a:r>
            <a:endParaRPr lang="en-US" b="1" dirty="0">
              <a:solidFill>
                <a:srgbClr val="3333FF"/>
              </a:solidFill>
            </a:endParaRPr>
          </a:p>
        </p:txBody>
      </p:sp>
      <mc:AlternateContent xmlns:mc="http://schemas.openxmlformats.org/markup-compatibility/2006" xmlns:a14="http://schemas.microsoft.com/office/drawing/2010/main">
        <mc:Choice Requires="a14">
          <p:sp>
            <p:nvSpPr>
              <p:cNvPr id="4" name="TextBox 3"/>
              <p:cNvSpPr txBox="1"/>
              <p:nvPr/>
            </p:nvSpPr>
            <p:spPr>
              <a:xfrm>
                <a:off x="228600" y="990600"/>
                <a:ext cx="8686800" cy="39819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goal of examining p-value is not to answer the question ‘Do the data come from the assumed model?, but to quantify the discrepancies between data and model, and assess whether they could have arisen by chance, under the model’s own assumption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An extreme p-value implies that the model cannot be expected to capture this aspect of the data</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Bayesian predictive checking generalized classical hypothesis testing by averaging over the posterior distribution of the unknown parameter vector </a:t>
                </a:r>
                <a14:m>
                  <m:oMath xmlns:m="http://schemas.openxmlformats.org/officeDocument/2006/math">
                    <m:r>
                      <a:rPr lang="en-US" b="0" i="1" smtClean="0">
                        <a:latin typeface="Cambria Math" panose="02040503050406030204" pitchFamily="18" charset="0"/>
                      </a:rPr>
                      <m:t>𝜃</m:t>
                    </m:r>
                  </m:oMath>
                </a14:m>
                <a:r>
                  <a:rPr lang="en-US" dirty="0" smtClean="0"/>
                  <a:t> rather than fixing it at </a:t>
                </a:r>
                <a:r>
                  <a:rPr lang="en-US" dirty="0"/>
                  <a:t>some estimate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𝜃</m:t>
                        </m:r>
                        <m:r>
                          <m:rPr>
                            <m:nor/>
                          </m:rPr>
                          <a:rPr lang="en-US" dirty="0"/>
                          <m:t> </m:t>
                        </m:r>
                      </m:e>
                    </m:acc>
                  </m:oMath>
                </a14:m>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Bayesian inference, the data enter the posterior distribution only through the likelihood function; thus, it is sometimes stated as a principle that inferences should depend on the likelihood and no other aspect of the data.</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8600" y="990600"/>
                <a:ext cx="8686800" cy="3981924"/>
              </a:xfrm>
              <a:prstGeom prst="rect">
                <a:avLst/>
              </a:prstGeom>
              <a:blipFill>
                <a:blip r:embed="rId2"/>
                <a:stretch>
                  <a:fillRect l="-491" t="-919" r="-1053" b="-1378"/>
                </a:stretch>
              </a:blipFill>
            </p:spPr>
            <p:txBody>
              <a:bodyPr/>
              <a:lstStyle/>
              <a:p>
                <a:r>
                  <a:rPr lang="en-US">
                    <a:noFill/>
                  </a:rPr>
                  <a:t> </a:t>
                </a:r>
              </a:p>
            </p:txBody>
          </p:sp>
        </mc:Fallback>
      </mc:AlternateContent>
    </p:spTree>
    <p:extLst>
      <p:ext uri="{BB962C8B-B14F-4D97-AF65-F5344CB8AC3E}">
        <p14:creationId xmlns:p14="http://schemas.microsoft.com/office/powerpoint/2010/main" val="374958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Marginal predictive checks</a:t>
            </a:r>
            <a:endParaRPr lang="en-US" b="1" dirty="0">
              <a:solidFill>
                <a:srgbClr val="3333FF"/>
              </a:solidFill>
            </a:endParaRPr>
          </a:p>
        </p:txBody>
      </p:sp>
      <mc:AlternateContent xmlns:mc="http://schemas.openxmlformats.org/markup-compatibility/2006" xmlns:a14="http://schemas.microsoft.com/office/drawing/2010/main">
        <mc:Choice Requires="a14">
          <p:sp>
            <p:nvSpPr>
              <p:cNvPr id="4" name="TextBox 3"/>
              <p:cNvSpPr txBox="1"/>
              <p:nvPr/>
            </p:nvSpPr>
            <p:spPr>
              <a:xfrm>
                <a:off x="228600" y="990600"/>
                <a:ext cx="8686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focus has been on replicated data from the joint posterior predictive distribution</a:t>
                </a:r>
              </a:p>
              <a:p>
                <a:endParaRPr lang="en-US" dirty="0" smtClean="0"/>
              </a:p>
              <a:p>
                <a:r>
                  <a:rPr lang="en-US" dirty="0"/>
                  <a:t> </a:t>
                </a:r>
                <a:r>
                  <a:rPr lang="en-US" dirty="0" smtClean="0"/>
                  <a:t>     </a:t>
                </a:r>
                <a:r>
                  <a:rPr lang="en-US" dirty="0" smtClean="0">
                    <a:sym typeface="Wingdings" panose="05000000000000000000" pitchFamily="2" charset="2"/>
                  </a:rPr>
                  <a:t> An alternative approach is to compute the probability distribution for each marginal  </a:t>
                </a:r>
              </a:p>
              <a:p>
                <a:r>
                  <a:rPr lang="en-US" dirty="0" smtClean="0">
                    <a:sym typeface="Wingdings" panose="05000000000000000000" pitchFamily="2" charset="2"/>
                  </a:rPr>
                  <a:t>           prediction </a:t>
                </a:r>
                <a14:m>
                  <m:oMath xmlns:m="http://schemas.openxmlformats.org/officeDocument/2006/math">
                    <m:r>
                      <a:rPr lang="en-US" b="0" i="1" smtClean="0">
                        <a:latin typeface="Cambria Math"/>
                        <a:sym typeface="Wingdings" panose="05000000000000000000" pitchFamily="2" charset="2"/>
                      </a:rPr>
                      <m:t>𝑝</m:t>
                    </m:r>
                    <m:d>
                      <m:dPr>
                        <m:ctrlPr>
                          <a:rPr lang="en-US" b="0" i="1" smtClean="0">
                            <a:latin typeface="Cambria Math" panose="02040503050406030204" pitchFamily="18" charset="0"/>
                            <a:sym typeface="Wingdings" panose="05000000000000000000" pitchFamily="2" charset="2"/>
                          </a:rPr>
                        </m:ctrlPr>
                      </m:dPr>
                      <m:e>
                        <m:sSub>
                          <m:sSubPr>
                            <m:ctrlPr>
                              <a:rPr lang="en-US" b="0" i="1" smtClean="0">
                                <a:latin typeface="Cambria Math" panose="02040503050406030204" pitchFamily="18" charset="0"/>
                                <a:sym typeface="Wingdings" panose="05000000000000000000" pitchFamily="2" charset="2"/>
                              </a:rPr>
                            </m:ctrlPr>
                          </m:sSubPr>
                          <m:e>
                            <m:acc>
                              <m:accPr>
                                <m:chr m:val="̃"/>
                                <m:ctrlPr>
                                  <a:rPr lang="en-US" b="0" i="1" smtClean="0">
                                    <a:latin typeface="Cambria Math" panose="02040503050406030204" pitchFamily="18" charset="0"/>
                                    <a:sym typeface="Wingdings" panose="05000000000000000000" pitchFamily="2" charset="2"/>
                                  </a:rPr>
                                </m:ctrlPr>
                              </m:accPr>
                              <m:e>
                                <m:r>
                                  <a:rPr lang="en-US" b="0" i="1" smtClean="0">
                                    <a:latin typeface="Cambria Math"/>
                                    <a:sym typeface="Wingdings" panose="05000000000000000000" pitchFamily="2" charset="2"/>
                                  </a:rPr>
                                  <m:t>𝑦</m:t>
                                </m:r>
                              </m:e>
                            </m:acc>
                          </m:e>
                          <m:sub>
                            <m:r>
                              <a:rPr lang="en-US" b="0" i="1" smtClean="0">
                                <a:latin typeface="Cambria Math"/>
                                <a:sym typeface="Wingdings" panose="05000000000000000000" pitchFamily="2" charset="2"/>
                              </a:rPr>
                              <m:t>𝑖</m:t>
                            </m:r>
                          </m:sub>
                        </m:sSub>
                        <m:r>
                          <a:rPr lang="en-US" b="0" i="1" smtClean="0">
                            <a:latin typeface="Cambria Math"/>
                            <a:sym typeface="Wingdings" panose="05000000000000000000" pitchFamily="2" charset="2"/>
                          </a:rPr>
                          <m:t>|</m:t>
                        </m:r>
                        <m:r>
                          <a:rPr lang="en-US" b="0" i="1" smtClean="0">
                            <a:latin typeface="Cambria Math"/>
                            <a:sym typeface="Wingdings" panose="05000000000000000000" pitchFamily="2" charset="2"/>
                          </a:rPr>
                          <m:t>𝑦</m:t>
                        </m:r>
                      </m:e>
                    </m:d>
                  </m:oMath>
                </a14:m>
                <a:r>
                  <a:rPr lang="en-US" dirty="0" smtClean="0">
                    <a:sym typeface="Wingdings" panose="05000000000000000000" pitchFamily="2" charset="2"/>
                  </a:rPr>
                  <a:t> separately and then compare these separate distributions to data   </a:t>
                </a:r>
              </a:p>
              <a:p>
                <a:r>
                  <a:rPr lang="en-US" dirty="0">
                    <a:sym typeface="Wingdings" panose="05000000000000000000" pitchFamily="2" charset="2"/>
                  </a:rPr>
                  <a:t> </a:t>
                </a:r>
                <a:r>
                  <a:rPr lang="en-US" dirty="0" smtClean="0">
                    <a:sym typeface="Wingdings" panose="05000000000000000000" pitchFamily="2" charset="2"/>
                  </a:rPr>
                  <a:t>          in order to find outliers or check overall calibration. </a:t>
                </a:r>
                <a:endParaRPr lang="en-US"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228600" y="990600"/>
                <a:ext cx="8686800" cy="1477328"/>
              </a:xfrm>
              <a:prstGeom prst="rect">
                <a:avLst/>
              </a:prstGeom>
              <a:blipFill rotWithShape="1">
                <a:blip r:embed="rId2"/>
                <a:stretch>
                  <a:fillRect l="-491" t="-2066" r="-1404" b="-53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590800" y="2649832"/>
                <a:ext cx="3001143" cy="405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𝑝</m:t>
                          </m:r>
                        </m:e>
                        <m:sub>
                          <m:r>
                            <a:rPr lang="en-US" b="0" i="1" smtClean="0">
                              <a:latin typeface="Cambria Math"/>
                            </a:rPr>
                            <m:t>𝑖</m:t>
                          </m:r>
                        </m:sub>
                      </m:sSub>
                      <m:r>
                        <a:rPr lang="en-US" i="1">
                          <a:latin typeface="Cambria Math"/>
                        </a:rPr>
                        <m:t>=</m:t>
                      </m:r>
                      <m:r>
                        <m:rPr>
                          <m:sty m:val="p"/>
                        </m:rPr>
                        <a:rPr lang="en-US" i="0">
                          <a:latin typeface="Cambria Math"/>
                        </a:rPr>
                        <m:t>Pr</m:t>
                      </m:r>
                      <m:d>
                        <m:dPr>
                          <m:ctrlPr>
                            <a:rPr lang="en-US" i="1">
                              <a:latin typeface="Cambria Math" panose="02040503050406030204" pitchFamily="18" charset="0"/>
                            </a:rPr>
                          </m:ctrlPr>
                        </m:dPr>
                        <m:e>
                          <m:r>
                            <a:rPr lang="en-US" i="1">
                              <a:latin typeface="Cambria Math"/>
                            </a:rPr>
                            <m:t>𝑇</m:t>
                          </m:r>
                          <m:d>
                            <m:dPr>
                              <m:ctrlPr>
                                <a:rPr lang="en-US" i="1">
                                  <a:latin typeface="Cambria Math" panose="02040503050406030204" pitchFamily="18" charset="0"/>
                                </a:rPr>
                              </m:ctrlPr>
                            </m:dPr>
                            <m:e>
                              <m:sSubSup>
                                <m:sSubSupPr>
                                  <m:ctrlPr>
                                    <a:rPr lang="en-US" i="1" smtClean="0">
                                      <a:latin typeface="Cambria Math" panose="02040503050406030204" pitchFamily="18" charset="0"/>
                                    </a:rPr>
                                  </m:ctrlPr>
                                </m:sSubSupPr>
                                <m:e>
                                  <m:r>
                                    <a:rPr lang="en-US" b="0" i="1" smtClean="0">
                                      <a:latin typeface="Cambria Math"/>
                                    </a:rPr>
                                    <m:t>𝑦</m:t>
                                  </m:r>
                                </m:e>
                                <m:sub>
                                  <m:r>
                                    <a:rPr lang="en-US" b="0" i="1" smtClean="0">
                                      <a:latin typeface="Cambria Math"/>
                                    </a:rPr>
                                    <m:t>𝑖</m:t>
                                  </m:r>
                                </m:sub>
                                <m:sup>
                                  <m:r>
                                    <a:rPr lang="en-US" b="0" i="1" smtClean="0">
                                      <a:latin typeface="Cambria Math"/>
                                    </a:rPr>
                                    <m:t>𝑟𝑒𝑝</m:t>
                                  </m:r>
                                </m:sup>
                              </m:sSubSup>
                            </m:e>
                          </m:d>
                          <m:r>
                            <a:rPr lang="en-US" b="0" i="1" smtClean="0">
                              <a:latin typeface="Cambria Math"/>
                            </a:rPr>
                            <m:t>≤</m:t>
                          </m:r>
                          <m:r>
                            <a:rPr lang="en-US" i="1">
                              <a:latin typeface="Cambria Math"/>
                              <a:ea typeface="Cambria Math"/>
                            </a:rPr>
                            <m:t>𝑇</m:t>
                          </m:r>
                          <m:r>
                            <a:rPr lang="en-US" i="1">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𝑦</m:t>
                              </m:r>
                            </m:e>
                            <m:sub>
                              <m:r>
                                <a:rPr lang="en-US" b="0" i="1" smtClean="0">
                                  <a:latin typeface="Cambria Math"/>
                                  <a:ea typeface="Cambria Math"/>
                                </a:rPr>
                                <m:t>𝑖</m:t>
                              </m:r>
                            </m:sub>
                          </m:sSub>
                          <m:r>
                            <a:rPr lang="en-US" i="1">
                              <a:latin typeface="Cambria Math"/>
                              <a:ea typeface="Cambria Math"/>
                            </a:rPr>
                            <m:t>)|</m:t>
                          </m:r>
                          <m:r>
                            <a:rPr lang="en-US" b="0" i="1" smtClean="0">
                              <a:latin typeface="Cambria Math"/>
                              <a:ea typeface="Cambria Math"/>
                            </a:rPr>
                            <m:t>𝑦</m:t>
                          </m:r>
                        </m:e>
                      </m:d>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590800" y="2649832"/>
                <a:ext cx="3001143" cy="405304"/>
              </a:xfrm>
              <a:prstGeom prst="rect">
                <a:avLst/>
              </a:prstGeom>
              <a:blipFill rotWithShape="1">
                <a:blip r:embed="rId3"/>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57200" y="3200400"/>
                <a:ext cx="6096000" cy="369332"/>
              </a:xfrm>
              <a:prstGeom prst="rect">
                <a:avLst/>
              </a:prstGeom>
              <a:noFill/>
            </p:spPr>
            <p:txBody>
              <a:bodyPr wrap="square" rtlCol="0">
                <a:spAutoFit/>
              </a:bodyPr>
              <a:lstStyle/>
              <a:p>
                <a:r>
                  <a:rPr lang="en-US" dirty="0" smtClean="0"/>
                  <a:t>If </a:t>
                </a:r>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oMath>
                </a14:m>
                <a:r>
                  <a:rPr lang="en-US" dirty="0" smtClean="0"/>
                  <a:t> is scalar,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3200400"/>
                <a:ext cx="6096000" cy="369332"/>
              </a:xfrm>
              <a:prstGeom prst="rect">
                <a:avLst/>
              </a:prstGeom>
              <a:blipFill rotWithShape="1">
                <a:blip r:embed="rId4"/>
                <a:stretch>
                  <a:fillRect l="-80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34964" y="3569732"/>
                <a:ext cx="2315569" cy="405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sub>
                      </m:sSub>
                      <m:r>
                        <a:rPr lang="en-US" i="1">
                          <a:latin typeface="Cambria Math"/>
                        </a:rPr>
                        <m:t>=</m:t>
                      </m:r>
                      <m:r>
                        <m:rPr>
                          <m:sty m:val="p"/>
                        </m:rPr>
                        <a:rPr lang="en-US">
                          <a:latin typeface="Cambria Math"/>
                        </a:rPr>
                        <m:t>Pr</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a:rPr>
                                <m:t>𝑦</m:t>
                              </m:r>
                            </m:e>
                            <m:sub>
                              <m:r>
                                <a:rPr lang="en-US" i="1">
                                  <a:latin typeface="Cambria Math"/>
                                </a:rPr>
                                <m:t>𝑖</m:t>
                              </m:r>
                            </m:sub>
                            <m:sup>
                              <m:r>
                                <a:rPr lang="en-US" i="1">
                                  <a:latin typeface="Cambria Math"/>
                                </a:rPr>
                                <m:t>𝑟𝑒𝑝</m:t>
                              </m:r>
                            </m:sup>
                          </m:sSubSup>
                          <m:r>
                            <a:rPr lang="en-US" i="1">
                              <a:latin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r>
                            <a:rPr lang="en-US" i="1">
                              <a:latin typeface="Cambria Math"/>
                              <a:ea typeface="Cambria Math"/>
                            </a:rPr>
                            <m:t>|</m:t>
                          </m:r>
                          <m:r>
                            <a:rPr lang="en-US" i="1">
                              <a:latin typeface="Cambria Math"/>
                              <a:ea typeface="Cambria Math"/>
                            </a:rPr>
                            <m:t>𝑦</m:t>
                          </m:r>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934964" y="3569732"/>
                <a:ext cx="2315569" cy="405304"/>
              </a:xfrm>
              <a:prstGeom prst="rect">
                <a:avLst/>
              </a:prstGeom>
              <a:blipFill rotWithShape="1">
                <a:blip r:embed="rId5"/>
                <a:stretch>
                  <a:fillRect b="-9091"/>
                </a:stretch>
              </a:blipFill>
            </p:spPr>
            <p:txBody>
              <a:bodyPr/>
              <a:lstStyle/>
              <a:p>
                <a:r>
                  <a:rPr lang="en-US">
                    <a:noFill/>
                  </a:rPr>
                  <a:t> </a:t>
                </a:r>
              </a:p>
            </p:txBody>
          </p:sp>
        </mc:Fallback>
      </mc:AlternateContent>
      <p:sp>
        <p:nvSpPr>
          <p:cNvPr id="8" name="TextBox 7"/>
          <p:cNvSpPr txBox="1"/>
          <p:nvPr/>
        </p:nvSpPr>
        <p:spPr>
          <a:xfrm>
            <a:off x="533400" y="4419600"/>
            <a:ext cx="7772400" cy="923330"/>
          </a:xfrm>
          <a:prstGeom prst="rect">
            <a:avLst/>
          </a:prstGeom>
          <a:noFill/>
        </p:spPr>
        <p:txBody>
          <a:bodyPr wrap="square" rtlCol="0">
            <a:spAutoFit/>
          </a:bodyPr>
          <a:lstStyle/>
          <a:p>
            <a:r>
              <a:rPr lang="en-US" dirty="0" smtClean="0"/>
              <a:t>A related approach is to replace predictive distributions with cross-validation predictive distributions, for each data point comparing to the inference given all the other data.</a:t>
            </a:r>
            <a:endParaRPr lang="en-US" dirty="0"/>
          </a:p>
        </p:txBody>
      </p:sp>
      <mc:AlternateContent xmlns:mc="http://schemas.openxmlformats.org/markup-compatibility/2006" xmlns:a14="http://schemas.microsoft.com/office/drawing/2010/main">
        <mc:Choice Requires="a14">
          <p:sp>
            <p:nvSpPr>
              <p:cNvPr id="9" name="Rectangle 8"/>
              <p:cNvSpPr/>
              <p:nvPr/>
            </p:nvSpPr>
            <p:spPr>
              <a:xfrm>
                <a:off x="2934964" y="5562600"/>
                <a:ext cx="2574807" cy="405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𝑝</m:t>
                          </m:r>
                        </m:e>
                        <m:sub>
                          <m:r>
                            <a:rPr lang="en-US" i="1">
                              <a:latin typeface="Cambria Math"/>
                            </a:rPr>
                            <m:t>𝑖</m:t>
                          </m:r>
                        </m:sub>
                      </m:sSub>
                      <m:r>
                        <a:rPr lang="en-US" i="1">
                          <a:latin typeface="Cambria Math"/>
                        </a:rPr>
                        <m:t>=</m:t>
                      </m:r>
                      <m:r>
                        <m:rPr>
                          <m:sty m:val="p"/>
                        </m:rPr>
                        <a:rPr lang="en-US">
                          <a:latin typeface="Cambria Math"/>
                        </a:rPr>
                        <m:t>Pr</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a:rPr>
                                <m:t>𝑦</m:t>
                              </m:r>
                            </m:e>
                            <m:sub>
                              <m:r>
                                <a:rPr lang="en-US" i="1">
                                  <a:latin typeface="Cambria Math"/>
                                </a:rPr>
                                <m:t>𝑖</m:t>
                              </m:r>
                            </m:sub>
                            <m:sup>
                              <m:r>
                                <a:rPr lang="en-US" i="1">
                                  <a:latin typeface="Cambria Math"/>
                                </a:rPr>
                                <m:t>𝑟𝑒𝑝</m:t>
                              </m:r>
                            </m:sup>
                          </m:sSubSup>
                          <m:r>
                            <a:rPr lang="en-US" i="1">
                              <a:latin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b="0" i="1" smtClean="0">
                                  <a:latin typeface="Cambria Math"/>
                                  <a:ea typeface="Cambria Math"/>
                                </a:rPr>
                                <m:t>−</m:t>
                              </m:r>
                              <m:r>
                                <a:rPr lang="en-US" i="1">
                                  <a:latin typeface="Cambria Math"/>
                                  <a:ea typeface="Cambria Math"/>
                                </a:rPr>
                                <m:t>𝑖</m:t>
                              </m:r>
                            </m:sub>
                          </m:sSub>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934964" y="5562600"/>
                <a:ext cx="2574807" cy="405304"/>
              </a:xfrm>
              <a:prstGeom prst="rect">
                <a:avLst/>
              </a:prstGeom>
              <a:blipFill rotWithShape="1">
                <a:blip r:embed="rId6"/>
                <a:stretch>
                  <a:fillRect b="-7576"/>
                </a:stretch>
              </a:blipFill>
            </p:spPr>
            <p:txBody>
              <a:bodyPr/>
              <a:lstStyle/>
              <a:p>
                <a:r>
                  <a:rPr lang="en-US">
                    <a:noFill/>
                  </a:rPr>
                  <a:t> </a:t>
                </a:r>
              </a:p>
            </p:txBody>
          </p:sp>
        </mc:Fallback>
      </mc:AlternateContent>
    </p:spTree>
    <p:extLst>
      <p:ext uri="{BB962C8B-B14F-4D97-AF65-F5344CB8AC3E}">
        <p14:creationId xmlns:p14="http://schemas.microsoft.com/office/powerpoint/2010/main" val="1220740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Graphical posterior predictive checks</a:t>
            </a:r>
            <a:endParaRPr lang="en-US" b="1" dirty="0">
              <a:solidFill>
                <a:srgbClr val="3333FF"/>
              </a:solidFill>
            </a:endParaRPr>
          </a:p>
        </p:txBody>
      </p:sp>
      <p:sp>
        <p:nvSpPr>
          <p:cNvPr id="7" name="TextBox 6"/>
          <p:cNvSpPr txBox="1"/>
          <p:nvPr/>
        </p:nvSpPr>
        <p:spPr>
          <a:xfrm>
            <a:off x="304800" y="990600"/>
            <a:ext cx="8458200" cy="923330"/>
          </a:xfrm>
          <a:prstGeom prst="rect">
            <a:avLst/>
          </a:prstGeom>
          <a:noFill/>
        </p:spPr>
        <p:txBody>
          <a:bodyPr wrap="square" rtlCol="0">
            <a:spAutoFit/>
          </a:bodyPr>
          <a:lstStyle/>
          <a:p>
            <a:r>
              <a:rPr lang="en-US" dirty="0" smtClean="0"/>
              <a:t>Graphical model checking is to </a:t>
            </a:r>
            <a:r>
              <a:rPr lang="en-US" dirty="0" smtClean="0">
                <a:solidFill>
                  <a:srgbClr val="FF0000"/>
                </a:solidFill>
              </a:rPr>
              <a:t>display the data alongside simulated data from the fitted model</a:t>
            </a:r>
            <a:r>
              <a:rPr lang="en-US" dirty="0" smtClean="0"/>
              <a:t>, and to look for systematic discrepancies between real and simulated data from the fitted model, and look for systematic discrepancies between real and simulated data.</a:t>
            </a:r>
            <a:endParaRPr lang="en-US" dirty="0"/>
          </a:p>
        </p:txBody>
      </p:sp>
      <p:sp>
        <p:nvSpPr>
          <p:cNvPr id="10" name="TextBox 9"/>
          <p:cNvSpPr txBox="1"/>
          <p:nvPr/>
        </p:nvSpPr>
        <p:spPr>
          <a:xfrm>
            <a:off x="457200" y="2362200"/>
            <a:ext cx="8534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Direct display of all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Display of data summaries or parameter inferences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Graphs of residuals or other measures of discrepancy between model and data</a:t>
            </a:r>
            <a:endParaRPr lang="en-US" dirty="0"/>
          </a:p>
        </p:txBody>
      </p:sp>
    </p:spTree>
    <p:extLst>
      <p:ext uri="{BB962C8B-B14F-4D97-AF65-F5344CB8AC3E}">
        <p14:creationId xmlns:p14="http://schemas.microsoft.com/office/powerpoint/2010/main" val="1763840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Model checking is a crucial step</a:t>
            </a:r>
            <a:endParaRPr lang="en-US" b="1" dirty="0">
              <a:solidFill>
                <a:srgbClr val="3333FF"/>
              </a:solidFill>
            </a:endParaRPr>
          </a:p>
        </p:txBody>
      </p:sp>
      <p:sp>
        <p:nvSpPr>
          <p:cNvPr id="2" name="TextBox 1"/>
          <p:cNvSpPr txBox="1"/>
          <p:nvPr/>
        </p:nvSpPr>
        <p:spPr>
          <a:xfrm>
            <a:off x="304800" y="961072"/>
            <a:ext cx="8229600" cy="1477328"/>
          </a:xfrm>
          <a:prstGeom prst="rect">
            <a:avLst/>
          </a:prstGeom>
          <a:noFill/>
        </p:spPr>
        <p:txBody>
          <a:bodyPr wrap="square" rtlCol="0">
            <a:spAutoFit/>
          </a:bodyPr>
          <a:lstStyle/>
          <a:p>
            <a:r>
              <a:rPr lang="en-US" dirty="0" smtClean="0"/>
              <a:t>1. Constructing a probability model</a:t>
            </a:r>
          </a:p>
          <a:p>
            <a:endParaRPr lang="en-US" dirty="0"/>
          </a:p>
          <a:p>
            <a:r>
              <a:rPr lang="en-US" dirty="0" smtClean="0"/>
              <a:t>2. Computing the posterior distribution of all estimands </a:t>
            </a:r>
          </a:p>
          <a:p>
            <a:endParaRPr lang="en-US" dirty="0"/>
          </a:p>
          <a:p>
            <a:r>
              <a:rPr lang="en-US" dirty="0" smtClean="0">
                <a:solidFill>
                  <a:srgbClr val="FF0000"/>
                </a:solidFill>
              </a:rPr>
              <a:t>3. Assessing the fit of the model to the </a:t>
            </a:r>
            <a:r>
              <a:rPr lang="en-US" b="1" dirty="0" smtClean="0">
                <a:solidFill>
                  <a:srgbClr val="00B050"/>
                </a:solidFill>
              </a:rPr>
              <a:t>data</a:t>
            </a:r>
            <a:r>
              <a:rPr lang="en-US" dirty="0" smtClean="0">
                <a:solidFill>
                  <a:srgbClr val="FF0000"/>
                </a:solidFill>
              </a:rPr>
              <a:t> and to our substantive </a:t>
            </a:r>
            <a:r>
              <a:rPr lang="en-US" b="1" dirty="0" smtClean="0">
                <a:solidFill>
                  <a:srgbClr val="3333FF"/>
                </a:solidFill>
              </a:rPr>
              <a:t>knowledge</a:t>
            </a:r>
            <a:r>
              <a:rPr lang="en-US" dirty="0" smtClean="0">
                <a:solidFill>
                  <a:srgbClr val="FF0000"/>
                </a:solidFill>
              </a:rPr>
              <a:t> </a:t>
            </a:r>
            <a:endParaRPr lang="en-US" dirty="0">
              <a:solidFill>
                <a:srgbClr val="FF0000"/>
              </a:solidFill>
            </a:endParaRPr>
          </a:p>
        </p:txBody>
      </p:sp>
      <p:sp>
        <p:nvSpPr>
          <p:cNvPr id="4" name="TextBox 3"/>
          <p:cNvSpPr txBox="1"/>
          <p:nvPr/>
        </p:nvSpPr>
        <p:spPr>
          <a:xfrm>
            <a:off x="599440" y="5155580"/>
            <a:ext cx="6096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a:t>
            </a:r>
            <a:r>
              <a:rPr lang="en-US" dirty="0" smtClean="0"/>
              <a:t>rior</a:t>
            </a:r>
          </a:p>
          <a:p>
            <a:pPr marL="285750" indent="-285750">
              <a:buFont typeface="Arial" panose="020B0604020202020204" pitchFamily="34" charset="0"/>
              <a:buChar char="•"/>
            </a:pPr>
            <a:r>
              <a:rPr lang="en-US" dirty="0" smtClean="0"/>
              <a:t>sampling distribution</a:t>
            </a:r>
          </a:p>
          <a:p>
            <a:pPr marL="285750" indent="-285750">
              <a:buFont typeface="Arial" panose="020B0604020202020204" pitchFamily="34" charset="0"/>
              <a:buChar char="•"/>
            </a:pPr>
            <a:r>
              <a:rPr lang="en-US" dirty="0" smtClean="0"/>
              <a:t>hierarchical structure</a:t>
            </a:r>
          </a:p>
          <a:p>
            <a:pPr marL="285750" indent="-285750">
              <a:buFont typeface="Arial" panose="020B0604020202020204" pitchFamily="34" charset="0"/>
              <a:buChar char="•"/>
            </a:pPr>
            <a:r>
              <a:rPr lang="en-US" dirty="0" smtClean="0"/>
              <a:t>explanatory variables…</a:t>
            </a:r>
            <a:endParaRPr lang="en-US" dirty="0"/>
          </a:p>
        </p:txBody>
      </p:sp>
      <p:sp>
        <p:nvSpPr>
          <p:cNvPr id="5" name="TextBox 4"/>
          <p:cNvSpPr txBox="1"/>
          <p:nvPr/>
        </p:nvSpPr>
        <p:spPr>
          <a:xfrm>
            <a:off x="533400" y="4686712"/>
            <a:ext cx="3581400" cy="369332"/>
          </a:xfrm>
          <a:prstGeom prst="rect">
            <a:avLst/>
          </a:prstGeom>
          <a:noFill/>
        </p:spPr>
        <p:txBody>
          <a:bodyPr wrap="square" rtlCol="0">
            <a:spAutoFit/>
          </a:bodyPr>
          <a:lstStyle/>
          <a:p>
            <a:r>
              <a:rPr lang="en-US" dirty="0" smtClean="0"/>
              <a:t>We need to check….</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4469780"/>
            <a:ext cx="2057400" cy="2007220"/>
          </a:xfrm>
          <a:prstGeom prst="rect">
            <a:avLst/>
          </a:prstGeom>
        </p:spPr>
      </p:pic>
      <p:sp>
        <p:nvSpPr>
          <p:cNvPr id="7" name="TextBox 6"/>
          <p:cNvSpPr txBox="1"/>
          <p:nvPr/>
        </p:nvSpPr>
        <p:spPr>
          <a:xfrm>
            <a:off x="114300" y="2699293"/>
            <a:ext cx="8915400" cy="646331"/>
          </a:xfrm>
          <a:prstGeom prst="rect">
            <a:avLst/>
          </a:prstGeom>
          <a:noFill/>
          <a:ln>
            <a:solidFill>
              <a:schemeClr val="accent1"/>
            </a:solidFill>
          </a:ln>
        </p:spPr>
        <p:txBody>
          <a:bodyPr wrap="square" rtlCol="0">
            <a:spAutoFit/>
          </a:bodyPr>
          <a:lstStyle/>
          <a:p>
            <a:r>
              <a:rPr lang="en-US" dirty="0" smtClean="0"/>
              <a:t>It is impossible to include in a probability distribution all of one’s knowledge about a problem, and so it is wise to investigate what aspects of reality are not captured by the model</a:t>
            </a:r>
            <a:endParaRPr lang="en-US" dirty="0"/>
          </a:p>
        </p:txBody>
      </p:sp>
      <p:sp>
        <p:nvSpPr>
          <p:cNvPr id="8" name="Rectangle 7"/>
          <p:cNvSpPr/>
          <p:nvPr/>
        </p:nvSpPr>
        <p:spPr>
          <a:xfrm>
            <a:off x="2514600" y="3581400"/>
            <a:ext cx="1066800" cy="533400"/>
          </a:xfrm>
          <a:prstGeom prst="rect">
            <a:avLst/>
          </a:prstGeom>
          <a:solidFill>
            <a:schemeClr val="accent3">
              <a:lumMod val="20000"/>
              <a:lumOff val="80000"/>
            </a:schemeClr>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Reality</a:t>
            </a:r>
            <a:endParaRPr lang="en-US" dirty="0">
              <a:solidFill>
                <a:schemeClr val="tx1"/>
              </a:solidFill>
            </a:endParaRPr>
          </a:p>
        </p:txBody>
      </p:sp>
      <p:sp>
        <p:nvSpPr>
          <p:cNvPr id="9" name="Rectangle 8"/>
          <p:cNvSpPr/>
          <p:nvPr/>
        </p:nvSpPr>
        <p:spPr>
          <a:xfrm>
            <a:off x="4038600" y="3581400"/>
            <a:ext cx="1066800" cy="533400"/>
          </a:xfrm>
          <a:prstGeom prst="rect">
            <a:avLst/>
          </a:prstGeom>
          <a:solidFill>
            <a:schemeClr val="accent3">
              <a:lumMod val="20000"/>
              <a:lumOff val="80000"/>
            </a:schemeClr>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endParaRPr lang="en-US" dirty="0">
              <a:solidFill>
                <a:schemeClr val="tx1"/>
              </a:solidFill>
            </a:endParaRPr>
          </a:p>
        </p:txBody>
      </p:sp>
      <p:sp>
        <p:nvSpPr>
          <p:cNvPr id="10" name="Rectangle 9"/>
          <p:cNvSpPr/>
          <p:nvPr/>
        </p:nvSpPr>
        <p:spPr>
          <a:xfrm>
            <a:off x="5562600" y="3581400"/>
            <a:ext cx="1066800" cy="533400"/>
          </a:xfrm>
          <a:prstGeom prst="rect">
            <a:avLst/>
          </a:prstGeom>
          <a:solidFill>
            <a:schemeClr val="accent3">
              <a:lumMod val="20000"/>
              <a:lumOff val="80000"/>
            </a:schemeClr>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Solution</a:t>
            </a:r>
            <a:endParaRPr lang="en-US" dirty="0">
              <a:solidFill>
                <a:schemeClr val="tx1"/>
              </a:solidFill>
            </a:endParaRPr>
          </a:p>
        </p:txBody>
      </p:sp>
      <p:cxnSp>
        <p:nvCxnSpPr>
          <p:cNvPr id="12" name="Straight Arrow Connector 11"/>
          <p:cNvCxnSpPr>
            <a:stCxn id="8" idx="3"/>
            <a:endCxn id="9" idx="1"/>
          </p:cNvCxnSpPr>
          <p:nvPr/>
        </p:nvCxnSpPr>
        <p:spPr>
          <a:xfrm>
            <a:off x="3581400" y="3848100"/>
            <a:ext cx="45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105400" y="3851635"/>
            <a:ext cx="45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flipH="1">
            <a:off x="4572000" y="3919759"/>
            <a:ext cx="1524000" cy="367181"/>
          </a:xfrm>
          <a:prstGeom prst="arc">
            <a:avLst>
              <a:gd name="adj1" fmla="val 58285"/>
              <a:gd name="adj2" fmla="val 10716393"/>
            </a:avLst>
          </a:prstGeom>
          <a:ln>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flipH="1">
            <a:off x="3052713" y="3668257"/>
            <a:ext cx="3048000" cy="865017"/>
          </a:xfrm>
          <a:prstGeom prst="arc">
            <a:avLst>
              <a:gd name="adj1" fmla="val 58285"/>
              <a:gd name="adj2" fmla="val 10716393"/>
            </a:avLst>
          </a:prstGeom>
          <a:ln>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flipH="1">
            <a:off x="3049965" y="3939211"/>
            <a:ext cx="1524000" cy="367181"/>
          </a:xfrm>
          <a:prstGeom prst="arc">
            <a:avLst>
              <a:gd name="adj1" fmla="val 58285"/>
              <a:gd name="adj2" fmla="val 10716393"/>
            </a:avLst>
          </a:prstGeom>
          <a:ln>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77323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Direct display of all the data</a:t>
            </a:r>
            <a:endParaRPr lang="en-US" b="1" dirty="0">
              <a:solidFill>
                <a:srgbClr val="3333FF"/>
              </a:solidFill>
            </a:endParaRPr>
          </a:p>
        </p:txBody>
      </p:sp>
      <p:pic>
        <p:nvPicPr>
          <p:cNvPr id="2" name="Picture 1"/>
          <p:cNvPicPr>
            <a:picLocks noChangeAspect="1"/>
          </p:cNvPicPr>
          <p:nvPr/>
        </p:nvPicPr>
        <p:blipFill>
          <a:blip r:embed="rId2"/>
          <a:stretch>
            <a:fillRect/>
          </a:stretch>
        </p:blipFill>
        <p:spPr>
          <a:xfrm>
            <a:off x="1066800" y="1371600"/>
            <a:ext cx="7086600" cy="4078782"/>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5202417" y="6019800"/>
                <a:ext cx="11430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𝑟𝑒𝑝</m:t>
                          </m:r>
                        </m:sup>
                      </m:sSup>
                      <m:r>
                        <a:rPr lang="en-US" b="0" i="1" smtClean="0">
                          <a:latin typeface="Cambria Math" panose="02040503050406030204" pitchFamily="18" charset="0"/>
                        </a:rPr>
                        <m:t>)</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202417" y="6019800"/>
                <a:ext cx="1143000"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01011" y="6019800"/>
                <a:ext cx="11430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001011" y="6019800"/>
                <a:ext cx="1143000" cy="369332"/>
              </a:xfrm>
              <a:prstGeom prst="rect">
                <a:avLst/>
              </a:prstGeom>
              <a:blipFill>
                <a:blip r:embed="rId4"/>
                <a:stretch>
                  <a:fillRect b="-13333"/>
                </a:stretch>
              </a:blipFill>
            </p:spPr>
            <p:txBody>
              <a:bodyPr/>
              <a:lstStyle/>
              <a:p>
                <a:r>
                  <a:rPr lang="en-US">
                    <a:noFill/>
                  </a:rPr>
                  <a:t> </a:t>
                </a:r>
              </a:p>
            </p:txBody>
          </p:sp>
        </mc:Fallback>
      </mc:AlternateContent>
      <p:cxnSp>
        <p:nvCxnSpPr>
          <p:cNvPr id="8" name="Straight Arrow Connector 7"/>
          <p:cNvCxnSpPr/>
          <p:nvPr/>
        </p:nvCxnSpPr>
        <p:spPr>
          <a:xfrm>
            <a:off x="1295400" y="2050330"/>
            <a:ext cx="879049" cy="0"/>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8800" y="2008036"/>
            <a:ext cx="1295400" cy="323165"/>
          </a:xfrm>
          <a:prstGeom prst="rect">
            <a:avLst/>
          </a:prstGeom>
          <a:noFill/>
        </p:spPr>
        <p:txBody>
          <a:bodyPr wrap="square" rtlCol="0">
            <a:spAutoFit/>
          </a:bodyPr>
          <a:lstStyle/>
          <a:p>
            <a:r>
              <a:rPr lang="en-US" sz="1500" dirty="0" smtClean="0">
                <a:solidFill>
                  <a:srgbClr val="3333FF"/>
                </a:solidFill>
              </a:rPr>
              <a:t>23 situation</a:t>
            </a:r>
            <a:endParaRPr lang="en-US" sz="1500" dirty="0">
              <a:solidFill>
                <a:srgbClr val="3333FF"/>
              </a:solidFill>
            </a:endParaRPr>
          </a:p>
        </p:txBody>
      </p:sp>
      <p:cxnSp>
        <p:nvCxnSpPr>
          <p:cNvPr id="11" name="Straight Arrow Connector 10"/>
          <p:cNvCxnSpPr/>
          <p:nvPr/>
        </p:nvCxnSpPr>
        <p:spPr>
          <a:xfrm flipV="1">
            <a:off x="1295400" y="1295400"/>
            <a:ext cx="0" cy="762000"/>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1424" y="955068"/>
            <a:ext cx="1787951" cy="323165"/>
          </a:xfrm>
          <a:prstGeom prst="rect">
            <a:avLst/>
          </a:prstGeom>
          <a:noFill/>
        </p:spPr>
        <p:txBody>
          <a:bodyPr wrap="square" rtlCol="0">
            <a:spAutoFit/>
          </a:bodyPr>
          <a:lstStyle/>
          <a:p>
            <a:r>
              <a:rPr lang="en-US" sz="1500" dirty="0" smtClean="0">
                <a:solidFill>
                  <a:srgbClr val="3333FF"/>
                </a:solidFill>
              </a:rPr>
              <a:t>15 yes/no responses</a:t>
            </a:r>
            <a:endParaRPr lang="en-US" sz="1500" dirty="0">
              <a:solidFill>
                <a:srgbClr val="3333FF"/>
              </a:solidFill>
            </a:endParaRPr>
          </a:p>
        </p:txBody>
      </p:sp>
      <p:sp>
        <p:nvSpPr>
          <p:cNvPr id="16" name="TextBox 15"/>
          <p:cNvSpPr txBox="1"/>
          <p:nvPr/>
        </p:nvSpPr>
        <p:spPr>
          <a:xfrm>
            <a:off x="304801" y="1666144"/>
            <a:ext cx="1235502" cy="323165"/>
          </a:xfrm>
          <a:prstGeom prst="rect">
            <a:avLst/>
          </a:prstGeom>
          <a:noFill/>
        </p:spPr>
        <p:txBody>
          <a:bodyPr wrap="square" rtlCol="0">
            <a:spAutoFit/>
          </a:bodyPr>
          <a:lstStyle/>
          <a:p>
            <a:r>
              <a:rPr lang="en-US" sz="1500" dirty="0" smtClean="0">
                <a:solidFill>
                  <a:srgbClr val="FF0000"/>
                </a:solidFill>
              </a:rPr>
              <a:t>Person 1</a:t>
            </a:r>
            <a:endParaRPr lang="en-US" sz="1500" dirty="0">
              <a:solidFill>
                <a:srgbClr val="FF0000"/>
              </a:solidFill>
            </a:endParaRPr>
          </a:p>
        </p:txBody>
      </p:sp>
      <p:sp>
        <p:nvSpPr>
          <p:cNvPr id="17" name="TextBox 16"/>
          <p:cNvSpPr txBox="1"/>
          <p:nvPr/>
        </p:nvSpPr>
        <p:spPr>
          <a:xfrm>
            <a:off x="304801" y="2285309"/>
            <a:ext cx="1235502" cy="323165"/>
          </a:xfrm>
          <a:prstGeom prst="rect">
            <a:avLst/>
          </a:prstGeom>
          <a:noFill/>
        </p:spPr>
        <p:txBody>
          <a:bodyPr wrap="square" rtlCol="0">
            <a:spAutoFit/>
          </a:bodyPr>
          <a:lstStyle/>
          <a:p>
            <a:r>
              <a:rPr lang="en-US" sz="1500" dirty="0" smtClean="0">
                <a:solidFill>
                  <a:srgbClr val="FF0000"/>
                </a:solidFill>
              </a:rPr>
              <a:t>Person 2</a:t>
            </a:r>
            <a:endParaRPr lang="en-US" sz="1500" dirty="0">
              <a:solidFill>
                <a:srgbClr val="FF0000"/>
              </a:solidFill>
            </a:endParaRPr>
          </a:p>
        </p:txBody>
      </p:sp>
      <p:sp>
        <p:nvSpPr>
          <p:cNvPr id="18" name="TextBox 17"/>
          <p:cNvSpPr txBox="1"/>
          <p:nvPr/>
        </p:nvSpPr>
        <p:spPr>
          <a:xfrm>
            <a:off x="304800" y="2981624"/>
            <a:ext cx="1031449" cy="323165"/>
          </a:xfrm>
          <a:prstGeom prst="rect">
            <a:avLst/>
          </a:prstGeom>
          <a:noFill/>
        </p:spPr>
        <p:txBody>
          <a:bodyPr wrap="square" rtlCol="0">
            <a:spAutoFit/>
          </a:bodyPr>
          <a:lstStyle/>
          <a:p>
            <a:r>
              <a:rPr lang="en-US" sz="1500" dirty="0" smtClean="0">
                <a:solidFill>
                  <a:srgbClr val="FF0000"/>
                </a:solidFill>
              </a:rPr>
              <a:t>Person 3</a:t>
            </a:r>
            <a:endParaRPr lang="en-US" sz="1500" dirty="0">
              <a:solidFill>
                <a:srgbClr val="FF0000"/>
              </a:solidFill>
            </a:endParaRPr>
          </a:p>
        </p:txBody>
      </p:sp>
      <p:sp>
        <p:nvSpPr>
          <p:cNvPr id="19" name="TextBox 18"/>
          <p:cNvSpPr txBox="1"/>
          <p:nvPr/>
        </p:nvSpPr>
        <p:spPr>
          <a:xfrm>
            <a:off x="304801" y="3593597"/>
            <a:ext cx="1066800" cy="323165"/>
          </a:xfrm>
          <a:prstGeom prst="rect">
            <a:avLst/>
          </a:prstGeom>
          <a:noFill/>
        </p:spPr>
        <p:txBody>
          <a:bodyPr wrap="square" rtlCol="0">
            <a:spAutoFit/>
          </a:bodyPr>
          <a:lstStyle/>
          <a:p>
            <a:r>
              <a:rPr lang="en-US" sz="1500" dirty="0" smtClean="0">
                <a:solidFill>
                  <a:srgbClr val="FF0000"/>
                </a:solidFill>
              </a:rPr>
              <a:t>Person 4</a:t>
            </a:r>
            <a:endParaRPr lang="en-US" sz="1500" dirty="0">
              <a:solidFill>
                <a:srgbClr val="FF0000"/>
              </a:solidFill>
            </a:endParaRPr>
          </a:p>
        </p:txBody>
      </p:sp>
      <p:sp>
        <p:nvSpPr>
          <p:cNvPr id="20" name="TextBox 19"/>
          <p:cNvSpPr txBox="1"/>
          <p:nvPr/>
        </p:nvSpPr>
        <p:spPr>
          <a:xfrm>
            <a:off x="304800" y="4212762"/>
            <a:ext cx="1267711" cy="323165"/>
          </a:xfrm>
          <a:prstGeom prst="rect">
            <a:avLst/>
          </a:prstGeom>
          <a:noFill/>
        </p:spPr>
        <p:txBody>
          <a:bodyPr wrap="square" rtlCol="0">
            <a:spAutoFit/>
          </a:bodyPr>
          <a:lstStyle/>
          <a:p>
            <a:r>
              <a:rPr lang="en-US" sz="1500" dirty="0" smtClean="0">
                <a:solidFill>
                  <a:srgbClr val="FF0000"/>
                </a:solidFill>
              </a:rPr>
              <a:t>Person 5</a:t>
            </a:r>
            <a:endParaRPr lang="en-US" sz="1500" dirty="0">
              <a:solidFill>
                <a:srgbClr val="FF0000"/>
              </a:solidFill>
            </a:endParaRPr>
          </a:p>
        </p:txBody>
      </p:sp>
      <p:sp>
        <p:nvSpPr>
          <p:cNvPr id="21" name="TextBox 20"/>
          <p:cNvSpPr txBox="1"/>
          <p:nvPr/>
        </p:nvSpPr>
        <p:spPr>
          <a:xfrm>
            <a:off x="304801" y="4909077"/>
            <a:ext cx="1235502" cy="323165"/>
          </a:xfrm>
          <a:prstGeom prst="rect">
            <a:avLst/>
          </a:prstGeom>
          <a:noFill/>
        </p:spPr>
        <p:txBody>
          <a:bodyPr wrap="square" rtlCol="0">
            <a:spAutoFit/>
          </a:bodyPr>
          <a:lstStyle/>
          <a:p>
            <a:r>
              <a:rPr lang="en-US" sz="1500" dirty="0" smtClean="0">
                <a:solidFill>
                  <a:srgbClr val="FF0000"/>
                </a:solidFill>
              </a:rPr>
              <a:t>Person 6</a:t>
            </a:r>
            <a:endParaRPr lang="en-US" sz="1500" dirty="0">
              <a:solidFill>
                <a:srgbClr val="FF0000"/>
              </a:solidFill>
            </a:endParaRPr>
          </a:p>
        </p:txBody>
      </p:sp>
      <p:sp>
        <p:nvSpPr>
          <p:cNvPr id="22" name="TextBox 21"/>
          <p:cNvSpPr txBox="1"/>
          <p:nvPr/>
        </p:nvSpPr>
        <p:spPr>
          <a:xfrm>
            <a:off x="3124200" y="597932"/>
            <a:ext cx="2895600" cy="369332"/>
          </a:xfrm>
          <a:prstGeom prst="rect">
            <a:avLst/>
          </a:prstGeom>
          <a:noFill/>
        </p:spPr>
        <p:txBody>
          <a:bodyPr wrap="square" rtlCol="0">
            <a:spAutoFit/>
          </a:bodyPr>
          <a:lstStyle/>
          <a:p>
            <a:r>
              <a:rPr lang="en-US" dirty="0" smtClean="0"/>
              <a:t>Experiment in Psychology </a:t>
            </a:r>
            <a:endParaRPr lang="en-US" dirty="0"/>
          </a:p>
        </p:txBody>
      </p:sp>
      <p:sp>
        <p:nvSpPr>
          <p:cNvPr id="23" name="Down Arrow 22"/>
          <p:cNvSpPr/>
          <p:nvPr/>
        </p:nvSpPr>
        <p:spPr>
          <a:xfrm>
            <a:off x="1097829" y="1467891"/>
            <a:ext cx="152400" cy="4038600"/>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21655" y="5375363"/>
            <a:ext cx="2237296" cy="584775"/>
          </a:xfrm>
          <a:prstGeom prst="rect">
            <a:avLst/>
          </a:prstGeom>
          <a:noFill/>
        </p:spPr>
        <p:txBody>
          <a:bodyPr wrap="square" rtlCol="0">
            <a:spAutoFit/>
          </a:bodyPr>
          <a:lstStyle/>
          <a:p>
            <a:pPr algn="ctr"/>
            <a:r>
              <a:rPr lang="en-US" sz="1600" dirty="0" smtClean="0"/>
              <a:t>Persons are ordered with their response rate</a:t>
            </a:r>
            <a:endParaRPr lang="en-US" sz="1600" dirty="0"/>
          </a:p>
        </p:txBody>
      </p:sp>
      <p:sp>
        <p:nvSpPr>
          <p:cNvPr id="25" name="TextBox 24"/>
          <p:cNvSpPr txBox="1"/>
          <p:nvPr/>
        </p:nvSpPr>
        <p:spPr>
          <a:xfrm>
            <a:off x="2506449" y="1127467"/>
            <a:ext cx="1235502" cy="323165"/>
          </a:xfrm>
          <a:prstGeom prst="rect">
            <a:avLst/>
          </a:prstGeom>
          <a:noFill/>
        </p:spPr>
        <p:txBody>
          <a:bodyPr wrap="square" rtlCol="0">
            <a:spAutoFit/>
          </a:bodyPr>
          <a:lstStyle/>
          <a:p>
            <a:r>
              <a:rPr lang="en-US" sz="1500" dirty="0" smtClean="0">
                <a:solidFill>
                  <a:srgbClr val="FF0000"/>
                </a:solidFill>
              </a:rPr>
              <a:t>simulation 1</a:t>
            </a:r>
            <a:endParaRPr lang="en-US" sz="1500" dirty="0">
              <a:solidFill>
                <a:srgbClr val="FF0000"/>
              </a:solidFill>
            </a:endParaRPr>
          </a:p>
        </p:txBody>
      </p:sp>
      <p:sp>
        <p:nvSpPr>
          <p:cNvPr id="26" name="TextBox 25"/>
          <p:cNvSpPr txBox="1"/>
          <p:nvPr/>
        </p:nvSpPr>
        <p:spPr>
          <a:xfrm>
            <a:off x="7146498" y="1127467"/>
            <a:ext cx="1235502" cy="323165"/>
          </a:xfrm>
          <a:prstGeom prst="rect">
            <a:avLst/>
          </a:prstGeom>
          <a:noFill/>
        </p:spPr>
        <p:txBody>
          <a:bodyPr wrap="square" rtlCol="0">
            <a:spAutoFit/>
          </a:bodyPr>
          <a:lstStyle/>
          <a:p>
            <a:r>
              <a:rPr lang="en-US" sz="1500" dirty="0" smtClean="0">
                <a:solidFill>
                  <a:srgbClr val="FF0000"/>
                </a:solidFill>
              </a:rPr>
              <a:t>simulation 7</a:t>
            </a:r>
            <a:endParaRPr lang="en-US" sz="1500" dirty="0">
              <a:solidFill>
                <a:srgbClr val="FF0000"/>
              </a:solidFill>
            </a:endParaRPr>
          </a:p>
        </p:txBody>
      </p:sp>
      <p:sp>
        <p:nvSpPr>
          <p:cNvPr id="27" name="Rectangle 26"/>
          <p:cNvSpPr/>
          <p:nvPr/>
        </p:nvSpPr>
        <p:spPr>
          <a:xfrm>
            <a:off x="1295399" y="5070659"/>
            <a:ext cx="7848601" cy="110941"/>
          </a:xfrm>
          <a:prstGeom prst="rect">
            <a:avLst/>
          </a:prstGeom>
          <a:solidFill>
            <a:srgbClr val="FF00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153599" y="5100935"/>
            <a:ext cx="925985" cy="646331"/>
          </a:xfrm>
          <a:prstGeom prst="rect">
            <a:avLst/>
          </a:prstGeom>
          <a:noFill/>
        </p:spPr>
        <p:txBody>
          <a:bodyPr wrap="square" rtlCol="0">
            <a:spAutoFit/>
          </a:bodyPr>
          <a:lstStyle/>
          <a:p>
            <a:pPr algn="ctr"/>
            <a:r>
              <a:rPr lang="en-US" dirty="0" smtClean="0">
                <a:solidFill>
                  <a:srgbClr val="FF0000"/>
                </a:solidFill>
              </a:rPr>
              <a:t>Model </a:t>
            </a:r>
          </a:p>
          <a:p>
            <a:pPr algn="ctr"/>
            <a:r>
              <a:rPr lang="en-US" dirty="0" smtClean="0">
                <a:solidFill>
                  <a:srgbClr val="FF0000"/>
                </a:solidFill>
              </a:rPr>
              <a:t>misfit </a:t>
            </a:r>
            <a:endParaRPr lang="en-US" dirty="0">
              <a:solidFill>
                <a:srgbClr val="FF0000"/>
              </a:solidFill>
            </a:endParaRPr>
          </a:p>
        </p:txBody>
      </p:sp>
      <p:sp>
        <p:nvSpPr>
          <p:cNvPr id="29" name="TextBox 28"/>
          <p:cNvSpPr txBox="1"/>
          <p:nvPr/>
        </p:nvSpPr>
        <p:spPr>
          <a:xfrm>
            <a:off x="0" y="6380486"/>
            <a:ext cx="9144000" cy="369332"/>
          </a:xfrm>
          <a:prstGeom prst="rect">
            <a:avLst/>
          </a:prstGeom>
          <a:solidFill>
            <a:schemeClr val="accent3">
              <a:lumMod val="20000"/>
              <a:lumOff val="80000"/>
            </a:schemeClr>
          </a:solidFill>
        </p:spPr>
        <p:txBody>
          <a:bodyPr wrap="square" rtlCol="0">
            <a:spAutoFit/>
          </a:bodyPr>
          <a:lstStyle/>
          <a:p>
            <a:pPr algn="ctr"/>
            <a:r>
              <a:rPr lang="en-US" dirty="0" smtClean="0"/>
              <a:t>Graphical representations with special ordering itself is a test statistics</a:t>
            </a:r>
            <a:endParaRPr lang="en-US" dirty="0"/>
          </a:p>
        </p:txBody>
      </p:sp>
    </p:spTree>
    <p:extLst>
      <p:ext uri="{BB962C8B-B14F-4D97-AF65-F5344CB8AC3E}">
        <p14:creationId xmlns:p14="http://schemas.microsoft.com/office/powerpoint/2010/main" val="2485380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Displaying summary statistics or inferences</a:t>
            </a:r>
            <a:endParaRPr lang="en-US" b="1" dirty="0">
              <a:solidFill>
                <a:srgbClr val="3333FF"/>
              </a:solidFill>
            </a:endParaRPr>
          </a:p>
        </p:txBody>
      </p:sp>
      <p:sp>
        <p:nvSpPr>
          <p:cNvPr id="2" name="TextBox 1"/>
          <p:cNvSpPr txBox="1"/>
          <p:nvPr/>
        </p:nvSpPr>
        <p:spPr>
          <a:xfrm>
            <a:off x="0" y="685800"/>
            <a:ext cx="9143999" cy="369332"/>
          </a:xfrm>
          <a:prstGeom prst="rect">
            <a:avLst/>
          </a:prstGeom>
          <a:noFill/>
        </p:spPr>
        <p:txBody>
          <a:bodyPr wrap="square" rtlCol="0">
            <a:spAutoFit/>
          </a:bodyPr>
          <a:lstStyle/>
          <a:p>
            <a:r>
              <a:rPr lang="en-US" b="1" dirty="0" smtClean="0"/>
              <a:t>Inference from a hierarchical model from </a:t>
            </a:r>
            <a:r>
              <a:rPr lang="en-US" b="1" dirty="0" smtClean="0"/>
              <a:t>psychology (Model specification is now shown </a:t>
            </a:r>
            <a:r>
              <a:rPr lang="en-US" b="1" dirty="0" smtClean="0"/>
              <a:t>here)</a:t>
            </a:r>
            <a:r>
              <a:rPr lang="en-US" b="1" dirty="0" smtClean="0"/>
              <a:t> </a:t>
            </a:r>
            <a:endParaRPr lang="en-US" b="1" dirty="0"/>
          </a:p>
        </p:txBody>
      </p:sp>
      <p:sp>
        <p:nvSpPr>
          <p:cNvPr id="4" name="TextBox 3"/>
          <p:cNvSpPr txBox="1"/>
          <p:nvPr/>
        </p:nvSpPr>
        <p:spPr>
          <a:xfrm>
            <a:off x="226419" y="1100047"/>
            <a:ext cx="5334000" cy="369332"/>
          </a:xfrm>
          <a:prstGeom prst="rect">
            <a:avLst/>
          </a:prstGeom>
          <a:noFill/>
        </p:spPr>
        <p:txBody>
          <a:bodyPr wrap="square" rtlCol="0">
            <a:spAutoFit/>
          </a:bodyPr>
          <a:lstStyle/>
          <a:p>
            <a:r>
              <a:rPr lang="en-US" dirty="0" smtClean="0"/>
              <a:t>Two vector of parameters:</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762000" y="1514294"/>
                <a:ext cx="65532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3333FF"/>
                    </a:solidFill>
                  </a:rPr>
                  <a:t>Patient parameters: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90</m:t>
                        </m:r>
                      </m:sub>
                    </m:sSub>
                  </m:oMath>
                </a14:m>
                <a:endParaRPr lang="en-US" dirty="0" smtClean="0"/>
              </a:p>
              <a:p>
                <a:pPr marL="285750" indent="-285750">
                  <a:buFont typeface="Arial" panose="020B0604020202020204" pitchFamily="34" charset="0"/>
                  <a:buChar char="•"/>
                </a:pPr>
                <a:r>
                  <a:rPr lang="en-US" dirty="0">
                    <a:solidFill>
                      <a:srgbClr val="3333FF"/>
                    </a:solidFill>
                  </a:rPr>
                  <a:t>Psychological symptom </a:t>
                </a:r>
                <a:r>
                  <a:rPr lang="en-US" dirty="0" smtClean="0">
                    <a:solidFill>
                      <a:srgbClr val="3333FF"/>
                    </a:solidFill>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𝜓</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𝜓</m:t>
                        </m:r>
                      </m:e>
                      <m:sub>
                        <m:r>
                          <a:rPr lang="en-US" i="1">
                            <a:latin typeface="Cambria Math"/>
                            <a:ea typeface="Cambria Math"/>
                          </a:rPr>
                          <m:t>69</m:t>
                        </m:r>
                      </m:sub>
                    </m:sSub>
                  </m:oMath>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762000" y="1514294"/>
                <a:ext cx="6553200" cy="646331"/>
              </a:xfrm>
              <a:prstGeom prst="rect">
                <a:avLst/>
              </a:prstGeom>
              <a:blipFill>
                <a:blip r:embed="rId2"/>
                <a:stretch>
                  <a:fillRect l="-558" t="-4717"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999758" y="2546344"/>
                <a:ext cx="22493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𝑖</m:t>
                              </m:r>
                            </m:sub>
                          </m:sSub>
                        </m:e>
                      </m:d>
                      <m:r>
                        <a:rPr lang="en-US" b="0" i="1" smtClean="0">
                          <a:latin typeface="Cambria Math"/>
                        </a:rPr>
                        <m:t>~</m:t>
                      </m:r>
                      <m:r>
                        <a:rPr lang="en-US" i="1">
                          <a:latin typeface="Cambria Math"/>
                          <a:ea typeface="Cambria Math"/>
                        </a:rPr>
                        <m:t>𝐵𝑒𝑡𝑎</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𝑖</m:t>
                              </m:r>
                            </m:sub>
                          </m:sSub>
                        </m:e>
                        <m:e>
                          <m:r>
                            <a:rPr lang="en-US" b="0" i="1" smtClean="0">
                              <a:latin typeface="Cambria Math" panose="02040503050406030204" pitchFamily="18" charset="0"/>
                              <a:ea typeface="Cambria Math"/>
                            </a:rPr>
                            <m:t>2</m:t>
                          </m:r>
                          <m:r>
                            <a:rPr lang="en-US" i="1">
                              <a:latin typeface="Cambria Math"/>
                              <a:ea typeface="Cambria Math"/>
                            </a:rPr>
                            <m:t>,</m:t>
                          </m:r>
                          <m:r>
                            <a:rPr lang="en-US" b="0" i="1" smtClean="0">
                              <a:latin typeface="Cambria Math" panose="02040503050406030204" pitchFamily="18" charset="0"/>
                              <a:ea typeface="Cambria Math"/>
                            </a:rPr>
                            <m:t>2</m:t>
                          </m:r>
                        </m:e>
                      </m:d>
                    </m:oMath>
                  </m:oMathPara>
                </a14:m>
                <a:endParaRPr lang="en-US" i="1" dirty="0"/>
              </a:p>
            </p:txBody>
          </p:sp>
        </mc:Choice>
        <mc:Fallback>
          <p:sp>
            <p:nvSpPr>
              <p:cNvPr id="9" name="Rectangle 8"/>
              <p:cNvSpPr>
                <a:spLocks noRot="1" noChangeAspect="1" noMove="1" noResize="1" noEditPoints="1" noAdjustHandles="1" noChangeArrowheads="1" noChangeShapeType="1" noTextEdit="1"/>
              </p:cNvSpPr>
              <p:nvPr/>
            </p:nvSpPr>
            <p:spPr>
              <a:xfrm>
                <a:off x="999758" y="2546344"/>
                <a:ext cx="2249334"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999758" y="2906072"/>
                <a:ext cx="2254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𝜓</m:t>
                              </m:r>
                            </m:e>
                            <m:sub>
                              <m:r>
                                <a:rPr lang="en-US" i="1">
                                  <a:latin typeface="Cambria Math"/>
                                  <a:ea typeface="Cambria Math"/>
                                </a:rPr>
                                <m:t>𝑖</m:t>
                              </m:r>
                            </m:sub>
                          </m:sSub>
                        </m:e>
                      </m:d>
                      <m:r>
                        <a:rPr lang="en-US" b="0" i="1" smtClean="0">
                          <a:latin typeface="Cambria Math"/>
                        </a:rPr>
                        <m:t>~</m:t>
                      </m:r>
                      <m:r>
                        <a:rPr lang="en-US" b="0" i="1" smtClean="0">
                          <a:latin typeface="Cambria Math"/>
                        </a:rPr>
                        <m:t>𝐵𝑒𝑡𝑎</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𝑖</m:t>
                              </m:r>
                            </m:sub>
                          </m:sSub>
                        </m:e>
                        <m:e>
                          <m:r>
                            <a:rPr lang="en-US" i="1">
                              <a:latin typeface="Cambria Math" panose="02040503050406030204" pitchFamily="18" charset="0"/>
                              <a:ea typeface="Cambria Math"/>
                            </a:rPr>
                            <m:t>2</m:t>
                          </m:r>
                          <m:r>
                            <a:rPr lang="en-US" i="1">
                              <a:latin typeface="Cambria Math"/>
                              <a:ea typeface="Cambria Math"/>
                            </a:rPr>
                            <m:t>,</m:t>
                          </m:r>
                          <m:r>
                            <a:rPr lang="en-US" i="1">
                              <a:latin typeface="Cambria Math" panose="02040503050406030204" pitchFamily="18" charset="0"/>
                              <a:ea typeface="Cambria Math"/>
                            </a:rPr>
                            <m:t>2</m:t>
                          </m:r>
                        </m:e>
                      </m:d>
                    </m:oMath>
                  </m:oMathPara>
                </a14:m>
                <a:endParaRPr lang="en-US" i="1" dirty="0"/>
              </a:p>
            </p:txBody>
          </p:sp>
        </mc:Choice>
        <mc:Fallback>
          <p:sp>
            <p:nvSpPr>
              <p:cNvPr id="10" name="Rectangle 9"/>
              <p:cNvSpPr>
                <a:spLocks noRot="1" noChangeAspect="1" noMove="1" noResize="1" noEditPoints="1" noAdjustHandles="1" noChangeArrowheads="1" noChangeShapeType="1" noTextEdit="1"/>
              </p:cNvSpPr>
              <p:nvPr/>
            </p:nvSpPr>
            <p:spPr>
              <a:xfrm>
                <a:off x="999758" y="2906072"/>
                <a:ext cx="2254142"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4574959" y="2523260"/>
                <a:ext cx="44695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𝑖</m:t>
                              </m:r>
                            </m:sub>
                          </m:sSub>
                        </m:e>
                      </m:d>
                      <m:r>
                        <a:rPr lang="en-US" b="0" i="0" smtClean="0">
                          <a:latin typeface="Cambria Math"/>
                          <a:ea typeface="Cambria Math"/>
                        </a:rPr>
                        <m:t>=0.5</m:t>
                      </m:r>
                      <m:r>
                        <m:rPr>
                          <m:sty m:val="p"/>
                        </m:rPr>
                        <a:rPr lang="en-US" b="0" i="0" smtClean="0">
                          <a:latin typeface="Cambria Math"/>
                          <a:ea typeface="Cambria Math"/>
                        </a:rPr>
                        <m:t>Beta</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𝑖</m:t>
                              </m:r>
                            </m:sub>
                          </m:sSub>
                        </m:e>
                        <m:e>
                          <m:r>
                            <a:rPr lang="en-US" b="0" i="1" smtClean="0">
                              <a:latin typeface="Cambria Math"/>
                              <a:ea typeface="Cambria Math"/>
                            </a:rPr>
                            <m:t>1,6</m:t>
                          </m:r>
                        </m:e>
                      </m:d>
                      <m:r>
                        <a:rPr lang="en-US" b="0" i="1" smtClean="0">
                          <a:latin typeface="Cambria Math"/>
                          <a:ea typeface="Cambria Math"/>
                        </a:rPr>
                        <m:t>+0.5</m:t>
                      </m:r>
                      <m:r>
                        <m:rPr>
                          <m:sty m:val="p"/>
                        </m:rPr>
                        <a:rPr lang="en-US" b="0" i="0" smtClean="0">
                          <a:latin typeface="Cambria Math"/>
                          <a:ea typeface="Cambria Math"/>
                        </a:rPr>
                        <m:t>Beta</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𝑖</m:t>
                          </m:r>
                        </m:sub>
                      </m:sSub>
                      <m:r>
                        <a:rPr lang="en-US" b="0" i="0" smtClean="0">
                          <a:latin typeface="Cambria Math"/>
                          <a:ea typeface="Cambria Math"/>
                        </a:rPr>
                        <m:t>|1,1)</m:t>
                      </m:r>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4574959" y="2523260"/>
                <a:ext cx="4469557"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574959" y="2906072"/>
                <a:ext cx="46026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𝜓</m:t>
                              </m:r>
                            </m:e>
                            <m:sub>
                              <m:r>
                                <a:rPr lang="en-US" i="1">
                                  <a:latin typeface="Cambria Math"/>
                                  <a:ea typeface="Cambria Math"/>
                                </a:rPr>
                                <m:t>𝑖</m:t>
                              </m:r>
                            </m:sub>
                          </m:sSub>
                        </m:e>
                      </m:d>
                      <m:r>
                        <a:rPr lang="en-US" b="0" i="0" smtClean="0">
                          <a:latin typeface="Cambria Math"/>
                          <a:ea typeface="Cambria Math"/>
                        </a:rPr>
                        <m:t>=0.5</m:t>
                      </m:r>
                      <m:r>
                        <m:rPr>
                          <m:sty m:val="p"/>
                        </m:rPr>
                        <a:rPr lang="en-US" b="0" i="0" smtClean="0">
                          <a:latin typeface="Cambria Math"/>
                          <a:ea typeface="Cambria Math"/>
                        </a:rPr>
                        <m:t>Beta</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𝑖</m:t>
                              </m:r>
                            </m:sub>
                          </m:sSub>
                        </m:e>
                        <m:e>
                          <m:r>
                            <a:rPr lang="en-US" b="0" i="1" smtClean="0">
                              <a:latin typeface="Cambria Math"/>
                              <a:ea typeface="Cambria Math"/>
                            </a:rPr>
                            <m:t>1,16</m:t>
                          </m:r>
                        </m:e>
                      </m:d>
                      <m:r>
                        <a:rPr lang="en-US" b="0" i="1" smtClean="0">
                          <a:latin typeface="Cambria Math"/>
                          <a:ea typeface="Cambria Math"/>
                        </a:rPr>
                        <m:t>+0.5</m:t>
                      </m:r>
                      <m:r>
                        <m:rPr>
                          <m:sty m:val="p"/>
                        </m:rPr>
                        <a:rPr lang="en-US" b="0" i="0" smtClean="0">
                          <a:latin typeface="Cambria Math"/>
                          <a:ea typeface="Cambria Math"/>
                        </a:rPr>
                        <m:t>Beta</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ea typeface="Cambria Math"/>
                            </a:rPr>
                            <m:t>𝜙</m:t>
                          </m:r>
                        </m:e>
                        <m:sub>
                          <m:r>
                            <a:rPr lang="en-US" i="1">
                              <a:latin typeface="Cambria Math"/>
                              <a:ea typeface="Cambria Math"/>
                            </a:rPr>
                            <m:t>𝑖</m:t>
                          </m:r>
                        </m:sub>
                      </m:sSub>
                      <m:r>
                        <a:rPr lang="en-US" b="0" i="0" smtClean="0">
                          <a:latin typeface="Cambria Math"/>
                          <a:ea typeface="Cambria Math"/>
                        </a:rPr>
                        <m:t>|1,1)</m:t>
                      </m:r>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4574959" y="2906072"/>
                <a:ext cx="4602607" cy="369332"/>
              </a:xfrm>
              <a:prstGeom prst="rect">
                <a:avLst/>
              </a:prstGeom>
              <a:blipFill>
                <a:blip r:embed="rId6"/>
                <a:stretch>
                  <a:fillRect b="-13333"/>
                </a:stretch>
              </a:blipFill>
            </p:spPr>
            <p:txBody>
              <a:bodyPr/>
              <a:lstStyle/>
              <a:p>
                <a:r>
                  <a:rPr lang="en-US">
                    <a:noFill/>
                  </a:rPr>
                  <a:t> </a:t>
                </a:r>
              </a:p>
            </p:txBody>
          </p:sp>
        </mc:Fallback>
      </mc:AlternateContent>
      <p:pic>
        <p:nvPicPr>
          <p:cNvPr id="15" name="Picture 14"/>
          <p:cNvPicPr>
            <a:picLocks noChangeAspect="1"/>
          </p:cNvPicPr>
          <p:nvPr/>
        </p:nvPicPr>
        <p:blipFill>
          <a:blip r:embed="rId7"/>
          <a:stretch>
            <a:fillRect/>
          </a:stretch>
        </p:blipFill>
        <p:spPr>
          <a:xfrm>
            <a:off x="228600" y="3495972"/>
            <a:ext cx="3791649" cy="1998226"/>
          </a:xfrm>
          <a:prstGeom prst="rect">
            <a:avLst/>
          </a:prstGeom>
        </p:spPr>
      </p:pic>
      <p:pic>
        <p:nvPicPr>
          <p:cNvPr id="16" name="Picture 15"/>
          <p:cNvPicPr>
            <a:picLocks noChangeAspect="1"/>
          </p:cNvPicPr>
          <p:nvPr/>
        </p:nvPicPr>
        <p:blipFill>
          <a:blip r:embed="rId8"/>
          <a:stretch>
            <a:fillRect/>
          </a:stretch>
        </p:blipFill>
        <p:spPr>
          <a:xfrm>
            <a:off x="4911557" y="3674920"/>
            <a:ext cx="3752819" cy="1879086"/>
          </a:xfrm>
          <a:prstGeom prst="rect">
            <a:avLst/>
          </a:prstGeom>
        </p:spPr>
      </p:pic>
      <p:cxnSp>
        <p:nvCxnSpPr>
          <p:cNvPr id="12" name="Straight Connector 11"/>
          <p:cNvCxnSpPr/>
          <p:nvPr/>
        </p:nvCxnSpPr>
        <p:spPr>
          <a:xfrm>
            <a:off x="4476989" y="2362200"/>
            <a:ext cx="0" cy="3191806"/>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25574" y="3749735"/>
            <a:ext cx="1718356" cy="584775"/>
          </a:xfrm>
          <a:prstGeom prst="rect">
            <a:avLst/>
          </a:prstGeom>
        </p:spPr>
        <p:txBody>
          <a:bodyPr wrap="none">
            <a:spAutoFit/>
          </a:bodyPr>
          <a:lstStyle/>
          <a:p>
            <a:r>
              <a:rPr lang="en-US" sz="1600" dirty="0">
                <a:solidFill>
                  <a:srgbClr val="FF0000"/>
                </a:solidFill>
              </a:rPr>
              <a:t>data drawn </a:t>
            </a:r>
            <a:r>
              <a:rPr lang="en-US" sz="1600" dirty="0" smtClean="0">
                <a:solidFill>
                  <a:srgbClr val="FF0000"/>
                </a:solidFill>
              </a:rPr>
              <a:t>from</a:t>
            </a:r>
          </a:p>
          <a:p>
            <a:r>
              <a:rPr lang="en-US" sz="1600" dirty="0" smtClean="0">
                <a:solidFill>
                  <a:srgbClr val="FF0000"/>
                </a:solidFill>
              </a:rPr>
              <a:t> </a:t>
            </a:r>
            <a:r>
              <a:rPr lang="en-US" sz="1600" dirty="0">
                <a:solidFill>
                  <a:srgbClr val="FF0000"/>
                </a:solidFill>
              </a:rPr>
              <a:t>the posterior </a:t>
            </a:r>
            <a:r>
              <a:rPr lang="en-US" sz="1600" dirty="0" smtClean="0">
                <a:solidFill>
                  <a:srgbClr val="FF0000"/>
                </a:solidFill>
              </a:rPr>
              <a:t>dist.</a:t>
            </a:r>
            <a:endParaRPr lang="en-US" sz="1600" dirty="0">
              <a:solidFill>
                <a:srgbClr val="FF0000"/>
              </a:solidFill>
            </a:endParaRPr>
          </a:p>
        </p:txBody>
      </p:sp>
      <p:cxnSp>
        <p:nvCxnSpPr>
          <p:cNvPr id="21" name="Straight Arrow Connector 20"/>
          <p:cNvCxnSpPr/>
          <p:nvPr/>
        </p:nvCxnSpPr>
        <p:spPr>
          <a:xfrm flipH="1">
            <a:off x="2725575" y="4334510"/>
            <a:ext cx="523517" cy="1605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5976287"/>
            <a:ext cx="9143999" cy="646331"/>
          </a:xfrm>
          <a:prstGeom prst="rect">
            <a:avLst/>
          </a:prstGeom>
          <a:solidFill>
            <a:schemeClr val="accent3">
              <a:lumMod val="20000"/>
              <a:lumOff val="80000"/>
            </a:schemeClr>
          </a:solidFill>
        </p:spPr>
        <p:txBody>
          <a:bodyPr wrap="square" rtlCol="0">
            <a:spAutoFit/>
          </a:bodyPr>
          <a:lstStyle/>
          <a:p>
            <a:r>
              <a:rPr lang="en-US" dirty="0" smtClean="0"/>
              <a:t>Prior distribution can be viewed as a posterior predictive check in which a new set of patients and symptom parameters.</a:t>
            </a:r>
            <a:endParaRPr lang="en-US" dirty="0"/>
          </a:p>
        </p:txBody>
      </p:sp>
    </p:spTree>
    <p:extLst>
      <p:ext uri="{BB962C8B-B14F-4D97-AF65-F5344CB8AC3E}">
        <p14:creationId xmlns:p14="http://schemas.microsoft.com/office/powerpoint/2010/main" val="1978412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Residual plots and binned residual plots</a:t>
            </a:r>
            <a:endParaRPr lang="en-US" b="1" dirty="0">
              <a:solidFill>
                <a:srgbClr val="3333FF"/>
              </a:solidFill>
            </a:endParaRPr>
          </a:p>
        </p:txBody>
      </p:sp>
      <p:pic>
        <p:nvPicPr>
          <p:cNvPr id="2" name="Picture 1"/>
          <p:cNvPicPr>
            <a:picLocks noChangeAspect="1"/>
          </p:cNvPicPr>
          <p:nvPr/>
        </p:nvPicPr>
        <p:blipFill>
          <a:blip r:embed="rId2"/>
          <a:stretch>
            <a:fillRect/>
          </a:stretch>
        </p:blipFill>
        <p:spPr>
          <a:xfrm>
            <a:off x="762000" y="3657600"/>
            <a:ext cx="7924800" cy="2191073"/>
          </a:xfrm>
          <a:prstGeom prst="rect">
            <a:avLst/>
          </a:prstGeom>
        </p:spPr>
      </p:pic>
      <p:sp>
        <p:nvSpPr>
          <p:cNvPr id="4" name="TextBox 3"/>
          <p:cNvSpPr txBox="1"/>
          <p:nvPr/>
        </p:nvSpPr>
        <p:spPr>
          <a:xfrm>
            <a:off x="76200" y="914400"/>
            <a:ext cx="63246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Linear or nonlinear regression model</a:t>
            </a:r>
            <a:endParaRPr lang="en-US" dirty="0" smtClean="0"/>
          </a:p>
        </p:txBody>
      </p:sp>
      <mc:AlternateContent xmlns:mc="http://schemas.openxmlformats.org/markup-compatibility/2006" xmlns:a14="http://schemas.microsoft.com/office/drawing/2010/main">
        <mc:Choice Requires="a14">
          <p:sp>
            <p:nvSpPr>
              <p:cNvPr id="5" name="Rectangle 4"/>
              <p:cNvSpPr/>
              <p:nvPr/>
            </p:nvSpPr>
            <p:spPr>
              <a:xfrm>
                <a:off x="3352800" y="1219200"/>
                <a:ext cx="21156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𝑔</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ea typeface="Cambria Math"/>
                            </a:rPr>
                            <m:t>𝜃</m:t>
                          </m:r>
                        </m:e>
                      </m:d>
                      <m:r>
                        <a:rPr lang="en-US" i="1">
                          <a:latin typeface="Cambria Math"/>
                          <a:ea typeface="Cambria Math"/>
                        </a:rPr>
                        <m:t>=</m:t>
                      </m:r>
                      <m:r>
                        <m:rPr>
                          <m:sty m:val="p"/>
                        </m:rPr>
                        <a:rPr lang="en-US">
                          <a:latin typeface="Cambria Math"/>
                          <a:ea typeface="Cambria Math"/>
                        </a:rPr>
                        <m:t>E</m:t>
                      </m:r>
                      <m:r>
                        <a:rPr lang="en-US" i="1">
                          <a:latin typeface="Cambria Math"/>
                          <a:ea typeface="Cambria Math"/>
                        </a:rPr>
                        <m:t>(</m:t>
                      </m:r>
                      <m:r>
                        <a:rPr lang="en-US" i="1">
                          <a:latin typeface="Cambria Math"/>
                          <a:ea typeface="Cambria Math"/>
                        </a:rPr>
                        <m:t>𝑦</m:t>
                      </m:r>
                      <m:r>
                        <a:rPr lang="en-US" i="1">
                          <a:latin typeface="Cambria Math"/>
                          <a:ea typeface="Cambria Math"/>
                        </a:rPr>
                        <m:t>|</m:t>
                      </m:r>
                      <m:r>
                        <a:rPr lang="en-US" i="1">
                          <a:latin typeface="Cambria Math"/>
                          <a:ea typeface="Cambria Math"/>
                        </a:rPr>
                        <m:t>𝑥</m:t>
                      </m:r>
                      <m:r>
                        <a:rPr lang="en-US" i="1">
                          <a:latin typeface="Cambria Math"/>
                          <a:ea typeface="Cambria Math"/>
                        </a:rPr>
                        <m:t>, </m:t>
                      </m:r>
                      <m:r>
                        <a:rPr lang="en-US" i="1">
                          <a:latin typeface="Cambria Math"/>
                          <a:ea typeface="Cambria Math"/>
                        </a:rPr>
                        <m:t>𝜃</m:t>
                      </m:r>
                      <m:r>
                        <a:rPr lang="en-US">
                          <a:latin typeface="Cambria Math"/>
                          <a:ea typeface="Cambria Math"/>
                        </a:rPr>
                        <m:t>)</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352800" y="1219200"/>
                <a:ext cx="2115643" cy="369332"/>
              </a:xfrm>
              <a:prstGeom prst="rect">
                <a:avLst/>
              </a:prstGeom>
              <a:blipFill rotWithShape="1">
                <a:blip r:embed="rId3"/>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6200" y="1687945"/>
                <a:ext cx="9067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Given unknown parameter </a:t>
                </a:r>
                <a14:m>
                  <m:oMath xmlns:m="http://schemas.openxmlformats.org/officeDocument/2006/math">
                    <m:r>
                      <a:rPr lang="en-US" i="1">
                        <a:latin typeface="Cambria Math"/>
                        <a:ea typeface="Cambria Math"/>
                      </a:rPr>
                      <m:t>𝜃</m:t>
                    </m:r>
                  </m:oMath>
                </a14:m>
                <a:r>
                  <a:rPr lang="en-US" dirty="0" smtClean="0"/>
                  <a:t> and the predictors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oMath>
                </a14:m>
                <a:r>
                  <a:rPr lang="en-US" dirty="0" smtClean="0"/>
                  <a:t> for a data point</a:t>
                </a: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𝑖</m:t>
                        </m:r>
                      </m:sub>
                    </m:sSub>
                  </m:oMath>
                </a14:m>
                <a:r>
                  <a:rPr lang="en-US" dirty="0" smtClean="0"/>
                  <a:t>, </a:t>
                </a:r>
                <a:r>
                  <a:rPr lang="en-US" i="1" dirty="0" smtClean="0">
                    <a:solidFill>
                      <a:srgbClr val="FF0000"/>
                    </a:solidFill>
                  </a:rPr>
                  <a:t>the realized </a:t>
                </a:r>
                <a:r>
                  <a:rPr lang="en-US" i="1" dirty="0" smtClean="0">
                    <a:solidFill>
                      <a:srgbClr val="FF0000"/>
                    </a:solidFill>
                  </a:rPr>
                  <a:t>resid</a:t>
                </a:r>
                <a:r>
                  <a:rPr lang="en-US" dirty="0" smtClean="0">
                    <a:solidFill>
                      <a:srgbClr val="FF0000"/>
                    </a:solidFill>
                  </a:rPr>
                  <a:t>ual </a:t>
                </a:r>
                <a:r>
                  <a:rPr lang="en-US" dirty="0" smtClean="0"/>
                  <a:t>is</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6200" y="1687945"/>
                <a:ext cx="9067800" cy="369332"/>
              </a:xfrm>
              <a:prstGeom prst="rect">
                <a:avLst/>
              </a:prstGeom>
              <a:blipFill>
                <a:blip r:embed="rId4"/>
                <a:stretch>
                  <a:fillRect l="-471" t="-10000" r="-269"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838817" y="2135386"/>
                <a:ext cx="1466363" cy="369332"/>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r>
                      <a:rPr lang="en-US" i="1">
                        <a:latin typeface="Cambria Math"/>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ea typeface="Cambria Math"/>
                          </a:rPr>
                          <m:t>𝜃</m:t>
                        </m:r>
                      </m:e>
                    </m:d>
                  </m:oMath>
                </a14:m>
                <a:r>
                  <a:rPr lang="en-US" dirty="0"/>
                  <a:t> </a:t>
                </a:r>
              </a:p>
            </p:txBody>
          </p:sp>
        </mc:Choice>
        <mc:Fallback xmlns="">
          <p:sp>
            <p:nvSpPr>
              <p:cNvPr id="7" name="Rectangle 6"/>
              <p:cNvSpPr>
                <a:spLocks noRot="1" noChangeAspect="1" noMove="1" noResize="1" noEditPoints="1" noAdjustHandles="1" noChangeArrowheads="1" noChangeShapeType="1" noTextEdit="1"/>
              </p:cNvSpPr>
              <p:nvPr/>
            </p:nvSpPr>
            <p:spPr>
              <a:xfrm>
                <a:off x="3838817" y="2135386"/>
                <a:ext cx="1466363" cy="369332"/>
              </a:xfrm>
              <a:prstGeom prst="rect">
                <a:avLst/>
              </a:prstGeom>
              <a:blipFill rotWithShape="1">
                <a:blip r:embed="rId5"/>
                <a:stretch>
                  <a:fillRect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6200" y="2590800"/>
                <a:ext cx="8915400" cy="9707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i="1" dirty="0" smtClean="0">
                    <a:solidFill>
                      <a:srgbClr val="FF0000"/>
                    </a:solidFill>
                  </a:rPr>
                  <a:t>classical </a:t>
                </a:r>
                <a:r>
                  <a:rPr lang="en-US" i="1" dirty="0" smtClean="0">
                    <a:solidFill>
                      <a:srgbClr val="FF0000"/>
                    </a:solidFill>
                  </a:rPr>
                  <a:t>residual</a:t>
                </a:r>
                <a:r>
                  <a:rPr lang="en-US" i="1" dirty="0">
                    <a:solidFill>
                      <a:srgbClr val="FF0000"/>
                    </a:solidFill>
                  </a:rPr>
                  <a:t> </a:t>
                </a:r>
                <a:r>
                  <a:rPr lang="en-US" dirty="0" smtClean="0"/>
                  <a:t>is </a:t>
                </a:r>
              </a:p>
              <a:p>
                <a:pPr algn="ct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r>
                      <a:rPr lang="en-US" i="1">
                        <a:latin typeface="Cambria Math"/>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smtClean="0">
                                <a:latin typeface="Cambria Math" panose="02040503050406030204" pitchFamily="18" charset="0"/>
                              </a:rPr>
                            </m:ctrlPr>
                          </m:accPr>
                          <m:e>
                            <m:r>
                              <a:rPr lang="en-US" i="1">
                                <a:latin typeface="Cambria Math"/>
                                <a:ea typeface="Cambria Math"/>
                              </a:rPr>
                              <m:t>𝜃</m:t>
                            </m:r>
                          </m:e>
                        </m:acc>
                      </m:e>
                    </m:d>
                  </m:oMath>
                </a14:m>
                <a:endParaRPr lang="en-US" dirty="0" smtClean="0"/>
              </a:p>
              <a:p>
                <a:r>
                  <a:rPr lang="en-US" dirty="0"/>
                  <a:t> </a:t>
                </a:r>
                <a:r>
                  <a:rPr lang="en-US" dirty="0" smtClean="0"/>
                  <a:t>     with a fixed point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𝜃</m:t>
                        </m:r>
                      </m:e>
                    </m:acc>
                  </m:oMath>
                </a14:m>
                <a:r>
                  <a:rPr lang="en-US" dirty="0" smtClean="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6200" y="2590800"/>
                <a:ext cx="8915400" cy="970715"/>
              </a:xfrm>
              <a:prstGeom prst="rect">
                <a:avLst/>
              </a:prstGeom>
              <a:blipFill>
                <a:blip r:embed="rId6"/>
                <a:stretch>
                  <a:fillRect l="-479" t="-3145" b="-9434"/>
                </a:stretch>
              </a:blipFill>
            </p:spPr>
            <p:txBody>
              <a:bodyPr/>
              <a:lstStyle/>
              <a:p>
                <a:r>
                  <a:rPr lang="en-US">
                    <a:noFill/>
                  </a:rPr>
                  <a:t> </a:t>
                </a:r>
              </a:p>
            </p:txBody>
          </p:sp>
        </mc:Fallback>
      </mc:AlternateContent>
      <p:sp>
        <p:nvSpPr>
          <p:cNvPr id="9" name="TextBox 8"/>
          <p:cNvSpPr txBox="1"/>
          <p:nvPr/>
        </p:nvSpPr>
        <p:spPr>
          <a:xfrm>
            <a:off x="5334000" y="3429000"/>
            <a:ext cx="3124200" cy="369332"/>
          </a:xfrm>
          <a:prstGeom prst="rect">
            <a:avLst/>
          </a:prstGeom>
          <a:noFill/>
        </p:spPr>
        <p:txBody>
          <a:bodyPr wrap="square" rtlCol="0">
            <a:spAutoFit/>
          </a:bodyPr>
          <a:lstStyle/>
          <a:p>
            <a:pPr algn="ctr"/>
            <a:r>
              <a:rPr lang="en-US" b="1" dirty="0" smtClean="0">
                <a:solidFill>
                  <a:srgbClr val="3333FF"/>
                </a:solidFill>
              </a:rPr>
              <a:t>The binned residual plot</a:t>
            </a:r>
            <a:endParaRPr lang="en-US" b="1" dirty="0">
              <a:solidFill>
                <a:srgbClr val="3333FF"/>
              </a:solidFill>
            </a:endParaRPr>
          </a:p>
        </p:txBody>
      </p:sp>
    </p:spTree>
    <p:extLst>
      <p:ext uri="{BB962C8B-B14F-4D97-AF65-F5344CB8AC3E}">
        <p14:creationId xmlns:p14="http://schemas.microsoft.com/office/powerpoint/2010/main" val="1358827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Graphical model checking for the 8 schools example</a:t>
            </a:r>
            <a:endParaRPr lang="en-US" b="1" dirty="0">
              <a:solidFill>
                <a:srgbClr val="3333FF"/>
              </a:solidFill>
            </a:endParaRPr>
          </a:p>
        </p:txBody>
      </p:sp>
      <mc:AlternateContent xmlns:mc="http://schemas.openxmlformats.org/markup-compatibility/2006">
        <mc:Choice xmlns:a14="http://schemas.microsoft.com/office/drawing/2010/main" Requires="a14">
          <p:sp>
            <p:nvSpPr>
              <p:cNvPr id="2" name="TextBox 1"/>
              <p:cNvSpPr txBox="1"/>
              <p:nvPr/>
            </p:nvSpPr>
            <p:spPr>
              <a:xfrm>
                <a:off x="203350" y="806222"/>
                <a:ext cx="8940650" cy="4691028"/>
              </a:xfrm>
              <a:prstGeom prst="rect">
                <a:avLst/>
              </a:prstGeom>
              <a:noFill/>
            </p:spPr>
            <p:txBody>
              <a:bodyPr wrap="square" rtlCol="0">
                <a:spAutoFit/>
              </a:bodyPr>
              <a:lstStyle/>
              <a:p>
                <a:r>
                  <a:rPr lang="en-US" sz="1700" b="1" dirty="0" smtClean="0"/>
                  <a:t>8 schools example assumptions:</a:t>
                </a:r>
              </a:p>
              <a:p>
                <a:endParaRPr lang="en-US" sz="1000" b="1" dirty="0" smtClean="0"/>
              </a:p>
              <a:p>
                <a:r>
                  <a:rPr lang="en-US" sz="1700" dirty="0" smtClean="0"/>
                  <a:t>(1) Normality of the estimates </a:t>
                </a:r>
                <a14:m>
                  <m:oMath xmlns:m="http://schemas.openxmlformats.org/officeDocument/2006/math">
                    <m:sSub>
                      <m:sSubPr>
                        <m:ctrlPr>
                          <a:rPr lang="en-US" sz="1700" i="1" smtClean="0">
                            <a:latin typeface="Cambria Math" panose="02040503050406030204" pitchFamily="18" charset="0"/>
                          </a:rPr>
                        </m:ctrlPr>
                      </m:sSubPr>
                      <m:e>
                        <m:r>
                          <a:rPr lang="en-US" sz="1700" b="0" i="1" smtClean="0">
                            <a:latin typeface="Cambria Math"/>
                          </a:rPr>
                          <m:t>𝑦</m:t>
                        </m:r>
                      </m:e>
                      <m:sub>
                        <m:r>
                          <a:rPr lang="en-US" sz="1700" b="0" i="1" smtClean="0">
                            <a:latin typeface="Cambria Math"/>
                          </a:rPr>
                          <m:t>𝑗</m:t>
                        </m:r>
                      </m:sub>
                    </m:sSub>
                  </m:oMath>
                </a14:m>
                <a:r>
                  <a:rPr lang="en-US" sz="1700" dirty="0" smtClean="0"/>
                  <a:t> given </a:t>
                </a:r>
                <a14:m>
                  <m:oMath xmlns:m="http://schemas.openxmlformats.org/officeDocument/2006/math">
                    <m:sSub>
                      <m:sSubPr>
                        <m:ctrlPr>
                          <a:rPr lang="en-US" sz="1700" i="1">
                            <a:latin typeface="Cambria Math" panose="02040503050406030204" pitchFamily="18" charset="0"/>
                          </a:rPr>
                        </m:ctrlPr>
                      </m:sSubPr>
                      <m:e>
                        <m:r>
                          <a:rPr lang="en-US" sz="1700" i="1" smtClean="0">
                            <a:latin typeface="Cambria Math"/>
                            <a:ea typeface="Cambria Math"/>
                          </a:rPr>
                          <m:t>𝜃</m:t>
                        </m:r>
                      </m:e>
                      <m:sub>
                        <m:r>
                          <a:rPr lang="en-US" sz="1700" i="1">
                            <a:latin typeface="Cambria Math"/>
                          </a:rPr>
                          <m:t>𝑗</m:t>
                        </m:r>
                      </m:sub>
                    </m:sSub>
                  </m:oMath>
                </a14:m>
                <a:r>
                  <a:rPr lang="en-US" sz="1700" dirty="0" smtClean="0"/>
                  <a:t> and </a:t>
                </a:r>
                <a14:m>
                  <m:oMath xmlns:m="http://schemas.openxmlformats.org/officeDocument/2006/math">
                    <m:sSub>
                      <m:sSubPr>
                        <m:ctrlPr>
                          <a:rPr lang="en-US" sz="1700" i="1">
                            <a:latin typeface="Cambria Math" panose="02040503050406030204" pitchFamily="18" charset="0"/>
                          </a:rPr>
                        </m:ctrlPr>
                      </m:sSubPr>
                      <m:e>
                        <m:r>
                          <a:rPr lang="en-US" sz="1700" i="1" smtClean="0">
                            <a:latin typeface="Cambria Math"/>
                            <a:ea typeface="Cambria Math"/>
                          </a:rPr>
                          <m:t>𝜎</m:t>
                        </m:r>
                      </m:e>
                      <m:sub>
                        <m:r>
                          <a:rPr lang="en-US" sz="1700" i="1">
                            <a:latin typeface="Cambria Math"/>
                          </a:rPr>
                          <m:t>𝑗</m:t>
                        </m:r>
                      </m:sub>
                    </m:sSub>
                  </m:oMath>
                </a14:m>
                <a:r>
                  <a:rPr lang="en-US" sz="1700" dirty="0" smtClean="0"/>
                  <a:t> (known)</a:t>
                </a:r>
              </a:p>
              <a:p>
                <a:r>
                  <a:rPr lang="en-US" sz="1700" dirty="0"/>
                  <a:t> </a:t>
                </a:r>
                <a:r>
                  <a:rPr lang="en-US" sz="1700" dirty="0" smtClean="0"/>
                  <a:t>  </a:t>
                </a:r>
                <a:r>
                  <a:rPr lang="en-US" sz="1700" dirty="0" smtClean="0">
                    <a:sym typeface="Wingdings" panose="05000000000000000000" pitchFamily="2" charset="2"/>
                  </a:rPr>
                  <a:t>randomization, large sample size,…</a:t>
                </a:r>
                <a:endParaRPr lang="en-US" sz="1700" dirty="0" smtClean="0"/>
              </a:p>
              <a:p>
                <a:endParaRPr lang="en-US" sz="1000" dirty="0" smtClean="0"/>
              </a:p>
              <a:p>
                <a:r>
                  <a:rPr lang="en-US" sz="1700" dirty="0" smtClean="0"/>
                  <a:t>(2) Exchangeability of the prior distribution of the </a:t>
                </a:r>
                <a14:m>
                  <m:oMath xmlns:m="http://schemas.openxmlformats.org/officeDocument/2006/math">
                    <m:sSub>
                      <m:sSubPr>
                        <m:ctrlPr>
                          <a:rPr lang="en-US" sz="1700" i="1">
                            <a:latin typeface="Cambria Math" panose="02040503050406030204" pitchFamily="18" charset="0"/>
                          </a:rPr>
                        </m:ctrlPr>
                      </m:sSubPr>
                      <m:e>
                        <m:r>
                          <a:rPr lang="en-US" sz="1700" i="1">
                            <a:latin typeface="Cambria Math"/>
                            <a:ea typeface="Cambria Math"/>
                          </a:rPr>
                          <m:t>𝜃</m:t>
                        </m:r>
                      </m:e>
                      <m:sub>
                        <m:r>
                          <a:rPr lang="en-US" sz="1700" i="1">
                            <a:latin typeface="Cambria Math"/>
                          </a:rPr>
                          <m:t>𝑗</m:t>
                        </m:r>
                      </m:sub>
                    </m:sSub>
                  </m:oMath>
                </a14:m>
                <a:endParaRPr lang="en-US" sz="1700" dirty="0" smtClean="0"/>
              </a:p>
              <a:p>
                <a:r>
                  <a:rPr lang="en-US" sz="1700" dirty="0"/>
                  <a:t> </a:t>
                </a:r>
                <a:r>
                  <a:rPr lang="en-US" sz="1700" dirty="0" smtClean="0"/>
                  <a:t>    </a:t>
                </a:r>
                <a:r>
                  <a:rPr lang="en-US" sz="1700" dirty="0" smtClean="0">
                    <a:sym typeface="Wingdings" panose="05000000000000000000" pitchFamily="2" charset="2"/>
                  </a:rPr>
                  <a:t> we will let the data tell us about the relative ordering and similarity of effects in the schools</a:t>
                </a:r>
                <a:r>
                  <a:rPr lang="en-US" sz="1700" dirty="0" smtClean="0">
                    <a:sym typeface="Wingdings" panose="05000000000000000000" pitchFamily="2" charset="2"/>
                  </a:rPr>
                  <a:t>.</a:t>
                </a:r>
              </a:p>
              <a:p>
                <a:r>
                  <a:rPr lang="en-US" sz="1700" dirty="0">
                    <a:sym typeface="Wingdings" panose="05000000000000000000" pitchFamily="2" charset="2"/>
                  </a:rPr>
                  <a:t> </a:t>
                </a:r>
                <a:r>
                  <a:rPr lang="en-US" sz="1700" dirty="0" smtClean="0">
                    <a:sym typeface="Wingdings" panose="05000000000000000000" pitchFamily="2" charset="2"/>
                  </a:rPr>
                  <a:t>     In the absence of any information, the exchangeability assumption implies that the prior    </a:t>
                </a:r>
              </a:p>
              <a:p>
                <a:r>
                  <a:rPr lang="en-US" sz="1700" dirty="0">
                    <a:sym typeface="Wingdings" panose="05000000000000000000" pitchFamily="2" charset="2"/>
                  </a:rPr>
                  <a:t> </a:t>
                </a:r>
                <a:r>
                  <a:rPr lang="en-US" sz="1700" dirty="0" smtClean="0">
                    <a:sym typeface="Wingdings" panose="05000000000000000000" pitchFamily="2" charset="2"/>
                  </a:rPr>
                  <a:t>         distribution of the </a:t>
                </a:r>
                <a14:m>
                  <m:oMath xmlns:m="http://schemas.openxmlformats.org/officeDocument/2006/math">
                    <m:sSub>
                      <m:sSubPr>
                        <m:ctrlPr>
                          <a:rPr lang="en-US" sz="1700" i="1">
                            <a:latin typeface="Cambria Math" panose="02040503050406030204" pitchFamily="18" charset="0"/>
                          </a:rPr>
                        </m:ctrlPr>
                      </m:sSubPr>
                      <m:e>
                        <m:r>
                          <a:rPr lang="en-US" sz="1700" i="1">
                            <a:latin typeface="Cambria Math"/>
                            <a:ea typeface="Cambria Math"/>
                          </a:rPr>
                          <m:t>𝜃</m:t>
                        </m:r>
                      </m:e>
                      <m:sub>
                        <m:r>
                          <a:rPr lang="en-US" sz="1700" i="1">
                            <a:latin typeface="Cambria Math"/>
                          </a:rPr>
                          <m:t>𝑗</m:t>
                        </m:r>
                      </m:sub>
                    </m:sSub>
                  </m:oMath>
                </a14:m>
                <a:r>
                  <a:rPr lang="en-US" sz="1700" dirty="0" smtClean="0"/>
                  <a:t>’s can be considered as independent samples from a population whose   </a:t>
                </a:r>
              </a:p>
              <a:p>
                <a:r>
                  <a:rPr lang="en-US" sz="1700" dirty="0"/>
                  <a:t> </a:t>
                </a:r>
                <a:r>
                  <a:rPr lang="en-US" sz="1700" dirty="0" smtClean="0"/>
                  <a:t>         </a:t>
                </a:r>
                <a:r>
                  <a:rPr lang="en-US" sz="1700" dirty="0" smtClean="0"/>
                  <a:t>distribution is indexed by some hyper-parameters </a:t>
                </a:r>
                <a:endParaRPr lang="en-US" sz="1700" dirty="0" smtClean="0"/>
              </a:p>
              <a:p>
                <a:endParaRPr lang="en-US" sz="1700" dirty="0" smtClean="0">
                  <a:solidFill>
                    <a:srgbClr val="3333FF"/>
                  </a:solidFill>
                </a:endParaRPr>
              </a:p>
              <a:p>
                <a:r>
                  <a:rPr lang="en-US" sz="1700" dirty="0" smtClean="0">
                    <a:solidFill>
                      <a:srgbClr val="3333FF"/>
                    </a:solidFill>
                  </a:rPr>
                  <a:t>(3) Normality of the prior distribution of each </a:t>
                </a:r>
                <a14:m>
                  <m:oMath xmlns:m="http://schemas.openxmlformats.org/officeDocument/2006/math">
                    <m:sSub>
                      <m:sSubPr>
                        <m:ctrlPr>
                          <a:rPr lang="en-US" sz="1700" i="1">
                            <a:solidFill>
                              <a:srgbClr val="3333FF"/>
                            </a:solidFill>
                            <a:latin typeface="Cambria Math" panose="02040503050406030204" pitchFamily="18" charset="0"/>
                          </a:rPr>
                        </m:ctrlPr>
                      </m:sSubPr>
                      <m:e>
                        <m:r>
                          <a:rPr lang="en-US" sz="1700" i="1">
                            <a:solidFill>
                              <a:srgbClr val="3333FF"/>
                            </a:solidFill>
                            <a:latin typeface="Cambria Math"/>
                            <a:ea typeface="Cambria Math"/>
                          </a:rPr>
                          <m:t>𝜃</m:t>
                        </m:r>
                      </m:e>
                      <m:sub>
                        <m:r>
                          <a:rPr lang="en-US" sz="1700" i="1">
                            <a:solidFill>
                              <a:srgbClr val="3333FF"/>
                            </a:solidFill>
                            <a:latin typeface="Cambria Math"/>
                          </a:rPr>
                          <m:t>𝑗</m:t>
                        </m:r>
                      </m:sub>
                    </m:sSub>
                  </m:oMath>
                </a14:m>
                <a:r>
                  <a:rPr lang="en-US" sz="1700" dirty="0" smtClean="0">
                    <a:solidFill>
                      <a:srgbClr val="3333FF"/>
                    </a:solidFill>
                  </a:rPr>
                  <a:t> given </a:t>
                </a:r>
                <a14:m>
                  <m:oMath xmlns:m="http://schemas.openxmlformats.org/officeDocument/2006/math">
                    <m:r>
                      <a:rPr lang="en-US" sz="1700" i="1" smtClean="0">
                        <a:solidFill>
                          <a:srgbClr val="3333FF"/>
                        </a:solidFill>
                        <a:latin typeface="Cambria Math"/>
                        <a:ea typeface="Cambria Math"/>
                      </a:rPr>
                      <m:t>𝜇</m:t>
                    </m:r>
                  </m:oMath>
                </a14:m>
                <a:r>
                  <a:rPr lang="en-US" sz="1700" dirty="0" smtClean="0">
                    <a:solidFill>
                      <a:srgbClr val="3333FF"/>
                    </a:solidFill>
                  </a:rPr>
                  <a:t> and </a:t>
                </a:r>
                <a14:m>
                  <m:oMath xmlns:m="http://schemas.openxmlformats.org/officeDocument/2006/math">
                    <m:r>
                      <a:rPr lang="en-US" sz="1700" i="1" smtClean="0">
                        <a:solidFill>
                          <a:srgbClr val="3333FF"/>
                        </a:solidFill>
                        <a:latin typeface="Cambria Math"/>
                        <a:ea typeface="Cambria Math"/>
                      </a:rPr>
                      <m:t>𝜏</m:t>
                    </m:r>
                  </m:oMath>
                </a14:m>
                <a:endParaRPr lang="en-US" sz="1700" dirty="0" smtClean="0">
                  <a:solidFill>
                    <a:srgbClr val="3333FF"/>
                  </a:solidFill>
                </a:endParaRPr>
              </a:p>
              <a:p>
                <a:endParaRPr lang="en-US" sz="1700" dirty="0" smtClean="0">
                  <a:solidFill>
                    <a:srgbClr val="3333FF"/>
                  </a:solidFill>
                </a:endParaRPr>
              </a:p>
              <a:p>
                <a14:m>
                  <m:oMathPara xmlns:m="http://schemas.openxmlformats.org/officeDocument/2006/math">
                    <m:oMathParaPr>
                      <m:jc m:val="centerGroup"/>
                    </m:oMathParaPr>
                    <m:oMath xmlns:m="http://schemas.openxmlformats.org/officeDocument/2006/math">
                      <m:sSub>
                        <m:sSubPr>
                          <m:ctrlPr>
                            <a:rPr lang="en-US" sz="1700" i="1">
                              <a:solidFill>
                                <a:srgbClr val="3333FF"/>
                              </a:solidFill>
                              <a:latin typeface="Cambria Math" panose="02040503050406030204" pitchFamily="18" charset="0"/>
                            </a:rPr>
                          </m:ctrlPr>
                        </m:sSubPr>
                        <m:e>
                          <m:r>
                            <a:rPr lang="en-US" sz="1700" i="1">
                              <a:solidFill>
                                <a:srgbClr val="3333FF"/>
                              </a:solidFill>
                              <a:latin typeface="Cambria Math"/>
                              <a:ea typeface="Cambria Math"/>
                            </a:rPr>
                            <m:t>𝜃</m:t>
                          </m:r>
                        </m:e>
                        <m:sub>
                          <m:r>
                            <a:rPr lang="en-US" sz="1700" i="1">
                              <a:solidFill>
                                <a:srgbClr val="3333FF"/>
                              </a:solidFill>
                              <a:latin typeface="Cambria Math"/>
                            </a:rPr>
                            <m:t>𝑗</m:t>
                          </m:r>
                        </m:sub>
                      </m:sSub>
                      <m:r>
                        <a:rPr lang="en-US" sz="1700" b="0" i="1" smtClean="0">
                          <a:solidFill>
                            <a:srgbClr val="3333FF"/>
                          </a:solidFill>
                          <a:latin typeface="Cambria Math" panose="02040503050406030204" pitchFamily="18" charset="0"/>
                        </a:rPr>
                        <m:t>~</m:t>
                      </m:r>
                      <m:r>
                        <a:rPr lang="en-US" sz="1700" b="0" i="1" smtClean="0">
                          <a:solidFill>
                            <a:srgbClr val="3333FF"/>
                          </a:solidFill>
                          <a:latin typeface="Cambria Math" panose="02040503050406030204" pitchFamily="18" charset="0"/>
                        </a:rPr>
                        <m:t>𝑁</m:t>
                      </m:r>
                      <m:r>
                        <a:rPr lang="en-US" sz="1700" b="0" i="1" smtClean="0">
                          <a:solidFill>
                            <a:srgbClr val="3333FF"/>
                          </a:solidFill>
                          <a:latin typeface="Cambria Math" panose="02040503050406030204" pitchFamily="18" charset="0"/>
                        </a:rPr>
                        <m:t>(</m:t>
                      </m:r>
                      <m:r>
                        <a:rPr lang="en-US" sz="1700" b="0" i="1" smtClean="0">
                          <a:solidFill>
                            <a:srgbClr val="3333FF"/>
                          </a:solidFill>
                          <a:latin typeface="Cambria Math" panose="02040503050406030204" pitchFamily="18" charset="0"/>
                        </a:rPr>
                        <m:t>𝜇</m:t>
                      </m:r>
                      <m:r>
                        <a:rPr lang="en-US" sz="1700" b="0" i="1" smtClean="0">
                          <a:solidFill>
                            <a:srgbClr val="3333FF"/>
                          </a:solidFill>
                          <a:latin typeface="Cambria Math" panose="02040503050406030204" pitchFamily="18" charset="0"/>
                        </a:rPr>
                        <m:t>,</m:t>
                      </m:r>
                      <m:r>
                        <a:rPr lang="en-US" sz="1700" b="0" i="1" smtClean="0">
                          <a:solidFill>
                            <a:srgbClr val="3333FF"/>
                          </a:solidFill>
                          <a:latin typeface="Cambria Math" panose="02040503050406030204" pitchFamily="18" charset="0"/>
                        </a:rPr>
                        <m:t>𝜏</m:t>
                      </m:r>
                      <m:r>
                        <a:rPr lang="en-US" sz="1700" b="0" i="1" smtClean="0">
                          <a:solidFill>
                            <a:srgbClr val="3333FF"/>
                          </a:solidFill>
                          <a:latin typeface="Cambria Math" panose="02040503050406030204" pitchFamily="18" charset="0"/>
                        </a:rPr>
                        <m:t>)</m:t>
                      </m:r>
                    </m:oMath>
                  </m:oMathPara>
                </a14:m>
                <a:endParaRPr lang="en-US" sz="1700" dirty="0" smtClean="0">
                  <a:solidFill>
                    <a:srgbClr val="3333FF"/>
                  </a:solidFill>
                </a:endParaRPr>
              </a:p>
              <a:p>
                <a:endParaRPr lang="en-US" sz="1700" dirty="0" smtClean="0">
                  <a:solidFill>
                    <a:srgbClr val="3333FF"/>
                  </a:solidFill>
                </a:endParaRPr>
              </a:p>
              <a:p>
                <a:r>
                  <a:rPr lang="en-US" sz="1700" dirty="0" smtClean="0">
                    <a:solidFill>
                      <a:srgbClr val="3333FF"/>
                    </a:solidFill>
                  </a:rPr>
                  <a:t>(4) Uniformity of the hyper prior distribution of </a:t>
                </a:r>
                <a14:m>
                  <m:oMath xmlns:m="http://schemas.openxmlformats.org/officeDocument/2006/math">
                    <m:d>
                      <m:dPr>
                        <m:ctrlPr>
                          <a:rPr lang="en-US" sz="1700" i="1" smtClean="0">
                            <a:solidFill>
                              <a:srgbClr val="3333FF"/>
                            </a:solidFill>
                            <a:latin typeface="Cambria Math" panose="02040503050406030204" pitchFamily="18" charset="0"/>
                          </a:rPr>
                        </m:ctrlPr>
                      </m:dPr>
                      <m:e>
                        <m:r>
                          <a:rPr lang="en-US" sz="1700" i="1">
                            <a:solidFill>
                              <a:srgbClr val="3333FF"/>
                            </a:solidFill>
                            <a:latin typeface="Cambria Math"/>
                            <a:ea typeface="Cambria Math"/>
                          </a:rPr>
                          <m:t>𝜇</m:t>
                        </m:r>
                        <m:r>
                          <a:rPr lang="en-US" sz="1700" b="0" i="1" smtClean="0">
                            <a:solidFill>
                              <a:srgbClr val="3333FF"/>
                            </a:solidFill>
                            <a:latin typeface="Cambria Math"/>
                            <a:ea typeface="Cambria Math"/>
                          </a:rPr>
                          <m:t>,</m:t>
                        </m:r>
                        <m:r>
                          <a:rPr lang="en-US" sz="1700" i="1">
                            <a:solidFill>
                              <a:srgbClr val="3333FF"/>
                            </a:solidFill>
                            <a:latin typeface="Cambria Math"/>
                            <a:ea typeface="Cambria Math"/>
                          </a:rPr>
                          <m:t>𝜏</m:t>
                        </m:r>
                      </m:e>
                    </m:d>
                  </m:oMath>
                </a14:m>
                <a:r>
                  <a:rPr lang="en-US" sz="1700" dirty="0" smtClean="0">
                    <a:solidFill>
                      <a:srgbClr val="3333FF"/>
                    </a:solidFill>
                  </a:rPr>
                  <a:t>    </a:t>
                </a:r>
                <a:endParaRPr lang="en-US" sz="1700" dirty="0" smtClean="0">
                  <a:solidFill>
                    <a:srgbClr val="3333FF"/>
                  </a:solidFill>
                </a:endParaRPr>
              </a:p>
              <a:p>
                <a:endParaRPr lang="en-US" sz="1700" dirty="0">
                  <a:solidFill>
                    <a:srgbClr val="3333FF"/>
                  </a:solidFill>
                </a:endParaRPr>
              </a:p>
              <a:p>
                <a14:m>
                  <m:oMathPara xmlns:m="http://schemas.openxmlformats.org/officeDocument/2006/math">
                    <m:oMathParaPr>
                      <m:jc m:val="centerGroup"/>
                    </m:oMathParaPr>
                    <m:oMath xmlns:m="http://schemas.openxmlformats.org/officeDocument/2006/math">
                      <m:d>
                        <m:dPr>
                          <m:ctrlPr>
                            <a:rPr lang="en-US" sz="1700" i="1">
                              <a:solidFill>
                                <a:srgbClr val="3333FF"/>
                              </a:solidFill>
                              <a:latin typeface="Cambria Math" panose="02040503050406030204" pitchFamily="18" charset="0"/>
                            </a:rPr>
                          </m:ctrlPr>
                        </m:dPr>
                        <m:e>
                          <m:r>
                            <a:rPr lang="en-US" sz="1700" i="1">
                              <a:solidFill>
                                <a:srgbClr val="3333FF"/>
                              </a:solidFill>
                              <a:latin typeface="Cambria Math"/>
                              <a:ea typeface="Cambria Math"/>
                            </a:rPr>
                            <m:t>𝜇</m:t>
                          </m:r>
                          <m:r>
                            <a:rPr lang="en-US" sz="1700" i="1">
                              <a:solidFill>
                                <a:srgbClr val="3333FF"/>
                              </a:solidFill>
                              <a:latin typeface="Cambria Math"/>
                              <a:ea typeface="Cambria Math"/>
                            </a:rPr>
                            <m:t>,</m:t>
                          </m:r>
                          <m:r>
                            <a:rPr lang="en-US" sz="1700" i="1">
                              <a:solidFill>
                                <a:srgbClr val="3333FF"/>
                              </a:solidFill>
                              <a:latin typeface="Cambria Math"/>
                              <a:ea typeface="Cambria Math"/>
                            </a:rPr>
                            <m:t>𝜏</m:t>
                          </m:r>
                        </m:e>
                      </m:d>
                      <m:r>
                        <a:rPr lang="en-US" sz="1700" b="0" i="1" smtClean="0">
                          <a:solidFill>
                            <a:srgbClr val="3333FF"/>
                          </a:solidFill>
                          <a:latin typeface="Cambria Math" panose="02040503050406030204" pitchFamily="18" charset="0"/>
                          <a:ea typeface="Cambria Math"/>
                        </a:rPr>
                        <m:t>~1</m:t>
                      </m:r>
                    </m:oMath>
                  </m:oMathPara>
                </a14:m>
                <a:endParaRPr lang="en-US" sz="1700" dirty="0" smtClean="0">
                  <a:solidFill>
                    <a:srgbClr val="3333FF"/>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203350" y="806222"/>
                <a:ext cx="8940650" cy="4691028"/>
              </a:xfrm>
              <a:prstGeom prst="rect">
                <a:avLst/>
              </a:prstGeom>
              <a:blipFill>
                <a:blip r:embed="rId2"/>
                <a:stretch>
                  <a:fillRect l="-409" t="-390"/>
                </a:stretch>
              </a:blipFill>
            </p:spPr>
            <p:txBody>
              <a:bodyPr/>
              <a:lstStyle/>
              <a:p>
                <a:r>
                  <a:rPr lang="en-US">
                    <a:noFill/>
                  </a:rPr>
                  <a:t> </a:t>
                </a:r>
              </a:p>
            </p:txBody>
          </p:sp>
        </mc:Fallback>
      </mc:AlternateContent>
      <p:sp>
        <p:nvSpPr>
          <p:cNvPr id="4" name="TextBox 3"/>
          <p:cNvSpPr txBox="1"/>
          <p:nvPr/>
        </p:nvSpPr>
        <p:spPr>
          <a:xfrm>
            <a:off x="203350" y="5712693"/>
            <a:ext cx="8788250" cy="923330"/>
          </a:xfrm>
          <a:prstGeom prst="rect">
            <a:avLst/>
          </a:prstGeom>
          <a:noFill/>
        </p:spPr>
        <p:txBody>
          <a:bodyPr wrap="square" rtlCol="0">
            <a:spAutoFit/>
          </a:bodyPr>
          <a:lstStyle/>
          <a:p>
            <a:r>
              <a:rPr lang="en-US" dirty="0" smtClean="0">
                <a:solidFill>
                  <a:srgbClr val="FF0000"/>
                </a:solidFill>
              </a:rPr>
              <a:t>(3) And (4) are hard to </a:t>
            </a:r>
            <a:r>
              <a:rPr lang="en-US" dirty="0" smtClean="0">
                <a:solidFill>
                  <a:srgbClr val="FF0000"/>
                </a:solidFill>
              </a:rPr>
              <a:t>justify (befor</a:t>
            </a:r>
            <a:r>
              <a:rPr lang="en-US" dirty="0" smtClean="0">
                <a:solidFill>
                  <a:srgbClr val="FF0000"/>
                </a:solidFill>
              </a:rPr>
              <a:t>e seeing data)</a:t>
            </a:r>
            <a:endParaRPr lang="en-US" dirty="0" smtClean="0">
              <a:solidFill>
                <a:srgbClr val="FF0000"/>
              </a:solidFill>
            </a:endParaRPr>
          </a:p>
          <a:p>
            <a:r>
              <a:rPr lang="en-US" dirty="0" smtClean="0">
                <a:solidFill>
                  <a:srgbClr val="FF0000"/>
                </a:solidFill>
              </a:rPr>
              <a:t>Mathematical tractability is one reason for the choice of models, but if the family of probability models is inappropriate, Bayesian answers can be misleading</a:t>
            </a:r>
            <a:endParaRPr lang="en-US" dirty="0">
              <a:solidFill>
                <a:srgbClr val="FF0000"/>
              </a:solidFill>
            </a:endParaRPr>
          </a:p>
        </p:txBody>
      </p:sp>
    </p:spTree>
    <p:extLst>
      <p:ext uri="{BB962C8B-B14F-4D97-AF65-F5344CB8AC3E}">
        <p14:creationId xmlns:p14="http://schemas.microsoft.com/office/powerpoint/2010/main" val="1970892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00201" y="1268361"/>
            <a:ext cx="5715000" cy="3532239"/>
          </a:xfrm>
          <a:prstGeom prst="rect">
            <a:avLst/>
          </a:prstGeom>
          <a:ln>
            <a:solidFill>
              <a:schemeClr val="accent1"/>
            </a:solidFill>
          </a:ln>
        </p:spPr>
      </p:pic>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Posterior predictive checking </a:t>
            </a:r>
            <a:endParaRPr lang="en-US" b="1" dirty="0">
              <a:solidFill>
                <a:srgbClr val="3333FF"/>
              </a:solidFill>
            </a:endParaRPr>
          </a:p>
        </p:txBody>
      </p:sp>
      <p:sp>
        <p:nvSpPr>
          <p:cNvPr id="5" name="TextBox 4"/>
          <p:cNvSpPr txBox="1"/>
          <p:nvPr/>
        </p:nvSpPr>
        <p:spPr>
          <a:xfrm>
            <a:off x="0" y="645949"/>
            <a:ext cx="8839200" cy="646331"/>
          </a:xfrm>
          <a:prstGeom prst="rect">
            <a:avLst/>
          </a:prstGeom>
          <a:noFill/>
        </p:spPr>
        <p:txBody>
          <a:bodyPr wrap="square" rtlCol="0">
            <a:spAutoFit/>
          </a:bodyPr>
          <a:lstStyle/>
          <a:p>
            <a:r>
              <a:rPr lang="en-US" b="1" dirty="0" smtClean="0"/>
              <a:t>School Coaching Example</a:t>
            </a:r>
            <a:r>
              <a:rPr lang="en-US" dirty="0" smtClean="0"/>
              <a:t>: Suppose </a:t>
            </a:r>
            <a:r>
              <a:rPr lang="en-US" dirty="0" smtClean="0"/>
              <a:t>we perform 200 posterior predictive simulations of the coaching experiments</a:t>
            </a:r>
          </a:p>
        </p:txBody>
      </p:sp>
      <p:sp>
        <p:nvSpPr>
          <p:cNvPr id="7" name="TextBox 6"/>
          <p:cNvSpPr txBox="1"/>
          <p:nvPr/>
        </p:nvSpPr>
        <p:spPr>
          <a:xfrm>
            <a:off x="152400" y="4858149"/>
            <a:ext cx="8839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summaries suggest that the model generates predicted results similar to the observed data in the study: that is, the actual observations are typical of the predicted observations generated by the model</a:t>
            </a:r>
            <a:endParaRPr lang="en-US" dirty="0"/>
          </a:p>
        </p:txBody>
      </p:sp>
      <p:sp>
        <p:nvSpPr>
          <p:cNvPr id="9" name="TextBox 8"/>
          <p:cNvSpPr txBox="1"/>
          <p:nvPr/>
        </p:nvSpPr>
        <p:spPr>
          <a:xfrm>
            <a:off x="152400" y="5792365"/>
            <a:ext cx="8839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Other reasonable models might provide just as good a fit but lead to different conclusions. </a:t>
            </a:r>
            <a:r>
              <a:rPr lang="en-US" b="1" dirty="0" smtClean="0">
                <a:solidFill>
                  <a:srgbClr val="FF0000"/>
                </a:solidFill>
              </a:rPr>
              <a:t>Sensitivity analysis </a:t>
            </a:r>
            <a:r>
              <a:rPr lang="en-US" dirty="0" smtClean="0"/>
              <a:t>can then be used to assess the effect of alternative </a:t>
            </a:r>
            <a:r>
              <a:rPr lang="en-US" dirty="0" smtClean="0"/>
              <a:t>analyses </a:t>
            </a:r>
            <a:r>
              <a:rPr lang="en-US" dirty="0" smtClean="0"/>
              <a:t>on the posterior inferences.</a:t>
            </a:r>
            <a:endParaRPr lang="en-US" dirty="0"/>
          </a:p>
        </p:txBody>
      </p:sp>
      <p:sp>
        <p:nvSpPr>
          <p:cNvPr id="2" name="TextBox 1"/>
          <p:cNvSpPr txBox="1"/>
          <p:nvPr/>
        </p:nvSpPr>
        <p:spPr>
          <a:xfrm>
            <a:off x="2971800" y="2710543"/>
            <a:ext cx="2743200" cy="646331"/>
          </a:xfrm>
          <a:prstGeom prst="rect">
            <a:avLst/>
          </a:prstGeom>
          <a:noFill/>
        </p:spPr>
        <p:txBody>
          <a:bodyPr wrap="square" rtlCol="0">
            <a:spAutoFit/>
          </a:bodyPr>
          <a:lstStyle/>
          <a:p>
            <a:pPr algn="ctr"/>
            <a:r>
              <a:rPr lang="en-US" dirty="0" smtClean="0">
                <a:solidFill>
                  <a:srgbClr val="FF0000"/>
                </a:solidFill>
              </a:rPr>
              <a:t>Posterior predictive distribution</a:t>
            </a:r>
            <a:endParaRPr lang="en-US" dirty="0">
              <a:solidFill>
                <a:srgbClr val="FF0000"/>
              </a:solidFill>
            </a:endParaRPr>
          </a:p>
        </p:txBody>
      </p:sp>
    </p:spTree>
    <p:extLst>
      <p:ext uri="{BB962C8B-B14F-4D97-AF65-F5344CB8AC3E}">
        <p14:creationId xmlns:p14="http://schemas.microsoft.com/office/powerpoint/2010/main" val="43527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05100" y="2341602"/>
            <a:ext cx="1714500" cy="20955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Sensitivity analysis</a:t>
            </a:r>
            <a:endParaRPr lang="en-US" b="1" dirty="0">
              <a:solidFill>
                <a:srgbClr val="3333FF"/>
              </a:solidFill>
            </a:endParaRPr>
          </a:p>
        </p:txBody>
      </p:sp>
      <p:sp>
        <p:nvSpPr>
          <p:cNvPr id="2" name="Rectangle 1"/>
          <p:cNvSpPr/>
          <p:nvPr/>
        </p:nvSpPr>
        <p:spPr>
          <a:xfrm>
            <a:off x="152400" y="1046202"/>
            <a:ext cx="8610600" cy="1046440"/>
          </a:xfrm>
          <a:prstGeom prst="rect">
            <a:avLst/>
          </a:prstGeom>
        </p:spPr>
        <p:txBody>
          <a:bodyPr wrap="square">
            <a:spAutoFit/>
          </a:bodyPr>
          <a:lstStyle/>
          <a:p>
            <a:r>
              <a:rPr lang="en-US" b="1" dirty="0"/>
              <a:t>Sensitivity </a:t>
            </a:r>
            <a:r>
              <a:rPr lang="en-US" b="1" dirty="0" smtClean="0"/>
              <a:t>analysis : </a:t>
            </a:r>
          </a:p>
          <a:p>
            <a:endParaRPr lang="en-US" sz="800" b="1" dirty="0" smtClean="0"/>
          </a:p>
          <a:p>
            <a:r>
              <a:rPr lang="en-US" dirty="0" smtClean="0"/>
              <a:t>how much do posterior inferences change when other reasonable probability models are used in place of the present model?</a:t>
            </a:r>
            <a:endParaRPr lang="en-US" dirty="0"/>
          </a:p>
        </p:txBody>
      </p:sp>
      <p:sp>
        <p:nvSpPr>
          <p:cNvPr id="5" name="Rectangle 4"/>
          <p:cNvSpPr/>
          <p:nvPr/>
        </p:nvSpPr>
        <p:spPr>
          <a:xfrm>
            <a:off x="2895600" y="2532102"/>
            <a:ext cx="1295400" cy="457200"/>
          </a:xfrm>
          <a:prstGeom prst="rect">
            <a:avLst/>
          </a:prstGeom>
          <a:solidFill>
            <a:schemeClr val="accent1">
              <a:lumMod val="20000"/>
              <a:lumOff val="80000"/>
            </a:schemeClr>
          </a:solidFill>
          <a:ln w="19050">
            <a:solidFill>
              <a:srgbClr val="3333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Prior </a:t>
            </a:r>
            <a:endParaRPr lang="en-US" dirty="0">
              <a:solidFill>
                <a:schemeClr val="tx1"/>
              </a:solidFill>
            </a:endParaRPr>
          </a:p>
        </p:txBody>
      </p:sp>
      <p:sp>
        <p:nvSpPr>
          <p:cNvPr id="7" name="Rectangle 6"/>
          <p:cNvSpPr/>
          <p:nvPr/>
        </p:nvSpPr>
        <p:spPr>
          <a:xfrm>
            <a:off x="2895600" y="3141702"/>
            <a:ext cx="1295400" cy="457200"/>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Likelihood </a:t>
            </a:r>
            <a:endParaRPr lang="en-US" dirty="0">
              <a:solidFill>
                <a:schemeClr val="tx1"/>
              </a:solidFill>
            </a:endParaRPr>
          </a:p>
        </p:txBody>
      </p:sp>
      <p:sp>
        <p:nvSpPr>
          <p:cNvPr id="8" name="Rectangle 7"/>
          <p:cNvSpPr/>
          <p:nvPr/>
        </p:nvSpPr>
        <p:spPr>
          <a:xfrm>
            <a:off x="2895600" y="3742372"/>
            <a:ext cx="1295400" cy="457200"/>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Information</a:t>
            </a:r>
          </a:p>
          <a:p>
            <a:pPr algn="ctr"/>
            <a:r>
              <a:rPr lang="en-US" dirty="0" smtClean="0">
                <a:solidFill>
                  <a:schemeClr val="tx1"/>
                </a:solidFill>
              </a:rPr>
              <a:t>used</a:t>
            </a:r>
            <a:endParaRPr lang="en-US" dirty="0">
              <a:solidFill>
                <a:schemeClr val="tx1"/>
              </a:solidFill>
            </a:endParaRPr>
          </a:p>
        </p:txBody>
      </p:sp>
      <p:sp>
        <p:nvSpPr>
          <p:cNvPr id="10" name="Right Arrow 9"/>
          <p:cNvSpPr/>
          <p:nvPr/>
        </p:nvSpPr>
        <p:spPr>
          <a:xfrm>
            <a:off x="4419600" y="3294102"/>
            <a:ext cx="1905000" cy="152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24600" y="3141702"/>
            <a:ext cx="1295400" cy="4572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Posterior</a:t>
            </a:r>
            <a:endParaRPr lang="en-US" dirty="0">
              <a:solidFill>
                <a:schemeClr val="tx1"/>
              </a:solidFill>
            </a:endParaRPr>
          </a:p>
        </p:txBody>
      </p:sp>
      <p:sp>
        <p:nvSpPr>
          <p:cNvPr id="12" name="TextBox 11"/>
          <p:cNvSpPr txBox="1"/>
          <p:nvPr/>
        </p:nvSpPr>
        <p:spPr>
          <a:xfrm>
            <a:off x="5219700" y="2989302"/>
            <a:ext cx="304800"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13" name="TextBox 12"/>
          <p:cNvSpPr txBox="1"/>
          <p:nvPr/>
        </p:nvSpPr>
        <p:spPr>
          <a:xfrm>
            <a:off x="2533650" y="4501396"/>
            <a:ext cx="2057400" cy="369332"/>
          </a:xfrm>
          <a:prstGeom prst="rect">
            <a:avLst/>
          </a:prstGeom>
          <a:noFill/>
        </p:spPr>
        <p:txBody>
          <a:bodyPr wrap="square" rtlCol="0">
            <a:spAutoFit/>
          </a:bodyPr>
          <a:lstStyle/>
          <a:p>
            <a:r>
              <a:rPr lang="en-US" dirty="0" smtClean="0"/>
              <a:t>Probability models</a:t>
            </a:r>
            <a:endParaRPr lang="en-US" dirty="0"/>
          </a:p>
        </p:txBody>
      </p:sp>
      <p:sp>
        <p:nvSpPr>
          <p:cNvPr id="14" name="Rectangle 13"/>
          <p:cNvSpPr/>
          <p:nvPr/>
        </p:nvSpPr>
        <p:spPr>
          <a:xfrm>
            <a:off x="1129056" y="2570202"/>
            <a:ext cx="1295400" cy="457200"/>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 prior </a:t>
            </a:r>
            <a:endParaRPr lang="en-US" dirty="0">
              <a:solidFill>
                <a:schemeClr val="tx1"/>
              </a:solidFill>
            </a:endParaRPr>
          </a:p>
        </p:txBody>
      </p:sp>
      <p:cxnSp>
        <p:nvCxnSpPr>
          <p:cNvPr id="16" name="Straight Arrow Connector 15"/>
          <p:cNvCxnSpPr/>
          <p:nvPr/>
        </p:nvCxnSpPr>
        <p:spPr>
          <a:xfrm>
            <a:off x="2438596" y="2798802"/>
            <a:ext cx="457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04800" y="4835604"/>
            <a:ext cx="7945380" cy="1107996"/>
          </a:xfrm>
          <a:prstGeom prst="rect">
            <a:avLst/>
          </a:prstGeom>
        </p:spPr>
        <p:txBody>
          <a:bodyPr wrap="none">
            <a:spAutoFit/>
          </a:bodyPr>
          <a:lstStyle/>
          <a:p>
            <a:r>
              <a:rPr lang="en-US" b="1" dirty="0" smtClean="0"/>
              <a:t>We need to examine:</a:t>
            </a:r>
          </a:p>
          <a:p>
            <a:endParaRPr lang="en-US" sz="1200" dirty="0"/>
          </a:p>
          <a:p>
            <a:pPr marL="285750" indent="-285750">
              <a:buFont typeface="Arial" panose="020B0604020202020204" pitchFamily="34" charset="0"/>
              <a:buChar char="•"/>
            </a:pPr>
            <a:r>
              <a:rPr lang="en-US" dirty="0" smtClean="0"/>
              <a:t>How our model fail to fit reality </a:t>
            </a:r>
          </a:p>
          <a:p>
            <a:pPr marL="285750" indent="-285750">
              <a:buFont typeface="Arial" panose="020B0604020202020204" pitchFamily="34" charset="0"/>
              <a:buChar char="•"/>
            </a:pPr>
            <a:r>
              <a:rPr lang="en-US" dirty="0" smtClean="0"/>
              <a:t>How sensitive the resulting posterior distributions are to arbitrary specifications</a:t>
            </a:r>
            <a:endParaRPr lang="en-US" dirty="0"/>
          </a:p>
        </p:txBody>
      </p:sp>
    </p:spTree>
    <p:extLst>
      <p:ext uri="{BB962C8B-B14F-4D97-AF65-F5344CB8AC3E}">
        <p14:creationId xmlns:p14="http://schemas.microsoft.com/office/powerpoint/2010/main" val="2535604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Sensitivity analysis</a:t>
            </a:r>
            <a:endParaRPr lang="en-US" b="1" dirty="0">
              <a:solidFill>
                <a:srgbClr val="3333FF"/>
              </a:solidFill>
            </a:endParaRPr>
          </a:p>
        </p:txBody>
      </p:sp>
      <p:sp>
        <p:nvSpPr>
          <p:cNvPr id="4" name="TextBox 3"/>
          <p:cNvSpPr txBox="1"/>
          <p:nvPr/>
        </p:nvSpPr>
        <p:spPr>
          <a:xfrm>
            <a:off x="266700" y="979227"/>
            <a:ext cx="8610600" cy="1292662"/>
          </a:xfrm>
          <a:prstGeom prst="rect">
            <a:avLst/>
          </a:prstGeom>
          <a:solidFill>
            <a:schemeClr val="bg1">
              <a:lumMod val="95000"/>
            </a:schemeClr>
          </a:solidFill>
          <a:ln>
            <a:solidFill>
              <a:schemeClr val="bg1"/>
            </a:solidFill>
          </a:ln>
        </p:spPr>
        <p:txBody>
          <a:bodyPr wrap="square" rtlCol="0">
            <a:spAutoFit/>
          </a:bodyPr>
          <a:lstStyle/>
          <a:p>
            <a:pPr algn="ctr"/>
            <a:r>
              <a:rPr lang="en-US" b="1" dirty="0" smtClean="0">
                <a:solidFill>
                  <a:srgbClr val="3333FF"/>
                </a:solidFill>
              </a:rPr>
              <a:t>Is our model true or false?</a:t>
            </a:r>
          </a:p>
          <a:p>
            <a:endParaRPr lang="en-US" sz="1200" dirty="0"/>
          </a:p>
          <a:p>
            <a:pPr algn="ctr"/>
            <a:r>
              <a:rPr lang="en-US" dirty="0" err="1" smtClean="0"/>
              <a:t>v.s</a:t>
            </a:r>
            <a:r>
              <a:rPr lang="en-US" dirty="0" smtClean="0"/>
              <a:t>.</a:t>
            </a:r>
          </a:p>
          <a:p>
            <a:endParaRPr lang="en-US" sz="1200" dirty="0"/>
          </a:p>
          <a:p>
            <a:r>
              <a:rPr lang="en-US" b="1" dirty="0" smtClean="0">
                <a:solidFill>
                  <a:srgbClr val="FF0000"/>
                </a:solidFill>
              </a:rPr>
              <a:t>Do the model’s deficiencies have a noticeable effect on the substantive inferences?</a:t>
            </a:r>
            <a:endParaRPr lang="en-US" b="1" dirty="0">
              <a:solidFill>
                <a:srgbClr val="FF0000"/>
              </a:solidFill>
            </a:endParaRPr>
          </a:p>
        </p:txBody>
      </p:sp>
      <p:sp>
        <p:nvSpPr>
          <p:cNvPr id="6" name="TextBox 5"/>
          <p:cNvSpPr txBox="1"/>
          <p:nvPr/>
        </p:nvSpPr>
        <p:spPr>
          <a:xfrm>
            <a:off x="217603" y="5384735"/>
            <a:ext cx="8821131" cy="646331"/>
          </a:xfrm>
          <a:prstGeom prst="rect">
            <a:avLst/>
          </a:prstGeom>
          <a:noFill/>
        </p:spPr>
        <p:txBody>
          <a:bodyPr wrap="square" rtlCol="0">
            <a:spAutoFit/>
          </a:bodyPr>
          <a:lstStyle/>
          <a:p>
            <a:r>
              <a:rPr lang="en-US" dirty="0" smtClean="0"/>
              <a:t>How to judge when </a:t>
            </a:r>
            <a:r>
              <a:rPr lang="en-US" i="1" dirty="0" smtClean="0">
                <a:solidFill>
                  <a:srgbClr val="FF0000"/>
                </a:solidFill>
              </a:rPr>
              <a:t>assumptions of convenience</a:t>
            </a:r>
            <a:r>
              <a:rPr lang="en-US" dirty="0" smtClean="0">
                <a:solidFill>
                  <a:srgbClr val="FF0000"/>
                </a:solidFill>
              </a:rPr>
              <a:t> </a:t>
            </a:r>
            <a:r>
              <a:rPr lang="en-US" dirty="0" smtClean="0"/>
              <a:t>can be made safely is a central task of Bayesian sensitivity analysis</a:t>
            </a:r>
            <a:endParaRPr lang="en-US" dirty="0"/>
          </a:p>
        </p:txBody>
      </p:sp>
      <p:sp>
        <p:nvSpPr>
          <p:cNvPr id="5" name="TextBox 4"/>
          <p:cNvSpPr txBox="1"/>
          <p:nvPr/>
        </p:nvSpPr>
        <p:spPr>
          <a:xfrm>
            <a:off x="381000" y="2788356"/>
            <a:ext cx="70104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Rat tumor example      : </a:t>
            </a:r>
            <a:r>
              <a:rPr lang="en-US" dirty="0" smtClean="0">
                <a:solidFill>
                  <a:srgbClr val="3333FF"/>
                </a:solidFill>
              </a:rPr>
              <a:t>Beta population distribution</a:t>
            </a:r>
            <a:r>
              <a:rPr lang="en-US" dirty="0" smtClean="0"/>
              <a:t> for tumor rates</a:t>
            </a:r>
          </a:p>
        </p:txBody>
      </p:sp>
      <p:sp>
        <p:nvSpPr>
          <p:cNvPr id="7" name="TextBox 6"/>
          <p:cNvSpPr txBox="1"/>
          <p:nvPr/>
        </p:nvSpPr>
        <p:spPr>
          <a:xfrm>
            <a:off x="381000" y="3364468"/>
            <a:ext cx="7543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Eight schools example : </a:t>
            </a:r>
            <a:r>
              <a:rPr lang="en-US" dirty="0" smtClean="0">
                <a:solidFill>
                  <a:srgbClr val="3333FF"/>
                </a:solidFill>
              </a:rPr>
              <a:t>Normal distribution </a:t>
            </a:r>
            <a:r>
              <a:rPr lang="en-US" dirty="0" smtClean="0"/>
              <a:t>for the eight school effects </a:t>
            </a:r>
          </a:p>
        </p:txBody>
      </p:sp>
      <p:sp>
        <p:nvSpPr>
          <p:cNvPr id="9" name="TextBox 8"/>
          <p:cNvSpPr txBox="1"/>
          <p:nvPr/>
        </p:nvSpPr>
        <p:spPr>
          <a:xfrm>
            <a:off x="275734" y="4245990"/>
            <a:ext cx="8763000" cy="646331"/>
          </a:xfrm>
          <a:prstGeom prst="rect">
            <a:avLst/>
          </a:prstGeom>
          <a:noFill/>
        </p:spPr>
        <p:txBody>
          <a:bodyPr wrap="square" rtlCol="0">
            <a:spAutoFit/>
          </a:bodyPr>
          <a:lstStyle/>
          <a:p>
            <a:r>
              <a:rPr lang="en-US" dirty="0" smtClean="0">
                <a:sym typeface="Wingdings" panose="05000000000000000000" pitchFamily="2" charset="2"/>
              </a:rPr>
              <a:t> </a:t>
            </a:r>
            <a:r>
              <a:rPr lang="en-US" dirty="0" smtClean="0"/>
              <a:t>Little bit arbitrary and convenience chaise, but they have little impact on the inferences of most interests</a:t>
            </a:r>
            <a:endParaRPr lang="en-US" dirty="0"/>
          </a:p>
        </p:txBody>
      </p:sp>
    </p:spTree>
    <p:extLst>
      <p:ext uri="{BB962C8B-B14F-4D97-AF65-F5344CB8AC3E}">
        <p14:creationId xmlns:p14="http://schemas.microsoft.com/office/powerpoint/2010/main" val="3377952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Do the inferences from the model make sense?</a:t>
            </a:r>
            <a:endParaRPr lang="en-US" b="1" dirty="0">
              <a:solidFill>
                <a:srgbClr val="3333FF"/>
              </a:solidFill>
            </a:endParaRPr>
          </a:p>
        </p:txBody>
      </p:sp>
      <p:sp>
        <p:nvSpPr>
          <p:cNvPr id="5" name="TextBox 4"/>
          <p:cNvSpPr txBox="1"/>
          <p:nvPr/>
        </p:nvSpPr>
        <p:spPr>
          <a:xfrm>
            <a:off x="304800" y="838200"/>
            <a:ext cx="8534400" cy="646331"/>
          </a:xfrm>
          <a:prstGeom prst="rect">
            <a:avLst/>
          </a:prstGeom>
          <a:noFill/>
        </p:spPr>
        <p:txBody>
          <a:bodyPr wrap="square" rtlCol="0">
            <a:spAutoFit/>
          </a:bodyPr>
          <a:lstStyle/>
          <a:p>
            <a:r>
              <a:rPr lang="en-US" dirty="0" smtClean="0"/>
              <a:t>For reasons of convenience or objectivity, </a:t>
            </a:r>
          </a:p>
          <a:p>
            <a:r>
              <a:rPr lang="en-US" dirty="0" smtClean="0"/>
              <a:t>there will be knowledge that is not included formally in either the prior or likelihood </a:t>
            </a:r>
            <a:endParaRPr lang="en-US" dirty="0"/>
          </a:p>
        </p:txBody>
      </p:sp>
      <p:sp>
        <p:nvSpPr>
          <p:cNvPr id="7" name="TextBox 6"/>
          <p:cNvSpPr txBox="1"/>
          <p:nvPr/>
        </p:nvSpPr>
        <p:spPr>
          <a:xfrm>
            <a:off x="304800" y="1792069"/>
            <a:ext cx="8249920" cy="369332"/>
          </a:xfrm>
          <a:prstGeom prst="rect">
            <a:avLst/>
          </a:prstGeom>
          <a:noFill/>
        </p:spPr>
        <p:txBody>
          <a:bodyPr wrap="square" rtlCol="0">
            <a:spAutoFit/>
          </a:bodyPr>
          <a:lstStyle/>
          <a:p>
            <a:r>
              <a:rPr lang="en-US" dirty="0" smtClean="0"/>
              <a:t>If the additional information suggests that posterior inferences of interest are false</a:t>
            </a:r>
            <a:endParaRPr lang="en-US" dirty="0"/>
          </a:p>
        </p:txBody>
      </p:sp>
      <p:sp>
        <p:nvSpPr>
          <p:cNvPr id="8" name="TextBox 7"/>
          <p:cNvSpPr txBox="1"/>
          <p:nvPr/>
        </p:nvSpPr>
        <p:spPr>
          <a:xfrm>
            <a:off x="304800" y="2554069"/>
            <a:ext cx="8686800" cy="646331"/>
          </a:xfrm>
          <a:prstGeom prst="rect">
            <a:avLst/>
          </a:prstGeom>
          <a:noFill/>
        </p:spPr>
        <p:txBody>
          <a:bodyPr wrap="square" rtlCol="0">
            <a:spAutoFit/>
          </a:bodyPr>
          <a:lstStyle/>
          <a:p>
            <a:r>
              <a:rPr lang="en-US" dirty="0" smtClean="0"/>
              <a:t>Potential for creating a more accurate probability model for the parameters and data collection process</a:t>
            </a:r>
            <a:endParaRPr lang="en-US" dirty="0"/>
          </a:p>
        </p:txBody>
      </p:sp>
      <p:sp>
        <p:nvSpPr>
          <p:cNvPr id="9" name="Down Arrow 8"/>
          <p:cNvSpPr/>
          <p:nvPr/>
        </p:nvSpPr>
        <p:spPr>
          <a:xfrm>
            <a:off x="4114800" y="1484531"/>
            <a:ext cx="381000" cy="191869"/>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114800" y="2313801"/>
            <a:ext cx="381000" cy="191869"/>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3611940"/>
            <a:ext cx="2057400" cy="369332"/>
          </a:xfrm>
          <a:prstGeom prst="rect">
            <a:avLst/>
          </a:prstGeom>
          <a:noFill/>
        </p:spPr>
        <p:txBody>
          <a:bodyPr wrap="square" rtlCol="0">
            <a:spAutoFit/>
          </a:bodyPr>
          <a:lstStyle/>
          <a:p>
            <a:r>
              <a:rPr lang="en-US" b="1" dirty="0" smtClean="0"/>
              <a:t>External validation</a:t>
            </a:r>
          </a:p>
        </p:txBody>
      </p:sp>
      <p:sp>
        <p:nvSpPr>
          <p:cNvPr id="12" name="TextBox 11"/>
          <p:cNvSpPr txBox="1"/>
          <p:nvPr/>
        </p:nvSpPr>
        <p:spPr>
          <a:xfrm>
            <a:off x="152400" y="3992940"/>
            <a:ext cx="8763000" cy="129266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Prediction about future data </a:t>
            </a:r>
            <a:r>
              <a:rPr lang="en-US" dirty="0" err="1" smtClean="0"/>
              <a:t>v.s</a:t>
            </a:r>
            <a:r>
              <a:rPr lang="en-US" dirty="0" smtClean="0"/>
              <a:t>. collected external data</a:t>
            </a:r>
          </a:p>
          <a:p>
            <a:endParaRPr lang="en-US" sz="600" dirty="0" smtClean="0"/>
          </a:p>
          <a:p>
            <a:pPr marL="285750" indent="-285750">
              <a:buFont typeface="Arial" panose="020B0604020202020204" pitchFamily="34" charset="0"/>
              <a:buChar char="•"/>
            </a:pPr>
            <a:r>
              <a:rPr lang="en-US" dirty="0"/>
              <a:t>Often we need to check the model before obtaining new data or </a:t>
            </a:r>
            <a:r>
              <a:rPr lang="en-US" dirty="0" smtClean="0"/>
              <a:t>waiting </a:t>
            </a:r>
            <a:r>
              <a:rPr lang="en-US" dirty="0"/>
              <a:t>for the future to </a:t>
            </a:r>
            <a:r>
              <a:rPr lang="en-US" dirty="0" smtClean="0"/>
              <a:t>happen</a:t>
            </a:r>
          </a:p>
          <a:p>
            <a:r>
              <a:rPr lang="en-US" dirty="0" smtClean="0">
                <a:sym typeface="Wingdings" panose="05000000000000000000" pitchFamily="2" charset="2"/>
              </a:rPr>
              <a:t>   </a:t>
            </a:r>
            <a:r>
              <a:rPr lang="en-US" dirty="0" smtClean="0"/>
              <a:t>Require a method of approximating external validation using </a:t>
            </a:r>
            <a:r>
              <a:rPr lang="en-US" dirty="0" smtClean="0">
                <a:solidFill>
                  <a:srgbClr val="FF0000"/>
                </a:solidFill>
              </a:rPr>
              <a:t>the data we already have</a:t>
            </a:r>
            <a:endParaRPr lang="en-US" dirty="0">
              <a:solidFill>
                <a:srgbClr val="FF0000"/>
              </a:solidFill>
            </a:endParaRPr>
          </a:p>
        </p:txBody>
      </p:sp>
      <mc:AlternateContent xmlns:mc="http://schemas.openxmlformats.org/markup-compatibility/2006" xmlns:a14="http://schemas.microsoft.com/office/drawing/2010/main">
        <mc:Choice Requires="a14">
          <p:sp>
            <p:nvSpPr>
              <p:cNvPr id="14" name="TextBox 13"/>
              <p:cNvSpPr txBox="1"/>
              <p:nvPr/>
            </p:nvSpPr>
            <p:spPr>
              <a:xfrm>
                <a:off x="457200" y="5562600"/>
                <a:ext cx="8001000" cy="646331"/>
              </a:xfrm>
              <a:prstGeom prst="rect">
                <a:avLst/>
              </a:prstGeom>
              <a:solidFill>
                <a:schemeClr val="accent3">
                  <a:lumMod val="20000"/>
                  <a:lumOff val="80000"/>
                </a:schemeClr>
              </a:solidFill>
            </p:spPr>
            <p:txBody>
              <a:bodyPr wrap="square" rtlCol="0">
                <a:spAutoFit/>
              </a:bodyPr>
              <a:lstStyle/>
              <a:p>
                <a:r>
                  <a:rPr lang="en-US" dirty="0" smtClean="0"/>
                  <a:t>Posterior predictive checking</a:t>
                </a:r>
              </a:p>
              <a:p>
                <a:pPr marL="285750" indent="-285750">
                  <a:buFont typeface="Arial" panose="020B0604020202020204" pitchFamily="34" charset="0"/>
                  <a:buChar char="•"/>
                </a:pPr>
                <a:r>
                  <a:rPr lang="en-US" dirty="0" smtClean="0"/>
                  <a:t>Use global summaries to check the </a:t>
                </a:r>
                <a:r>
                  <a:rPr lang="en-US" b="1" dirty="0" smtClean="0">
                    <a:solidFill>
                      <a:srgbClr val="FF0000"/>
                    </a:solidFill>
                  </a:rPr>
                  <a:t>joint predictive distribution </a:t>
                </a:r>
                <a14:m>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a:rPr>
                              <m:t>𝑦</m:t>
                            </m:r>
                          </m:e>
                        </m:acc>
                        <m:r>
                          <a:rPr lang="en-US" b="0" i="1" smtClean="0">
                            <a:latin typeface="Cambria Math"/>
                          </a:rPr>
                          <m:t>|</m:t>
                        </m:r>
                        <m:r>
                          <a:rPr lang="en-US" b="0" i="1" smtClean="0">
                            <a:latin typeface="Cambria Math"/>
                          </a:rPr>
                          <m:t>𝑦</m:t>
                        </m:r>
                      </m:e>
                    </m:d>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57200" y="5562600"/>
                <a:ext cx="8001000" cy="646331"/>
              </a:xfrm>
              <a:prstGeom prst="rect">
                <a:avLst/>
              </a:prstGeom>
              <a:blipFill rotWithShape="1">
                <a:blip r:embed="rId2"/>
                <a:stretch>
                  <a:fillRect l="-609" t="-4717" b="-13208"/>
                </a:stretch>
              </a:blipFill>
            </p:spPr>
            <p:txBody>
              <a:bodyPr/>
              <a:lstStyle/>
              <a:p>
                <a:r>
                  <a:rPr lang="en-US">
                    <a:noFill/>
                  </a:rPr>
                  <a:t> </a:t>
                </a:r>
              </a:p>
            </p:txBody>
          </p:sp>
        </mc:Fallback>
      </mc:AlternateContent>
    </p:spTree>
    <p:extLst>
      <p:ext uri="{BB962C8B-B14F-4D97-AF65-F5344CB8AC3E}">
        <p14:creationId xmlns:p14="http://schemas.microsoft.com/office/powerpoint/2010/main" val="259947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Do the inferences from the model make sense?</a:t>
            </a:r>
            <a:endParaRPr lang="en-US" b="1" dirty="0">
              <a:solidFill>
                <a:srgbClr val="3333FF"/>
              </a:solidFill>
            </a:endParaRPr>
          </a:p>
        </p:txBody>
      </p:sp>
      <p:sp>
        <p:nvSpPr>
          <p:cNvPr id="21" name="Rectangle 20"/>
          <p:cNvSpPr/>
          <p:nvPr/>
        </p:nvSpPr>
        <p:spPr>
          <a:xfrm>
            <a:off x="2514600" y="1066800"/>
            <a:ext cx="1066800" cy="533400"/>
          </a:xfrm>
          <a:prstGeom prst="rect">
            <a:avLst/>
          </a:prstGeom>
          <a:solidFill>
            <a:schemeClr val="accent3">
              <a:lumMod val="20000"/>
              <a:lumOff val="80000"/>
            </a:schemeClr>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Reality</a:t>
            </a:r>
            <a:endParaRPr lang="en-US" dirty="0">
              <a:solidFill>
                <a:schemeClr val="tx1"/>
              </a:solidFill>
            </a:endParaRPr>
          </a:p>
        </p:txBody>
      </p:sp>
      <p:sp>
        <p:nvSpPr>
          <p:cNvPr id="22" name="Rectangle 21"/>
          <p:cNvSpPr/>
          <p:nvPr/>
        </p:nvSpPr>
        <p:spPr>
          <a:xfrm>
            <a:off x="4038600" y="1066800"/>
            <a:ext cx="1066800" cy="533400"/>
          </a:xfrm>
          <a:prstGeom prst="rect">
            <a:avLst/>
          </a:prstGeom>
          <a:solidFill>
            <a:schemeClr val="accent3">
              <a:lumMod val="20000"/>
              <a:lumOff val="80000"/>
            </a:schemeClr>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endParaRPr lang="en-US" dirty="0">
              <a:solidFill>
                <a:schemeClr val="tx1"/>
              </a:solidFill>
            </a:endParaRPr>
          </a:p>
        </p:txBody>
      </p:sp>
      <p:sp>
        <p:nvSpPr>
          <p:cNvPr id="23" name="Rectangle 22"/>
          <p:cNvSpPr/>
          <p:nvPr/>
        </p:nvSpPr>
        <p:spPr>
          <a:xfrm>
            <a:off x="5562600" y="1066800"/>
            <a:ext cx="1066800" cy="533400"/>
          </a:xfrm>
          <a:prstGeom prst="rect">
            <a:avLst/>
          </a:prstGeom>
          <a:solidFill>
            <a:schemeClr val="accent3">
              <a:lumMod val="20000"/>
              <a:lumOff val="80000"/>
            </a:schemeClr>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Inference</a:t>
            </a:r>
            <a:endParaRPr lang="en-US" dirty="0">
              <a:solidFill>
                <a:schemeClr val="tx1"/>
              </a:solidFill>
            </a:endParaRPr>
          </a:p>
        </p:txBody>
      </p:sp>
      <p:cxnSp>
        <p:nvCxnSpPr>
          <p:cNvPr id="24" name="Straight Arrow Connector 23"/>
          <p:cNvCxnSpPr>
            <a:stCxn id="21" idx="3"/>
            <a:endCxn id="22" idx="1"/>
          </p:cNvCxnSpPr>
          <p:nvPr/>
        </p:nvCxnSpPr>
        <p:spPr>
          <a:xfrm>
            <a:off x="3581400" y="1333500"/>
            <a:ext cx="45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05400" y="1337035"/>
            <a:ext cx="45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flipH="1">
            <a:off x="4572000" y="1405159"/>
            <a:ext cx="1524000" cy="367181"/>
          </a:xfrm>
          <a:prstGeom prst="arc">
            <a:avLst>
              <a:gd name="adj1" fmla="val 58285"/>
              <a:gd name="adj2" fmla="val 10716393"/>
            </a:avLst>
          </a:prstGeom>
          <a:ln>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flipH="1">
            <a:off x="3052713" y="1153657"/>
            <a:ext cx="3048000" cy="865017"/>
          </a:xfrm>
          <a:prstGeom prst="arc">
            <a:avLst>
              <a:gd name="adj1" fmla="val 58285"/>
              <a:gd name="adj2" fmla="val 10716393"/>
            </a:avLst>
          </a:prstGeom>
          <a:ln>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H="1">
            <a:off x="3049965" y="1424611"/>
            <a:ext cx="1524000" cy="367181"/>
          </a:xfrm>
          <a:prstGeom prst="arc">
            <a:avLst>
              <a:gd name="adj1" fmla="val 58285"/>
              <a:gd name="adj2" fmla="val 10716393"/>
            </a:avLst>
          </a:prstGeom>
          <a:ln>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Rectangle 1"/>
          <p:cNvSpPr/>
          <p:nvPr/>
        </p:nvSpPr>
        <p:spPr>
          <a:xfrm>
            <a:off x="304800" y="2198517"/>
            <a:ext cx="8534400" cy="646331"/>
          </a:xfrm>
          <a:prstGeom prst="rect">
            <a:avLst/>
          </a:prstGeom>
        </p:spPr>
        <p:txBody>
          <a:bodyPr wrap="square">
            <a:spAutoFit/>
          </a:bodyPr>
          <a:lstStyle/>
          <a:p>
            <a:r>
              <a:rPr lang="en-US" dirty="0" smtClean="0"/>
              <a:t>When inference does not capture reality,</a:t>
            </a:r>
          </a:p>
          <a:p>
            <a:r>
              <a:rPr lang="en-US" dirty="0" smtClean="0"/>
              <a:t>we need more accurate probability model for the parameters and data collection process</a:t>
            </a:r>
            <a:endParaRPr lang="en-US" dirty="0"/>
          </a:p>
        </p:txBody>
      </p:sp>
      <p:sp>
        <p:nvSpPr>
          <p:cNvPr id="29" name="TextBox 28"/>
          <p:cNvSpPr txBox="1"/>
          <p:nvPr/>
        </p:nvSpPr>
        <p:spPr>
          <a:xfrm>
            <a:off x="304800" y="3116442"/>
            <a:ext cx="2057400" cy="369332"/>
          </a:xfrm>
          <a:prstGeom prst="rect">
            <a:avLst/>
          </a:prstGeom>
          <a:noFill/>
        </p:spPr>
        <p:txBody>
          <a:bodyPr wrap="square" rtlCol="0">
            <a:spAutoFit/>
          </a:bodyPr>
          <a:lstStyle/>
          <a:p>
            <a:r>
              <a:rPr lang="en-US" b="1" dirty="0" smtClean="0"/>
              <a:t>External validation</a:t>
            </a:r>
          </a:p>
        </p:txBody>
      </p:sp>
      <p:sp>
        <p:nvSpPr>
          <p:cNvPr id="30" name="TextBox 29"/>
          <p:cNvSpPr txBox="1"/>
          <p:nvPr/>
        </p:nvSpPr>
        <p:spPr>
          <a:xfrm>
            <a:off x="190500" y="5453967"/>
            <a:ext cx="8763000" cy="110799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Prediction about future data </a:t>
            </a:r>
            <a:r>
              <a:rPr lang="en-US" dirty="0" err="1" smtClean="0"/>
              <a:t>v.s</a:t>
            </a:r>
            <a:r>
              <a:rPr lang="en-US" dirty="0" smtClean="0"/>
              <a:t>. collected external data</a:t>
            </a:r>
          </a:p>
          <a:p>
            <a:endParaRPr lang="en-US" sz="600" dirty="0" smtClean="0"/>
          </a:p>
          <a:p>
            <a:endParaRPr lang="en-US" sz="600" dirty="0" smtClean="0"/>
          </a:p>
          <a:p>
            <a:pPr marL="285750" indent="-285750">
              <a:buFont typeface="Arial" panose="020B0604020202020204" pitchFamily="34" charset="0"/>
              <a:buChar char="•"/>
            </a:pPr>
            <a:r>
              <a:rPr lang="en-US" dirty="0" smtClean="0"/>
              <a:t>When there is no external data received yet,</a:t>
            </a:r>
          </a:p>
          <a:p>
            <a:r>
              <a:rPr lang="en-US" dirty="0" smtClean="0">
                <a:sym typeface="Wingdings" panose="05000000000000000000" pitchFamily="2" charset="2"/>
              </a:rPr>
              <a:t>   </a:t>
            </a:r>
            <a:r>
              <a:rPr lang="en-US" dirty="0" smtClean="0"/>
              <a:t>Require a method of approximating external validation using the data we already have</a:t>
            </a:r>
            <a:endParaRPr lang="en-US" dirty="0"/>
          </a:p>
        </p:txBody>
      </p:sp>
      <p:cxnSp>
        <p:nvCxnSpPr>
          <p:cNvPr id="37" name="Straight Arrow Connector 36"/>
          <p:cNvCxnSpPr/>
          <p:nvPr/>
        </p:nvCxnSpPr>
        <p:spPr>
          <a:xfrm flipV="1">
            <a:off x="3352800" y="3757369"/>
            <a:ext cx="0" cy="13480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352800" y="5105400"/>
            <a:ext cx="28397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3525520" y="3942621"/>
            <a:ext cx="2189480" cy="1073126"/>
          </a:xfrm>
          <a:custGeom>
            <a:avLst/>
            <a:gdLst>
              <a:gd name="connsiteX0" fmla="*/ 0 w 1341120"/>
              <a:gd name="connsiteY0" fmla="*/ 641197 h 641197"/>
              <a:gd name="connsiteX1" fmla="*/ 457200 w 1341120"/>
              <a:gd name="connsiteY1" fmla="*/ 1117 h 641197"/>
              <a:gd name="connsiteX2" fmla="*/ 833120 w 1341120"/>
              <a:gd name="connsiteY2" fmla="*/ 488797 h 641197"/>
              <a:gd name="connsiteX3" fmla="*/ 1341120 w 1341120"/>
              <a:gd name="connsiteY3" fmla="*/ 590397 h 641197"/>
            </a:gdLst>
            <a:ahLst/>
            <a:cxnLst>
              <a:cxn ang="0">
                <a:pos x="connsiteX0" y="connsiteY0"/>
              </a:cxn>
              <a:cxn ang="0">
                <a:pos x="connsiteX1" y="connsiteY1"/>
              </a:cxn>
              <a:cxn ang="0">
                <a:pos x="connsiteX2" y="connsiteY2"/>
              </a:cxn>
              <a:cxn ang="0">
                <a:pos x="connsiteX3" y="connsiteY3"/>
              </a:cxn>
            </a:cxnLst>
            <a:rect l="l" t="t" r="r" b="b"/>
            <a:pathLst>
              <a:path w="1341120" h="641197">
                <a:moveTo>
                  <a:pt x="0" y="641197"/>
                </a:moveTo>
                <a:cubicBezTo>
                  <a:pt x="159173" y="333857"/>
                  <a:pt x="318347" y="26517"/>
                  <a:pt x="457200" y="1117"/>
                </a:cubicBezTo>
                <a:cubicBezTo>
                  <a:pt x="596053" y="-24283"/>
                  <a:pt x="685800" y="390584"/>
                  <a:pt x="833120" y="488797"/>
                </a:cubicBezTo>
                <a:cubicBezTo>
                  <a:pt x="980440" y="587010"/>
                  <a:pt x="1160780" y="588703"/>
                  <a:pt x="1341120" y="59039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457832" y="4869348"/>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582160" y="4345138"/>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62501" y="4500363"/>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351433" y="3961565"/>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657600" y="4567813"/>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24300" y="4313283"/>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19500" y="4878586"/>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181600" y="4192786"/>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219700" y="4037765"/>
            <a:ext cx="1676400" cy="646331"/>
          </a:xfrm>
          <a:prstGeom prst="rect">
            <a:avLst/>
          </a:prstGeom>
          <a:noFill/>
        </p:spPr>
        <p:txBody>
          <a:bodyPr wrap="square" rtlCol="0">
            <a:spAutoFit/>
          </a:bodyPr>
          <a:lstStyle/>
          <a:p>
            <a:r>
              <a:rPr lang="en-US" dirty="0" smtClean="0">
                <a:solidFill>
                  <a:srgbClr val="3333FF"/>
                </a:solidFill>
              </a:rPr>
              <a:t>Measurements (external data)</a:t>
            </a:r>
            <a:endParaRPr lang="en-US" dirty="0">
              <a:solidFill>
                <a:srgbClr val="3333FF"/>
              </a:solidFill>
            </a:endParaRPr>
          </a:p>
        </p:txBody>
      </p:sp>
      <p:cxnSp>
        <p:nvCxnSpPr>
          <p:cNvPr id="51" name="Straight Arrow Connector 50"/>
          <p:cNvCxnSpPr>
            <a:endCxn id="39" idx="1"/>
          </p:cNvCxnSpPr>
          <p:nvPr/>
        </p:nvCxnSpPr>
        <p:spPr>
          <a:xfrm>
            <a:off x="4038600" y="3757369"/>
            <a:ext cx="233334" cy="187121"/>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36964" y="3474836"/>
            <a:ext cx="1475739" cy="380011"/>
          </a:xfrm>
          <a:prstGeom prst="rect">
            <a:avLst/>
          </a:prstGeom>
          <a:noFill/>
        </p:spPr>
        <p:txBody>
          <a:bodyPr wrap="square" rtlCol="0">
            <a:spAutoFit/>
          </a:bodyPr>
          <a:lstStyle/>
          <a:p>
            <a:r>
              <a:rPr lang="en-US" dirty="0" smtClean="0">
                <a:solidFill>
                  <a:srgbClr val="FF0000"/>
                </a:solidFill>
              </a:rPr>
              <a:t>Prediction</a:t>
            </a:r>
            <a:endParaRPr lang="en-US" dirty="0">
              <a:solidFill>
                <a:srgbClr val="FF0000"/>
              </a:solidFill>
            </a:endParaRPr>
          </a:p>
        </p:txBody>
      </p:sp>
    </p:spTree>
    <p:extLst>
      <p:ext uri="{BB962C8B-B14F-4D97-AF65-F5344CB8AC3E}">
        <p14:creationId xmlns:p14="http://schemas.microsoft.com/office/powerpoint/2010/main" val="2826262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Two approaches of modal checking</a:t>
            </a:r>
            <a:endParaRPr lang="en-US" b="1" dirty="0">
              <a:solidFill>
                <a:srgbClr val="3333FF"/>
              </a:solidFill>
            </a:endParaRPr>
          </a:p>
        </p:txBody>
      </p:sp>
      <p:sp>
        <p:nvSpPr>
          <p:cNvPr id="5" name="Rectangle 4"/>
          <p:cNvSpPr/>
          <p:nvPr/>
        </p:nvSpPr>
        <p:spPr>
          <a:xfrm>
            <a:off x="534908" y="1447800"/>
            <a:ext cx="3229410" cy="369332"/>
          </a:xfrm>
          <a:prstGeom prst="rect">
            <a:avLst/>
          </a:prstGeom>
        </p:spPr>
        <p:txBody>
          <a:bodyPr wrap="none">
            <a:spAutoFit/>
          </a:bodyPr>
          <a:lstStyle/>
          <a:p>
            <a:pPr marL="285750" indent="-285750">
              <a:buFont typeface="Arial" panose="020B0604020202020204" pitchFamily="34" charset="0"/>
              <a:buChar char="•"/>
            </a:pPr>
            <a:r>
              <a:rPr lang="en-US" b="1" dirty="0"/>
              <a:t>Posterior predictive checking</a:t>
            </a:r>
          </a:p>
        </p:txBody>
      </p:sp>
      <p:sp>
        <p:nvSpPr>
          <p:cNvPr id="6" name="Rectangle 5"/>
          <p:cNvSpPr/>
          <p:nvPr/>
        </p:nvSpPr>
        <p:spPr>
          <a:xfrm>
            <a:off x="542764" y="3276600"/>
            <a:ext cx="2287806" cy="369332"/>
          </a:xfrm>
          <a:prstGeom prst="rect">
            <a:avLst/>
          </a:prstGeom>
        </p:spPr>
        <p:txBody>
          <a:bodyPr wrap="none">
            <a:spAutoFit/>
          </a:bodyPr>
          <a:lstStyle/>
          <a:p>
            <a:pPr marL="285750" indent="-285750">
              <a:buFont typeface="Arial" panose="020B0604020202020204" pitchFamily="34" charset="0"/>
              <a:buChar char="•"/>
            </a:pPr>
            <a:r>
              <a:rPr lang="en-US" b="1" dirty="0" smtClean="0"/>
              <a:t>Graphical Checking</a:t>
            </a:r>
            <a:endParaRPr lang="en-US" b="1" dirty="0"/>
          </a:p>
        </p:txBody>
      </p:sp>
      <mc:AlternateContent xmlns:mc="http://schemas.openxmlformats.org/markup-compatibility/2006" xmlns:a14="http://schemas.microsoft.com/office/drawing/2010/main">
        <mc:Choice Requires="a14">
          <p:sp>
            <p:nvSpPr>
              <p:cNvPr id="20" name="Rectangle 19"/>
              <p:cNvSpPr/>
              <p:nvPr/>
            </p:nvSpPr>
            <p:spPr>
              <a:xfrm>
                <a:off x="3276600" y="1981200"/>
                <a:ext cx="901593" cy="369332"/>
              </a:xfrm>
              <a:prstGeom prst="rect">
                <a:avLst/>
              </a:prstGeom>
              <a:solidFill>
                <a:schemeClr val="accent3">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𝑦</m:t>
                              </m:r>
                            </m:e>
                          </m:acc>
                          <m:r>
                            <a:rPr lang="en-US" i="1">
                              <a:latin typeface="Cambria Math"/>
                            </a:rPr>
                            <m:t>|</m:t>
                          </m:r>
                          <m:r>
                            <a:rPr lang="en-US" i="1">
                              <a:latin typeface="Cambria Math"/>
                            </a:rPr>
                            <m:t>𝑦</m:t>
                          </m:r>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3276600" y="1981200"/>
                <a:ext cx="901593"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343400" y="2365458"/>
                <a:ext cx="4668137" cy="36933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m:rPr>
                            <m:sty m:val="p"/>
                          </m:rPr>
                          <a:rPr lang="en-US" b="0" i="0" smtClean="0">
                            <a:latin typeface="Cambria Math" panose="02040503050406030204" pitchFamily="18" charset="0"/>
                          </a:rPr>
                          <m:t>n</m:t>
                        </m:r>
                      </m:sub>
                    </m:sSub>
                  </m:oMath>
                </a14:m>
                <a:r>
                  <a:rPr lang="en-US" dirty="0" smtClean="0"/>
                  <a:t> : A Joint prediction on future data</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343400" y="2365458"/>
                <a:ext cx="4668137" cy="369332"/>
              </a:xfrm>
              <a:prstGeom prst="rect">
                <a:avLst/>
              </a:prstGeom>
              <a:blipFill>
                <a:blip r:embed="rId3"/>
                <a:stretch>
                  <a:fillRect t="-8197" r="-392" b="-24590"/>
                </a:stretch>
              </a:blipFill>
            </p:spPr>
            <p:txBody>
              <a:bodyPr/>
              <a:lstStyle/>
              <a:p>
                <a:r>
                  <a:rPr lang="en-US">
                    <a:noFill/>
                  </a:rPr>
                  <a:t> </a:t>
                </a:r>
              </a:p>
            </p:txBody>
          </p:sp>
        </mc:Fallback>
      </mc:AlternateContent>
      <p:pic>
        <p:nvPicPr>
          <p:cNvPr id="24" name="Picture 23"/>
          <p:cNvPicPr>
            <a:picLocks noChangeAspect="1"/>
          </p:cNvPicPr>
          <p:nvPr/>
        </p:nvPicPr>
        <p:blipFill>
          <a:blip r:embed="rId4"/>
          <a:stretch>
            <a:fillRect/>
          </a:stretch>
        </p:blipFill>
        <p:spPr>
          <a:xfrm>
            <a:off x="386544" y="4133769"/>
            <a:ext cx="3791649" cy="1998226"/>
          </a:xfrm>
          <a:prstGeom prst="rect">
            <a:avLst/>
          </a:prstGeom>
        </p:spPr>
      </p:pic>
      <p:pic>
        <p:nvPicPr>
          <p:cNvPr id="33" name="Picture 32"/>
          <p:cNvPicPr>
            <a:picLocks noChangeAspect="1"/>
          </p:cNvPicPr>
          <p:nvPr/>
        </p:nvPicPr>
        <p:blipFill>
          <a:blip r:embed="rId5"/>
          <a:stretch>
            <a:fillRect/>
          </a:stretch>
        </p:blipFill>
        <p:spPr>
          <a:xfrm>
            <a:off x="4658824" y="4220642"/>
            <a:ext cx="3752819" cy="1879086"/>
          </a:xfrm>
          <a:prstGeom prst="rect">
            <a:avLst/>
          </a:prstGeom>
        </p:spPr>
      </p:pic>
    </p:spTree>
    <p:extLst>
      <p:ext uri="{BB962C8B-B14F-4D97-AF65-F5344CB8AC3E}">
        <p14:creationId xmlns:p14="http://schemas.microsoft.com/office/powerpoint/2010/main" val="2391643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Posterior predictive checking</a:t>
            </a:r>
            <a:endParaRPr lang="en-US" b="1" dirty="0">
              <a:solidFill>
                <a:srgbClr val="3333FF"/>
              </a:solidFill>
            </a:endParaRPr>
          </a:p>
        </p:txBody>
      </p:sp>
      <p:sp>
        <p:nvSpPr>
          <p:cNvPr id="2" name="TextBox 1"/>
          <p:cNvSpPr txBox="1"/>
          <p:nvPr/>
        </p:nvSpPr>
        <p:spPr>
          <a:xfrm>
            <a:off x="304800" y="990600"/>
            <a:ext cx="8686800" cy="1200329"/>
          </a:xfrm>
          <a:prstGeom prst="rect">
            <a:avLst/>
          </a:prstGeom>
          <a:noFill/>
        </p:spPr>
        <p:txBody>
          <a:bodyPr wrap="square" rtlCol="0">
            <a:spAutoFit/>
          </a:bodyPr>
          <a:lstStyle/>
          <a:p>
            <a:r>
              <a:rPr lang="en-US" b="1" dirty="0" smtClean="0"/>
              <a:t>Self-consistency check:</a:t>
            </a:r>
            <a:r>
              <a:rPr lang="en-US" dirty="0" smtClean="0"/>
              <a:t> </a:t>
            </a:r>
          </a:p>
          <a:p>
            <a:endParaRPr lang="en-US" dirty="0"/>
          </a:p>
          <a:p>
            <a:r>
              <a:rPr lang="en-US" dirty="0" smtClean="0"/>
              <a:t>Replicated data generated under the model should look similar to observed data. That is, the observed data should look plausible under the posterior predictive distribution</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553470" y="3475595"/>
                <a:ext cx="9015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𝑦</m:t>
                              </m:r>
                            </m:e>
                          </m:acc>
                          <m:r>
                            <a:rPr lang="en-US" i="1">
                              <a:latin typeface="Cambria Math"/>
                            </a:rPr>
                            <m:t>|</m:t>
                          </m:r>
                          <m:r>
                            <a:rPr lang="en-US" i="1">
                              <a:latin typeface="Cambria Math"/>
                            </a:rPr>
                            <m:t>𝑦</m:t>
                          </m:r>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553470" y="3475595"/>
                <a:ext cx="901593" cy="369332"/>
              </a:xfrm>
              <a:prstGeom prst="rect">
                <a:avLst/>
              </a:prstGeom>
              <a:blipFill>
                <a:blip r:embed="rId2"/>
                <a:stretch>
                  <a:fillRect b="-13115"/>
                </a:stretch>
              </a:blipFill>
            </p:spPr>
            <p:txBody>
              <a:bodyPr/>
              <a:lstStyle/>
              <a:p>
                <a:r>
                  <a:rPr lang="en-US">
                    <a:noFill/>
                  </a:rPr>
                  <a:t> </a:t>
                </a:r>
              </a:p>
            </p:txBody>
          </p:sp>
        </mc:Fallback>
      </mc:AlternateContent>
      <p:cxnSp>
        <p:nvCxnSpPr>
          <p:cNvPr id="13" name="Straight Arrow Connector 12"/>
          <p:cNvCxnSpPr/>
          <p:nvPr/>
        </p:nvCxnSpPr>
        <p:spPr>
          <a:xfrm>
            <a:off x="2400300" y="3694727"/>
            <a:ext cx="9906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619500" y="3025733"/>
            <a:ext cx="0" cy="13480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19500" y="4373764"/>
            <a:ext cx="28397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3792220" y="3210985"/>
            <a:ext cx="2189480" cy="1073126"/>
          </a:xfrm>
          <a:custGeom>
            <a:avLst/>
            <a:gdLst>
              <a:gd name="connsiteX0" fmla="*/ 0 w 1341120"/>
              <a:gd name="connsiteY0" fmla="*/ 641197 h 641197"/>
              <a:gd name="connsiteX1" fmla="*/ 457200 w 1341120"/>
              <a:gd name="connsiteY1" fmla="*/ 1117 h 641197"/>
              <a:gd name="connsiteX2" fmla="*/ 833120 w 1341120"/>
              <a:gd name="connsiteY2" fmla="*/ 488797 h 641197"/>
              <a:gd name="connsiteX3" fmla="*/ 1341120 w 1341120"/>
              <a:gd name="connsiteY3" fmla="*/ 590397 h 641197"/>
            </a:gdLst>
            <a:ahLst/>
            <a:cxnLst>
              <a:cxn ang="0">
                <a:pos x="connsiteX0" y="connsiteY0"/>
              </a:cxn>
              <a:cxn ang="0">
                <a:pos x="connsiteX1" y="connsiteY1"/>
              </a:cxn>
              <a:cxn ang="0">
                <a:pos x="connsiteX2" y="connsiteY2"/>
              </a:cxn>
              <a:cxn ang="0">
                <a:pos x="connsiteX3" y="connsiteY3"/>
              </a:cxn>
            </a:cxnLst>
            <a:rect l="l" t="t" r="r" b="b"/>
            <a:pathLst>
              <a:path w="1341120" h="641197">
                <a:moveTo>
                  <a:pt x="0" y="641197"/>
                </a:moveTo>
                <a:cubicBezTo>
                  <a:pt x="159173" y="333857"/>
                  <a:pt x="318347" y="26517"/>
                  <a:pt x="457200" y="1117"/>
                </a:cubicBezTo>
                <a:cubicBezTo>
                  <a:pt x="596053" y="-24283"/>
                  <a:pt x="685800" y="390584"/>
                  <a:pt x="833120" y="488797"/>
                </a:cubicBezTo>
                <a:cubicBezTo>
                  <a:pt x="980440" y="587010"/>
                  <a:pt x="1160780" y="588703"/>
                  <a:pt x="1341120" y="59039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724532" y="4137712"/>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48860" y="3613502"/>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029201" y="3768727"/>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618133" y="3229929"/>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924300" y="3836177"/>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191000" y="3581647"/>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886200" y="4146950"/>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448300" y="3461150"/>
            <a:ext cx="76200" cy="762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86400" y="3306129"/>
            <a:ext cx="1676400" cy="646331"/>
          </a:xfrm>
          <a:prstGeom prst="rect">
            <a:avLst/>
          </a:prstGeom>
          <a:noFill/>
        </p:spPr>
        <p:txBody>
          <a:bodyPr wrap="square" rtlCol="0">
            <a:spAutoFit/>
          </a:bodyPr>
          <a:lstStyle/>
          <a:p>
            <a:r>
              <a:rPr lang="en-US" dirty="0" smtClean="0">
                <a:solidFill>
                  <a:srgbClr val="3333FF"/>
                </a:solidFill>
              </a:rPr>
              <a:t>Measurements (external data)</a:t>
            </a:r>
            <a:endParaRPr lang="en-US" dirty="0">
              <a:solidFill>
                <a:srgbClr val="3333FF"/>
              </a:solidFill>
            </a:endParaRPr>
          </a:p>
        </p:txBody>
      </p:sp>
      <p:cxnSp>
        <p:nvCxnSpPr>
          <p:cNvPr id="41" name="Straight Arrow Connector 40"/>
          <p:cNvCxnSpPr>
            <a:endCxn id="21" idx="1"/>
          </p:cNvCxnSpPr>
          <p:nvPr/>
        </p:nvCxnSpPr>
        <p:spPr>
          <a:xfrm>
            <a:off x="4305300" y="3025733"/>
            <a:ext cx="233334" cy="187121"/>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03664" y="2743200"/>
            <a:ext cx="1475739" cy="380011"/>
          </a:xfrm>
          <a:prstGeom prst="rect">
            <a:avLst/>
          </a:prstGeom>
          <a:noFill/>
        </p:spPr>
        <p:txBody>
          <a:bodyPr wrap="square" rtlCol="0">
            <a:spAutoFit/>
          </a:bodyPr>
          <a:lstStyle/>
          <a:p>
            <a:r>
              <a:rPr lang="en-US" dirty="0" smtClean="0">
                <a:solidFill>
                  <a:srgbClr val="FF0000"/>
                </a:solidFill>
              </a:rPr>
              <a:t>Prediction</a:t>
            </a:r>
            <a:endParaRPr lang="en-US" dirty="0">
              <a:solidFill>
                <a:srgbClr val="FF0000"/>
              </a:solidFill>
            </a:endParaRPr>
          </a:p>
        </p:txBody>
      </p:sp>
    </p:spTree>
    <p:extLst>
      <p:ext uri="{BB962C8B-B14F-4D97-AF65-F5344CB8AC3E}">
        <p14:creationId xmlns:p14="http://schemas.microsoft.com/office/powerpoint/2010/main" val="2977158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Posterior predictive checking</a:t>
            </a:r>
            <a:endParaRPr lang="en-US" b="1" dirty="0">
              <a:solidFill>
                <a:srgbClr val="3333FF"/>
              </a:solidFill>
            </a:endParaRPr>
          </a:p>
        </p:txBody>
      </p:sp>
      <mc:AlternateContent xmlns:mc="http://schemas.openxmlformats.org/markup-compatibility/2006" xmlns:a14="http://schemas.microsoft.com/office/drawing/2010/main">
        <mc:Choice Requires="a14">
          <p:sp>
            <p:nvSpPr>
              <p:cNvPr id="16" name="Rectangle 15"/>
              <p:cNvSpPr/>
              <p:nvPr/>
            </p:nvSpPr>
            <p:spPr>
              <a:xfrm>
                <a:off x="2825110" y="2084451"/>
                <a:ext cx="3065455"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a:rPr>
                        <m:t>𝑝</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a:rPr>
                                <m:t>𝑦</m:t>
                              </m:r>
                            </m:e>
                            <m:sup>
                              <m:r>
                                <a:rPr lang="en-US" sz="1500" i="1">
                                  <a:latin typeface="Cambria Math"/>
                                </a:rPr>
                                <m:t>𝑟𝑒𝑝</m:t>
                              </m:r>
                            </m:sup>
                          </m:sSup>
                          <m:r>
                            <a:rPr lang="en-US" sz="1500" i="1">
                              <a:latin typeface="Cambria Math"/>
                            </a:rPr>
                            <m:t>|</m:t>
                          </m:r>
                          <m:r>
                            <a:rPr lang="en-US" sz="1500" i="1">
                              <a:latin typeface="Cambria Math"/>
                            </a:rPr>
                            <m:t>𝑦</m:t>
                          </m:r>
                        </m:e>
                      </m:d>
                      <m:r>
                        <a:rPr lang="en-US" sz="1500" b="0" i="1" smtClean="0">
                          <a:latin typeface="Cambria Math"/>
                        </a:rPr>
                        <m:t>=</m:t>
                      </m:r>
                      <m:nary>
                        <m:naryPr>
                          <m:limLoc m:val="undOvr"/>
                          <m:subHide m:val="on"/>
                          <m:supHide m:val="on"/>
                          <m:ctrlPr>
                            <a:rPr lang="en-US" sz="1500" b="0" i="1" smtClean="0">
                              <a:latin typeface="Cambria Math" panose="02040503050406030204" pitchFamily="18" charset="0"/>
                            </a:rPr>
                          </m:ctrlPr>
                        </m:naryPr>
                        <m:sub/>
                        <m:sup/>
                        <m:e>
                          <m:r>
                            <a:rPr lang="en-US" sz="1500" i="1">
                              <a:latin typeface="Cambria Math"/>
                            </a:rPr>
                            <m:t>𝑝</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a:rPr>
                                    <m:t>𝑦</m:t>
                                  </m:r>
                                </m:e>
                                <m:sup>
                                  <m:r>
                                    <a:rPr lang="en-US" sz="1500" i="1">
                                      <a:latin typeface="Cambria Math"/>
                                    </a:rPr>
                                    <m:t>𝑟𝑒𝑝</m:t>
                                  </m:r>
                                </m:sup>
                              </m:sSup>
                              <m:r>
                                <a:rPr lang="en-US" sz="1500" i="1">
                                  <a:latin typeface="Cambria Math"/>
                                </a:rPr>
                                <m:t>|</m:t>
                              </m:r>
                              <m:r>
                                <a:rPr lang="en-US" sz="1500" i="1" smtClean="0">
                                  <a:latin typeface="Cambria Math"/>
                                  <a:ea typeface="Cambria Math"/>
                                </a:rPr>
                                <m:t>𝜃</m:t>
                              </m:r>
                            </m:e>
                          </m:d>
                          <m:r>
                            <a:rPr lang="en-US" sz="1500" b="0" i="1" smtClean="0">
                              <a:latin typeface="Cambria Math"/>
                            </a:rPr>
                            <m:t>𝑝</m:t>
                          </m:r>
                          <m:d>
                            <m:dPr>
                              <m:ctrlPr>
                                <a:rPr lang="en-US" sz="1500" b="0" i="1" smtClean="0">
                                  <a:latin typeface="Cambria Math" panose="02040503050406030204" pitchFamily="18" charset="0"/>
                                </a:rPr>
                              </m:ctrlPr>
                            </m:dPr>
                            <m:e>
                              <m:r>
                                <a:rPr lang="en-US" sz="1500" i="1">
                                  <a:latin typeface="Cambria Math"/>
                                  <a:ea typeface="Cambria Math"/>
                                </a:rPr>
                                <m:t>𝜃</m:t>
                              </m:r>
                            </m:e>
                            <m:e>
                              <m:r>
                                <a:rPr lang="en-US" sz="1500" b="0" i="1" smtClean="0">
                                  <a:latin typeface="Cambria Math"/>
                                  <a:ea typeface="Cambria Math"/>
                                </a:rPr>
                                <m:t>𝑦</m:t>
                              </m:r>
                            </m:e>
                          </m:d>
                          <m:r>
                            <a:rPr lang="en-US" sz="1500" b="0" i="1" smtClean="0">
                              <a:latin typeface="Cambria Math"/>
                              <a:ea typeface="Cambria Math"/>
                            </a:rPr>
                            <m:t>𝑑</m:t>
                          </m:r>
                          <m:r>
                            <a:rPr lang="en-US" sz="1500" i="1">
                              <a:latin typeface="Cambria Math"/>
                              <a:ea typeface="Cambria Math"/>
                            </a:rPr>
                            <m:t>𝜃</m:t>
                          </m:r>
                        </m:e>
                      </m:nary>
                    </m:oMath>
                  </m:oMathPara>
                </a14:m>
                <a:endParaRPr lang="en-US" sz="1500" dirty="0"/>
              </a:p>
            </p:txBody>
          </p:sp>
        </mc:Choice>
        <mc:Fallback xmlns="">
          <p:sp>
            <p:nvSpPr>
              <p:cNvPr id="16" name="Rectangle 15"/>
              <p:cNvSpPr>
                <a:spLocks noRot="1" noChangeAspect="1" noMove="1" noResize="1" noEditPoints="1" noAdjustHandles="1" noChangeArrowheads="1" noChangeShapeType="1" noTextEdit="1"/>
              </p:cNvSpPr>
              <p:nvPr/>
            </p:nvSpPr>
            <p:spPr>
              <a:xfrm>
                <a:off x="2825110" y="2084451"/>
                <a:ext cx="3065455" cy="6977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367910" y="914400"/>
                <a:ext cx="4572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367910" y="914400"/>
                <a:ext cx="457200" cy="369332"/>
              </a:xfrm>
              <a:prstGeom prst="rect">
                <a:avLst/>
              </a:prstGeom>
              <a:blipFill>
                <a:blip r:embed="rId4"/>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728943" y="121210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728943" y="1212102"/>
                <a:ext cx="367985" cy="369332"/>
              </a:xfrm>
              <a:prstGeom prst="rect">
                <a:avLst/>
              </a:prstGeom>
              <a:blipFill>
                <a:blip r:embed="rId5"/>
                <a:stretch>
                  <a:fillRect/>
                </a:stretch>
              </a:blipFill>
            </p:spPr>
            <p:txBody>
              <a:bodyPr/>
              <a:lstStyle/>
              <a:p>
                <a:r>
                  <a:rPr lang="en-US">
                    <a:noFill/>
                  </a:rPr>
                  <a:t> </a:t>
                </a:r>
              </a:p>
            </p:txBody>
          </p:sp>
        </mc:Fallback>
      </mc:AlternateContent>
      <p:cxnSp>
        <p:nvCxnSpPr>
          <p:cNvPr id="7" name="Straight Arrow Connector 6"/>
          <p:cNvCxnSpPr>
            <a:stCxn id="5" idx="3"/>
            <a:endCxn id="4" idx="1"/>
          </p:cNvCxnSpPr>
          <p:nvPr/>
        </p:nvCxnSpPr>
        <p:spPr>
          <a:xfrm flipV="1">
            <a:off x="2096928" y="1099066"/>
            <a:ext cx="270982" cy="29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2367910" y="1456471"/>
                <a:ext cx="58023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2367910" y="1456471"/>
                <a:ext cx="580234" cy="369332"/>
              </a:xfrm>
              <a:prstGeom prst="rect">
                <a:avLst/>
              </a:prstGeom>
              <a:blipFill>
                <a:blip r:embed="rId6"/>
                <a:stretch>
                  <a:fillRect b="-4918"/>
                </a:stretch>
              </a:blipFill>
            </p:spPr>
            <p:txBody>
              <a:bodyPr/>
              <a:lstStyle/>
              <a:p>
                <a:r>
                  <a:rPr lang="en-US">
                    <a:noFill/>
                  </a:rPr>
                  <a:t> </a:t>
                </a:r>
              </a:p>
            </p:txBody>
          </p:sp>
        </mc:Fallback>
      </mc:AlternateContent>
      <p:cxnSp>
        <p:nvCxnSpPr>
          <p:cNvPr id="30" name="Straight Arrow Connector 29"/>
          <p:cNvCxnSpPr>
            <a:stCxn id="5" idx="3"/>
            <a:endCxn id="29" idx="1"/>
          </p:cNvCxnSpPr>
          <p:nvPr/>
        </p:nvCxnSpPr>
        <p:spPr>
          <a:xfrm>
            <a:off x="2096928" y="1396768"/>
            <a:ext cx="270982" cy="244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4023670" y="1176054"/>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4023670" y="1176054"/>
                <a:ext cx="367986" cy="369332"/>
              </a:xfrm>
              <a:prstGeom prst="rect">
                <a:avLst/>
              </a:prstGeom>
              <a:blipFill>
                <a:blip r:embed="rId7"/>
                <a:stretch>
                  <a:fillRect r="-10000"/>
                </a:stretch>
              </a:blipFill>
            </p:spPr>
            <p:txBody>
              <a:bodyPr/>
              <a:lstStyle/>
              <a:p>
                <a:r>
                  <a:rPr lang="en-US">
                    <a:noFill/>
                  </a:rPr>
                  <a:t> </a:t>
                </a:r>
              </a:p>
            </p:txBody>
          </p:sp>
        </mc:Fallback>
      </mc:AlternateContent>
      <p:cxnSp>
        <p:nvCxnSpPr>
          <p:cNvPr id="32" name="Straight Arrow Connector 31"/>
          <p:cNvCxnSpPr/>
          <p:nvPr/>
        </p:nvCxnSpPr>
        <p:spPr>
          <a:xfrm>
            <a:off x="4413652" y="1396098"/>
            <a:ext cx="351358" cy="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4743315" y="1176054"/>
                <a:ext cx="4572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𝑦</m:t>
                          </m:r>
                          <m:r>
                            <m:rPr>
                              <m:nor/>
                            </m:rPr>
                            <a:rPr lang="en-US" dirty="0"/>
                            <m:t> </m:t>
                          </m:r>
                        </m:e>
                      </m:acc>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4743315" y="1176054"/>
                <a:ext cx="457200" cy="369332"/>
              </a:xfrm>
              <a:prstGeom prst="rect">
                <a:avLst/>
              </a:prstGeom>
              <a:blipFill>
                <a:blip r:embed="rId8"/>
                <a:stretch>
                  <a:fillRect r="-10667"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04800" y="609600"/>
                <a:ext cx="7582845" cy="369332"/>
              </a:xfrm>
              <a:prstGeom prst="rect">
                <a:avLst/>
              </a:prstGeom>
            </p:spPr>
            <p:txBody>
              <a:bodyPr wrap="none">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a:rPr>
                          <m:t>𝑦</m:t>
                        </m:r>
                      </m:e>
                      <m:sup>
                        <m:r>
                          <a:rPr lang="en-US" i="1">
                            <a:latin typeface="Cambria Math"/>
                          </a:rPr>
                          <m:t>𝑟𝑒𝑝</m:t>
                        </m:r>
                      </m:sup>
                    </m:sSup>
                  </m:oMath>
                </a14:m>
                <a:r>
                  <a:rPr lang="en-US" dirty="0" smtClean="0"/>
                  <a:t> is replication (simulation) of the observed data </a:t>
                </a:r>
                <a14:m>
                  <m:oMath xmlns:m="http://schemas.openxmlformats.org/officeDocument/2006/math">
                    <m:r>
                      <a:rPr lang="en-US" i="1">
                        <a:latin typeface="Cambria Math"/>
                      </a:rPr>
                      <m:t>𝑦</m:t>
                    </m:r>
                  </m:oMath>
                </a14:m>
                <a:r>
                  <a:rPr lang="en-US" dirty="0" smtClean="0"/>
                  <a:t> using the trained model </a:t>
                </a:r>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04800" y="609600"/>
                <a:ext cx="7582845" cy="369332"/>
              </a:xfrm>
              <a:prstGeom prst="rect">
                <a:avLst/>
              </a:prstGeom>
              <a:blipFill>
                <a:blip r:embed="rId9"/>
                <a:stretch>
                  <a:fillRect t="-8197" b="-24590"/>
                </a:stretch>
              </a:blipFill>
            </p:spPr>
            <p:txBody>
              <a:bodyPr/>
              <a:lstStyle/>
              <a:p>
                <a:r>
                  <a:rPr lang="en-US">
                    <a:noFill/>
                  </a:rPr>
                  <a:t> </a:t>
                </a:r>
              </a:p>
            </p:txBody>
          </p:sp>
        </mc:Fallback>
      </mc:AlternateContent>
      <p:sp>
        <p:nvSpPr>
          <p:cNvPr id="34" name="Rectangle 33"/>
          <p:cNvSpPr/>
          <p:nvPr/>
        </p:nvSpPr>
        <p:spPr>
          <a:xfrm>
            <a:off x="327581" y="1774419"/>
            <a:ext cx="5071709" cy="369332"/>
          </a:xfrm>
          <a:prstGeom prst="rect">
            <a:avLst/>
          </a:prstGeom>
        </p:spPr>
        <p:txBody>
          <a:bodyPr wrap="none">
            <a:spAutoFit/>
          </a:bodyPr>
          <a:lstStyle/>
          <a:p>
            <a:r>
              <a:rPr lang="en-US" dirty="0" smtClean="0"/>
              <a:t>Posterior predictive distribution on the replication is</a:t>
            </a:r>
            <a:endParaRPr lang="en-US" dirty="0"/>
          </a:p>
        </p:txBody>
      </p:sp>
      <p:pic>
        <p:nvPicPr>
          <p:cNvPr id="35" name="Picture 34"/>
          <p:cNvPicPr>
            <a:picLocks noChangeAspect="1"/>
          </p:cNvPicPr>
          <p:nvPr/>
        </p:nvPicPr>
        <p:blipFill>
          <a:blip r:embed="rId10"/>
          <a:stretch>
            <a:fillRect/>
          </a:stretch>
        </p:blipFill>
        <p:spPr>
          <a:xfrm>
            <a:off x="6324600" y="4195518"/>
            <a:ext cx="1973722" cy="1321078"/>
          </a:xfrm>
          <a:prstGeom prst="rect">
            <a:avLst/>
          </a:prstGeom>
        </p:spPr>
      </p:pic>
      <p:pic>
        <p:nvPicPr>
          <p:cNvPr id="36" name="Picture 35"/>
          <p:cNvPicPr>
            <a:picLocks noChangeAspect="1"/>
          </p:cNvPicPr>
          <p:nvPr/>
        </p:nvPicPr>
        <p:blipFill>
          <a:blip r:embed="rId11"/>
          <a:stretch>
            <a:fillRect/>
          </a:stretch>
        </p:blipFill>
        <p:spPr>
          <a:xfrm>
            <a:off x="438328" y="4091374"/>
            <a:ext cx="3769335" cy="2028218"/>
          </a:xfrm>
          <a:prstGeom prst="rect">
            <a:avLst/>
          </a:prstGeom>
        </p:spPr>
      </p:pic>
      <mc:AlternateContent xmlns:mc="http://schemas.openxmlformats.org/markup-compatibility/2006" xmlns:a14="http://schemas.microsoft.com/office/drawing/2010/main">
        <mc:Choice Requires="a14">
          <p:sp>
            <p:nvSpPr>
              <p:cNvPr id="37" name="TextBox 36"/>
              <p:cNvSpPr txBox="1"/>
              <p:nvPr/>
            </p:nvSpPr>
            <p:spPr>
              <a:xfrm>
                <a:off x="6400800" y="5567118"/>
                <a:ext cx="2362200" cy="323165"/>
              </a:xfrm>
              <a:prstGeom prst="rect">
                <a:avLst/>
              </a:prstGeom>
              <a:noFill/>
            </p:spPr>
            <p:txBody>
              <a:bodyPr wrap="square" rtlCol="0">
                <a:spAutoFit/>
              </a:bodyPr>
              <a:lstStyle/>
              <a:p>
                <a:r>
                  <a:rPr lang="en-US" sz="1500" dirty="0" smtClean="0">
                    <a:solidFill>
                      <a:schemeClr val="tx1"/>
                    </a:solidFill>
                  </a:rPr>
                  <a:t>Actual measurement </a:t>
                </a:r>
                <a14:m>
                  <m:oMath xmlns:m="http://schemas.openxmlformats.org/officeDocument/2006/math">
                    <m:r>
                      <a:rPr lang="en-US" sz="1500" i="1">
                        <a:solidFill>
                          <a:schemeClr val="tx1"/>
                        </a:solidFill>
                        <a:latin typeface="Cambria Math"/>
                      </a:rPr>
                      <m:t>𝑝</m:t>
                    </m:r>
                    <m:r>
                      <a:rPr lang="en-US" sz="1500" b="0" i="1" smtClean="0">
                        <a:solidFill>
                          <a:schemeClr val="tx1"/>
                        </a:solidFill>
                        <a:latin typeface="Cambria Math" panose="02040503050406030204" pitchFamily="18" charset="0"/>
                      </a:rPr>
                      <m:t>(</m:t>
                    </m:r>
                    <m:r>
                      <a:rPr lang="en-US" sz="1500" b="0" i="1" smtClean="0">
                        <a:solidFill>
                          <a:schemeClr val="tx1"/>
                        </a:solidFill>
                        <a:latin typeface="Cambria Math" panose="02040503050406030204" pitchFamily="18" charset="0"/>
                      </a:rPr>
                      <m:t>𝑦</m:t>
                    </m:r>
                    <m:r>
                      <a:rPr lang="en-US" sz="1500" b="0" i="1" smtClean="0">
                        <a:solidFill>
                          <a:schemeClr val="tx1"/>
                        </a:solidFill>
                        <a:latin typeface="Cambria Math" panose="02040503050406030204" pitchFamily="18" charset="0"/>
                      </a:rPr>
                      <m:t>)</m:t>
                    </m:r>
                  </m:oMath>
                </a14:m>
                <a:endParaRPr lang="en-US" sz="1500" dirty="0">
                  <a:solidFill>
                    <a:schemeClr val="tx1"/>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6400800" y="5567118"/>
                <a:ext cx="2362200" cy="323165"/>
              </a:xfrm>
              <a:prstGeom prst="rect">
                <a:avLst/>
              </a:prstGeom>
              <a:blipFill>
                <a:blip r:embed="rId12"/>
                <a:stretch>
                  <a:fillRect l="-1031" t="-3774" b="-20755"/>
                </a:stretch>
              </a:blipFill>
            </p:spPr>
            <p:txBody>
              <a:bodyPr/>
              <a:lstStyle/>
              <a:p>
                <a:r>
                  <a:rPr lang="en-US">
                    <a:noFill/>
                  </a:rPr>
                  <a:t> </a:t>
                </a:r>
              </a:p>
            </p:txBody>
          </p:sp>
        </mc:Fallback>
      </mc:AlternateContent>
      <p:sp>
        <p:nvSpPr>
          <p:cNvPr id="38" name="TextBox 37"/>
          <p:cNvSpPr txBox="1"/>
          <p:nvPr/>
        </p:nvSpPr>
        <p:spPr>
          <a:xfrm>
            <a:off x="4743315" y="4810278"/>
            <a:ext cx="1431669" cy="369332"/>
          </a:xfrm>
          <a:prstGeom prst="rect">
            <a:avLst/>
          </a:prstGeom>
          <a:noFill/>
        </p:spPr>
        <p:txBody>
          <a:bodyPr wrap="square" rtlCol="0">
            <a:spAutoFit/>
          </a:bodyPr>
          <a:lstStyle/>
          <a:p>
            <a:r>
              <a:rPr lang="en-US" dirty="0" smtClean="0">
                <a:solidFill>
                  <a:srgbClr val="FF0000"/>
                </a:solidFill>
              </a:rPr>
              <a:t>Is it similar?</a:t>
            </a:r>
            <a:endParaRPr lang="en-US" dirty="0">
              <a:solidFill>
                <a:srgbClr val="FF0000"/>
              </a:solidFill>
            </a:endParaRPr>
          </a:p>
        </p:txBody>
      </p:sp>
      <mc:AlternateContent xmlns:mc="http://schemas.openxmlformats.org/markup-compatibility/2006" xmlns:a14="http://schemas.microsoft.com/office/drawing/2010/main">
        <mc:Choice Requires="a14">
          <p:sp>
            <p:nvSpPr>
              <p:cNvPr id="39" name="Rectangle 38"/>
              <p:cNvSpPr/>
              <p:nvPr/>
            </p:nvSpPr>
            <p:spPr>
              <a:xfrm>
                <a:off x="246955" y="3778627"/>
                <a:ext cx="1039194"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a:rPr>
                        <m:t>𝑝</m:t>
                      </m:r>
                      <m:d>
                        <m:dPr>
                          <m:ctrlPr>
                            <a:rPr lang="en-US" sz="1500" i="1">
                              <a:latin typeface="Cambria Math" panose="02040503050406030204" pitchFamily="18" charset="0"/>
                            </a:rPr>
                          </m:ctrlPr>
                        </m:dPr>
                        <m:e>
                          <m:r>
                            <a:rPr lang="en-US" sz="1400" i="1">
                              <a:latin typeface="Cambria Math"/>
                              <a:ea typeface="Cambria Math"/>
                            </a:rPr>
                            <m:t>𝜇</m:t>
                          </m:r>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𝜎</m:t>
                              </m:r>
                            </m:e>
                            <m:sup>
                              <m:r>
                                <a:rPr lang="en-US" sz="1400" i="1">
                                  <a:latin typeface="Cambria Math"/>
                                  <a:ea typeface="Cambria Math"/>
                                </a:rPr>
                                <m:t>2</m:t>
                              </m:r>
                            </m:sup>
                          </m:sSup>
                          <m:r>
                            <a:rPr lang="en-US" sz="1500" i="1">
                              <a:latin typeface="Cambria Math"/>
                            </a:rPr>
                            <m:t>|</m:t>
                          </m:r>
                          <m:r>
                            <a:rPr lang="en-US" sz="1500" i="1">
                              <a:latin typeface="Cambria Math"/>
                            </a:rPr>
                            <m:t>𝑦</m:t>
                          </m:r>
                        </m:e>
                      </m:d>
                    </m:oMath>
                  </m:oMathPara>
                </a14:m>
                <a:endParaRPr lang="en-US" sz="1500" dirty="0"/>
              </a:p>
            </p:txBody>
          </p:sp>
        </mc:Choice>
        <mc:Fallback xmlns="">
          <p:sp>
            <p:nvSpPr>
              <p:cNvPr id="39" name="Rectangle 38"/>
              <p:cNvSpPr>
                <a:spLocks noRot="1" noChangeAspect="1" noMove="1" noResize="1" noEditPoints="1" noAdjustHandles="1" noChangeArrowheads="1" noChangeShapeType="1" noTextEdit="1"/>
              </p:cNvSpPr>
              <p:nvPr/>
            </p:nvSpPr>
            <p:spPr>
              <a:xfrm>
                <a:off x="246955" y="3778627"/>
                <a:ext cx="1039194" cy="323165"/>
              </a:xfrm>
              <a:prstGeom prst="rect">
                <a:avLst/>
              </a:prstGeom>
              <a:blipFill>
                <a:blip r:embed="rId13"/>
                <a:stretch>
                  <a:fillRect b="-9434"/>
                </a:stretch>
              </a:blipFill>
            </p:spPr>
            <p:txBody>
              <a:bodyPr/>
              <a:lstStyle/>
              <a:p>
                <a:r>
                  <a:rPr lang="en-US">
                    <a:noFill/>
                  </a:rPr>
                  <a:t> </a:t>
                </a:r>
              </a:p>
            </p:txBody>
          </p:sp>
        </mc:Fallback>
      </mc:AlternateContent>
      <p:grpSp>
        <p:nvGrpSpPr>
          <p:cNvPr id="53" name="Group 52"/>
          <p:cNvGrpSpPr/>
          <p:nvPr/>
        </p:nvGrpSpPr>
        <p:grpSpPr>
          <a:xfrm>
            <a:off x="685800" y="2976318"/>
            <a:ext cx="2747761" cy="670992"/>
            <a:chOff x="320783" y="3048000"/>
            <a:chExt cx="2747761" cy="670992"/>
          </a:xfrm>
        </p:grpSpPr>
        <mc:AlternateContent xmlns:mc="http://schemas.openxmlformats.org/markup-compatibility/2006" xmlns:a14="http://schemas.microsoft.com/office/drawing/2010/main">
          <mc:Choice Requires="a14">
            <p:sp>
              <p:nvSpPr>
                <p:cNvPr id="40" name="TextBox 39"/>
                <p:cNvSpPr txBox="1"/>
                <p:nvPr/>
              </p:nvSpPr>
              <p:spPr>
                <a:xfrm>
                  <a:off x="1263499" y="3052015"/>
                  <a:ext cx="179824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𝑝</m:t>
                        </m:r>
                        <m:r>
                          <a:rPr lang="en-US" sz="1600" b="0" i="1" smtClean="0">
                            <a:latin typeface="Cambria Math"/>
                          </a:rPr>
                          <m:t>(</m:t>
                        </m:r>
                        <m:r>
                          <a:rPr lang="en-US" sz="1600" b="0" i="1" smtClean="0">
                            <a:latin typeface="Cambria Math"/>
                            <a:ea typeface="Cambria Math"/>
                          </a:rPr>
                          <m:t>𝜇</m:t>
                        </m:r>
                        <m:r>
                          <a:rPr lang="en-US" sz="1600" b="0" i="1" smtClean="0">
                            <a:latin typeface="Cambria Math"/>
                            <a:ea typeface="Cambria Math"/>
                          </a:rPr>
                          <m:t>,</m:t>
                        </m:r>
                        <m:sSup>
                          <m:sSupPr>
                            <m:ctrlPr>
                              <a:rPr lang="en-US" sz="1600" b="0" i="1" smtClean="0">
                                <a:latin typeface="Cambria Math" panose="02040503050406030204" pitchFamily="18" charset="0"/>
                                <a:ea typeface="Cambria Math"/>
                              </a:rPr>
                            </m:ctrlPr>
                          </m:sSupPr>
                          <m:e>
                            <m:r>
                              <a:rPr lang="en-US" sz="1600" b="0" i="1" smtClean="0">
                                <a:latin typeface="Cambria Math"/>
                                <a:ea typeface="Cambria Math"/>
                              </a:rPr>
                              <m:t>𝜎</m:t>
                            </m:r>
                          </m:e>
                          <m:sup>
                            <m:r>
                              <a:rPr lang="en-US" sz="1600" b="0" i="1" smtClean="0">
                                <a:latin typeface="Cambria Math"/>
                                <a:ea typeface="Cambria Math"/>
                              </a:rPr>
                              <m:t>2</m:t>
                            </m:r>
                          </m:sup>
                        </m:sSup>
                        <m:r>
                          <a:rPr lang="en-US" sz="1600" b="0" i="1" smtClean="0">
                            <a:latin typeface="Cambria Math"/>
                            <a:ea typeface="Cambria Math"/>
                          </a:rPr>
                          <m:t>)∝</m:t>
                        </m:r>
                        <m:sSup>
                          <m:sSupPr>
                            <m:ctrlPr>
                              <a:rPr lang="en-US" sz="1600" b="0" i="1" smtClean="0">
                                <a:latin typeface="Cambria Math" panose="02040503050406030204" pitchFamily="18" charset="0"/>
                                <a:ea typeface="Cambria Math"/>
                              </a:rPr>
                            </m:ctrlPr>
                          </m:sSupPr>
                          <m:e>
                            <m:d>
                              <m:dPr>
                                <m:ctrlPr>
                                  <a:rPr lang="en-US" sz="1600" b="0" i="1" smtClean="0">
                                    <a:latin typeface="Cambria Math" panose="02040503050406030204" pitchFamily="18" charset="0"/>
                                    <a:ea typeface="Cambria Math"/>
                                  </a:rPr>
                                </m:ctrlPr>
                              </m:dPr>
                              <m:e>
                                <m:sSup>
                                  <m:sSupPr>
                                    <m:ctrlPr>
                                      <a:rPr lang="en-US" sz="1600" i="1">
                                        <a:latin typeface="Cambria Math" panose="02040503050406030204" pitchFamily="18" charset="0"/>
                                        <a:ea typeface="Cambria Math"/>
                                      </a:rPr>
                                    </m:ctrlPr>
                                  </m:sSupPr>
                                  <m:e>
                                    <m:r>
                                      <a:rPr lang="en-US" sz="1600" i="1">
                                        <a:latin typeface="Cambria Math"/>
                                        <a:ea typeface="Cambria Math"/>
                                      </a:rPr>
                                      <m:t>𝜎</m:t>
                                    </m:r>
                                  </m:e>
                                  <m:sup>
                                    <m:r>
                                      <a:rPr lang="en-US" sz="1600" i="1">
                                        <a:latin typeface="Cambria Math"/>
                                        <a:ea typeface="Cambria Math"/>
                                      </a:rPr>
                                      <m:t>2</m:t>
                                    </m:r>
                                  </m:sup>
                                </m:sSup>
                              </m:e>
                            </m:d>
                          </m:e>
                          <m:sup>
                            <m:r>
                              <a:rPr lang="en-US" sz="1600" b="0" i="1" smtClean="0">
                                <a:latin typeface="Cambria Math"/>
                                <a:ea typeface="Cambria Math"/>
                              </a:rPr>
                              <m:t>−1</m:t>
                            </m:r>
                          </m:sup>
                        </m:sSup>
                      </m:oMath>
                    </m:oMathPara>
                  </a14:m>
                  <a:endParaRPr lang="en-US" sz="16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263499" y="3052015"/>
                  <a:ext cx="1798248" cy="338554"/>
                </a:xfrm>
                <a:prstGeom prst="rect">
                  <a:avLst/>
                </a:prstGeom>
                <a:blipFill>
                  <a:blip r:embed="rId14"/>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254214" y="3380438"/>
                  <a:ext cx="17290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𝑦</m:t>
                        </m:r>
                        <m:r>
                          <a:rPr lang="en-US" sz="1600" b="0" i="1" smtClean="0">
                            <a:latin typeface="Cambria Math"/>
                          </a:rPr>
                          <m:t>|</m:t>
                        </m:r>
                        <m:r>
                          <a:rPr lang="en-US" sz="1600" i="1">
                            <a:latin typeface="Cambria Math"/>
                            <a:ea typeface="Cambria Math"/>
                          </a:rPr>
                          <m:t>𝜇</m:t>
                        </m:r>
                        <m:r>
                          <a:rPr lang="en-US" sz="1600" i="1">
                            <a:latin typeface="Cambria Math"/>
                            <a:ea typeface="Cambria Math"/>
                          </a:rPr>
                          <m:t>,</m:t>
                        </m:r>
                        <m:sSup>
                          <m:sSupPr>
                            <m:ctrlPr>
                              <a:rPr lang="en-US" sz="1600" i="1">
                                <a:latin typeface="Cambria Math" panose="02040503050406030204" pitchFamily="18" charset="0"/>
                                <a:ea typeface="Cambria Math"/>
                              </a:rPr>
                            </m:ctrlPr>
                          </m:sSupPr>
                          <m:e>
                            <m:r>
                              <a:rPr lang="en-US" sz="1600" i="1">
                                <a:latin typeface="Cambria Math"/>
                                <a:ea typeface="Cambria Math"/>
                              </a:rPr>
                              <m:t>𝜎</m:t>
                            </m:r>
                          </m:e>
                          <m:sup>
                            <m:r>
                              <a:rPr lang="en-US" sz="1600" i="1">
                                <a:latin typeface="Cambria Math"/>
                                <a:ea typeface="Cambria Math"/>
                              </a:rPr>
                              <m:t>2</m:t>
                            </m:r>
                          </m:sup>
                        </m:sSup>
                        <m:r>
                          <a:rPr lang="en-US" sz="1600" b="0" i="1" smtClean="0">
                            <a:latin typeface="Cambria Math"/>
                            <a:ea typeface="Cambria Math"/>
                          </a:rPr>
                          <m:t>~</m:t>
                        </m:r>
                        <m:r>
                          <a:rPr lang="en-US" sz="1600" b="0" i="1" smtClean="0">
                            <a:latin typeface="Cambria Math"/>
                          </a:rPr>
                          <m:t>𝑁</m:t>
                        </m:r>
                        <m:r>
                          <a:rPr lang="en-US" sz="1600" i="1">
                            <a:latin typeface="Cambria Math"/>
                          </a:rPr>
                          <m:t>(</m:t>
                        </m:r>
                        <m:r>
                          <a:rPr lang="en-US" sz="1600" i="1">
                            <a:latin typeface="Cambria Math"/>
                            <a:ea typeface="Cambria Math"/>
                          </a:rPr>
                          <m:t>𝜇</m:t>
                        </m:r>
                        <m:r>
                          <a:rPr lang="en-US" sz="1600" i="1">
                            <a:latin typeface="Cambria Math"/>
                            <a:ea typeface="Cambria Math"/>
                          </a:rPr>
                          <m:t>,</m:t>
                        </m:r>
                        <m:sSup>
                          <m:sSupPr>
                            <m:ctrlPr>
                              <a:rPr lang="en-US" sz="1600" i="1">
                                <a:latin typeface="Cambria Math" panose="02040503050406030204" pitchFamily="18" charset="0"/>
                                <a:ea typeface="Cambria Math"/>
                              </a:rPr>
                            </m:ctrlPr>
                          </m:sSupPr>
                          <m:e>
                            <m:r>
                              <a:rPr lang="en-US" sz="1600" i="1">
                                <a:latin typeface="Cambria Math"/>
                                <a:ea typeface="Cambria Math"/>
                              </a:rPr>
                              <m:t>𝜎</m:t>
                            </m:r>
                          </m:e>
                          <m:sup>
                            <m:r>
                              <a:rPr lang="en-US" sz="1600" i="1">
                                <a:latin typeface="Cambria Math"/>
                                <a:ea typeface="Cambria Math"/>
                              </a:rPr>
                              <m:t>2</m:t>
                            </m:r>
                          </m:sup>
                        </m:sSup>
                        <m:r>
                          <a:rPr lang="en-US" sz="1600" i="1">
                            <a:latin typeface="Cambria Math"/>
                            <a:ea typeface="Cambria Math"/>
                          </a:rPr>
                          <m:t>)</m:t>
                        </m:r>
                      </m:oMath>
                    </m:oMathPara>
                  </a14:m>
                  <a:endParaRPr lang="en-US" sz="16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254214" y="3380438"/>
                  <a:ext cx="1729063" cy="338554"/>
                </a:xfrm>
                <a:prstGeom prst="rect">
                  <a:avLst/>
                </a:prstGeom>
                <a:blipFill>
                  <a:blip r:embed="rId15"/>
                  <a:stretch>
                    <a:fillRect b="-10909"/>
                  </a:stretch>
                </a:blipFill>
              </p:spPr>
              <p:txBody>
                <a:bodyPr/>
                <a:lstStyle/>
                <a:p>
                  <a:r>
                    <a:rPr lang="en-US">
                      <a:noFill/>
                    </a:rPr>
                    <a:t> </a:t>
                  </a:r>
                </a:p>
              </p:txBody>
            </p:sp>
          </mc:Fallback>
        </mc:AlternateContent>
        <p:sp>
          <p:nvSpPr>
            <p:cNvPr id="42" name="Rectangle 41"/>
            <p:cNvSpPr/>
            <p:nvPr/>
          </p:nvSpPr>
          <p:spPr>
            <a:xfrm>
              <a:off x="320784" y="3048297"/>
              <a:ext cx="2747760" cy="632720"/>
            </a:xfrm>
            <a:prstGeom prst="rect">
              <a:avLst/>
            </a:prstGeom>
            <a:noFill/>
            <a:ln w="12700">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TextBox 42"/>
            <p:cNvSpPr txBox="1"/>
            <p:nvPr/>
          </p:nvSpPr>
          <p:spPr>
            <a:xfrm>
              <a:off x="341722" y="3048000"/>
              <a:ext cx="663019" cy="338554"/>
            </a:xfrm>
            <a:prstGeom prst="rect">
              <a:avLst/>
            </a:prstGeom>
            <a:noFill/>
          </p:spPr>
          <p:txBody>
            <a:bodyPr wrap="square" rtlCol="0">
              <a:spAutoFit/>
            </a:bodyPr>
            <a:lstStyle/>
            <a:p>
              <a:r>
                <a:rPr lang="en-US" sz="1600" dirty="0" smtClean="0">
                  <a:solidFill>
                    <a:srgbClr val="3333FF"/>
                  </a:solidFill>
                </a:rPr>
                <a:t>prior</a:t>
              </a:r>
              <a:endParaRPr lang="en-US" sz="1600" dirty="0">
                <a:solidFill>
                  <a:srgbClr val="3333FF"/>
                </a:solidFill>
              </a:endParaRPr>
            </a:p>
          </p:txBody>
        </p:sp>
        <p:sp>
          <p:nvSpPr>
            <p:cNvPr id="44" name="TextBox 43"/>
            <p:cNvSpPr txBox="1"/>
            <p:nvPr/>
          </p:nvSpPr>
          <p:spPr>
            <a:xfrm>
              <a:off x="320783" y="3365265"/>
              <a:ext cx="1408159" cy="338554"/>
            </a:xfrm>
            <a:prstGeom prst="rect">
              <a:avLst/>
            </a:prstGeom>
            <a:noFill/>
          </p:spPr>
          <p:txBody>
            <a:bodyPr wrap="square" rtlCol="0">
              <a:spAutoFit/>
            </a:bodyPr>
            <a:lstStyle/>
            <a:p>
              <a:r>
                <a:rPr lang="en-US" sz="1600" dirty="0" smtClean="0">
                  <a:solidFill>
                    <a:srgbClr val="3333FF"/>
                  </a:solidFill>
                </a:rPr>
                <a:t>Likelihood</a:t>
              </a:r>
              <a:endParaRPr lang="en-US" sz="1600" dirty="0">
                <a:solidFill>
                  <a:srgbClr val="3333FF"/>
                </a:solidFill>
              </a:endParaRPr>
            </a:p>
          </p:txBody>
        </p:sp>
      </p:grpSp>
      <mc:AlternateContent xmlns:mc="http://schemas.openxmlformats.org/markup-compatibility/2006" xmlns:a14="http://schemas.microsoft.com/office/drawing/2010/main">
        <mc:Choice Requires="a14">
          <p:sp>
            <p:nvSpPr>
              <p:cNvPr id="45" name="Rectangle 44"/>
              <p:cNvSpPr/>
              <p:nvPr/>
            </p:nvSpPr>
            <p:spPr>
              <a:xfrm>
                <a:off x="1464624" y="6138446"/>
                <a:ext cx="1962140" cy="338554"/>
              </a:xfrm>
              <a:prstGeom prst="rect">
                <a:avLst/>
              </a:prstGeom>
            </p:spPr>
            <p:txBody>
              <a:bodyPr wrap="none">
                <a:spAutoFit/>
              </a:bodyPr>
              <a:lstStyle/>
              <a:p>
                <a:r>
                  <a:rPr lang="en-US" sz="1600" dirty="0" smtClean="0"/>
                  <a:t>Replicated </a:t>
                </a:r>
                <a14:m>
                  <m:oMath xmlns:m="http://schemas.openxmlformats.org/officeDocument/2006/math">
                    <m:r>
                      <a:rPr lang="en-US" sz="1600" i="1">
                        <a:latin typeface="Cambria Math"/>
                      </a:rPr>
                      <m:t>𝑝</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a:rPr>
                              <m:t>𝑦</m:t>
                            </m:r>
                          </m:e>
                          <m:sup>
                            <m:r>
                              <a:rPr lang="en-US" sz="1600" i="1">
                                <a:latin typeface="Cambria Math"/>
                              </a:rPr>
                              <m:t>𝑟𝑒𝑝</m:t>
                            </m:r>
                          </m:sup>
                        </m:sSup>
                        <m:r>
                          <a:rPr lang="en-US" sz="1600" i="1">
                            <a:latin typeface="Cambria Math"/>
                          </a:rPr>
                          <m:t>|</m:t>
                        </m:r>
                        <m:r>
                          <a:rPr lang="en-US" sz="1600" i="1">
                            <a:latin typeface="Cambria Math"/>
                          </a:rPr>
                          <m:t>𝑦</m:t>
                        </m:r>
                      </m:e>
                    </m:d>
                  </m:oMath>
                </a14:m>
                <a:endParaRPr lang="en-US" sz="1600" dirty="0"/>
              </a:p>
            </p:txBody>
          </p:sp>
        </mc:Choice>
        <mc:Fallback xmlns="">
          <p:sp>
            <p:nvSpPr>
              <p:cNvPr id="45" name="Rectangle 44"/>
              <p:cNvSpPr>
                <a:spLocks noRot="1" noChangeAspect="1" noMove="1" noResize="1" noEditPoints="1" noAdjustHandles="1" noChangeArrowheads="1" noChangeShapeType="1" noTextEdit="1"/>
              </p:cNvSpPr>
              <p:nvPr/>
            </p:nvSpPr>
            <p:spPr>
              <a:xfrm>
                <a:off x="1464624" y="6138446"/>
                <a:ext cx="1962140" cy="338554"/>
              </a:xfrm>
              <a:prstGeom prst="rect">
                <a:avLst/>
              </a:prstGeom>
              <a:blipFill>
                <a:blip r:embed="rId16"/>
                <a:stretch>
                  <a:fillRect l="-1553" t="-5357" b="-21429"/>
                </a:stretch>
              </a:blipFill>
            </p:spPr>
            <p:txBody>
              <a:bodyPr/>
              <a:lstStyle/>
              <a:p>
                <a:r>
                  <a:rPr lang="en-US">
                    <a:noFill/>
                  </a:rPr>
                  <a:t> </a:t>
                </a:r>
              </a:p>
            </p:txBody>
          </p:sp>
        </mc:Fallback>
      </mc:AlternateContent>
      <p:cxnSp>
        <p:nvCxnSpPr>
          <p:cNvPr id="47" name="Straight Arrow Connector 46"/>
          <p:cNvCxnSpPr/>
          <p:nvPr/>
        </p:nvCxnSpPr>
        <p:spPr>
          <a:xfrm flipV="1">
            <a:off x="1226892" y="3969562"/>
            <a:ext cx="434035" cy="4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ctangle 47"/>
              <p:cNvSpPr/>
              <p:nvPr/>
            </p:nvSpPr>
            <p:spPr>
              <a:xfrm>
                <a:off x="1648316" y="3783597"/>
                <a:ext cx="2542684" cy="307777"/>
              </a:xfrm>
              <a:prstGeom prst="rect">
                <a:avLst/>
              </a:prstGeom>
            </p:spPr>
            <p:txBody>
              <a:bodyPr wrap="none">
                <a:spAutoFit/>
              </a:bodyPr>
              <a:lstStyle/>
              <a:p>
                <a:r>
                  <a:rPr lang="en-US" sz="1400" dirty="0" smtClean="0">
                    <a:ea typeface="Cambria Math"/>
                  </a:rPr>
                  <a:t>Sample </a:t>
                </a:r>
                <a14:m>
                  <m:oMath xmlns:m="http://schemas.openxmlformats.org/officeDocument/2006/math">
                    <m:d>
                      <m:dPr>
                        <m:ctrlPr>
                          <a:rPr lang="en-US" sz="1400" b="0" i="1" smtClean="0">
                            <a:latin typeface="Cambria Math" panose="02040503050406030204" pitchFamily="18" charset="0"/>
                            <a:ea typeface="Cambria Math"/>
                          </a:rPr>
                        </m:ctrlPr>
                      </m:dPr>
                      <m:e>
                        <m:r>
                          <a:rPr lang="en-US" sz="1400" i="1">
                            <a:latin typeface="Cambria Math"/>
                            <a:ea typeface="Cambria Math"/>
                          </a:rPr>
                          <m:t>𝜇</m:t>
                        </m:r>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𝜎</m:t>
                            </m:r>
                          </m:e>
                          <m:sup>
                            <m:r>
                              <a:rPr lang="en-US" sz="1400" i="1">
                                <a:latin typeface="Cambria Math"/>
                                <a:ea typeface="Cambria Math"/>
                              </a:rPr>
                              <m:t>2</m:t>
                            </m:r>
                          </m:sup>
                        </m:sSup>
                      </m:e>
                    </m:d>
                    <m:r>
                      <a:rPr lang="en-US" sz="1400" b="0" i="1" smtClean="0">
                        <a:latin typeface="Cambria Math" panose="02040503050406030204" pitchFamily="18" charset="0"/>
                        <a:ea typeface="Cambria Math"/>
                      </a:rPr>
                      <m:t> →</m:t>
                    </m:r>
                  </m:oMath>
                </a14:m>
                <a:r>
                  <a:rPr lang="en-US" sz="1400" dirty="0" smtClean="0"/>
                  <a:t> sample 66 </a:t>
                </a:r>
                <a14:m>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e>
                      <m:sub>
                        <m:r>
                          <a:rPr lang="en-US" sz="1400" b="0" i="1" smtClean="0">
                            <a:latin typeface="Cambria Math" panose="02040503050406030204" pitchFamily="18" charset="0"/>
                          </a:rPr>
                          <m:t>𝑖</m:t>
                        </m:r>
                      </m:sub>
                    </m:sSub>
                  </m:oMath>
                </a14:m>
                <a:r>
                  <a:rPr lang="en-US" sz="1400" dirty="0" smtClean="0"/>
                  <a:t> </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648316" y="3783597"/>
                <a:ext cx="2542684" cy="307777"/>
              </a:xfrm>
              <a:prstGeom prst="rect">
                <a:avLst/>
              </a:prstGeom>
              <a:blipFill>
                <a:blip r:embed="rId17"/>
                <a:stretch>
                  <a:fillRect l="-718" t="-2000" r="-2392" b="-22000"/>
                </a:stretch>
              </a:blipFill>
            </p:spPr>
            <p:txBody>
              <a:bodyPr/>
              <a:lstStyle/>
              <a:p>
                <a:r>
                  <a:rPr lang="en-US">
                    <a:noFill/>
                  </a:rPr>
                  <a:t> </a:t>
                </a:r>
              </a:p>
            </p:txBody>
          </p:sp>
        </mc:Fallback>
      </mc:AlternateContent>
      <p:sp>
        <p:nvSpPr>
          <p:cNvPr id="60" name="Oval 59"/>
          <p:cNvSpPr/>
          <p:nvPr/>
        </p:nvSpPr>
        <p:spPr>
          <a:xfrm>
            <a:off x="6400800" y="4957518"/>
            <a:ext cx="457200" cy="457200"/>
          </a:xfrm>
          <a:prstGeom prst="ellipse">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019800" y="4156664"/>
            <a:ext cx="1424635" cy="369332"/>
          </a:xfrm>
          <a:prstGeom prst="rect">
            <a:avLst/>
          </a:prstGeom>
          <a:noFill/>
        </p:spPr>
        <p:txBody>
          <a:bodyPr wrap="square" rtlCol="0">
            <a:spAutoFit/>
          </a:bodyPr>
          <a:lstStyle/>
          <a:p>
            <a:r>
              <a:rPr lang="en-US" dirty="0" smtClean="0">
                <a:solidFill>
                  <a:srgbClr val="3333FF"/>
                </a:solidFill>
              </a:rPr>
              <a:t>Too small!</a:t>
            </a:r>
            <a:endParaRPr lang="en-US" dirty="0">
              <a:solidFill>
                <a:srgbClr val="3333FF"/>
              </a:solidFill>
            </a:endParaRPr>
          </a:p>
        </p:txBody>
      </p:sp>
      <p:cxnSp>
        <p:nvCxnSpPr>
          <p:cNvPr id="63" name="Straight Arrow Connector 62"/>
          <p:cNvCxnSpPr>
            <a:stCxn id="61" idx="2"/>
          </p:cNvCxnSpPr>
          <p:nvPr/>
        </p:nvCxnSpPr>
        <p:spPr>
          <a:xfrm flipH="1">
            <a:off x="6629400" y="4525996"/>
            <a:ext cx="102718"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012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4456</TotalTime>
  <Words>1677</Words>
  <Application>Microsoft Office PowerPoint</Application>
  <PresentationFormat>On-screen Show (4:3)</PresentationFormat>
  <Paragraphs>283</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Narrow</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Jinkyoo Park</dc:creator>
  <cp:lastModifiedBy>Microsoft</cp:lastModifiedBy>
  <cp:revision>143</cp:revision>
  <dcterms:created xsi:type="dcterms:W3CDTF">2016-04-29T12:35:56Z</dcterms:created>
  <dcterms:modified xsi:type="dcterms:W3CDTF">2016-09-25T16:56:57Z</dcterms:modified>
</cp:coreProperties>
</file>