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71" r:id="rId3"/>
    <p:sldId id="372" r:id="rId4"/>
    <p:sldId id="373" r:id="rId5"/>
    <p:sldId id="375" r:id="rId6"/>
    <p:sldId id="377" r:id="rId7"/>
    <p:sldId id="376" r:id="rId8"/>
    <p:sldId id="379" r:id="rId9"/>
    <p:sldId id="378" r:id="rId10"/>
    <p:sldId id="296" r:id="rId11"/>
    <p:sldId id="297" r:id="rId12"/>
    <p:sldId id="305" r:id="rId13"/>
    <p:sldId id="351" r:id="rId14"/>
    <p:sldId id="352" r:id="rId15"/>
    <p:sldId id="355" r:id="rId16"/>
    <p:sldId id="353" r:id="rId17"/>
    <p:sldId id="354" r:id="rId18"/>
    <p:sldId id="308" r:id="rId19"/>
    <p:sldId id="356" r:id="rId20"/>
    <p:sldId id="358" r:id="rId21"/>
    <p:sldId id="357" r:id="rId22"/>
    <p:sldId id="326" r:id="rId23"/>
    <p:sldId id="316" r:id="rId24"/>
    <p:sldId id="359" r:id="rId25"/>
    <p:sldId id="302" r:id="rId26"/>
    <p:sldId id="339" r:id="rId27"/>
    <p:sldId id="335" r:id="rId28"/>
    <p:sldId id="340" r:id="rId29"/>
    <p:sldId id="362" r:id="rId30"/>
    <p:sldId id="343" r:id="rId31"/>
    <p:sldId id="344" r:id="rId32"/>
    <p:sldId id="365" r:id="rId33"/>
    <p:sldId id="368" r:id="rId34"/>
    <p:sldId id="345" r:id="rId35"/>
    <p:sldId id="329" r:id="rId36"/>
    <p:sldId id="330" r:id="rId37"/>
    <p:sldId id="369" r:id="rId38"/>
    <p:sldId id="331" r:id="rId39"/>
    <p:sldId id="33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502" autoAdjust="0"/>
  </p:normalViewPr>
  <p:slideViewPr>
    <p:cSldViewPr>
      <p:cViewPr varScale="1">
        <p:scale>
          <a:sx n="108" d="100"/>
          <a:sy n="108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0.png"/><Relationship Id="rId3" Type="http://schemas.openxmlformats.org/officeDocument/2006/relationships/image" Target="../media/image1011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2" Type="http://schemas.openxmlformats.org/officeDocument/2006/relationships/image" Target="../media/image911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94.png"/><Relationship Id="rId10" Type="http://schemas.openxmlformats.org/officeDocument/2006/relationships/image" Target="../media/image171.png"/><Relationship Id="rId4" Type="http://schemas.openxmlformats.org/officeDocument/2006/relationships/image" Target="../media/image1110.png"/><Relationship Id="rId9" Type="http://schemas.openxmlformats.org/officeDocument/2006/relationships/image" Target="../media/image1610.png"/><Relationship Id="rId14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54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png"/><Relationship Id="rId3" Type="http://schemas.openxmlformats.org/officeDocument/2006/relationships/image" Target="../media/image601.png"/><Relationship Id="rId7" Type="http://schemas.openxmlformats.org/officeDocument/2006/relationships/image" Target="../media/image6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1.png"/><Relationship Id="rId11" Type="http://schemas.openxmlformats.org/officeDocument/2006/relationships/image" Target="../media/image681.png"/><Relationship Id="rId5" Type="http://schemas.openxmlformats.org/officeDocument/2006/relationships/image" Target="../media/image621.png"/><Relationship Id="rId10" Type="http://schemas.openxmlformats.org/officeDocument/2006/relationships/image" Target="../media/image671.png"/><Relationship Id="rId4" Type="http://schemas.openxmlformats.org/officeDocument/2006/relationships/image" Target="../media/image612.png"/><Relationship Id="rId9" Type="http://schemas.openxmlformats.org/officeDocument/2006/relationships/image" Target="../media/image6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png"/><Relationship Id="rId13" Type="http://schemas.openxmlformats.org/officeDocument/2006/relationships/image" Target="../media/image821.png"/><Relationship Id="rId18" Type="http://schemas.openxmlformats.org/officeDocument/2006/relationships/image" Target="../media/image870.png"/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12" Type="http://schemas.openxmlformats.org/officeDocument/2006/relationships/image" Target="../media/image811.png"/><Relationship Id="rId17" Type="http://schemas.openxmlformats.org/officeDocument/2006/relationships/image" Target="../media/image860.png"/><Relationship Id="rId2" Type="http://schemas.openxmlformats.org/officeDocument/2006/relationships/image" Target="../media/image712.png"/><Relationship Id="rId16" Type="http://schemas.openxmlformats.org/officeDocument/2006/relationships/image" Target="../media/image8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1.png"/><Relationship Id="rId11" Type="http://schemas.openxmlformats.org/officeDocument/2006/relationships/image" Target="../media/image801.png"/><Relationship Id="rId5" Type="http://schemas.openxmlformats.org/officeDocument/2006/relationships/image" Target="../media/image741.png"/><Relationship Id="rId15" Type="http://schemas.openxmlformats.org/officeDocument/2006/relationships/image" Target="../media/image841.png"/><Relationship Id="rId10" Type="http://schemas.openxmlformats.org/officeDocument/2006/relationships/image" Target="../media/image790.png"/><Relationship Id="rId4" Type="http://schemas.openxmlformats.org/officeDocument/2006/relationships/image" Target="../media/image731.png"/><Relationship Id="rId9" Type="http://schemas.openxmlformats.org/officeDocument/2006/relationships/image" Target="../media/image781.png"/><Relationship Id="rId14" Type="http://schemas.openxmlformats.org/officeDocument/2006/relationships/image" Target="../media/image8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2.png"/><Relationship Id="rId4" Type="http://schemas.openxmlformats.org/officeDocument/2006/relationships/image" Target="../media/image9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1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1.png"/><Relationship Id="rId5" Type="http://schemas.openxmlformats.org/officeDocument/2006/relationships/image" Target="../media/image931.png"/><Relationship Id="rId4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1.png"/><Relationship Id="rId2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1.png"/><Relationship Id="rId5" Type="http://schemas.openxmlformats.org/officeDocument/2006/relationships/image" Target="../media/image1012.png"/><Relationship Id="rId4" Type="http://schemas.openxmlformats.org/officeDocument/2006/relationships/image" Target="../media/image100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0.png"/><Relationship Id="rId21" Type="http://schemas.openxmlformats.org/officeDocument/2006/relationships/image" Target="../media/image700.png"/><Relationship Id="rId34" Type="http://schemas.openxmlformats.org/officeDocument/2006/relationships/image" Target="../media/image830.png"/><Relationship Id="rId42" Type="http://schemas.openxmlformats.org/officeDocument/2006/relationships/image" Target="../media/image910.png"/><Relationship Id="rId47" Type="http://schemas.openxmlformats.org/officeDocument/2006/relationships/image" Target="../media/image960.png"/><Relationship Id="rId50" Type="http://schemas.openxmlformats.org/officeDocument/2006/relationships/image" Target="../media/image990.png"/><Relationship Id="rId55" Type="http://schemas.openxmlformats.org/officeDocument/2006/relationships/image" Target="../media/image1040.png"/><Relationship Id="rId63" Type="http://schemas.openxmlformats.org/officeDocument/2006/relationships/image" Target="../media/image1120.png"/><Relationship Id="rId7" Type="http://schemas.openxmlformats.org/officeDocument/2006/relationships/image" Target="../media/image560.png"/><Relationship Id="rId2" Type="http://schemas.openxmlformats.org/officeDocument/2006/relationships/image" Target="../media/image117.png"/><Relationship Id="rId16" Type="http://schemas.openxmlformats.org/officeDocument/2006/relationships/image" Target="../media/image650.png"/><Relationship Id="rId29" Type="http://schemas.openxmlformats.org/officeDocument/2006/relationships/image" Target="../media/image780.png"/><Relationship Id="rId11" Type="http://schemas.openxmlformats.org/officeDocument/2006/relationships/image" Target="../media/image600.png"/><Relationship Id="rId24" Type="http://schemas.openxmlformats.org/officeDocument/2006/relationships/image" Target="../media/image730.png"/><Relationship Id="rId32" Type="http://schemas.openxmlformats.org/officeDocument/2006/relationships/image" Target="../media/image810.png"/><Relationship Id="rId37" Type="http://schemas.openxmlformats.org/officeDocument/2006/relationships/image" Target="../media/image1220.png"/><Relationship Id="rId40" Type="http://schemas.openxmlformats.org/officeDocument/2006/relationships/image" Target="../media/image124.png"/><Relationship Id="rId45" Type="http://schemas.openxmlformats.org/officeDocument/2006/relationships/image" Target="../media/image940.png"/><Relationship Id="rId53" Type="http://schemas.openxmlformats.org/officeDocument/2006/relationships/image" Target="../media/image1020.png"/><Relationship Id="rId58" Type="http://schemas.openxmlformats.org/officeDocument/2006/relationships/image" Target="../media/image1070.png"/><Relationship Id="rId66" Type="http://schemas.openxmlformats.org/officeDocument/2006/relationships/image" Target="../media/image1150.png"/><Relationship Id="rId5" Type="http://schemas.openxmlformats.org/officeDocument/2006/relationships/image" Target="../media/image540.png"/><Relationship Id="rId61" Type="http://schemas.openxmlformats.org/officeDocument/2006/relationships/image" Target="../media/image1100.png"/><Relationship Id="rId19" Type="http://schemas.openxmlformats.org/officeDocument/2006/relationships/image" Target="../media/image680.png"/><Relationship Id="rId14" Type="http://schemas.openxmlformats.org/officeDocument/2006/relationships/image" Target="../media/image630.png"/><Relationship Id="rId22" Type="http://schemas.openxmlformats.org/officeDocument/2006/relationships/image" Target="../media/image710.png"/><Relationship Id="rId27" Type="http://schemas.openxmlformats.org/officeDocument/2006/relationships/image" Target="../media/image1051.png"/><Relationship Id="rId30" Type="http://schemas.openxmlformats.org/officeDocument/2006/relationships/image" Target="../media/image121.png"/><Relationship Id="rId35" Type="http://schemas.openxmlformats.org/officeDocument/2006/relationships/image" Target="../media/image840.png"/><Relationship Id="rId43" Type="http://schemas.openxmlformats.org/officeDocument/2006/relationships/image" Target="../media/image920.png"/><Relationship Id="rId48" Type="http://schemas.openxmlformats.org/officeDocument/2006/relationships/image" Target="../media/image1071.png"/><Relationship Id="rId56" Type="http://schemas.openxmlformats.org/officeDocument/2006/relationships/image" Target="../media/image1050.png"/><Relationship Id="rId64" Type="http://schemas.openxmlformats.org/officeDocument/2006/relationships/image" Target="../media/image1130.png"/><Relationship Id="rId8" Type="http://schemas.openxmlformats.org/officeDocument/2006/relationships/image" Target="../media/image570.png"/><Relationship Id="rId51" Type="http://schemas.openxmlformats.org/officeDocument/2006/relationships/image" Target="../media/image127.png"/><Relationship Id="rId3" Type="http://schemas.openxmlformats.org/officeDocument/2006/relationships/image" Target="../media/image520.png"/><Relationship Id="rId12" Type="http://schemas.openxmlformats.org/officeDocument/2006/relationships/image" Target="../media/image610.png"/><Relationship Id="rId17" Type="http://schemas.openxmlformats.org/officeDocument/2006/relationships/image" Target="../media/image660.png"/><Relationship Id="rId25" Type="http://schemas.openxmlformats.org/officeDocument/2006/relationships/image" Target="../media/image740.png"/><Relationship Id="rId33" Type="http://schemas.openxmlformats.org/officeDocument/2006/relationships/image" Target="../media/image820.png"/><Relationship Id="rId38" Type="http://schemas.openxmlformats.org/officeDocument/2006/relationships/image" Target="../media/image123.png"/><Relationship Id="rId46" Type="http://schemas.openxmlformats.org/officeDocument/2006/relationships/image" Target="../media/image950.png"/><Relationship Id="rId59" Type="http://schemas.openxmlformats.org/officeDocument/2006/relationships/image" Target="../media/image1080.png"/><Relationship Id="rId20" Type="http://schemas.openxmlformats.org/officeDocument/2006/relationships/image" Target="../media/image690.png"/><Relationship Id="rId41" Type="http://schemas.openxmlformats.org/officeDocument/2006/relationships/image" Target="../media/image125.png"/><Relationship Id="rId54" Type="http://schemas.openxmlformats.org/officeDocument/2006/relationships/image" Target="../media/image1030.png"/><Relationship Id="rId6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1.png"/><Relationship Id="rId15" Type="http://schemas.openxmlformats.org/officeDocument/2006/relationships/image" Target="../media/image119.png"/><Relationship Id="rId23" Type="http://schemas.openxmlformats.org/officeDocument/2006/relationships/image" Target="../media/image120.png"/><Relationship Id="rId28" Type="http://schemas.openxmlformats.org/officeDocument/2006/relationships/image" Target="../media/image770.png"/><Relationship Id="rId36" Type="http://schemas.openxmlformats.org/officeDocument/2006/relationships/image" Target="../media/image122.png"/><Relationship Id="rId49" Type="http://schemas.openxmlformats.org/officeDocument/2006/relationships/image" Target="../media/image980.png"/><Relationship Id="rId57" Type="http://schemas.openxmlformats.org/officeDocument/2006/relationships/image" Target="../media/image128.png"/><Relationship Id="rId10" Type="http://schemas.openxmlformats.org/officeDocument/2006/relationships/image" Target="../media/image590.png"/><Relationship Id="rId31" Type="http://schemas.openxmlformats.org/officeDocument/2006/relationships/image" Target="../media/image800.png"/><Relationship Id="rId44" Type="http://schemas.openxmlformats.org/officeDocument/2006/relationships/image" Target="../media/image126.png"/><Relationship Id="rId52" Type="http://schemas.openxmlformats.org/officeDocument/2006/relationships/image" Target="../media/image1010.png"/><Relationship Id="rId60" Type="http://schemas.openxmlformats.org/officeDocument/2006/relationships/image" Target="../media/image1090.png"/><Relationship Id="rId65" Type="http://schemas.openxmlformats.org/officeDocument/2006/relationships/image" Target="../media/image1140.png"/><Relationship Id="rId4" Type="http://schemas.openxmlformats.org/officeDocument/2006/relationships/image" Target="../media/image530.png"/><Relationship Id="rId9" Type="http://schemas.openxmlformats.org/officeDocument/2006/relationships/image" Target="../media/image118.png"/><Relationship Id="rId13" Type="http://schemas.openxmlformats.org/officeDocument/2006/relationships/image" Target="../media/image620.png"/><Relationship Id="rId18" Type="http://schemas.openxmlformats.org/officeDocument/2006/relationships/image" Target="../media/image670.png"/><Relationship Id="rId39" Type="http://schemas.openxmlformats.org/officeDocument/2006/relationships/image" Target="../media/image8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270.png"/><Relationship Id="rId3" Type="http://schemas.openxmlformats.org/officeDocument/2006/relationships/image" Target="../media/image1170.png"/><Relationship Id="rId7" Type="http://schemas.openxmlformats.org/officeDocument/2006/relationships/image" Target="../media/image1211.png"/><Relationship Id="rId12" Type="http://schemas.openxmlformats.org/officeDocument/2006/relationships/image" Target="../media/image126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image" Target="../media/image131.png"/><Relationship Id="rId5" Type="http://schemas.openxmlformats.org/officeDocument/2006/relationships/image" Target="../media/image1190.png"/><Relationship Id="rId15" Type="http://schemas.openxmlformats.org/officeDocument/2006/relationships/image" Target="../media/image1290.png"/><Relationship Id="rId10" Type="http://schemas.openxmlformats.org/officeDocument/2006/relationships/image" Target="../media/image1240.png"/><Relationship Id="rId4" Type="http://schemas.openxmlformats.org/officeDocument/2006/relationships/image" Target="../media/image1180.png"/><Relationship Id="rId9" Type="http://schemas.openxmlformats.org/officeDocument/2006/relationships/image" Target="../media/image1230.png"/><Relationship Id="rId14" Type="http://schemas.openxmlformats.org/officeDocument/2006/relationships/image" Target="../media/image12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3.png"/><Relationship Id="rId7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1.png"/><Relationship Id="rId11" Type="http://schemas.openxmlformats.org/officeDocument/2006/relationships/image" Target="../media/image146.png"/><Relationship Id="rId5" Type="http://schemas.openxmlformats.org/officeDocument/2006/relationships/image" Target="../media/image1171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0.png"/><Relationship Id="rId3" Type="http://schemas.openxmlformats.org/officeDocument/2006/relationships/image" Target="../media/image1420.png"/><Relationship Id="rId7" Type="http://schemas.openxmlformats.org/officeDocument/2006/relationships/image" Target="../media/image146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0.png"/><Relationship Id="rId5" Type="http://schemas.openxmlformats.org/officeDocument/2006/relationships/image" Target="../media/image1440.png"/><Relationship Id="rId4" Type="http://schemas.openxmlformats.org/officeDocument/2006/relationships/image" Target="../media/image14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8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76.png"/><Relationship Id="rId21" Type="http://schemas.openxmlformats.org/officeDocument/2006/relationships/image" Target="../media/image62.png"/><Relationship Id="rId34" Type="http://schemas.openxmlformats.org/officeDocument/2006/relationships/image" Target="../media/image7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1.png"/><Relationship Id="rId38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5.png"/><Relationship Id="rId32" Type="http://schemas.openxmlformats.org/officeDocument/2006/relationships/image" Target="../media/image55.png"/><Relationship Id="rId37" Type="http://schemas.openxmlformats.org/officeDocument/2006/relationships/image" Target="../media/image75.png"/><Relationship Id="rId5" Type="http://schemas.openxmlformats.org/officeDocument/2006/relationships/image" Target="../media/image42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52.png"/><Relationship Id="rId36" Type="http://schemas.openxmlformats.org/officeDocument/2006/relationships/image" Target="../media/image74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70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69.png"/><Relationship Id="rId35" Type="http://schemas.openxmlformats.org/officeDocument/2006/relationships/image" Target="../media/image73.png"/><Relationship Id="rId8" Type="http://schemas.openxmlformats.org/officeDocument/2006/relationships/image" Target="../media/image45.png"/><Relationship Id="rId3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L6. Bayesian Decision Analysis</a:t>
            </a:r>
            <a:endParaRPr lang="en-US" sz="25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decision theory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42201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Model has been built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inferences are conducted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Model has been checked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2126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else?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" y="2057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ways of using </a:t>
            </a:r>
            <a:r>
              <a:rPr lang="en-US" i="1" dirty="0" smtClean="0"/>
              <a:t>Bayesian inference in decision making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3404953" y="3680935"/>
            <a:ext cx="21634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predictive quantities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0015" y="3680936"/>
            <a:ext cx="12493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67148" y="3686016"/>
            <a:ext cx="1957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Decision outcomes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185192" y="3169920"/>
            <a:ext cx="404042" cy="48946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9792" y="2819400"/>
            <a:ext cx="199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Bayesian inference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280" y="2450068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(1) Measure uncertainties regarding predictive quantiles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20" y="4267200"/>
            <a:ext cx="787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(2) Within decision analysis (</a:t>
            </a:r>
            <a:r>
              <a:rPr lang="en-US" dirty="0">
                <a:solidFill>
                  <a:srgbClr val="FF0000"/>
                </a:solidFill>
              </a:rPr>
              <a:t>Multi-stages decision </a:t>
            </a:r>
            <a:r>
              <a:rPr lang="en-US" dirty="0" smtClean="0">
                <a:solidFill>
                  <a:srgbClr val="FF0000"/>
                </a:solidFill>
              </a:rPr>
              <a:t>problems)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4724400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Earlier decision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6600" y="5278120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Outcomes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10200" y="5257800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Parameters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21228" y="5943600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Decision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21228" y="6497320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Final output come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4114800" y="4953000"/>
            <a:ext cx="0" cy="32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 flipH="1">
            <a:off x="5159428" y="5506720"/>
            <a:ext cx="1088972" cy="436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114800" y="5506720"/>
            <a:ext cx="1044628" cy="436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59428" y="6172200"/>
            <a:ext cx="0" cy="32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99906" y="3870682"/>
            <a:ext cx="40504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62101" y="3886200"/>
            <a:ext cx="40504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Elements of Bayesian decision analysis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005748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Enumerate the space of all possible decisions (actions)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05748"/>
                <a:ext cx="7315200" cy="369332"/>
              </a:xfrm>
              <a:prstGeom prst="rect">
                <a:avLst/>
              </a:prstGeom>
              <a:blipFill>
                <a:blip r:embed="rId2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5812" y="2398441"/>
                <a:ext cx="78724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-The vector of outcomes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can include observables (predicted values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) and parameters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2" y="2398441"/>
                <a:ext cx="7872412" cy="338554"/>
              </a:xfrm>
              <a:prstGeom prst="rect">
                <a:avLst/>
              </a:prstGeom>
              <a:blipFill>
                <a:blip r:embed="rId3"/>
                <a:stretch>
                  <a:fillRect l="-46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2930307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i="1" dirty="0" smtClean="0">
                    <a:solidFill>
                      <a:srgbClr val="3333FF"/>
                    </a:solidFill>
                  </a:rPr>
                  <a:t>conditional posterior probability distribution</a:t>
                </a:r>
                <a:r>
                  <a:rPr lang="en-US" dirty="0" smtClean="0"/>
                  <a:t> of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for each decision option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30307"/>
                <a:ext cx="8458200" cy="646331"/>
              </a:xfrm>
              <a:prstGeom prst="rect">
                <a:avLst/>
              </a:prstGeom>
              <a:blipFill>
                <a:blip r:embed="rId4"/>
                <a:stretch>
                  <a:fillRect l="-57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201795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Define a utility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mapping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onto the real numbers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01795"/>
                <a:ext cx="8458200" cy="646331"/>
              </a:xfrm>
              <a:prstGeom prst="rect">
                <a:avLst/>
              </a:prstGeom>
              <a:blipFill>
                <a:blip r:embed="rId5"/>
                <a:stretch>
                  <a:fillRect l="-57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094" y="4606260"/>
                <a:ext cx="82959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- If multiple attributes (vector)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is considered, the utility function must trade off different goods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4" y="4606260"/>
                <a:ext cx="8295989" cy="338554"/>
              </a:xfrm>
              <a:prstGeom prst="rect">
                <a:avLst/>
              </a:prstGeom>
              <a:blipFill>
                <a:blip r:embed="rId6"/>
                <a:stretch>
                  <a:fillRect l="-36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" y="5079903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Compute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expected utility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as a function of the decision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and choose the decision with highest expected utility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79903"/>
                <a:ext cx="8458200" cy="646331"/>
              </a:xfrm>
              <a:prstGeom prst="rect">
                <a:avLst/>
              </a:prstGeom>
              <a:blipFill>
                <a:blip r:embed="rId7"/>
                <a:stretch>
                  <a:fillRect l="-57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5617" y="84978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analysis is inherently more complicated than statistical inference because it involves </a:t>
            </a:r>
            <a:r>
              <a:rPr lang="en-US" i="1" dirty="0" smtClean="0">
                <a:solidFill>
                  <a:srgbClr val="00B050"/>
                </a:solidFill>
              </a:rPr>
              <a:t>optimization over decision</a:t>
            </a:r>
            <a:r>
              <a:rPr lang="en-US" dirty="0" smtClean="0"/>
              <a:t> as well </a:t>
            </a:r>
            <a:r>
              <a:rPr lang="en-US" i="1" dirty="0" smtClean="0">
                <a:solidFill>
                  <a:srgbClr val="00B050"/>
                </a:solidFill>
              </a:rPr>
              <a:t>averaging over uncertainties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617" y="1598351"/>
            <a:ext cx="385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Elements of Bayesian decision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523" y="3568931"/>
                <a:ext cx="7469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-Outcome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random variable, while decision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deterministic (set by user)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3" y="3568931"/>
                <a:ext cx="7469609" cy="369332"/>
              </a:xfrm>
              <a:prstGeom prst="rect">
                <a:avLst/>
              </a:prstGeom>
              <a:blipFill>
                <a:blip r:embed="rId8"/>
                <a:stretch>
                  <a:fillRect l="-6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Examples that will discussed in the lecture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Survey incentives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Conduct only step 1 and 2 to estimate the expected effect depending on the option that can be taken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Medical test decision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Conduct only step 1 and 2 in a sequential decision making  and computed value of information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Risk analysis of Radon exposure and making prevention strategies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Conduct the full Bayesian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429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the benefits of incentives outweigh the cost?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 incentive is given,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how and when should it be offered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whom should it be offered 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form should it take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how large should its value be?</a:t>
            </a:r>
            <a:endParaRPr lang="en-US" dirty="0"/>
          </a:p>
        </p:txBody>
      </p:sp>
      <p:pic>
        <p:nvPicPr>
          <p:cNvPr id="1026" name="Picture 2" descr="Image result for phone surv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17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New </a:t>
            </a:r>
            <a:r>
              <a:rPr lang="en-US" dirty="0" smtClean="0"/>
              <a:t>York </a:t>
            </a:r>
            <a:r>
              <a:rPr lang="en-US" dirty="0"/>
              <a:t>City Social Indicators Survey, a telephone study conduced every two years that has had a response rate below 50%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descriptions: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0" y="1751231"/>
            <a:ext cx="1600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Survey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" idx="2"/>
            <a:endCxn id="14" idx="0"/>
          </p:cNvCxnSpPr>
          <p:nvPr/>
        </p:nvCxnSpPr>
        <p:spPr>
          <a:xfrm flipH="1">
            <a:off x="15240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257300" y="3275231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3275231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857500" y="3275231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275231"/>
                <a:ext cx="533400" cy="538899"/>
              </a:xfrm>
              <a:prstGeom prst="ellipse">
                <a:avLst/>
              </a:prstGeom>
              <a:blipFill>
                <a:blip r:embed="rId3"/>
                <a:stretch>
                  <a:fillRect l="-10227" r="-2273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2" idx="2"/>
            <a:endCxn id="15" idx="0"/>
          </p:cNvCxnSpPr>
          <p:nvPr/>
        </p:nvCxnSpPr>
        <p:spPr>
          <a:xfrm>
            <a:off x="23241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924300" y="1751231"/>
                <a:ext cx="1600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Survey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1751231"/>
                <a:ext cx="1600200" cy="381000"/>
              </a:xfrm>
              <a:prstGeom prst="rect">
                <a:avLst/>
              </a:prstGeom>
              <a:blipFill>
                <a:blip r:embed="rId4"/>
                <a:stretch>
                  <a:fillRect t="-6250" b="-21875"/>
                </a:stretch>
              </a:blipFill>
              <a:ln w="3175"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2" idx="2"/>
            <a:endCxn id="44" idx="0"/>
          </p:cNvCxnSpPr>
          <p:nvPr/>
        </p:nvCxnSpPr>
        <p:spPr>
          <a:xfrm flipH="1">
            <a:off x="39243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657600" y="3275231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75231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5257800" y="3275231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75231"/>
                <a:ext cx="533400" cy="538899"/>
              </a:xfrm>
              <a:prstGeom prst="ellipse">
                <a:avLst/>
              </a:prstGeom>
              <a:blipFill>
                <a:blip r:embed="rId6"/>
                <a:stretch>
                  <a:fillRect l="-4545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  <a:endCxn id="45" idx="0"/>
          </p:cNvCxnSpPr>
          <p:nvPr/>
        </p:nvCxnSpPr>
        <p:spPr>
          <a:xfrm>
            <a:off x="47244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24600" y="1751231"/>
            <a:ext cx="1600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Survey 39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>
          <a:xfrm flipH="1">
            <a:off x="63246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057900" y="3275231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3275231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658100" y="3275231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3275231"/>
                <a:ext cx="533400" cy="538899"/>
              </a:xfrm>
              <a:prstGeom prst="ellipse">
                <a:avLst/>
              </a:prstGeom>
              <a:blipFill>
                <a:blip r:embed="rId8"/>
                <a:stretch>
                  <a:fillRect l="-4494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7" idx="2"/>
            <a:endCxn id="50" idx="0"/>
          </p:cNvCxnSpPr>
          <p:nvPr/>
        </p:nvCxnSpPr>
        <p:spPr>
          <a:xfrm>
            <a:off x="7124700" y="2132231"/>
            <a:ext cx="8001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1257300" y="2545832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545832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2857500" y="2545832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545832"/>
                <a:ext cx="533400" cy="538899"/>
              </a:xfrm>
              <a:prstGeom prst="ellipse">
                <a:avLst/>
              </a:prstGeom>
              <a:blipFill>
                <a:blip r:embed="rId10"/>
                <a:stretch>
                  <a:fillRect l="-4545" r="-2273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657600" y="2545832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45832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5257800" y="2545832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45832"/>
                <a:ext cx="533400" cy="5388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6057900" y="2545832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2545832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 l="-3409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7658100" y="2545832"/>
                <a:ext cx="533400" cy="5388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2545832"/>
                <a:ext cx="533400" cy="538899"/>
              </a:xfrm>
              <a:prstGeom prst="ellipse">
                <a:avLst/>
              </a:prstGeom>
              <a:blipFill>
                <a:blip r:embed="rId14"/>
                <a:stretch>
                  <a:fillRect l="-2247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914400" y="4885730"/>
            <a:ext cx="6858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-The </a:t>
            </a:r>
            <a:r>
              <a:rPr lang="en-US" sz="1500" dirty="0">
                <a:solidFill>
                  <a:srgbClr val="3333FF"/>
                </a:solidFill>
              </a:rPr>
              <a:t>value of the incentive </a:t>
            </a:r>
            <a:r>
              <a:rPr lang="en-US" sz="1500" dirty="0"/>
              <a:t>(in tens of 1999dollars)</a:t>
            </a:r>
          </a:p>
          <a:p>
            <a:r>
              <a:rPr lang="en-US" sz="1500" dirty="0" smtClean="0"/>
              <a:t>-The </a:t>
            </a:r>
            <a:r>
              <a:rPr lang="en-US" sz="1500" dirty="0">
                <a:solidFill>
                  <a:srgbClr val="3333FF"/>
                </a:solidFill>
              </a:rPr>
              <a:t>timing of the incentive </a:t>
            </a:r>
            <a:r>
              <a:rPr lang="en-US" sz="1500" dirty="0"/>
              <a:t>payment (given before the survey or after)</a:t>
            </a:r>
          </a:p>
          <a:p>
            <a:r>
              <a:rPr lang="en-US" sz="1500" dirty="0"/>
              <a:t>-</a:t>
            </a:r>
            <a:r>
              <a:rPr lang="en-US" sz="1500" dirty="0" smtClean="0"/>
              <a:t>The </a:t>
            </a:r>
            <a:r>
              <a:rPr lang="en-US" sz="1500" dirty="0">
                <a:solidFill>
                  <a:srgbClr val="3333FF"/>
                </a:solidFill>
              </a:rPr>
              <a:t>form of the incentive </a:t>
            </a:r>
            <a:r>
              <a:rPr lang="en-US" sz="1500" dirty="0"/>
              <a:t>(cash or gift)</a:t>
            </a:r>
          </a:p>
          <a:p>
            <a:r>
              <a:rPr lang="en-US" sz="1500" dirty="0" smtClean="0"/>
              <a:t>-The </a:t>
            </a:r>
            <a:r>
              <a:rPr lang="en-US" sz="1500" dirty="0">
                <a:solidFill>
                  <a:srgbClr val="3333FF"/>
                </a:solidFill>
              </a:rPr>
              <a:t>mode of the survey </a:t>
            </a:r>
            <a:r>
              <a:rPr lang="en-US" sz="1500" dirty="0"/>
              <a:t>(face-to-face or telephone)</a:t>
            </a:r>
          </a:p>
          <a:p>
            <a:r>
              <a:rPr lang="en-US" sz="1500" dirty="0" smtClean="0"/>
              <a:t>-The </a:t>
            </a:r>
            <a:r>
              <a:rPr lang="en-US" sz="1500" dirty="0">
                <a:solidFill>
                  <a:srgbClr val="3333FF"/>
                </a:solidFill>
              </a:rPr>
              <a:t>burden or effort</a:t>
            </a:r>
            <a:r>
              <a:rPr lang="en-US" sz="1500" dirty="0"/>
              <a:t>, required to survey respondents (high burden or low burden)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81000" y="3962400"/>
                <a:ext cx="838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total 39 surveys including 101 experiment conditions are conducted: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observed response rate for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=1,…,101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 experiments has different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on: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8382000" cy="923330"/>
              </a:xfrm>
              <a:prstGeom prst="rect">
                <a:avLst/>
              </a:prstGeom>
              <a:blipFill>
                <a:blip r:embed="rId15"/>
                <a:stretch>
                  <a:fillRect l="-509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81000" y="6132225"/>
                <a:ext cx="6419001" cy="679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the differences,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corresponds to the lowest valued incentive condition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132225"/>
                <a:ext cx="6419001" cy="679801"/>
              </a:xfrm>
              <a:prstGeom prst="rect">
                <a:avLst/>
              </a:prstGeom>
              <a:blipFill>
                <a:blip r:embed="rId16"/>
                <a:stretch>
                  <a:fillRect l="-665" t="-2703" r="-95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52" idx="4"/>
            <a:endCxn id="14" idx="0"/>
          </p:cNvCxnSpPr>
          <p:nvPr/>
        </p:nvCxnSpPr>
        <p:spPr>
          <a:xfrm>
            <a:off x="152400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2420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2430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52450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0771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924800" y="3079232"/>
            <a:ext cx="0" cy="19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simple linear regression approach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1524000"/>
                <a:ext cx="3056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Response rate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3056606" cy="369332"/>
              </a:xfrm>
              <a:prstGeom prst="rect">
                <a:avLst/>
              </a:prstGeom>
              <a:blipFill>
                <a:blip r:embed="rId2"/>
                <a:stretch>
                  <a:fillRect l="-159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1943411"/>
                <a:ext cx="503811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Predictor variables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943411"/>
                <a:ext cx="5038110" cy="381515"/>
              </a:xfrm>
              <a:prstGeom prst="rect">
                <a:avLst/>
              </a:prstGeom>
              <a:blipFill>
                <a:blip r:embed="rId3"/>
                <a:stretch>
                  <a:fillRect l="-969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200" y="2756522"/>
                <a:ext cx="8077200" cy="140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:The </a:t>
                </a:r>
                <a:r>
                  <a:rPr lang="en-US" sz="1500" dirty="0">
                    <a:solidFill>
                      <a:srgbClr val="3333FF"/>
                    </a:solidFill>
                  </a:rPr>
                  <a:t>value of the incentive </a:t>
                </a:r>
                <a:r>
                  <a:rPr lang="en-US" sz="1500" dirty="0"/>
                  <a:t>(in tens of 1999dollars)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:The </a:t>
                </a:r>
                <a:r>
                  <a:rPr lang="en-US" sz="1500" dirty="0">
                    <a:solidFill>
                      <a:srgbClr val="3333FF"/>
                    </a:solidFill>
                  </a:rPr>
                  <a:t>timing of the incentive </a:t>
                </a:r>
                <a:r>
                  <a:rPr lang="en-US" sz="1500" dirty="0"/>
                  <a:t>payment (given before the survey or after)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:The </a:t>
                </a:r>
                <a:r>
                  <a:rPr lang="en-US" sz="1500" dirty="0">
                    <a:solidFill>
                      <a:srgbClr val="3333FF"/>
                    </a:solidFill>
                  </a:rPr>
                  <a:t>form of the incentive </a:t>
                </a:r>
                <a:r>
                  <a:rPr lang="en-US" sz="1500" dirty="0"/>
                  <a:t>(cash or gift)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:The </a:t>
                </a:r>
                <a:r>
                  <a:rPr lang="en-US" sz="1500" dirty="0">
                    <a:solidFill>
                      <a:srgbClr val="3333FF"/>
                    </a:solidFill>
                  </a:rPr>
                  <a:t>mode of the survey </a:t>
                </a:r>
                <a:r>
                  <a:rPr lang="en-US" sz="1500" dirty="0"/>
                  <a:t>(face-to-face or telephone)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:The </a:t>
                </a:r>
                <a:r>
                  <a:rPr lang="en-US" sz="1500" dirty="0">
                    <a:solidFill>
                      <a:srgbClr val="3333FF"/>
                    </a:solidFill>
                  </a:rPr>
                  <a:t>burden or effort</a:t>
                </a:r>
                <a:r>
                  <a:rPr lang="en-US" sz="1500" dirty="0"/>
                  <a:t>, required to survey respondents (high burden or low burden)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56522"/>
                <a:ext cx="8077200" cy="1409488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90893" y="4666750"/>
                <a:ext cx="8820083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Limitation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 in employing a classical regression model </a:t>
                </a:r>
                <a:r>
                  <a:rPr lang="en-US" dirty="0">
                    <a:solidFill>
                      <a:schemeClr val="tx1"/>
                    </a:solidFill>
                  </a:rPr>
                  <a:t>relating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:r>
                  <a:rPr lang="en-US" dirty="0">
                    <a:solidFill>
                      <a:schemeClr val="tx1"/>
                    </a:solidFill>
                  </a:rPr>
                  <a:t>the predictor variables: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Unable to model interactions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Unable to reflect the hierarchical structure of the data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Difficulty in dealing with unequal sample size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3" y="4666750"/>
                <a:ext cx="8820083" cy="1200650"/>
              </a:xfrm>
              <a:prstGeom prst="rect">
                <a:avLst/>
              </a:prstGeom>
              <a:blipFill>
                <a:blip r:embed="rId5"/>
                <a:stretch>
                  <a:fillRect l="-55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794866" y="1414949"/>
                <a:ext cx="2013565" cy="7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𝑟𝑒𝑝𝑜𝑛𝑑𝑒𝑛𝑡𝑠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𝑇𝑟𝑖𝑎𝑙</m:t>
                          </m:r>
                        </m:den>
                      </m:f>
                    </m:oMath>
                  </m:oMathPara>
                </a14:m>
                <a:endParaRPr lang="en-US" sz="1400" b="0" dirty="0" smtClean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6" y="1414949"/>
                <a:ext cx="2013565" cy="7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600" y="757535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Step1</a:t>
            </a:r>
            <a:r>
              <a:rPr lang="en-US" dirty="0"/>
              <a:t> : perform a meta-analysis to estimate the effects of incentives on response rate, as a function of the amount of the incentive and the way it is implemented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62202" y="2453088"/>
                <a:ext cx="113447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1" smtClean="0">
                        <a:latin typeface="Cambria Math"/>
                      </a:rPr>
                      <m:t>(0</m:t>
                    </m:r>
                  </m:oMath>
                </a14:m>
                <a:r>
                  <a:rPr lang="en-US" dirty="0" smtClean="0"/>
                  <a:t>,1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02" y="2453088"/>
                <a:ext cx="1134478" cy="369332"/>
              </a:xfrm>
              <a:prstGeom prst="rect">
                <a:avLst/>
              </a:prstGeom>
              <a:blipFill>
                <a:blip r:embed="rId2"/>
                <a:stretch>
                  <a:fillRect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97839" y="1580751"/>
                <a:ext cx="113447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1" smtClean="0">
                        <a:latin typeface="Cambria Math"/>
                      </a:rPr>
                      <m:t>(0</m:t>
                    </m:r>
                  </m:oMath>
                </a14:m>
                <a:r>
                  <a:rPr lang="en-US" dirty="0" smtClean="0"/>
                  <a:t>,1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39" y="1580751"/>
                <a:ext cx="113447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64200" y="2440622"/>
                <a:ext cx="113447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1" smtClean="0">
                        <a:latin typeface="Cambria Math"/>
                      </a:rPr>
                      <m:t>(0</m:t>
                    </m:r>
                  </m:oMath>
                </a14:m>
                <a:r>
                  <a:rPr lang="en-US" dirty="0" smtClean="0"/>
                  <a:t>,1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00" y="2440622"/>
                <a:ext cx="1134478" cy="369332"/>
              </a:xfrm>
              <a:prstGeom prst="rect">
                <a:avLst/>
              </a:prstGeom>
              <a:blipFill>
                <a:blip r:embed="rId4"/>
                <a:stretch>
                  <a:fillRect l="-1613" t="-8197" r="-1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62674" y="2418951"/>
                <a:ext cx="1404808" cy="391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1" smtClean="0">
                        <a:latin typeface="Cambria Math"/>
                      </a:rPr>
                      <m:t>(0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674" y="2418951"/>
                <a:ext cx="1404808" cy="391646"/>
              </a:xfrm>
              <a:prstGeom prst="rect">
                <a:avLst/>
              </a:prstGeom>
              <a:blipFill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00400" y="3303754"/>
                <a:ext cx="2329356" cy="3960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03754"/>
                <a:ext cx="2329356" cy="396006"/>
              </a:xfrm>
              <a:prstGeom prst="rect">
                <a:avLst/>
              </a:prstGeom>
              <a:blipFill>
                <a:blip r:embed="rId6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9414" y="4178554"/>
                <a:ext cx="162852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14" y="4178554"/>
                <a:ext cx="1628523" cy="369332"/>
              </a:xfrm>
              <a:prstGeom prst="rect">
                <a:avLst/>
              </a:prstGeom>
              <a:blipFill>
                <a:blip r:embed="rId7"/>
                <a:stretch>
                  <a:fillRect t="-8197" r="-7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4365078" y="1950083"/>
            <a:ext cx="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72775" y="2822741"/>
            <a:ext cx="1656780" cy="456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83676" y="3699760"/>
            <a:ext cx="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5" idx="0"/>
          </p:cNvCxnSpPr>
          <p:nvPr/>
        </p:nvCxnSpPr>
        <p:spPr>
          <a:xfrm>
            <a:off x="4365078" y="2810597"/>
            <a:ext cx="0" cy="49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</p:cNvCxnSpPr>
          <p:nvPr/>
        </p:nvCxnSpPr>
        <p:spPr>
          <a:xfrm flipH="1">
            <a:off x="4483640" y="2809954"/>
            <a:ext cx="1447799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25225" y="5638800"/>
                <a:ext cx="48062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: population response probability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/>
                      </a:rPr>
                      <m:t>101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: number </a:t>
                </a:r>
                <a:r>
                  <a:rPr lang="en-US" sz="1600" dirty="0"/>
                  <a:t>of </a:t>
                </a:r>
                <a:r>
                  <a:rPr lang="en-US" sz="1600" dirty="0" smtClean="0"/>
                  <a:t>persons contacted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: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number of </a:t>
                </a:r>
                <a:r>
                  <a:rPr lang="en-US" sz="1600" dirty="0" smtClean="0"/>
                  <a:t>respondents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5" y="5638800"/>
                <a:ext cx="4806214" cy="830997"/>
              </a:xfrm>
              <a:prstGeom prst="rect">
                <a:avLst/>
              </a:prstGeom>
              <a:blipFill>
                <a:blip r:embed="rId8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84009" y="4900235"/>
                <a:ext cx="4720430" cy="85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  <a:ea typeface="Cambria Math"/>
                      </a:rPr>
                      <m:t> :</m:t>
                    </m:r>
                  </m:oMath>
                </a14:m>
                <a:r>
                  <a:rPr lang="en-US" sz="1600" dirty="0" smtClean="0"/>
                  <a:t> random effect for the survey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=1,…,39</m:t>
                    </m:r>
                  </m:oMath>
                </a14:m>
                <a:endParaRPr lang="en-US" sz="1600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           (address the hierarchical structure)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dirty="0"/>
                  <a:t> : linear predictor for conditioned on data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9" y="4900235"/>
                <a:ext cx="4720430" cy="854721"/>
              </a:xfrm>
              <a:prstGeom prst="rect">
                <a:avLst/>
              </a:prstGeom>
              <a:blipFill>
                <a:blip r:embed="rId9"/>
                <a:stretch>
                  <a:fillRect t="-1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90469" y="44896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9" y="4489631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585869" y="44896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69" y="4489631"/>
                <a:ext cx="533400" cy="538899"/>
              </a:xfrm>
              <a:prstGeom prst="ellipse">
                <a:avLst/>
              </a:prstGeom>
              <a:blipFill>
                <a:blip r:embed="rId3"/>
                <a:stretch>
                  <a:fillRect l="-5682" r="-340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2500269" y="44896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69" y="4489631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871869" y="44896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69" y="4489631"/>
                <a:ext cx="533400" cy="538899"/>
              </a:xfrm>
              <a:prstGeom prst="ellipse">
                <a:avLst/>
              </a:prstGeom>
              <a:blipFill>
                <a:blip r:embed="rId5"/>
                <a:stretch>
                  <a:fillRect r="-113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4800600" y="44896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9631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 l="-5747" r="-344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6019800" y="44896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489631"/>
                <a:ext cx="533400" cy="538899"/>
              </a:xfrm>
              <a:prstGeom prst="ellipse">
                <a:avLst/>
              </a:prstGeom>
              <a:blipFill>
                <a:blip r:embed="rId7"/>
                <a:stretch>
                  <a:fillRect l="-19540" r="-1724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4769" y="2960132"/>
                <a:ext cx="1600200" cy="5334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Survey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960132"/>
                <a:ext cx="1600200" cy="533400"/>
              </a:xfrm>
              <a:prstGeom prst="rect">
                <a:avLst/>
              </a:prstGeom>
              <a:blipFill>
                <a:blip r:embed="rId8"/>
                <a:stretch>
                  <a:fillRect t="-17241" b="-10345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2" idx="2"/>
            <a:endCxn id="14" idx="0"/>
          </p:cNvCxnSpPr>
          <p:nvPr/>
        </p:nvCxnSpPr>
        <p:spPr>
          <a:xfrm flipH="1">
            <a:off x="557169" y="3493532"/>
            <a:ext cx="647700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2"/>
            <a:endCxn id="15" idx="0"/>
          </p:cNvCxnSpPr>
          <p:nvPr/>
        </p:nvCxnSpPr>
        <p:spPr>
          <a:xfrm>
            <a:off x="1204869" y="3493532"/>
            <a:ext cx="647700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652669" y="2960132"/>
                <a:ext cx="1600200" cy="5334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Survey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69" y="2960132"/>
                <a:ext cx="1600200" cy="533400"/>
              </a:xfrm>
              <a:prstGeom prst="rect">
                <a:avLst/>
              </a:prstGeom>
              <a:blipFill>
                <a:blip r:embed="rId9"/>
                <a:stretch>
                  <a:fillRect t="-18391" b="-19540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2" idx="2"/>
            <a:endCxn id="44" idx="0"/>
          </p:cNvCxnSpPr>
          <p:nvPr/>
        </p:nvCxnSpPr>
        <p:spPr>
          <a:xfrm flipH="1">
            <a:off x="2766969" y="3493532"/>
            <a:ext cx="685800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45" idx="0"/>
          </p:cNvCxnSpPr>
          <p:nvPr/>
        </p:nvCxnSpPr>
        <p:spPr>
          <a:xfrm>
            <a:off x="3452769" y="3493532"/>
            <a:ext cx="685800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786269" y="2960132"/>
                <a:ext cx="1600200" cy="5334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Survey 39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9" y="2960132"/>
                <a:ext cx="1600200" cy="533400"/>
              </a:xfrm>
              <a:prstGeom prst="rect">
                <a:avLst/>
              </a:prstGeom>
              <a:blipFill>
                <a:blip r:embed="rId10"/>
                <a:stretch>
                  <a:fillRect t="-17241" b="-10345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>
          <a:xfrm flipH="1">
            <a:off x="5067300" y="3493532"/>
            <a:ext cx="519069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24861" y="3493532"/>
            <a:ext cx="700131" cy="9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74497" y="3236503"/>
                <a:ext cx="1242007" cy="3583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N</m:t>
                    </m:r>
                    <m:r>
                      <a:rPr lang="en-US" sz="1600" i="1">
                        <a:latin typeface="Cambria Math"/>
                      </a:rPr>
                      <m:t>(0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97" y="3236503"/>
                <a:ext cx="1242007" cy="358368"/>
              </a:xfrm>
              <a:prstGeom prst="rect">
                <a:avLst/>
              </a:prstGeom>
              <a:blipFill>
                <a:blip r:embed="rId11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00310" y="1447800"/>
                <a:ext cx="1104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 i="1">
                        <a:latin typeface="Cambria Math"/>
                      </a:rPr>
                      <m:t>(0</m:t>
                    </m:r>
                  </m:oMath>
                </a14:m>
                <a:r>
                  <a:rPr lang="en-US" dirty="0"/>
                  <a:t>,1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10" y="1447800"/>
                <a:ext cx="1104918" cy="369332"/>
              </a:xfrm>
              <a:prstGeom prst="rect">
                <a:avLst/>
              </a:prstGeom>
              <a:blipFill>
                <a:blip r:embed="rId12"/>
                <a:stretch>
                  <a:fillRect t="-10000" r="-55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290469" y="53278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9" y="5327831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1585869" y="53278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69" y="5327831"/>
                <a:ext cx="533400" cy="538899"/>
              </a:xfrm>
              <a:prstGeom prst="ellipse">
                <a:avLst/>
              </a:prstGeom>
              <a:blipFill>
                <a:blip r:embed="rId14"/>
                <a:stretch>
                  <a:fillRect l="-9091" r="-227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2500269" y="53278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69" y="5327831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871869" y="53278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69" y="5327831"/>
                <a:ext cx="533400" cy="538899"/>
              </a:xfrm>
              <a:prstGeom prst="ellipse">
                <a:avLst/>
              </a:prstGeom>
              <a:blipFill>
                <a:blip r:embed="rId16"/>
                <a:stretch>
                  <a:fillRect l="-340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4800600" y="5327831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327831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 l="-9195" r="-114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6019800" y="5327831"/>
                <a:ext cx="533400" cy="538899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27831"/>
                <a:ext cx="533400" cy="538899"/>
              </a:xfrm>
              <a:prstGeom prst="ellipse">
                <a:avLst/>
              </a:prstGeom>
              <a:blipFill>
                <a:blip r:embed="rId18"/>
                <a:stretch>
                  <a:fillRect l="-22989" r="-1609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endCxn id="37" idx="0"/>
          </p:cNvCxnSpPr>
          <p:nvPr/>
        </p:nvCxnSpPr>
        <p:spPr>
          <a:xfrm>
            <a:off x="557169" y="4944474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2569" y="4944474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66969" y="4944473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062369" y="4955469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67300" y="4955469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4986888"/>
            <a:ext cx="0" cy="38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" idx="2"/>
            <a:endCxn id="2" idx="0"/>
          </p:cNvCxnSpPr>
          <p:nvPr/>
        </p:nvCxnSpPr>
        <p:spPr>
          <a:xfrm flipH="1">
            <a:off x="1204869" y="1817132"/>
            <a:ext cx="22479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2"/>
          </p:cNvCxnSpPr>
          <p:nvPr/>
        </p:nvCxnSpPr>
        <p:spPr>
          <a:xfrm>
            <a:off x="3452769" y="1817132"/>
            <a:ext cx="0" cy="980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2"/>
            <a:endCxn id="47" idx="0"/>
          </p:cNvCxnSpPr>
          <p:nvPr/>
        </p:nvCxnSpPr>
        <p:spPr>
          <a:xfrm>
            <a:off x="3452769" y="1817132"/>
            <a:ext cx="21336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1500" y="6180171"/>
                <a:ext cx="1009892" cy="514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6180171"/>
                <a:ext cx="1009892" cy="5141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600200" y="62525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rate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1600" y="757535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Step1</a:t>
            </a:r>
            <a:r>
              <a:rPr lang="en-US" dirty="0"/>
              <a:t> : perform a meta-analysis to estimate the effects of incentives on response rate, as a function of the amount of the incentive and the way it is implemented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890586" y="4638863"/>
                <a:ext cx="2198872" cy="3622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N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86" y="4638863"/>
                <a:ext cx="2198872" cy="362279"/>
              </a:xfrm>
              <a:prstGeom prst="rect">
                <a:avLst/>
              </a:prstGeom>
              <a:blipFill>
                <a:blip r:embed="rId20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890586" y="5372378"/>
                <a:ext cx="1802032" cy="3583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Bin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86" y="5372378"/>
                <a:ext cx="1802032" cy="358368"/>
              </a:xfrm>
              <a:prstGeom prst="rect">
                <a:avLst/>
              </a:prstGeom>
              <a:blipFill>
                <a:blip r:embed="rId2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5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1: Survey incentives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Step2</a:t>
            </a:r>
            <a:r>
              <a:rPr lang="en-US" dirty="0"/>
              <a:t> : use the inference to estimate the costs and benefits of incentives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648200"/>
            <a:ext cx="8686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Some </a:t>
            </a:r>
            <a:r>
              <a:rPr lang="en-US" dirty="0">
                <a:solidFill>
                  <a:srgbClr val="FF0000"/>
                </a:solidFill>
              </a:rPr>
              <a:t>of the findings are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an </a:t>
            </a:r>
            <a:r>
              <a:rPr lang="en-US" sz="1500" dirty="0"/>
              <a:t>extra $10 in incentive </a:t>
            </a:r>
            <a:r>
              <a:rPr lang="en-US" sz="1500" dirty="0" smtClean="0"/>
              <a:t>is expected </a:t>
            </a:r>
            <a:r>
              <a:rPr lang="en-US" sz="1500" dirty="0"/>
              <a:t>to increase the response rate by 3–4 percentage </a:t>
            </a:r>
            <a:r>
              <a:rPr lang="en-US" sz="1500" dirty="0" smtClean="0"/>
              <a:t>points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cash </a:t>
            </a:r>
            <a:r>
              <a:rPr lang="en-US" sz="1500" dirty="0"/>
              <a:t>incentives increase </a:t>
            </a:r>
            <a:r>
              <a:rPr lang="en-US" sz="1500" dirty="0" smtClean="0"/>
              <a:t>the response </a:t>
            </a:r>
            <a:r>
              <a:rPr lang="en-US" sz="1500" dirty="0"/>
              <a:t>rate by about 1 percentage point relative to </a:t>
            </a:r>
            <a:r>
              <a:rPr lang="en-US" sz="1500" dirty="0" smtClean="0"/>
              <a:t>noncash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prepaid </a:t>
            </a:r>
            <a:r>
              <a:rPr lang="en-US" sz="1500" dirty="0"/>
              <a:t>incentives </a:t>
            </a:r>
            <a:r>
              <a:rPr lang="en-US" sz="1500" dirty="0" smtClean="0"/>
              <a:t>increase the </a:t>
            </a:r>
            <a:r>
              <a:rPr lang="en-US" sz="1500" dirty="0"/>
              <a:t>response rate by 1–2 percentage points relative to </a:t>
            </a:r>
            <a:r>
              <a:rPr lang="en-US" sz="1500" dirty="0" smtClean="0"/>
              <a:t>postpaid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incentives </a:t>
            </a:r>
            <a:r>
              <a:rPr lang="en-US" sz="1500" dirty="0"/>
              <a:t>have a </a:t>
            </a:r>
            <a:r>
              <a:rPr lang="en-US" sz="1500" dirty="0" smtClean="0"/>
              <a:t>bigger impact </a:t>
            </a:r>
            <a:r>
              <a:rPr lang="en-US" sz="1500" dirty="0"/>
              <a:t>(by about 5 percentage points) on high-burden surveys compared to </a:t>
            </a:r>
            <a:r>
              <a:rPr lang="en-US" sz="1500" dirty="0" smtClean="0"/>
              <a:t>low-burden surveys</a:t>
            </a:r>
            <a:r>
              <a:rPr lang="en-US" sz="1500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34" y="1235235"/>
            <a:ext cx="4912644" cy="33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1762" y="2631082"/>
            <a:ext cx="1295400" cy="575657"/>
            <a:chOff x="7239000" y="2336800"/>
            <a:chExt cx="1554480" cy="677257"/>
          </a:xfrm>
        </p:grpSpPr>
        <p:sp>
          <p:nvSpPr>
            <p:cNvPr id="9" name="Oval 8"/>
            <p:cNvSpPr/>
            <p:nvPr/>
          </p:nvSpPr>
          <p:spPr>
            <a:xfrm>
              <a:off x="72390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400" y="2336800"/>
              <a:ext cx="1371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Prepaid</a:t>
              </a:r>
              <a:endParaRPr lang="en-US" sz="15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21880" y="2690892"/>
              <a:ext cx="1371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After paid</a:t>
              </a:r>
              <a:endParaRPr lang="en-US" sz="15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4300" y="629059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333FF"/>
                </a:solidFill>
              </a:rPr>
              <a:t>These inferences can be used to design a new survey (cost vs. response rate)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10400" y="2697598"/>
                <a:ext cx="1604285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697598"/>
                <a:ext cx="1604285" cy="384336"/>
              </a:xfrm>
              <a:prstGeom prst="rect">
                <a:avLst/>
              </a:prstGeom>
              <a:blipFill>
                <a:blip r:embed="rId3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762000"/>
            <a:ext cx="6485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95-year-old man with an apparently malignant tumor in the lung </a:t>
            </a:r>
          </a:p>
        </p:txBody>
      </p:sp>
      <p:pic>
        <p:nvPicPr>
          <p:cNvPr id="2050" name="Picture 2" descr="Image result for malignant cance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4104"/>
            <a:ext cx="3962400" cy="27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724400" y="167669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Multi-stages </a:t>
            </a:r>
            <a:r>
              <a:rPr lang="en-US" dirty="0">
                <a:solidFill>
                  <a:srgbClr val="FF0000"/>
                </a:solidFill>
              </a:rPr>
              <a:t>decision </a:t>
            </a:r>
            <a:r>
              <a:rPr lang="en-US" dirty="0" smtClean="0">
                <a:solidFill>
                  <a:srgbClr val="FF0000"/>
                </a:solidFill>
              </a:rPr>
              <a:t>problems&gt;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218226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Earlier decision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24400" y="2771946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Outcomes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0" y="2751626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Parameters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028" y="3437426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Decision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028" y="3991146"/>
            <a:ext cx="1676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Final output come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8" idx="2"/>
            <a:endCxn id="39" idx="0"/>
          </p:cNvCxnSpPr>
          <p:nvPr/>
        </p:nvCxnSpPr>
        <p:spPr>
          <a:xfrm>
            <a:off x="5562600" y="2446826"/>
            <a:ext cx="0" cy="32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607228" y="3000546"/>
            <a:ext cx="1088972" cy="436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1" idx="0"/>
          </p:cNvCxnSpPr>
          <p:nvPr/>
        </p:nvCxnSpPr>
        <p:spPr>
          <a:xfrm>
            <a:off x="5562600" y="3000546"/>
            <a:ext cx="1044628" cy="436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07228" y="3666026"/>
            <a:ext cx="0" cy="32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85874" y="2106807"/>
            <a:ext cx="14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Test or not?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5394" y="3344954"/>
            <a:ext cx="16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Treatment type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23161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Bayesian inference is particularly useful in updating the state of knowledge with the information gained at each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854" y="1259480"/>
                <a:ext cx="18927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4" y="1259480"/>
                <a:ext cx="1892762" cy="307777"/>
              </a:xfrm>
              <a:prstGeom prst="rect">
                <a:avLst/>
              </a:prstGeom>
              <a:blipFill>
                <a:blip r:embed="rId2"/>
                <a:stretch>
                  <a:fillRect l="-2894" r="-128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046073" y="4208937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73" y="4208937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2286000" y="505733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57338"/>
                <a:ext cx="433286" cy="45171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286000" y="567617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676179"/>
                <a:ext cx="433286" cy="45171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3" idx="4"/>
            <a:endCxn id="16" idx="0"/>
          </p:cNvCxnSpPr>
          <p:nvPr/>
        </p:nvCxnSpPr>
        <p:spPr>
          <a:xfrm flipH="1">
            <a:off x="2502643" y="4660651"/>
            <a:ext cx="760073" cy="39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  <a:endCxn id="16" idx="4"/>
          </p:cNvCxnSpPr>
          <p:nvPr/>
        </p:nvCxnSpPr>
        <p:spPr>
          <a:xfrm flipV="1">
            <a:off x="2502643" y="5509052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033238" y="5036937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38" y="5036937"/>
                <a:ext cx="433286" cy="45171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3033238" y="565577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38" y="5655778"/>
                <a:ext cx="433286" cy="45171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0"/>
            <a:endCxn id="23" idx="4"/>
          </p:cNvCxnSpPr>
          <p:nvPr/>
        </p:nvCxnSpPr>
        <p:spPr>
          <a:xfrm flipV="1">
            <a:off x="3249881" y="5488651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23" idx="0"/>
          </p:cNvCxnSpPr>
          <p:nvPr/>
        </p:nvCxnSpPr>
        <p:spPr>
          <a:xfrm flipH="1">
            <a:off x="3249881" y="4660651"/>
            <a:ext cx="12835" cy="3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886200" y="5036937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36937"/>
                <a:ext cx="433286" cy="45171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86200" y="565577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655778"/>
                <a:ext cx="433286" cy="451714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0"/>
            <a:endCxn id="29" idx="4"/>
          </p:cNvCxnSpPr>
          <p:nvPr/>
        </p:nvCxnSpPr>
        <p:spPr>
          <a:xfrm flipV="1">
            <a:off x="4102843" y="5488651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  <a:endCxn id="29" idx="0"/>
          </p:cNvCxnSpPr>
          <p:nvPr/>
        </p:nvCxnSpPr>
        <p:spPr>
          <a:xfrm>
            <a:off x="3262716" y="4660651"/>
            <a:ext cx="840127" cy="3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5344" y="501939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55344" y="567617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6854" y="2259162"/>
                <a:ext cx="20937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4" y="2259162"/>
                <a:ext cx="2093715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4070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09654" y="880041"/>
            <a:ext cx="250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Linear regression: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3925" y="1847407"/>
            <a:ext cx="35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Probabilistic reformulation: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62400" y="4215891"/>
                <a:ext cx="1472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15891"/>
                <a:ext cx="1472583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224616" y="3701424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7797" y="3581400"/>
            <a:ext cx="26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Fixed hyper parameters</a:t>
            </a:r>
            <a:endParaRPr lang="en-US" dirty="0">
              <a:solidFill>
                <a:srgbClr val="3333FF"/>
              </a:solidFill>
            </a:endParaRPr>
          </a:p>
        </p:txBody>
      </p:sp>
      <p:cxnSp>
        <p:nvCxnSpPr>
          <p:cNvPr id="21" name="Straight Arrow Connector 20"/>
          <p:cNvCxnSpPr>
            <a:stCxn id="7" idx="4"/>
            <a:endCxn id="13" idx="0"/>
          </p:cNvCxnSpPr>
          <p:nvPr/>
        </p:nvCxnSpPr>
        <p:spPr>
          <a:xfrm>
            <a:off x="3262716" y="3777624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782827" y="4225663"/>
                <a:ext cx="2594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27" y="4225663"/>
                <a:ext cx="259436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782827" y="4617588"/>
                <a:ext cx="2599173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27" y="4617588"/>
                <a:ext cx="2599173" cy="39959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782827" y="5017185"/>
                <a:ext cx="1331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27" y="5017185"/>
                <a:ext cx="133132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954349" y="503728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9" y="5037289"/>
                <a:ext cx="433286" cy="45171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954349" y="5656130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9" y="5656130"/>
                <a:ext cx="433286" cy="45171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1" idx="0"/>
            <a:endCxn id="40" idx="4"/>
          </p:cNvCxnSpPr>
          <p:nvPr/>
        </p:nvCxnSpPr>
        <p:spPr>
          <a:xfrm flipV="1">
            <a:off x="1170992" y="5489003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2605" y="4811933"/>
            <a:ext cx="881366" cy="1587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944349" y="416717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9" y="4167174"/>
                <a:ext cx="433286" cy="45171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1121584" y="3669216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4"/>
          </p:cNvCxnSpPr>
          <p:nvPr/>
        </p:nvCxnSpPr>
        <p:spPr>
          <a:xfrm>
            <a:off x="1159684" y="3745416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59684" y="4618888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85656" y="6107844"/>
                <a:ext cx="1024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56" y="6107844"/>
                <a:ext cx="102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683871" y="5042435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3871" y="5699216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011" y="7810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decision point (without test)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4569" y="5276671"/>
                <a:ext cx="82734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Quality-adjusted life expectancy under each treatment: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no treatment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: 0.1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34.8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5.6= 8.5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With radiotherapy  :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34.8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16.7−1 = 17.5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surgery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: 0.35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0+0.65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(0.1×34.8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0.9×20.3−1) = 13.5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9" y="5276671"/>
                <a:ext cx="8273483" cy="1200329"/>
              </a:xfrm>
              <a:prstGeom prst="rect">
                <a:avLst/>
              </a:prstGeom>
              <a:blipFill>
                <a:blip r:embed="rId3"/>
                <a:stretch>
                  <a:fillRect l="-59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 rot="10800000">
            <a:off x="6817900" y="5949803"/>
            <a:ext cx="355719" cy="1320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73619" y="5835762"/>
            <a:ext cx="13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Best option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>
            <a:stCxn id="80" idx="2"/>
          </p:cNvCxnSpPr>
          <p:nvPr/>
        </p:nvCxnSpPr>
        <p:spPr>
          <a:xfrm flipH="1">
            <a:off x="2438400" y="1851167"/>
            <a:ext cx="1836147" cy="69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74547" y="1833923"/>
            <a:ext cx="0" cy="719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0" idx="2"/>
            <a:endCxn id="102" idx="0"/>
          </p:cNvCxnSpPr>
          <p:nvPr/>
        </p:nvCxnSpPr>
        <p:spPr>
          <a:xfrm>
            <a:off x="4274547" y="1851167"/>
            <a:ext cx="1980490" cy="684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1" idx="4"/>
          </p:cNvCxnSpPr>
          <p:nvPr/>
        </p:nvCxnSpPr>
        <p:spPr>
          <a:xfrm flipH="1">
            <a:off x="1967186" y="2806345"/>
            <a:ext cx="471214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67861" y="1623370"/>
            <a:ext cx="213372" cy="227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91" idx="4"/>
          </p:cNvCxnSpPr>
          <p:nvPr/>
        </p:nvCxnSpPr>
        <p:spPr>
          <a:xfrm>
            <a:off x="2438400" y="2806345"/>
            <a:ext cx="412157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87381" y="2070998"/>
            <a:ext cx="1306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Radiotherapy</a:t>
            </a:r>
            <a:endParaRPr lang="en-US" sz="1500" dirty="0"/>
          </a:p>
        </p:txBody>
      </p:sp>
      <p:sp>
        <p:nvSpPr>
          <p:cNvPr id="84" name="TextBox 83"/>
          <p:cNvSpPr txBox="1"/>
          <p:nvPr/>
        </p:nvSpPr>
        <p:spPr>
          <a:xfrm rot="20378216">
            <a:off x="2484590" y="1879900"/>
            <a:ext cx="1530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No treatment</a:t>
            </a:r>
            <a:endParaRPr lang="en-US" sz="1500" dirty="0"/>
          </a:p>
        </p:txBody>
      </p:sp>
      <p:sp>
        <p:nvSpPr>
          <p:cNvPr id="85" name="TextBox 84"/>
          <p:cNvSpPr txBox="1"/>
          <p:nvPr/>
        </p:nvSpPr>
        <p:spPr>
          <a:xfrm rot="782767">
            <a:off x="4913287" y="1899220"/>
            <a:ext cx="1306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Surgery</a:t>
            </a:r>
            <a:endParaRPr lang="en-US" sz="1500" dirty="0"/>
          </a:p>
        </p:txBody>
      </p:sp>
      <p:sp>
        <p:nvSpPr>
          <p:cNvPr id="91" name="Oval 90"/>
          <p:cNvSpPr/>
          <p:nvPr/>
        </p:nvSpPr>
        <p:spPr>
          <a:xfrm>
            <a:off x="2301243" y="2553104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28458" y="2829912"/>
            <a:ext cx="437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NC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2602057" y="2829911"/>
            <a:ext cx="449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59" name="Rectangle 58"/>
          <p:cNvSpPr/>
          <p:nvPr/>
        </p:nvSpPr>
        <p:spPr>
          <a:xfrm rot="2782394">
            <a:off x="1747566" y="3470081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1629376" y="3554253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34.8 m</a:t>
            </a:r>
            <a:endParaRPr lang="en-US" sz="1500" dirty="0"/>
          </a:p>
        </p:txBody>
      </p:sp>
      <p:sp>
        <p:nvSpPr>
          <p:cNvPr id="61" name="Rectangle 60"/>
          <p:cNvSpPr/>
          <p:nvPr/>
        </p:nvSpPr>
        <p:spPr>
          <a:xfrm rot="2782394">
            <a:off x="2616430" y="3470082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2498240" y="3554254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  5.6 m</a:t>
            </a:r>
            <a:endParaRPr lang="en-US" sz="1500" dirty="0"/>
          </a:p>
        </p:txBody>
      </p:sp>
      <p:cxnSp>
        <p:nvCxnSpPr>
          <p:cNvPr id="63" name="Straight Arrow Connector 62"/>
          <p:cNvCxnSpPr>
            <a:stCxn id="65" idx="4"/>
          </p:cNvCxnSpPr>
          <p:nvPr/>
        </p:nvCxnSpPr>
        <p:spPr>
          <a:xfrm flipH="1">
            <a:off x="3794594" y="2796405"/>
            <a:ext cx="471214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4"/>
          </p:cNvCxnSpPr>
          <p:nvPr/>
        </p:nvCxnSpPr>
        <p:spPr>
          <a:xfrm>
            <a:off x="4265808" y="2796405"/>
            <a:ext cx="412157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128651" y="2543164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655866" y="2819972"/>
            <a:ext cx="437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NC</a:t>
            </a:r>
            <a:endParaRPr 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4429465" y="2819971"/>
            <a:ext cx="449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68" name="Rectangle 67"/>
          <p:cNvSpPr/>
          <p:nvPr/>
        </p:nvSpPr>
        <p:spPr>
          <a:xfrm rot="2782394">
            <a:off x="3574974" y="3460141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3456784" y="3544313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34.8 m</a:t>
            </a:r>
            <a:endParaRPr lang="en-US" sz="1500" dirty="0"/>
          </a:p>
        </p:txBody>
      </p:sp>
      <p:sp>
        <p:nvSpPr>
          <p:cNvPr id="70" name="Rectangle 69"/>
          <p:cNvSpPr/>
          <p:nvPr/>
        </p:nvSpPr>
        <p:spPr>
          <a:xfrm rot="2782394">
            <a:off x="4443838" y="3460142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1" name="TextBox 70"/>
          <p:cNvSpPr txBox="1"/>
          <p:nvPr/>
        </p:nvSpPr>
        <p:spPr>
          <a:xfrm>
            <a:off x="4325648" y="3544314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16.7 m</a:t>
            </a:r>
            <a:endParaRPr lang="en-US" sz="15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5802856" y="2777258"/>
            <a:ext cx="471214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274070" y="2777258"/>
            <a:ext cx="412157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6117880" y="2535213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30078" y="2800824"/>
            <a:ext cx="58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Die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437727" y="2800824"/>
            <a:ext cx="644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alive</a:t>
            </a:r>
            <a:endParaRPr lang="en-US" sz="1500" dirty="0"/>
          </a:p>
        </p:txBody>
      </p:sp>
      <p:sp>
        <p:nvSpPr>
          <p:cNvPr id="105" name="Rectangle 104"/>
          <p:cNvSpPr/>
          <p:nvPr/>
        </p:nvSpPr>
        <p:spPr>
          <a:xfrm rot="2782394">
            <a:off x="5573425" y="3450935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55235" y="3535107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  0 m</a:t>
            </a:r>
            <a:endParaRPr lang="en-US" sz="1500" dirty="0"/>
          </a:p>
        </p:txBody>
      </p:sp>
      <p:sp>
        <p:nvSpPr>
          <p:cNvPr id="107" name="Rectangle 106"/>
          <p:cNvSpPr/>
          <p:nvPr/>
        </p:nvSpPr>
        <p:spPr>
          <a:xfrm rot="2782394">
            <a:off x="9497955" y="4431729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4777" y="1324475"/>
            <a:ext cx="1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Treatment type 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14762" y="2474326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Cancer or not?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flipH="1">
                <a:off x="1512416" y="3089916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2416" y="3089916"/>
                <a:ext cx="470469" cy="369332"/>
              </a:xfrm>
              <a:prstGeom prst="rect">
                <a:avLst/>
              </a:prstGeom>
              <a:blipFill>
                <a:blip r:embed="rId4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 flipH="1">
                <a:off x="2823399" y="3081112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399" y="3081112"/>
                <a:ext cx="470469" cy="369332"/>
              </a:xfrm>
              <a:prstGeom prst="rect">
                <a:avLst/>
              </a:prstGeom>
              <a:blipFill>
                <a:blip r:embed="rId5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 flipH="1">
                <a:off x="3383028" y="3110044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3028" y="3110044"/>
                <a:ext cx="470469" cy="369332"/>
              </a:xfrm>
              <a:prstGeom prst="rect">
                <a:avLst/>
              </a:prstGeom>
              <a:blipFill>
                <a:blip r:embed="rId6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 flipH="1">
                <a:off x="4694011" y="3101240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94011" y="3101240"/>
                <a:ext cx="470469" cy="369332"/>
              </a:xfrm>
              <a:prstGeom prst="rect">
                <a:avLst/>
              </a:prstGeom>
              <a:blipFill>
                <a:blip r:embed="rId7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 flipH="1">
                <a:off x="5245751" y="3065597"/>
                <a:ext cx="416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5751" y="3065597"/>
                <a:ext cx="416279" cy="369332"/>
              </a:xfrm>
              <a:prstGeom prst="rect">
                <a:avLst/>
              </a:prstGeom>
              <a:blipFill>
                <a:blip r:embed="rId8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 flipH="1">
                <a:off x="6686227" y="3087501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.65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6227" y="3087501"/>
                <a:ext cx="470469" cy="369332"/>
              </a:xfrm>
              <a:prstGeom prst="rect">
                <a:avLst/>
              </a:prstGeom>
              <a:blipFill>
                <a:blip r:embed="rId9"/>
                <a:stretch>
                  <a:fillRect r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6395863" y="244833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Die or alive ?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2" name="Straight Arrow Connector 121"/>
          <p:cNvCxnSpPr>
            <a:stCxn id="124" idx="4"/>
          </p:cNvCxnSpPr>
          <p:nvPr/>
        </p:nvCxnSpPr>
        <p:spPr>
          <a:xfrm flipH="1">
            <a:off x="6211591" y="3598509"/>
            <a:ext cx="471214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4" idx="4"/>
          </p:cNvCxnSpPr>
          <p:nvPr/>
        </p:nvCxnSpPr>
        <p:spPr>
          <a:xfrm>
            <a:off x="6682805" y="3598509"/>
            <a:ext cx="412157" cy="567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545648" y="3345268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072863" y="3622076"/>
            <a:ext cx="437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NC</a:t>
            </a:r>
            <a:endParaRPr lang="en-US" sz="15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46462" y="3622075"/>
            <a:ext cx="449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</a:t>
            </a:r>
            <a:endParaRPr lang="en-US" sz="1500" dirty="0"/>
          </a:p>
        </p:txBody>
      </p:sp>
      <p:sp>
        <p:nvSpPr>
          <p:cNvPr id="127" name="Rectangle 126"/>
          <p:cNvSpPr/>
          <p:nvPr/>
        </p:nvSpPr>
        <p:spPr>
          <a:xfrm rot="2782394">
            <a:off x="5991971" y="4262245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873781" y="4346417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34.8 m</a:t>
            </a:r>
            <a:endParaRPr lang="en-US" sz="1500" dirty="0"/>
          </a:p>
        </p:txBody>
      </p:sp>
      <p:sp>
        <p:nvSpPr>
          <p:cNvPr id="129" name="Rectangle 128"/>
          <p:cNvSpPr/>
          <p:nvPr/>
        </p:nvSpPr>
        <p:spPr>
          <a:xfrm rot="2782394">
            <a:off x="6860835" y="4262246"/>
            <a:ext cx="449212" cy="45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42645" y="4346418"/>
            <a:ext cx="740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20.3 m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 flipH="1">
                <a:off x="5800025" y="3912148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00025" y="3912148"/>
                <a:ext cx="470469" cy="369332"/>
              </a:xfrm>
              <a:prstGeom prst="rect">
                <a:avLst/>
              </a:prstGeom>
              <a:blipFill>
                <a:blip r:embed="rId10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 flipH="1">
                <a:off x="7111008" y="3903344"/>
                <a:ext cx="470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11008" y="3903344"/>
                <a:ext cx="470469" cy="369332"/>
              </a:xfrm>
              <a:prstGeom prst="rect">
                <a:avLst/>
              </a:prstGeom>
              <a:blipFill>
                <a:blip r:embed="rId11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7164504" y="3281024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Cancer or not?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95726" y="853360"/>
            <a:ext cx="213372" cy="227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0671841">
            <a:off x="2421376" y="1023868"/>
            <a:ext cx="86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No test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9088" y="1577378"/>
            <a:ext cx="1530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333FF"/>
                </a:solidFill>
              </a:rPr>
              <a:t>Do Test</a:t>
            </a:r>
            <a:endParaRPr lang="en-US" sz="1500" dirty="0">
              <a:solidFill>
                <a:srgbClr val="3333FF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  <a:endCxn id="92" idx="0"/>
          </p:cNvCxnSpPr>
          <p:nvPr/>
        </p:nvCxnSpPr>
        <p:spPr>
          <a:xfrm>
            <a:off x="3902412" y="1081157"/>
            <a:ext cx="1182477" cy="13898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9" idx="0"/>
          </p:cNvCxnSpPr>
          <p:nvPr/>
        </p:nvCxnSpPr>
        <p:spPr>
          <a:xfrm flipH="1">
            <a:off x="1922453" y="1081157"/>
            <a:ext cx="1979959" cy="5815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947732" y="2471040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231151" y="241551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Test results ?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H="1">
            <a:off x="3746172" y="2724281"/>
            <a:ext cx="1338717" cy="854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4"/>
          </p:cNvCxnSpPr>
          <p:nvPr/>
        </p:nvCxnSpPr>
        <p:spPr>
          <a:xfrm>
            <a:off x="5084889" y="2724281"/>
            <a:ext cx="1553891" cy="820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26285" y="2803717"/>
            <a:ext cx="1006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Negative</a:t>
            </a:r>
            <a:endParaRPr 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5838135" y="2849442"/>
            <a:ext cx="1106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Positive</a:t>
            </a:r>
            <a:endParaRPr lang="en-US" sz="15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82" y="3579226"/>
            <a:ext cx="3540106" cy="1678574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14" y="3579226"/>
            <a:ext cx="3540106" cy="167857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62723"/>
            <a:ext cx="3540106" cy="1678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2661732" y="5652744"/>
                <a:ext cx="4572000" cy="6117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732" y="5652744"/>
                <a:ext cx="4572000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TextBox 212"/>
          <p:cNvSpPr txBox="1"/>
          <p:nvPr/>
        </p:nvSpPr>
        <p:spPr>
          <a:xfrm>
            <a:off x="176753" y="5334000"/>
            <a:ext cx="952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the test result, the probability of cancer can be updated using Bayes rule: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970886" y="730072"/>
            <a:ext cx="1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Test or not 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52400" y="6322591"/>
            <a:ext cx="952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Updated information can be used for sequential decision making</a:t>
            </a:r>
            <a:endParaRPr lang="en-US" sz="16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52400" y="6302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 decision making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96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4231554" y="1601223"/>
            <a:ext cx="1992428" cy="797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3"/>
            <a:endCxn id="16" idx="7"/>
          </p:cNvCxnSpPr>
          <p:nvPr/>
        </p:nvCxnSpPr>
        <p:spPr>
          <a:xfrm flipH="1">
            <a:off x="2479857" y="1601305"/>
            <a:ext cx="1579285" cy="705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3255" y="1601223"/>
                <a:ext cx="989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US" sz="1500" b="0" i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:0.1</m:t>
                      </m:r>
                    </m:oMath>
                  </m:oMathPara>
                </a14:m>
                <a:endParaRPr lang="en-US" sz="15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55" y="1601223"/>
                <a:ext cx="98963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61883" y="1126814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Cancer ?</a:t>
            </a:r>
            <a:endParaRPr lang="en-US" sz="1500" dirty="0"/>
          </a:p>
        </p:txBody>
      </p:sp>
      <p:sp>
        <p:nvSpPr>
          <p:cNvPr id="9" name="Oval 8"/>
          <p:cNvSpPr/>
          <p:nvPr/>
        </p:nvSpPr>
        <p:spPr>
          <a:xfrm>
            <a:off x="4023434" y="1379541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70824" y="2398853"/>
            <a:ext cx="739113" cy="990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71600" y="2398853"/>
            <a:ext cx="1022051" cy="1061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71506" y="2436204"/>
            <a:ext cx="867494" cy="953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82923" y="2398853"/>
            <a:ext cx="708687" cy="10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71737" y="2269029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23982" y="2269029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22888" y="2580692"/>
                <a:ext cx="9658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88" y="2580692"/>
                <a:ext cx="96584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29570" y="2570066"/>
                <a:ext cx="9658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−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=0.98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70" y="2570066"/>
                <a:ext cx="96584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94334" y="2588568"/>
                <a:ext cx="8247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=0.70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34" y="2588568"/>
                <a:ext cx="82477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90059" y="2577746"/>
                <a:ext cx="8247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−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=0.30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59" y="2577746"/>
                <a:ext cx="8247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5059565"/>
                <a:ext cx="1958678" cy="516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00" i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3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300" i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Pr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3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59565"/>
                <a:ext cx="1958678" cy="516103"/>
              </a:xfrm>
              <a:prstGeom prst="rect">
                <a:avLst/>
              </a:prstGeom>
              <a:blipFill>
                <a:blip r:embed="rId7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8746" y="5511463"/>
                <a:ext cx="3887796" cy="52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=+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0.9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∙0.7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02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500" i="1">
                              <a:latin typeface="Cambria Math"/>
                            </a:rPr>
                            <m:t>0.9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∙0.7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=0.997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6" y="5511463"/>
                <a:ext cx="3887796" cy="529825"/>
              </a:xfrm>
              <a:prstGeom prst="rect">
                <a:avLst/>
              </a:prstGeom>
              <a:blipFill>
                <a:blip r:embed="rId8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6787" y="6115475"/>
                <a:ext cx="4032065" cy="52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=−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0.9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∙0.3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∙0.98</m:t>
                          </m:r>
                          <m:r>
                            <a:rPr lang="en-US" sz="1500">
                              <a:latin typeface="Cambria Math"/>
                              <a:ea typeface="Cambria Math"/>
                            </a:rPr>
                            <m:t>+0.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9∙0.</m:t>
                          </m:r>
                          <m:r>
                            <m:rPr>
                              <m:nor/>
                            </m:rPr>
                            <a:rPr lang="en-US" sz="150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=0.734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7" y="6115475"/>
                <a:ext cx="4032065" cy="529825"/>
              </a:xfrm>
              <a:prstGeom prst="rect">
                <a:avLst/>
              </a:prstGeom>
              <a:blipFill>
                <a:blip r:embed="rId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546616" y="2237270"/>
            <a:ext cx="1187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Test result ?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7810" y="2205677"/>
            <a:ext cx="1187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Test result ?</a:t>
            </a:r>
            <a:endParaRPr lang="en-US" sz="15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61444" y="1601222"/>
                <a:ext cx="989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:0.9</m:t>
                      </m:r>
                    </m:oMath>
                  </m:oMathPara>
                </a14:m>
                <a:endParaRPr lang="en-US" sz="15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44" y="1601222"/>
                <a:ext cx="989635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1001" y="3886200"/>
                <a:ext cx="7162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500" b="0" i="1" smtClean="0">
                                  <a:latin typeface="Cambria Math"/>
                                </a:rPr>
                                <m:t>=+</m:t>
                              </m:r>
                            </m:e>
                          </m:d>
                        </m:e>
                      </m:func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𝑁𝐶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=+</m:t>
                          </m:r>
                        </m:e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=+</m:t>
                          </m:r>
                        </m:e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500" i="1" dirty="0" smtClean="0">
                  <a:latin typeface="Cambria Math"/>
                </a:endParaRPr>
              </a:p>
              <a:p>
                <a:r>
                  <a:rPr lang="en-US" sz="15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=0.1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∙0.02</m:t>
                    </m:r>
                    <m:r>
                      <a:rPr lang="en-US" sz="1500">
                        <a:latin typeface="Cambria Math"/>
                        <a:ea typeface="Cambria Math"/>
                      </a:rPr>
                      <m:t>+0.9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∙0.7</m:t>
                    </m:r>
                    <m:r>
                      <m:rPr>
                        <m:nor/>
                      </m:rPr>
                      <a:rPr lang="en-US" sz="1500">
                        <a:latin typeface="Cambria Math"/>
                        <a:ea typeface="Cambria Math"/>
                      </a:rPr>
                      <m:t>=0.632</m:t>
                    </m:r>
                  </m:oMath>
                </a14:m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=−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𝑁𝐶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=−</m:t>
                          </m:r>
                        </m:e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=−</m:t>
                          </m:r>
                        </m:e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500" i="1" dirty="0" smtClean="0">
                  <a:latin typeface="Cambria Math"/>
                </a:endParaRPr>
              </a:p>
              <a:p>
                <a:r>
                  <a:rPr lang="en-US" sz="15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=0.1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∙0.98</m:t>
                    </m:r>
                    <m:r>
                      <a:rPr lang="en-US" sz="1500">
                        <a:latin typeface="Cambria Math"/>
                        <a:ea typeface="Cambria Math"/>
                      </a:rPr>
                      <m:t>+0.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9∙0.</m:t>
                    </m:r>
                    <m:r>
                      <m:rPr>
                        <m:nor/>
                      </m:rPr>
                      <a:rPr lang="en-US" sz="1500">
                        <a:latin typeface="Cambria Math"/>
                        <a:ea typeface="Cambria Math"/>
                      </a:rPr>
                      <m:t>3=0.368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886200"/>
                <a:ext cx="7162800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90952" y="3389536"/>
                <a:ext cx="8649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0.9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∙0.7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52" y="3389536"/>
                <a:ext cx="864917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36032" y="3410635"/>
                <a:ext cx="97071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0.1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∙0.02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32" y="3410635"/>
                <a:ext cx="970715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51660" y="3410635"/>
                <a:ext cx="97071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0.1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∙0.98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60" y="3410635"/>
                <a:ext cx="97071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49919" y="3387269"/>
                <a:ext cx="8649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0.9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∙0.3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919" y="3387269"/>
                <a:ext cx="864917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" y="6302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 information based on the test results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14254" y="5073966"/>
                <a:ext cx="2324162" cy="516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  <m:e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00" i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3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13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𝑁𝐶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300" i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Pr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3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3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54" y="5073966"/>
                <a:ext cx="2324162" cy="516103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4400" y="5525864"/>
                <a:ext cx="4028860" cy="52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=+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∙0.7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∙0.02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500" i="1">
                              <a:latin typeface="Cambria Math"/>
                            </a:rPr>
                            <m:t>0.9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∙0.7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003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25864"/>
                <a:ext cx="4028860" cy="529825"/>
              </a:xfrm>
              <a:prstGeom prst="rect">
                <a:avLst/>
              </a:prstGeom>
              <a:blipFill>
                <a:blip r:embed="rId1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742441" y="6129876"/>
                <a:ext cx="4028860" cy="52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=−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∙0.3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∙0.98</m:t>
                          </m:r>
                          <m:r>
                            <a:rPr lang="en-US" sz="1500">
                              <a:latin typeface="Cambria Math"/>
                              <a:ea typeface="Cambria Math"/>
                            </a:rPr>
                            <m:t>+0.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9∙0.</m:t>
                          </m:r>
                          <m:r>
                            <m:rPr>
                              <m:nor/>
                            </m:rPr>
                            <a:rPr lang="en-US" sz="150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266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41" y="6129876"/>
                <a:ext cx="4028860" cy="529825"/>
              </a:xfrm>
              <a:prstGeom prst="rect">
                <a:avLst/>
              </a:prstGeom>
              <a:blipFill>
                <a:blip r:embed="rId1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38746" y="4901863"/>
            <a:ext cx="4333254" cy="1828800"/>
          </a:xfrm>
          <a:prstGeom prst="rect">
            <a:avLst/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38626" y="4897982"/>
            <a:ext cx="4333254" cy="1828800"/>
          </a:xfrm>
          <a:prstGeom prst="rect">
            <a:avLst/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0933" y="1940004"/>
                <a:ext cx="69131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Quality-adjusted life expectancy under each treatment: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With no treatment  :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FF0000"/>
                        </a:solidFill>
                        <a:latin typeface="Cambria Math"/>
                      </a:rPr>
                      <m:t>0.997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∙5.6+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0.003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∙34.8=5.7 </m:t>
                    </m:r>
                    <m:r>
                      <m:rPr>
                        <m:sty m:val="p"/>
                      </m:rPr>
                      <a:rPr lang="en-US" sz="1500"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With radiotherapy   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</a:rPr>
                      <m:t>0.997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16.7+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0.003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∙34.8−1=15.8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With surgery             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0.35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0.65(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0.997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∙20.3+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0.003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∙34.8−1)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12.6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i="0"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" y="1940004"/>
                <a:ext cx="6913111" cy="1107996"/>
              </a:xfrm>
              <a:prstGeom prst="rect">
                <a:avLst/>
              </a:prstGeom>
              <a:blipFill>
                <a:blip r:embed="rId2"/>
                <a:stretch>
                  <a:fillRect l="-353" t="-109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9186" y="3374255"/>
                <a:ext cx="7363213" cy="5298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𝑐𝑎𝑛𝑐𝑒𝑟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=−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0.9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∙0.3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0.9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3+</m:t>
                          </m:r>
                          <m:r>
                            <a:rPr lang="en-US" sz="1500" i="1">
                              <a:latin typeface="Cambria Math"/>
                            </a:rPr>
                            <m:t>0.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50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.98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=0.734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6" y="3374255"/>
                <a:ext cx="7363213" cy="529825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9187" y="1254204"/>
                <a:ext cx="7363213" cy="5298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𝑐𝑎𝑛𝑐𝑒𝑟</m:t>
                          </m:r>
                        </m:e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=+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/>
                            </a:rPr>
                            <m:t>0.9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∙0.7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0.9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∙0.7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500" i="1">
                              <a:latin typeface="Cambria Math"/>
                            </a:rPr>
                            <m:t>0.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∙0.</m:t>
                          </m:r>
                          <m:r>
                            <a:rPr lang="en-US" sz="1500" b="0" i="1" smtClean="0">
                              <a:latin typeface="Cambria Math"/>
                              <a:ea typeface="Cambria Math"/>
                            </a:rPr>
                            <m:t>02</m:t>
                          </m:r>
                        </m:den>
                      </m:f>
                      <m:r>
                        <a:rPr lang="en-US" sz="1500" b="0" i="1" smtClean="0">
                          <a:latin typeface="Cambria Math"/>
                        </a:rPr>
                        <m:t>=0.997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7" y="1254204"/>
                <a:ext cx="7363213" cy="529825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0933" y="4073604"/>
                <a:ext cx="69131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tx1"/>
                    </a:solidFill>
                  </a:rPr>
                  <a:t>Quality-adjusted life expectancy under each treatment:</a:t>
                </a:r>
              </a:p>
              <a:p>
                <a:endParaRPr lang="en-US" sz="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</a:rPr>
                  <a:t>With no treatment  :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</a:rPr>
                      <m:t>0.734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5.6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0.266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34.8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13.4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With radiotherapy   :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</a:rPr>
                      <m:t>0.734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∙16.7+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0.266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∙34.8−1=20.5 </m:t>
                    </m:r>
                    <m:r>
                      <m:rPr>
                        <m:sty m:val="p"/>
                      </m:rPr>
                      <a:rPr lang="en-US" sz="1500"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With surgery             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0.35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∙0.65(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</a:rPr>
                      <m:t>0.734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∙20.3+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0.266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∙34.8−1)=15.1 </m:t>
                    </m:r>
                    <m:r>
                      <m:rPr>
                        <m:sty m:val="p"/>
                      </m:rPr>
                      <a:rPr lang="en-US" sz="1500">
                        <a:latin typeface="Cambria Math"/>
                        <a:ea typeface="Cambria Math"/>
                      </a:rPr>
                      <m:t>months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" y="4073604"/>
                <a:ext cx="6913111" cy="1107996"/>
              </a:xfrm>
              <a:prstGeom prst="rect">
                <a:avLst/>
              </a:prstGeom>
              <a:blipFill>
                <a:blip r:embed="rId5"/>
                <a:stretch>
                  <a:fillRect l="-353" t="-109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302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Choose the best action at the second stage using the updated information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10800000">
            <a:off x="6553200" y="2548600"/>
            <a:ext cx="533400" cy="15240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553200" y="4638226"/>
            <a:ext cx="533400" cy="15240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2800" y="2440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Best 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45297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Best 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924" y="5677074"/>
            <a:ext cx="818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is clear conducting a test is not a good idea since no </a:t>
            </a:r>
            <a:r>
              <a:rPr lang="en-US" dirty="0"/>
              <a:t>change in the selected </a:t>
            </a:r>
            <a:r>
              <a:rPr lang="en-US" dirty="0" smtClean="0"/>
              <a:t>option!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55714" y="1342488"/>
            <a:ext cx="213372" cy="227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0671841">
            <a:off x="2481364" y="1512996"/>
            <a:ext cx="86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No test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9076" y="2066506"/>
            <a:ext cx="1530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333FF"/>
                </a:solidFill>
              </a:rPr>
              <a:t>Do Test</a:t>
            </a:r>
            <a:endParaRPr lang="en-US" sz="1500" dirty="0">
              <a:solidFill>
                <a:srgbClr val="3333FF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  <a:endCxn id="92" idx="0"/>
          </p:cNvCxnSpPr>
          <p:nvPr/>
        </p:nvCxnSpPr>
        <p:spPr>
          <a:xfrm>
            <a:off x="3962400" y="1570285"/>
            <a:ext cx="1182477" cy="13898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9" idx="0"/>
          </p:cNvCxnSpPr>
          <p:nvPr/>
        </p:nvCxnSpPr>
        <p:spPr>
          <a:xfrm flipH="1">
            <a:off x="1982441" y="1570285"/>
            <a:ext cx="1979959" cy="5815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007720" y="2960168"/>
            <a:ext cx="274314" cy="2532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291139" y="2904641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Test results ?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H="1">
            <a:off x="3806160" y="3213409"/>
            <a:ext cx="1338717" cy="854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4"/>
          </p:cNvCxnSpPr>
          <p:nvPr/>
        </p:nvCxnSpPr>
        <p:spPr>
          <a:xfrm>
            <a:off x="5144877" y="3213409"/>
            <a:ext cx="1553891" cy="820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86273" y="3292845"/>
            <a:ext cx="1006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Negative</a:t>
            </a:r>
            <a:endParaRPr 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5898123" y="3338570"/>
            <a:ext cx="1106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Positive</a:t>
            </a:r>
            <a:endParaRPr lang="en-US" sz="15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70" y="4068354"/>
            <a:ext cx="3540106" cy="1678574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02" y="4068354"/>
            <a:ext cx="3540106" cy="167857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8" y="2151851"/>
            <a:ext cx="3540106" cy="1678574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4030874" y="1219200"/>
            <a:ext cx="1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Test or not 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52400" y="6302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 decision making</a:t>
            </a:r>
            <a:endParaRPr lang="en-US" b="1" dirty="0"/>
          </a:p>
        </p:txBody>
      </p:sp>
      <p:sp>
        <p:nvSpPr>
          <p:cNvPr id="4" name="5-Point Star 3"/>
          <p:cNvSpPr/>
          <p:nvPr/>
        </p:nvSpPr>
        <p:spPr>
          <a:xfrm>
            <a:off x="1710302" y="2403246"/>
            <a:ext cx="457200" cy="391928"/>
          </a:xfrm>
          <a:prstGeom prst="star5">
            <a:avLst/>
          </a:prstGeom>
          <a:solidFill>
            <a:srgbClr val="FF000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436221" y="4340979"/>
            <a:ext cx="457200" cy="391928"/>
          </a:xfrm>
          <a:prstGeom prst="star5">
            <a:avLst/>
          </a:prstGeom>
          <a:solidFill>
            <a:srgbClr val="FF000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6935137" y="4333123"/>
            <a:ext cx="457200" cy="391928"/>
          </a:xfrm>
          <a:prstGeom prst="star5">
            <a:avLst/>
          </a:prstGeom>
          <a:solidFill>
            <a:srgbClr val="FF000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19800"/>
            <a:ext cx="9144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selecting a decision at the first state, we should assume that all the decisions at the subsequent stages will be made optimum!! (key idea of sequential decision making: Control, MDP)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95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908" y="838200"/>
            <a:ext cx="366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performing test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2: Multistage decision making for medical screening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9642583">
            <a:off x="2373052" y="2030440"/>
            <a:ext cx="86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No test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47544">
            <a:off x="4085143" y="1983702"/>
            <a:ext cx="1530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333FF"/>
                </a:solidFill>
              </a:rPr>
              <a:t>Do Test</a:t>
            </a:r>
            <a:endParaRPr lang="en-US" sz="1500" dirty="0">
              <a:solidFill>
                <a:srgbClr val="3333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90056" y="1822706"/>
            <a:ext cx="1612136" cy="8377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06592" y="1841331"/>
            <a:ext cx="1257780" cy="865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7651" y="1690828"/>
            <a:ext cx="213372" cy="227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93354" y="2942599"/>
                <a:ext cx="10098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r>
                        <a:rPr lang="en-US" sz="1500" b="0" i="1" smtClean="0"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latin typeface="Cambria Math"/>
                        </a:rPr>
                        <m:t>𝑇</m:t>
                      </m:r>
                      <m:r>
                        <a:rPr lang="en-US" sz="1500" b="0" i="1" smtClean="0">
                          <a:latin typeface="Cambria Math"/>
                        </a:rPr>
                        <m:t>=−)</m:t>
                      </m:r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=0.368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54" y="2942599"/>
                <a:ext cx="1009828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506379" y="2490404"/>
            <a:ext cx="1187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Test result ?</a:t>
            </a:r>
            <a:endParaRPr lang="en-US" sz="1500" dirty="0">
              <a:solidFill>
                <a:srgbClr val="3333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335392" y="2714758"/>
            <a:ext cx="1026268" cy="12077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61660" y="2707922"/>
            <a:ext cx="1335932" cy="1214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05653" y="2935070"/>
                <a:ext cx="10098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𝑝</m:t>
                      </m:r>
                      <m:r>
                        <a:rPr lang="en-US" sz="1500" b="0" i="1" smtClean="0"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latin typeface="Cambria Math"/>
                        </a:rPr>
                        <m:t>𝑇</m:t>
                      </m:r>
                      <m:r>
                        <a:rPr lang="en-US" sz="1500" b="0" i="1" smtClean="0">
                          <a:latin typeface="Cambria Math"/>
                        </a:rPr>
                        <m:t>=+)</m:t>
                      </m:r>
                    </m:oMath>
                  </m:oMathPara>
                </a14:m>
                <a:endParaRPr lang="en-US" sz="15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=0.632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53" y="2935070"/>
                <a:ext cx="1009828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231500" y="2522163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82688" y="4001870"/>
                <a:ext cx="237674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0.95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∙15.8=15.0 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latin typeface="Cambria Math"/>
                          <a:ea typeface="Cambria Math"/>
                        </a:rPr>
                        <m:t>months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88" y="4001870"/>
                <a:ext cx="2376741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83192" y="3994550"/>
                <a:ext cx="237674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0.95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∙20.5=19.5 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latin typeface="Cambria Math"/>
                          <a:ea typeface="Cambria Math"/>
                        </a:rPr>
                        <m:t>months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92" y="3994550"/>
                <a:ext cx="2376741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2908" y="5219581"/>
                <a:ext cx="54675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No test : </a:t>
                </a:r>
                <a:r>
                  <a:rPr lang="en-US" dirty="0" smtClean="0"/>
                  <a:t>17.5 months is the best</a:t>
                </a:r>
              </a:p>
              <a:p>
                <a:endParaRPr lang="en-US" sz="1000" dirty="0" smtClean="0">
                  <a:solidFill>
                    <a:srgbClr val="3333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Test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</m:t>
                    </m:r>
                    <m:r>
                      <a:rPr lang="en-US" b="0" i="1" smtClean="0">
                        <a:latin typeface="Cambria Math"/>
                      </a:rPr>
                      <m:t>368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9.5+0.632∙15.0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16.6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𝑚𝑜𝑛𝑡h𝑠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8" y="5219581"/>
                <a:ext cx="5467540" cy="800219"/>
              </a:xfrm>
              <a:prstGeom prst="rect">
                <a:avLst/>
              </a:prstGeom>
              <a:blipFill>
                <a:blip r:embed="rId6"/>
                <a:stretch>
                  <a:fillRect l="-669"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342594" y="4306670"/>
            <a:ext cx="16569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With radiotherapy 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087992" y="4325035"/>
            <a:ext cx="16569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With radiotherapy 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39111" y="2764305"/>
                <a:ext cx="127708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17.5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latin typeface="Cambria Math"/>
                          <a:ea typeface="Cambria Math"/>
                        </a:rPr>
                        <m:t>months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11" y="2764305"/>
                <a:ext cx="1277081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600200" y="3017375"/>
            <a:ext cx="16569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With radiotherapy 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19104" y="596931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change in the selected option and no improvement in the expected cost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Not conducting the test is the best option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54192" y="4587642"/>
                <a:ext cx="62150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 smtClean="0"/>
                  <a:t> is accounting for the 5% chance that the test can be fatal)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92" y="4587642"/>
                <a:ext cx="6215020" cy="369332"/>
              </a:xfrm>
              <a:prstGeom prst="rect">
                <a:avLst/>
              </a:prstGeom>
              <a:blipFill>
                <a:blip r:embed="rId8"/>
                <a:stretch>
                  <a:fillRect l="-7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169235" cy="247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5" y="4038600"/>
            <a:ext cx="749240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77844" y="1255408"/>
            <a:ext cx="1528932" cy="810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0202" y="1254541"/>
            <a:ext cx="2296154" cy="740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5" idx="0"/>
          </p:cNvCxnSpPr>
          <p:nvPr/>
        </p:nvCxnSpPr>
        <p:spPr>
          <a:xfrm>
            <a:off x="3142736" y="1147315"/>
            <a:ext cx="0" cy="1116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8436" y="10668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18401" y="2017369"/>
            <a:ext cx="614309" cy="686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32710" y="2019939"/>
            <a:ext cx="838200" cy="6335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948486">
            <a:off x="1732289" y="1319812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Do nothing</a:t>
            </a:r>
            <a:endParaRPr 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30740" y="1483648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Remediate</a:t>
            </a:r>
            <a:endParaRPr lang="en-US" sz="1500" b="1" dirty="0"/>
          </a:p>
        </p:txBody>
      </p:sp>
      <p:sp>
        <p:nvSpPr>
          <p:cNvPr id="30" name="Rectangle 29"/>
          <p:cNvSpPr/>
          <p:nvPr/>
        </p:nvSpPr>
        <p:spPr>
          <a:xfrm>
            <a:off x="5439814" y="2670936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495800" y="2796876"/>
            <a:ext cx="1058315" cy="636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4114" y="2799446"/>
            <a:ext cx="1456286" cy="63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774895">
            <a:off x="4395289" y="2805617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Do nothing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 rot="1407205">
            <a:off x="5837510" y="2804831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Remediate</a:t>
            </a:r>
            <a:endParaRPr lang="en-US" sz="1500" dirty="0"/>
          </a:p>
        </p:txBody>
      </p:sp>
      <p:sp>
        <p:nvSpPr>
          <p:cNvPr id="29" name="Arc 28"/>
          <p:cNvSpPr/>
          <p:nvPr/>
        </p:nvSpPr>
        <p:spPr>
          <a:xfrm>
            <a:off x="5304110" y="1858696"/>
            <a:ext cx="500009" cy="533400"/>
          </a:xfrm>
          <a:prstGeom prst="arc">
            <a:avLst>
              <a:gd name="adj1" fmla="val 1416727"/>
              <a:gd name="adj2" fmla="val 9118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>
            <a:off x="5554114" y="2102284"/>
            <a:ext cx="0" cy="5686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3124" y="1806479"/>
            <a:ext cx="12837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Radon level?</a:t>
            </a:r>
            <a:endParaRPr lang="en-US" sz="1500" b="1" dirty="0"/>
          </a:p>
        </p:txBody>
      </p:sp>
      <p:sp>
        <p:nvSpPr>
          <p:cNvPr id="45" name="TextBox 44"/>
          <p:cNvSpPr txBox="1"/>
          <p:nvPr/>
        </p:nvSpPr>
        <p:spPr>
          <a:xfrm rot="1106969">
            <a:off x="3948735" y="134120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Test </a:t>
            </a:r>
            <a:r>
              <a:rPr lang="en-US" sz="1500" dirty="0" smtClean="0"/>
              <a:t>(</a:t>
            </a:r>
            <a:r>
              <a:rPr lang="en-US" sz="1600" dirty="0" smtClean="0"/>
              <a:t>50 $)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138735" y="5941111"/>
            <a:ext cx="868679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Performing the decision analysis requires estimating for the risks, which is done by using hierarchical Bayesian model 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2228336" y="2263754"/>
            <a:ext cx="1828800" cy="669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2,000 $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Reduce Radon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exposure to 2 </a:t>
            </a:r>
            <a:r>
              <a:rPr lang="en-US" sz="1300" dirty="0" err="1" smtClean="0">
                <a:solidFill>
                  <a:schemeClr val="tx1"/>
                </a:solidFill>
              </a:rPr>
              <a:t>pCi</a:t>
            </a:r>
            <a:r>
              <a:rPr lang="en-US" sz="1300" dirty="0" smtClean="0">
                <a:solidFill>
                  <a:schemeClr val="tx1"/>
                </a:solidFill>
              </a:rPr>
              <a:t>/L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00" y="3461141"/>
            <a:ext cx="1828800" cy="669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50 $ + 2,000 $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Reduce Radon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exposure to 2 </a:t>
            </a:r>
            <a:r>
              <a:rPr lang="en-US" sz="1300" dirty="0" err="1" smtClean="0">
                <a:solidFill>
                  <a:schemeClr val="tx1"/>
                </a:solidFill>
              </a:rPr>
              <a:t>pCi</a:t>
            </a:r>
            <a:r>
              <a:rPr lang="en-US" sz="1300" dirty="0" smtClean="0">
                <a:solidFill>
                  <a:schemeClr val="tx1"/>
                </a:solidFill>
              </a:rPr>
              <a:t>/L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57136" y="3429360"/>
            <a:ext cx="1168419" cy="669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50 $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4191000"/>
            <a:ext cx="868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tasks:</a:t>
            </a:r>
          </a:p>
          <a:p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prior information about Radon concentration, decide whether to conduct a measurement test (first decision)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the measurement of Radon concertation (we have a posterior of Radon con.), decide whether to remediate (second </a:t>
            </a:r>
            <a:r>
              <a:rPr lang="en-US" dirty="0"/>
              <a:t>decision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424586" y="1921302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011" y="609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utility : trades off dollars and lives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611" y="1073765"/>
                <a:ext cx="8671389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 smtClean="0"/>
                  <a:t>, the dollar value associated with a reduction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 smtClean="0"/>
                  <a:t> in probability of death for lung cancer</a:t>
                </a:r>
              </a:p>
              <a:p>
                <a:r>
                  <a:rPr lang="en-US" sz="1600" dirty="0" smtClean="0"/>
                  <a:t>      (the money that you are willing to pay to reduce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/>
                  <a:t> in probability of death for lung </a:t>
                </a:r>
                <a:r>
                  <a:rPr lang="en-US" sz="1600" dirty="0" smtClean="0"/>
                  <a:t>cancer)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 smtClean="0"/>
                  <a:t>, the dollar value associated with a reduction of 1 </a:t>
                </a:r>
                <a:r>
                  <a:rPr lang="en-US" sz="1600" dirty="0" err="1" smtClean="0"/>
                  <a:t>pCi</a:t>
                </a:r>
                <a:r>
                  <a:rPr lang="en-US" sz="1600" dirty="0" smtClean="0"/>
                  <a:t>/L in home radon level for 30-year period</a:t>
                </a:r>
              </a:p>
              <a:p>
                <a:endParaRPr lang="en-US" sz="600" dirty="0" smtClean="0"/>
              </a:p>
              <a:p>
                <a:r>
                  <a:rPr lang="en-US" sz="1600" dirty="0" smtClean="0"/>
                  <a:t>        - depends on the number of lives saved by a drop in the Radon level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- affected by variety of factors including gender, smoking status…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 dirty="0">
                            <a:latin typeface="Cambria Math"/>
                          </a:rPr>
                          <m:t>4800</m:t>
                        </m:r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 smtClean="0"/>
                  <a:t> (typical U.S. household)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𝑎𝑐𝑡𝑖𝑜𝑛</m:t>
                        </m:r>
                      </m:sub>
                    </m:sSub>
                  </m:oMath>
                </a14:m>
                <a:r>
                  <a:rPr lang="en-US" sz="1600" dirty="0" smtClean="0"/>
                  <a:t>, the home radon level above which you should remediate if your radon level is known</a:t>
                </a:r>
              </a:p>
              <a:p>
                <a:endParaRPr lang="en-US" sz="600" dirty="0" smtClean="0"/>
              </a:p>
              <a:p>
                <a:r>
                  <a:rPr lang="en-US" sz="1600" dirty="0" smtClean="0"/>
                  <a:t>       - </a:t>
                </a:r>
                <a:r>
                  <a:rPr lang="en-US" sz="1600" dirty="0"/>
                  <a:t>depends on </a:t>
                </a:r>
                <a:r>
                  <a:rPr lang="en-US" sz="1600" dirty="0" smtClean="0"/>
                  <a:t>the dollar value of radon reduction and the benefits of remediation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" y="1073765"/>
                <a:ext cx="8671389" cy="2431435"/>
              </a:xfrm>
              <a:prstGeom prst="rect">
                <a:avLst/>
              </a:prstGeom>
              <a:blipFill>
                <a:blip r:embed="rId2"/>
                <a:stretch>
                  <a:fillRect l="-281" t="-752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446" y="3862600"/>
                <a:ext cx="7936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Action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𝑎𝑐𝑡𝑖𝑜𝑛</m:t>
                        </m:r>
                      </m:sub>
                    </m:sSub>
                  </m:oMath>
                </a14:m>
                <a:r>
                  <a:rPr lang="en-US" dirty="0" smtClean="0"/>
                  <a:t> is determined as the value at which the benefit of remediation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6" y="3862600"/>
                <a:ext cx="7936660" cy="369332"/>
              </a:xfrm>
              <a:prstGeom prst="rect">
                <a:avLst/>
              </a:prstGeom>
              <a:blipFill>
                <a:blip r:embed="rId3"/>
                <a:stretch>
                  <a:fillRect l="-614" t="-10000" r="-3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8800" y="4332114"/>
                <a:ext cx="5291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$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𝑟𝑒𝑚𝑒𝑑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remediation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$2,000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32114"/>
                <a:ext cx="529170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83442" y="4701446"/>
                <a:ext cx="2982419" cy="674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$2,000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𝑟𝑒𝑚𝑒𝑑𝑦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42" y="4701446"/>
                <a:ext cx="2982419" cy="674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9446" y="5422348"/>
                <a:ext cx="85535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𝑎𝑐𝑡𝑖𝑜𝑛</m:t>
                        </m:r>
                      </m:sub>
                    </m:sSub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3333FF"/>
                    </a:solidFill>
                  </a:rPr>
                  <a:t>pCi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/L is used as exemplary value, which can vary depending on </a:t>
                </a:r>
              </a:p>
              <a:p>
                <a:r>
                  <a:rPr lang="en-US" dirty="0" smtClean="0">
                    <a:solidFill>
                      <a:srgbClr val="3333FF"/>
                    </a:solidFill>
                  </a:rPr>
                  <a:t>financial resources, general risk tolerance, attitude toward risk, smoking status, etc.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6" y="5422348"/>
                <a:ext cx="8553554" cy="646331"/>
              </a:xfrm>
              <a:prstGeom prst="rect">
                <a:avLst/>
              </a:prstGeom>
              <a:blipFill>
                <a:blip r:embed="rId6"/>
                <a:stretch>
                  <a:fillRect l="-570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9446" y="3810000"/>
            <a:ext cx="8705954" cy="2362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632277"/>
            <a:ext cx="420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inference for country radon level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62" y="1137281"/>
            <a:ext cx="8755144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data sets: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Long-term</a:t>
            </a:r>
            <a:r>
              <a:rPr lang="en-US" dirty="0" smtClean="0"/>
              <a:t> measurements from approximately 5,000 houses, selected as a cluster sample </a:t>
            </a:r>
          </a:p>
          <a:p>
            <a:r>
              <a:rPr lang="en-US" dirty="0"/>
              <a:t> </a:t>
            </a:r>
            <a:r>
              <a:rPr lang="en-US" dirty="0" smtClean="0"/>
              <a:t>      from </a:t>
            </a:r>
            <a:r>
              <a:rPr lang="en-US" dirty="0" smtClean="0">
                <a:solidFill>
                  <a:srgbClr val="FF0000"/>
                </a:solidFill>
              </a:rPr>
              <a:t>125 randomly selected </a:t>
            </a:r>
            <a:r>
              <a:rPr lang="en-US" dirty="0" smtClean="0">
                <a:solidFill>
                  <a:srgbClr val="FF0000"/>
                </a:solidFill>
              </a:rPr>
              <a:t>counties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Short-term</a:t>
            </a:r>
            <a:r>
              <a:rPr lang="en-US" dirty="0" smtClean="0"/>
              <a:t> measurements from about 80,000 houses, sampled at random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3333FF"/>
                </a:solidFill>
              </a:rPr>
              <a:t>from all the counties in the U.S.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06" y="3276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relatively small amount of accurate data 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33FF"/>
                </a:solidFill>
              </a:rPr>
              <a:t>a large amount of biased and imprecise data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830" y="4265629"/>
            <a:ext cx="869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good data to calibrate the bad data, so that inference can be made about the</a:t>
            </a:r>
          </a:p>
          <a:p>
            <a:r>
              <a:rPr lang="en-US" dirty="0" smtClean="0"/>
              <a:t>entire </a:t>
            </a:r>
            <a:r>
              <a:rPr lang="en-US" dirty="0" smtClean="0"/>
              <a:t>counties, </a:t>
            </a:r>
            <a:r>
              <a:rPr lang="en-US" dirty="0" smtClean="0"/>
              <a:t>not merely the 125 </a:t>
            </a:r>
            <a:r>
              <a:rPr lang="en-US" dirty="0" smtClean="0"/>
              <a:t>counties </a:t>
            </a:r>
            <a:r>
              <a:rPr lang="en-US" dirty="0" smtClean="0"/>
              <a:t>in the sample of long-term measurements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24" y="3854820"/>
            <a:ext cx="1272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Challenges: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8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7383" y="2750332"/>
            <a:ext cx="2134725" cy="3866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939816" y="4443574"/>
            <a:ext cx="1676400" cy="966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168416" y="4379680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16" y="4379680"/>
                <a:ext cx="1295400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677463" y="5147673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apezoid 58"/>
          <p:cNvSpPr/>
          <p:nvPr/>
        </p:nvSpPr>
        <p:spPr>
          <a:xfrm>
            <a:off x="1601263" y="4995273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32829" y="496445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29" y="4964451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143000" y="5146497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apezoid 61"/>
          <p:cNvSpPr/>
          <p:nvPr/>
        </p:nvSpPr>
        <p:spPr>
          <a:xfrm>
            <a:off x="1066800" y="4994097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98366" y="496327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66" y="4963275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75417" y="4963275"/>
            <a:ext cx="398124" cy="369332"/>
            <a:chOff x="2703282" y="3852490"/>
            <a:chExt cx="398124" cy="369332"/>
          </a:xfrm>
        </p:grpSpPr>
        <p:sp>
          <p:nvSpPr>
            <p:cNvPr id="84" name="Rectangle 83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97383" y="2762638"/>
                <a:ext cx="2043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Geologic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3" y="2762638"/>
                <a:ext cx="2043567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319296" y="495300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96" y="4953001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873245" y="496327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45" y="4963275"/>
                <a:ext cx="41068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/>
          <p:cNvSpPr/>
          <p:nvPr/>
        </p:nvSpPr>
        <p:spPr>
          <a:xfrm>
            <a:off x="901716" y="3416695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1130316" y="3352801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16" y="3352801"/>
                <a:ext cx="1295400" cy="323165"/>
              </a:xfrm>
              <a:prstGeom prst="rect">
                <a:avLst/>
              </a:prstGeom>
              <a:blipFill>
                <a:blip r:embed="rId9"/>
                <a:stretch>
                  <a:fillRect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/>
          <p:cNvSpPr/>
          <p:nvPr/>
        </p:nvSpPr>
        <p:spPr>
          <a:xfrm>
            <a:off x="1617397" y="4004673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apezoid 131"/>
          <p:cNvSpPr/>
          <p:nvPr/>
        </p:nvSpPr>
        <p:spPr>
          <a:xfrm>
            <a:off x="1541197" y="3852273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572763" y="382145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3" y="3821451"/>
                <a:ext cx="31861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1082934" y="4003497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apezoid 134"/>
          <p:cNvSpPr/>
          <p:nvPr/>
        </p:nvSpPr>
        <p:spPr>
          <a:xfrm>
            <a:off x="1006734" y="3851097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038300" y="382027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00" y="3820275"/>
                <a:ext cx="36580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2115351" y="3820275"/>
            <a:ext cx="398124" cy="369332"/>
            <a:chOff x="2703282" y="3852490"/>
            <a:chExt cx="398124" cy="369332"/>
          </a:xfrm>
        </p:grpSpPr>
        <p:sp>
          <p:nvSpPr>
            <p:cNvPr id="138" name="Rectangle 137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1259230" y="381000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30" y="3810001"/>
                <a:ext cx="41068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813179" y="382027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79" y="3820275"/>
                <a:ext cx="4106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ounded Rectangle 142"/>
          <p:cNvSpPr/>
          <p:nvPr/>
        </p:nvSpPr>
        <p:spPr>
          <a:xfrm>
            <a:off x="948227" y="5662774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1176827" y="5598880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827" y="5598880"/>
                <a:ext cx="1295400" cy="323165"/>
              </a:xfrm>
              <a:prstGeom prst="rect">
                <a:avLst/>
              </a:prstGeom>
              <a:blipFill>
                <a:blip r:embed="rId15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/>
          <p:cNvSpPr/>
          <p:nvPr/>
        </p:nvSpPr>
        <p:spPr>
          <a:xfrm>
            <a:off x="1693597" y="6214473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17397" y="6062073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648963" y="603125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3" y="6031251"/>
                <a:ext cx="31861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1159134" y="6213297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apezoid 148"/>
          <p:cNvSpPr/>
          <p:nvPr/>
        </p:nvSpPr>
        <p:spPr>
          <a:xfrm>
            <a:off x="1082934" y="6060897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114500" y="603007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0" y="6030075"/>
                <a:ext cx="36580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2191551" y="6030075"/>
            <a:ext cx="398124" cy="369332"/>
            <a:chOff x="2703282" y="3852490"/>
            <a:chExt cx="398124" cy="369332"/>
          </a:xfrm>
        </p:grpSpPr>
        <p:sp>
          <p:nvSpPr>
            <p:cNvPr id="152" name="Rectangle 151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rapezoid 152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335430" y="601980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30" y="6019801"/>
                <a:ext cx="4106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889379" y="603007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79" y="6030075"/>
                <a:ext cx="41068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 rot="5400000">
                <a:off x="1615084" y="413259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15084" y="4132592"/>
                <a:ext cx="41068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 rot="5400000">
                <a:off x="1579522" y="535468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79522" y="535468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ounded Rectangle 158"/>
          <p:cNvSpPr/>
          <p:nvPr/>
        </p:nvSpPr>
        <p:spPr>
          <a:xfrm>
            <a:off x="3454416" y="2750331"/>
            <a:ext cx="2120892" cy="3866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3696849" y="4443573"/>
            <a:ext cx="1676400" cy="966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3925449" y="4379679"/>
                <a:ext cx="1295400" cy="58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49" y="4379679"/>
                <a:ext cx="1295400" cy="589200"/>
              </a:xfrm>
              <a:prstGeom prst="rect">
                <a:avLst/>
              </a:prstGeom>
              <a:blipFill>
                <a:blip r:embed="rId23"/>
                <a:stretch>
                  <a:fillRect t="-2062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/>
          <p:cNvSpPr/>
          <p:nvPr/>
        </p:nvSpPr>
        <p:spPr>
          <a:xfrm>
            <a:off x="4434496" y="5147672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apezoid 162"/>
          <p:cNvSpPr/>
          <p:nvPr/>
        </p:nvSpPr>
        <p:spPr>
          <a:xfrm>
            <a:off x="4358296" y="4995272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389862" y="496445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62" y="4964450"/>
                <a:ext cx="31861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900033" y="5146496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apezoid 165"/>
          <p:cNvSpPr/>
          <p:nvPr/>
        </p:nvSpPr>
        <p:spPr>
          <a:xfrm>
            <a:off x="3823833" y="4994096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3855399" y="49632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399" y="4963274"/>
                <a:ext cx="36580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/>
          <p:cNvGrpSpPr/>
          <p:nvPr/>
        </p:nvGrpSpPr>
        <p:grpSpPr>
          <a:xfrm>
            <a:off x="4932450" y="4963274"/>
            <a:ext cx="398124" cy="369332"/>
            <a:chOff x="2703282" y="3852490"/>
            <a:chExt cx="398124" cy="369332"/>
          </a:xfrm>
        </p:grpSpPr>
        <p:sp>
          <p:nvSpPr>
            <p:cNvPr id="169" name="Rectangle 168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apezoid 169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454416" y="2762637"/>
                <a:ext cx="2043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Geologic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16" y="2762637"/>
                <a:ext cx="2043567" cy="646331"/>
              </a:xfrm>
              <a:prstGeom prst="rect">
                <a:avLst/>
              </a:prstGeom>
              <a:blipFill>
                <a:blip r:embed="rId2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076329" y="495300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29" y="4953000"/>
                <a:ext cx="410689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/>
              <p:cNvSpPr/>
              <p:nvPr/>
            </p:nvSpPr>
            <p:spPr>
              <a:xfrm>
                <a:off x="4630278" y="496327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278" y="4963274"/>
                <a:ext cx="410689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Rounded Rectangle 174"/>
          <p:cNvSpPr/>
          <p:nvPr/>
        </p:nvSpPr>
        <p:spPr>
          <a:xfrm>
            <a:off x="3658749" y="3416694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3887349" y="3330279"/>
                <a:ext cx="1295400" cy="55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9" y="3330279"/>
                <a:ext cx="1295400" cy="555921"/>
              </a:xfrm>
              <a:prstGeom prst="rect">
                <a:avLst/>
              </a:prstGeom>
              <a:blipFill>
                <a:blip r:embed="rId30"/>
                <a:stretch>
                  <a:fillRect t="-217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4374430" y="4004672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oid 177"/>
          <p:cNvSpPr/>
          <p:nvPr/>
        </p:nvSpPr>
        <p:spPr>
          <a:xfrm>
            <a:off x="4298230" y="3852272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329796" y="382145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96" y="3821450"/>
                <a:ext cx="318612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/>
          <p:cNvSpPr/>
          <p:nvPr/>
        </p:nvSpPr>
        <p:spPr>
          <a:xfrm>
            <a:off x="3839967" y="4003496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oid 180"/>
          <p:cNvSpPr/>
          <p:nvPr/>
        </p:nvSpPr>
        <p:spPr>
          <a:xfrm>
            <a:off x="3763767" y="3851096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95333" y="38202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33" y="3820274"/>
                <a:ext cx="365805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4872384" y="3820274"/>
            <a:ext cx="398124" cy="369332"/>
            <a:chOff x="2703282" y="3852490"/>
            <a:chExt cx="398124" cy="369332"/>
          </a:xfrm>
        </p:grpSpPr>
        <p:sp>
          <p:nvSpPr>
            <p:cNvPr id="184" name="Rectangle 183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rapezoid 184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4016263" y="381000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63" y="3810000"/>
                <a:ext cx="410689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570212" y="382027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12" y="3820274"/>
                <a:ext cx="410689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ounded Rectangle 188"/>
          <p:cNvSpPr/>
          <p:nvPr/>
        </p:nvSpPr>
        <p:spPr>
          <a:xfrm>
            <a:off x="3705260" y="5662773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933860" y="5562600"/>
                <a:ext cx="1295400" cy="55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60" y="5562600"/>
                <a:ext cx="1295400" cy="555921"/>
              </a:xfrm>
              <a:prstGeom prst="rect">
                <a:avLst/>
              </a:prstGeom>
              <a:blipFill>
                <a:blip r:embed="rId36"/>
                <a:stretch>
                  <a:fillRect t="-3297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/>
          <p:cNvSpPr/>
          <p:nvPr/>
        </p:nvSpPr>
        <p:spPr>
          <a:xfrm>
            <a:off x="4450630" y="6290890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oid 191"/>
          <p:cNvSpPr/>
          <p:nvPr/>
        </p:nvSpPr>
        <p:spPr>
          <a:xfrm>
            <a:off x="4374430" y="6138490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4405996" y="6107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96" y="6107668"/>
                <a:ext cx="3186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3916167" y="6289714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oid 194"/>
          <p:cNvSpPr/>
          <p:nvPr/>
        </p:nvSpPr>
        <p:spPr>
          <a:xfrm>
            <a:off x="3839967" y="6137314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871533" y="61064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33" y="6106492"/>
                <a:ext cx="365805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" name="Group 196"/>
          <p:cNvGrpSpPr/>
          <p:nvPr/>
        </p:nvGrpSpPr>
        <p:grpSpPr>
          <a:xfrm>
            <a:off x="4948584" y="6106492"/>
            <a:ext cx="398124" cy="369332"/>
            <a:chOff x="2703282" y="3852490"/>
            <a:chExt cx="398124" cy="369332"/>
          </a:xfrm>
        </p:grpSpPr>
        <p:sp>
          <p:nvSpPr>
            <p:cNvPr id="198" name="Rectangle 197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rapezoid 198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4092463" y="6096218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63" y="6096218"/>
                <a:ext cx="41068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4646412" y="610649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412" y="6106492"/>
                <a:ext cx="410689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/>
              <p:cNvSpPr/>
              <p:nvPr/>
            </p:nvSpPr>
            <p:spPr>
              <a:xfrm rot="5400000">
                <a:off x="4372117" y="413259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72117" y="4132591"/>
                <a:ext cx="410689" cy="369332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 rot="5400000">
                <a:off x="4367657" y="5366569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67657" y="5366569"/>
                <a:ext cx="410689" cy="369332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ounded Rectangle 204"/>
          <p:cNvSpPr/>
          <p:nvPr/>
        </p:nvSpPr>
        <p:spPr>
          <a:xfrm>
            <a:off x="6184908" y="2762637"/>
            <a:ext cx="2120892" cy="3866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6427341" y="4455879"/>
            <a:ext cx="1676400" cy="966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/>
              <p:cNvSpPr txBox="1"/>
              <p:nvPr/>
            </p:nvSpPr>
            <p:spPr>
              <a:xfrm>
                <a:off x="6655941" y="4391985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941" y="4391985"/>
                <a:ext cx="1295400" cy="323165"/>
              </a:xfrm>
              <a:prstGeom prst="rect">
                <a:avLst/>
              </a:prstGeom>
              <a:blipFill>
                <a:blip r:embed="rId44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Rectangle 207"/>
          <p:cNvSpPr/>
          <p:nvPr/>
        </p:nvSpPr>
        <p:spPr>
          <a:xfrm>
            <a:off x="7164988" y="5159978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rapezoid 208"/>
          <p:cNvSpPr/>
          <p:nvPr/>
        </p:nvSpPr>
        <p:spPr>
          <a:xfrm>
            <a:off x="7088788" y="5007578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20354" y="4976756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54" y="4976756"/>
                <a:ext cx="318612" cy="369332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 210"/>
          <p:cNvSpPr/>
          <p:nvPr/>
        </p:nvSpPr>
        <p:spPr>
          <a:xfrm>
            <a:off x="6630525" y="5158802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rapezoid 211"/>
          <p:cNvSpPr/>
          <p:nvPr/>
        </p:nvSpPr>
        <p:spPr>
          <a:xfrm>
            <a:off x="6554325" y="5006402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6585891" y="49755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91" y="4975580"/>
                <a:ext cx="365805" cy="369332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 213"/>
          <p:cNvGrpSpPr/>
          <p:nvPr/>
        </p:nvGrpSpPr>
        <p:grpSpPr>
          <a:xfrm>
            <a:off x="7662942" y="4975580"/>
            <a:ext cx="398124" cy="369332"/>
            <a:chOff x="2703282" y="3852490"/>
            <a:chExt cx="398124" cy="369332"/>
          </a:xfrm>
        </p:grpSpPr>
        <p:sp>
          <p:nvSpPr>
            <p:cNvPr id="215" name="Rectangle 214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rapezoid 215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6184908" y="2774943"/>
                <a:ext cx="2273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Geologic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8" y="2774943"/>
                <a:ext cx="2273292" cy="646331"/>
              </a:xfrm>
              <a:prstGeom prst="rect">
                <a:avLst/>
              </a:prstGeom>
              <a:blipFill>
                <a:blip r:embed="rId48"/>
                <a:stretch>
                  <a:fillRect l="-160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6806821" y="496530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21" y="4965306"/>
                <a:ext cx="410689" cy="369332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7360770" y="497558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770" y="4975580"/>
                <a:ext cx="410689" cy="36933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Rounded Rectangle 220"/>
          <p:cNvSpPr/>
          <p:nvPr/>
        </p:nvSpPr>
        <p:spPr>
          <a:xfrm>
            <a:off x="6389241" y="3429000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6617841" y="3365106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841" y="3365106"/>
                <a:ext cx="1295400" cy="323165"/>
              </a:xfrm>
              <a:prstGeom prst="rect">
                <a:avLst/>
              </a:prstGeom>
              <a:blipFill>
                <a:blip r:embed="rId51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Rectangle 222"/>
          <p:cNvSpPr/>
          <p:nvPr/>
        </p:nvSpPr>
        <p:spPr>
          <a:xfrm>
            <a:off x="7104922" y="4016978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rapezoid 223"/>
          <p:cNvSpPr/>
          <p:nvPr/>
        </p:nvSpPr>
        <p:spPr>
          <a:xfrm>
            <a:off x="7028722" y="3864578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7060288" y="3833756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88" y="3833756"/>
                <a:ext cx="318612" cy="369332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ectangle 225"/>
          <p:cNvSpPr/>
          <p:nvPr/>
        </p:nvSpPr>
        <p:spPr>
          <a:xfrm>
            <a:off x="6570459" y="4015802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oid 226"/>
          <p:cNvSpPr/>
          <p:nvPr/>
        </p:nvSpPr>
        <p:spPr>
          <a:xfrm>
            <a:off x="6494259" y="3863402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6525825" y="38325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825" y="3832580"/>
                <a:ext cx="365805" cy="369332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" name="Group 228"/>
          <p:cNvGrpSpPr/>
          <p:nvPr/>
        </p:nvGrpSpPr>
        <p:grpSpPr>
          <a:xfrm>
            <a:off x="7602876" y="3832580"/>
            <a:ext cx="398124" cy="369332"/>
            <a:chOff x="2703282" y="3852490"/>
            <a:chExt cx="398124" cy="369332"/>
          </a:xfrm>
        </p:grpSpPr>
        <p:sp>
          <p:nvSpPr>
            <p:cNvPr id="230" name="Rectangle 229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rapezoid 230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6746755" y="382230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55" y="3822306"/>
                <a:ext cx="410689" cy="369332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7300704" y="383258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04" y="3832580"/>
                <a:ext cx="410689" cy="369332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ounded Rectangle 234"/>
          <p:cNvSpPr/>
          <p:nvPr/>
        </p:nvSpPr>
        <p:spPr>
          <a:xfrm>
            <a:off x="6435752" y="5675079"/>
            <a:ext cx="1676400" cy="801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/>
              <p:cNvSpPr txBox="1"/>
              <p:nvPr/>
            </p:nvSpPr>
            <p:spPr>
              <a:xfrm>
                <a:off x="6664352" y="5611185"/>
                <a:ext cx="1295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County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52" y="5611185"/>
                <a:ext cx="1295400" cy="323165"/>
              </a:xfrm>
              <a:prstGeom prst="rect">
                <a:avLst/>
              </a:prstGeom>
              <a:blipFill>
                <a:blip r:embed="rId57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ectangle 236"/>
          <p:cNvSpPr/>
          <p:nvPr/>
        </p:nvSpPr>
        <p:spPr>
          <a:xfrm>
            <a:off x="7181122" y="6226778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rapezoid 237"/>
          <p:cNvSpPr/>
          <p:nvPr/>
        </p:nvSpPr>
        <p:spPr>
          <a:xfrm>
            <a:off x="7104922" y="6074378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7136488" y="6043556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8" y="6043556"/>
                <a:ext cx="318612" cy="369332"/>
              </a:xfrm>
              <a:prstGeom prst="rect">
                <a:avLst/>
              </a:prstGeom>
              <a:blipFill rotWithShape="1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/>
          <p:cNvSpPr/>
          <p:nvPr/>
        </p:nvSpPr>
        <p:spPr>
          <a:xfrm>
            <a:off x="6646659" y="6225602"/>
            <a:ext cx="2286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rapezoid 240"/>
          <p:cNvSpPr/>
          <p:nvPr/>
        </p:nvSpPr>
        <p:spPr>
          <a:xfrm>
            <a:off x="6570459" y="6073202"/>
            <a:ext cx="381000" cy="152400"/>
          </a:xfrm>
          <a:prstGeom prst="trapezoid">
            <a:avLst>
              <a:gd name="adj" fmla="val 587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6602025" y="60423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25" y="6042380"/>
                <a:ext cx="365805" cy="369332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Group 242"/>
          <p:cNvGrpSpPr/>
          <p:nvPr/>
        </p:nvGrpSpPr>
        <p:grpSpPr>
          <a:xfrm>
            <a:off x="7679076" y="6042380"/>
            <a:ext cx="398124" cy="369332"/>
            <a:chOff x="2703282" y="3852490"/>
            <a:chExt cx="398124" cy="369332"/>
          </a:xfrm>
        </p:grpSpPr>
        <p:sp>
          <p:nvSpPr>
            <p:cNvPr id="244" name="Rectangle 243"/>
            <p:cNvSpPr/>
            <p:nvPr/>
          </p:nvSpPr>
          <p:spPr>
            <a:xfrm>
              <a:off x="2796606" y="4037156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rapezoid 244"/>
            <p:cNvSpPr/>
            <p:nvPr/>
          </p:nvSpPr>
          <p:spPr>
            <a:xfrm>
              <a:off x="2720406" y="3884756"/>
              <a:ext cx="381000" cy="152400"/>
            </a:xfrm>
            <a:prstGeom prst="trapezoid">
              <a:avLst>
                <a:gd name="adj" fmla="val 587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282" y="3852490"/>
                  <a:ext cx="374590" cy="369332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6822955" y="603210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55" y="6032106"/>
                <a:ext cx="410689" cy="369332"/>
              </a:xfrm>
              <a:prstGeom prst="rect">
                <a:avLst/>
              </a:prstGeom>
              <a:blipFill rotWithShape="1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7376904" y="604238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04" y="6042380"/>
                <a:ext cx="410689" cy="369332"/>
              </a:xfrm>
              <a:prstGeom prst="rect">
                <a:avLst/>
              </a:prstGeom>
              <a:blipFill rotWithShape="1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 rot="5400000">
                <a:off x="7102609" y="4144897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02609" y="4144897"/>
                <a:ext cx="410689" cy="369332"/>
              </a:xfrm>
              <a:prstGeom prst="rect">
                <a:avLst/>
              </a:prstGeom>
              <a:blipFill rotWithShape="1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 rot="5400000">
                <a:off x="7067047" y="536698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67047" y="5366985"/>
                <a:ext cx="410689" cy="369332"/>
              </a:xfrm>
              <a:prstGeom prst="rect">
                <a:avLst/>
              </a:prstGeom>
              <a:blipFill rotWithShape="1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2908308" y="4495800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08" y="4495800"/>
                <a:ext cx="410689" cy="369332"/>
              </a:xfrm>
              <a:prstGeom prst="rect">
                <a:avLst/>
              </a:prstGeom>
              <a:blipFill rotWithShape="1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5616538" y="4765541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38" y="4765541"/>
                <a:ext cx="410689" cy="369332"/>
              </a:xfrm>
              <a:prstGeom prst="rect">
                <a:avLst/>
              </a:prstGeom>
              <a:blipFill rotWithShape="1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/>
          <p:cNvCxnSpPr>
            <a:endCxn id="55" idx="0"/>
          </p:cNvCxnSpPr>
          <p:nvPr/>
        </p:nvCxnSpPr>
        <p:spPr>
          <a:xfrm flipH="1">
            <a:off x="1764746" y="1841373"/>
            <a:ext cx="2690110" cy="9089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4476199" y="1828800"/>
            <a:ext cx="2789342" cy="921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172" idx="0"/>
          </p:cNvCxnSpPr>
          <p:nvPr/>
        </p:nvCxnSpPr>
        <p:spPr>
          <a:xfrm>
            <a:off x="4476199" y="1828800"/>
            <a:ext cx="1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4095870" y="1490289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/>
              </a:rPr>
              <a:t>Nation</a:t>
            </a:r>
            <a:endParaRPr lang="en-US" dirty="0">
              <a:ea typeface="Cambria Math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19679" y="762000"/>
            <a:ext cx="532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Hierarchical modeling for individual house radon 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2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19679" y="762000"/>
            <a:ext cx="532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Hierarchical modeling for individual house radon level</a:t>
            </a:r>
            <a:endParaRPr lang="en-US" b="1" dirty="0"/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897644" y="1447800"/>
            <a:ext cx="3409400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4307043" y="1447800"/>
            <a:ext cx="3296201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4307043" y="1447800"/>
            <a:ext cx="1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/>
              <p:cNvSpPr txBox="1"/>
              <p:nvPr/>
            </p:nvSpPr>
            <p:spPr>
              <a:xfrm>
                <a:off x="4027543" y="3634896"/>
                <a:ext cx="2192588" cy="397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43" y="3634896"/>
                <a:ext cx="2192588" cy="397160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0925" y="37062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25" y="370623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1971" y="2438400"/>
                <a:ext cx="471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2438400"/>
                <a:ext cx="4713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7357888" y="2369331"/>
                <a:ext cx="490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88" y="2369331"/>
                <a:ext cx="490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/>
          <p:cNvCxnSpPr/>
          <p:nvPr/>
        </p:nvCxnSpPr>
        <p:spPr>
          <a:xfrm flipH="1">
            <a:off x="1659644" y="2768794"/>
            <a:ext cx="2626056" cy="965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4285700" y="2781100"/>
            <a:ext cx="1" cy="853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4271781" y="2768794"/>
            <a:ext cx="2874263" cy="965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/>
              <p:cNvSpPr/>
              <p:nvPr/>
            </p:nvSpPr>
            <p:spPr>
              <a:xfrm>
                <a:off x="6916558" y="3682203"/>
                <a:ext cx="458972" cy="388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Rectangle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58" y="3682203"/>
                <a:ext cx="458972" cy="388761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00455" y="2362814"/>
                <a:ext cx="1499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55" y="2362814"/>
                <a:ext cx="149964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/>
          <p:cNvCxnSpPr/>
          <p:nvPr/>
        </p:nvCxnSpPr>
        <p:spPr>
          <a:xfrm flipH="1">
            <a:off x="2185971" y="4043265"/>
            <a:ext cx="2073013" cy="8997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4271781" y="4036416"/>
            <a:ext cx="0" cy="865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4258983" y="4043265"/>
            <a:ext cx="2429861" cy="8997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/>
              <p:cNvSpPr txBox="1"/>
              <p:nvPr/>
            </p:nvSpPr>
            <p:spPr>
              <a:xfrm>
                <a:off x="4075764" y="4943047"/>
                <a:ext cx="2155525" cy="406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64" y="4943047"/>
                <a:ext cx="2155525" cy="406393"/>
              </a:xfrm>
              <a:prstGeom prst="rect">
                <a:avLst/>
              </a:prstGeom>
              <a:blipFill>
                <a:blip r:embed="rId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88844" y="4849491"/>
                <a:ext cx="468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844" y="4849491"/>
                <a:ext cx="46859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2183" y="4959141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: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83" y="4959141"/>
                <a:ext cx="1066800" cy="369332"/>
              </a:xfrm>
              <a:prstGeom prst="rect">
                <a:avLst/>
              </a:prstGeom>
              <a:blipFill>
                <a:blip r:embed="rId10"/>
                <a:stretch>
                  <a:fillRect l="-5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/>
              <p:cNvSpPr txBox="1"/>
              <p:nvPr/>
            </p:nvSpPr>
            <p:spPr>
              <a:xfrm>
                <a:off x="3009566" y="3623564"/>
                <a:ext cx="1297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County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: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66" y="3623564"/>
                <a:ext cx="1297811" cy="369332"/>
              </a:xfrm>
              <a:prstGeom prst="rect">
                <a:avLst/>
              </a:prstGeom>
              <a:blipFill>
                <a:blip r:embed="rId11"/>
                <a:stretch>
                  <a:fillRect l="-42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2325844" y="236281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Geological type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: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44" y="2362814"/>
                <a:ext cx="1981200" cy="369332"/>
              </a:xfrm>
              <a:prstGeom prst="rect">
                <a:avLst/>
              </a:prstGeom>
              <a:blipFill>
                <a:blip r:embed="rId12"/>
                <a:stretch>
                  <a:fillRect l="-27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1951676" y="4901706"/>
                <a:ext cx="468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76" y="4901706"/>
                <a:ext cx="468590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98303" y="5606598"/>
                <a:ext cx="8336097" cy="864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county-level predictors including climate data and a measure of the uranium level in the soil</a:t>
                </a:r>
                <a:endParaRPr lang="en-US" sz="16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:  household-level predictors including indicators for whether the house has a basement and 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      measurement type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varies depending on measurement type (long-term or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short term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3" y="5606598"/>
                <a:ext cx="8336097" cy="864147"/>
              </a:xfrm>
              <a:prstGeom prst="rect">
                <a:avLst/>
              </a:prstGeom>
              <a:blipFill>
                <a:blip r:embed="rId14"/>
                <a:stretch>
                  <a:fillRect t="-1418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23421" y="1103993"/>
                <a:ext cx="366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21" y="1103993"/>
                <a:ext cx="36612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436" y="754791"/>
            <a:ext cx="440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inference for individual home level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38400" y="1370200"/>
                <a:ext cx="32841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radon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concntration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in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house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log</m:t>
                      </m:r>
                      <m:r>
                        <a:rPr lang="en-US" sz="16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370200"/>
                <a:ext cx="3284104" cy="584775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29000" y="1964473"/>
                <a:ext cx="1397242" cy="35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964473"/>
                <a:ext cx="1397242" cy="351891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46580" y="2502032"/>
                <a:ext cx="8590051" cy="374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is computed from the posterior simulations of the model estimation. </a:t>
                </a:r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0" y="2502032"/>
                <a:ext cx="8590051" cy="374590"/>
              </a:xfrm>
              <a:prstGeom prst="rect">
                <a:avLst/>
              </a:prstGeom>
              <a:blipFill>
                <a:blip r:embed="rId4"/>
                <a:stretch>
                  <a:fillRect l="-284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87282" y="2876622"/>
                <a:ext cx="7769435" cy="591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are the posterior means from the analysis in the appropriate region of the country.</a:t>
                </a:r>
              </a:p>
              <a:p>
                <a:r>
                  <a:rPr lang="en-US" sz="1600" dirty="0" smtClean="0">
                    <a:solidFill>
                      <a:srgbClr val="3333FF"/>
                    </a:solidFill>
                  </a:rPr>
                  <a:t>(computed from </a:t>
                </a:r>
                <a:r>
                  <a:rPr lang="en-US" sz="1600" dirty="0" smtClean="0">
                    <a:solidFill>
                      <a:srgbClr val="3333FF"/>
                    </a:solidFill>
                  </a:rPr>
                  <a:t>county </a:t>
                </a:r>
                <a:r>
                  <a:rPr lang="en-US" sz="1600" dirty="0" smtClean="0">
                    <a:solidFill>
                      <a:srgbClr val="3333FF"/>
                    </a:solidFill>
                  </a:rPr>
                  <a:t>level measurement data) </a:t>
                </a:r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2" y="2876622"/>
                <a:ext cx="7769435" cy="591444"/>
              </a:xfrm>
              <a:prstGeom prst="rect">
                <a:avLst/>
              </a:prstGeom>
              <a:blipFill>
                <a:blip r:embed="rId5"/>
                <a:stretch>
                  <a:fillRect l="-471" t="-1031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8598" y="3568832"/>
                <a:ext cx="8915402" cy="844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/>
                  <a:t> is computed from the posterior simulations of the model estimation taking into account the posterior uncertainty in the coefficients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dirty="0" smtClean="0"/>
                  <a:t> and also hierarchical variance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𝜂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p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3568832"/>
                <a:ext cx="8915402" cy="844334"/>
              </a:xfrm>
              <a:prstGeom prst="rect">
                <a:avLst/>
              </a:prstGeom>
              <a:blipFill>
                <a:blip r:embed="rId6"/>
                <a:stretch>
                  <a:fillRect l="-205" t="-719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28598" y="4413166"/>
                <a:ext cx="8590051" cy="608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Serves as a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prior distribution </a:t>
                </a:r>
                <a:r>
                  <a:rPr lang="en-US" sz="1600" dirty="0" smtClean="0"/>
                  <a:t>for the homeowner in that the distribution is constructed solely based on the basement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and the county level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4413166"/>
                <a:ext cx="8590051" cy="608500"/>
              </a:xfrm>
              <a:prstGeom prst="rect">
                <a:avLst/>
              </a:prstGeom>
              <a:blipFill>
                <a:blip r:embed="rId7"/>
                <a:stretch>
                  <a:fillRect l="-213" t="-300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7736" y="5496668"/>
                <a:ext cx="8767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Decision whether to perform measurement test or not can be made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" y="5496668"/>
                <a:ext cx="876773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81000" y="2802259"/>
                <a:ext cx="753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02259"/>
                <a:ext cx="75360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0" y="2181643"/>
                <a:ext cx="83937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Posterior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81643"/>
                <a:ext cx="8393724" cy="646331"/>
              </a:xfrm>
              <a:prstGeom prst="rect">
                <a:avLst/>
              </a:prstGeom>
              <a:blipFill>
                <a:blip r:embed="rId3"/>
                <a:stretch>
                  <a:fillRect l="-58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Process 17"/>
          <p:cNvSpPr/>
          <p:nvPr/>
        </p:nvSpPr>
        <p:spPr>
          <a:xfrm>
            <a:off x="152400" y="2215391"/>
            <a:ext cx="8763000" cy="1366009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90600" y="2502810"/>
                <a:ext cx="2760884" cy="927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502810"/>
                <a:ext cx="2760884" cy="927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2400" y="1265958"/>
                <a:ext cx="4419600" cy="89197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65958"/>
                <a:ext cx="4419600" cy="891975"/>
              </a:xfrm>
              <a:prstGeom prst="rect">
                <a:avLst/>
              </a:prstGeom>
              <a:blipFill rotWithShape="1">
                <a:blip r:embed="rId5"/>
                <a:stretch>
                  <a:fillRect l="-963" t="-2703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648200" y="1269564"/>
                <a:ext cx="4267200" cy="89197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269564"/>
                <a:ext cx="4267200" cy="891975"/>
              </a:xfrm>
              <a:prstGeom prst="rect">
                <a:avLst/>
              </a:prstGeom>
              <a:blipFill rotWithShape="1">
                <a:blip r:embed="rId6"/>
                <a:stretch>
                  <a:fillRect l="-1140" t="-268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70066" y="3733800"/>
                <a:ext cx="32841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radon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concntration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in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house</m:t>
                      </m:r>
                      <m:r>
                        <a:rPr lang="en-US" sz="1600" b="0" i="0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log</m:t>
                      </m:r>
                      <m:r>
                        <a:rPr lang="en-US" sz="16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6" y="3733800"/>
                <a:ext cx="3284104" cy="58477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0066" y="4803904"/>
            <a:ext cx="274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3333FF"/>
                </a:solidFill>
              </a:rPr>
              <a:t>Prior</a:t>
            </a:r>
            <a:r>
              <a:rPr lang="en-US" b="0" dirty="0" smtClean="0"/>
              <a:t> (from previous slide) 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" y="5751239"/>
            <a:ext cx="274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posterior distribution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743200" y="5847995"/>
                <a:ext cx="2488309" cy="902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47995"/>
                <a:ext cx="2488309" cy="9027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" y="4286337"/>
                <a:ext cx="84582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we measure Radon 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86337"/>
                <a:ext cx="8458200" cy="384336"/>
              </a:xfrm>
              <a:prstGeom prst="rect">
                <a:avLst/>
              </a:prstGeom>
              <a:blipFill>
                <a:blip r:embed="rId9"/>
                <a:stretch>
                  <a:fillRect l="-576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333567" y="4810527"/>
            <a:ext cx="1140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421" y="6110359"/>
                <a:ext cx="2077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21" y="6110359"/>
                <a:ext cx="2077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33567" y="5123965"/>
                <a:ext cx="1557799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67" y="5123965"/>
                <a:ext cx="1557799" cy="384336"/>
              </a:xfrm>
              <a:prstGeom prst="rect">
                <a:avLst/>
              </a:prstGeom>
              <a:blipFill>
                <a:blip r:embed="rId1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5179859"/>
                <a:ext cx="2010807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79859"/>
                <a:ext cx="2010807" cy="384336"/>
              </a:xfrm>
              <a:prstGeom prst="rect">
                <a:avLst/>
              </a:prstGeom>
              <a:blipFill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92004" y="4803904"/>
            <a:ext cx="2141996" cy="85704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0204" y="4803904"/>
            <a:ext cx="2903996" cy="857047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0204" y="5737151"/>
            <a:ext cx="5113796" cy="101359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4436" y="754791"/>
            <a:ext cx="440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inference for individual home 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4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90660"/>
            <a:ext cx="442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individual homeowners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9526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Decision whether to perform measurement test or not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2537256"/>
                <a:ext cx="2484334" cy="416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Prior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37256"/>
                <a:ext cx="2484334" cy="416781"/>
              </a:xfrm>
              <a:prstGeom prst="rect">
                <a:avLst/>
              </a:prstGeom>
              <a:blipFill>
                <a:blip r:embed="rId2"/>
                <a:stretch>
                  <a:fillRect l="-2703" t="-2899" r="-246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4779" y="4745503"/>
            <a:ext cx="504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Decision whether to remediate or not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4779" y="4198897"/>
                <a:ext cx="32966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Posterior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4198897"/>
                <a:ext cx="3296672" cy="400110"/>
              </a:xfrm>
              <a:prstGeom prst="rect">
                <a:avLst/>
              </a:prstGeom>
              <a:blipFill>
                <a:blip r:embed="rId3"/>
                <a:stretch>
                  <a:fillRect l="-184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62192" y="256648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Predictive distribution based on hierarchical model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27575" y="1241386"/>
                <a:ext cx="3661002" cy="64633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radon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concntration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house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75" y="1241386"/>
                <a:ext cx="3661002" cy="646331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219200" y="1604267"/>
            <a:ext cx="1833732" cy="998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358" y="1603400"/>
            <a:ext cx="2296154" cy="740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2" idx="0"/>
          </p:cNvCxnSpPr>
          <p:nvPr/>
        </p:nvCxnSpPr>
        <p:spPr>
          <a:xfrm>
            <a:off x="3088892" y="1496174"/>
            <a:ext cx="0" cy="1116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74592" y="1415659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64557" y="2366228"/>
            <a:ext cx="614309" cy="686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78866" y="2368798"/>
            <a:ext cx="838200" cy="6335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70742" y="2270161"/>
            <a:ext cx="243828" cy="2598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8486">
            <a:off x="1678445" y="1668671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Do nothing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6896" y="1832507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Remediate</a:t>
            </a:r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5385970" y="3646131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41956" y="3772071"/>
            <a:ext cx="1058315" cy="636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00270" y="3774641"/>
            <a:ext cx="1456286" cy="63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774895">
            <a:off x="4341445" y="3780812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Do nothing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 rot="1407205">
            <a:off x="5783666" y="3780026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Remediate</a:t>
            </a:r>
            <a:endParaRPr lang="en-US" sz="1500" dirty="0"/>
          </a:p>
        </p:txBody>
      </p:sp>
      <p:sp>
        <p:nvSpPr>
          <p:cNvPr id="18" name="Arc 17"/>
          <p:cNvSpPr/>
          <p:nvPr/>
        </p:nvSpPr>
        <p:spPr>
          <a:xfrm>
            <a:off x="5250266" y="2207555"/>
            <a:ext cx="500009" cy="533400"/>
          </a:xfrm>
          <a:prstGeom prst="arc">
            <a:avLst>
              <a:gd name="adj1" fmla="val 1416727"/>
              <a:gd name="adj2" fmla="val 91182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4"/>
            <a:endCxn id="13" idx="0"/>
          </p:cNvCxnSpPr>
          <p:nvPr/>
        </p:nvCxnSpPr>
        <p:spPr>
          <a:xfrm>
            <a:off x="5492656" y="2529974"/>
            <a:ext cx="7614" cy="1116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9280" y="2155338"/>
            <a:ext cx="12837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Radon level?</a:t>
            </a:r>
            <a:endParaRPr lang="en-US" sz="1500" b="1" dirty="0"/>
          </a:p>
        </p:txBody>
      </p:sp>
      <p:sp>
        <p:nvSpPr>
          <p:cNvPr id="21" name="TextBox 20"/>
          <p:cNvSpPr txBox="1"/>
          <p:nvPr/>
        </p:nvSpPr>
        <p:spPr>
          <a:xfrm rot="1106969">
            <a:off x="3894891" y="169006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Test </a:t>
            </a:r>
            <a:r>
              <a:rPr lang="en-US" sz="1500" dirty="0" smtClean="0"/>
              <a:t>(</a:t>
            </a:r>
            <a:r>
              <a:rPr lang="en-US" sz="1600" dirty="0" smtClean="0"/>
              <a:t>50 $)</a:t>
            </a:r>
            <a:r>
              <a:rPr lang="en-US" sz="1500" dirty="0" smtClean="0"/>
              <a:t> 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62200" y="2612613"/>
                <a:ext cx="1453384" cy="669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Expected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12613"/>
                <a:ext cx="1453384" cy="6690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77000" y="4436336"/>
                <a:ext cx="1470156" cy="669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Expected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36336"/>
                <a:ext cx="1470156" cy="669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68736" y="4404555"/>
                <a:ext cx="1437532" cy="669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Expected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36" y="4404555"/>
                <a:ext cx="1437532" cy="669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097390" y="1063768"/>
                <a:ext cx="2025811" cy="3518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Prior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𝑁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0" y="1063768"/>
                <a:ext cx="2025811" cy="351891"/>
              </a:xfrm>
              <a:prstGeom prst="rect">
                <a:avLst/>
              </a:prstGeom>
              <a:blipFill rotWithShape="1">
                <a:blip r:embed="rId5"/>
                <a:stretch>
                  <a:fillRect l="-1506" t="-175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300520" y="3243310"/>
                <a:ext cx="2677208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Posterior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1600" i="1">
                        <a:latin typeface="Cambria Math"/>
                      </a:rPr>
                      <m:t>𝑁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20" y="3243310"/>
                <a:ext cx="2677208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13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670556" y="91654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Predictive distribution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based on hierarchical model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57200" y="2603097"/>
                <a:ext cx="1447800" cy="669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Expected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03097"/>
                <a:ext cx="1447800" cy="669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79028" y="5562600"/>
                <a:ext cx="3025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Expected loss = cost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8" y="5562600"/>
                <a:ext cx="302570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11" t="-8333" r="-2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2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" y="5171977"/>
            <a:ext cx="8763000" cy="1469633"/>
            <a:chOff x="421473" y="2051219"/>
            <a:chExt cx="8341527" cy="1469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62000" y="2051219"/>
                  <a:ext cx="8001000" cy="14696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  <a:ea typeface="Cambria Math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𝑟𝑒𝑚𝑒𝑑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𝑟𝑒𝑚𝑒𝑑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m:rPr>
                            <m:lit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𝑟𝑒𝑚𝑒𝑑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𝑟𝑒𝑚𝑒𝑑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l-GR" sz="16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𝑟𝑒𝑚𝑒𝑑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051219"/>
                  <a:ext cx="8001000" cy="14696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21473" y="2051219"/>
                  <a:ext cx="4352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73" y="2051219"/>
                  <a:ext cx="435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152400" y="5823466"/>
            <a:ext cx="67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8703" y="4136205"/>
                <a:ext cx="2904161" cy="442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5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500" dirty="0">
                  <a:ea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3" y="4136205"/>
                <a:ext cx="2904161" cy="442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8343" y="3810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343" y="481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Remediate without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838200"/>
            <a:ext cx="442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individual homeowners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3777" y="2275190"/>
                <a:ext cx="2226122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7" y="2275190"/>
                <a:ext cx="2226122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4711" y="2660252"/>
                <a:ext cx="2668487" cy="515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1" y="2660252"/>
                <a:ext cx="2668487" cy="515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53777" y="3024937"/>
                <a:ext cx="6200352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7" y="3024937"/>
                <a:ext cx="6200352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461831" y="1258069"/>
                <a:ext cx="3661002" cy="64633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radon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concntration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house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31" y="1258069"/>
                <a:ext cx="3661002" cy="646331"/>
              </a:xfrm>
              <a:prstGeom prst="rect">
                <a:avLst/>
              </a:prstGeom>
              <a:blipFill>
                <a:blip r:embed="rId8"/>
                <a:stretch>
                  <a:fillRect b="-64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2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537" y="32812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Perform measurement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526" y="36931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 nothing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604" y="50583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Remediate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96906" y="4030898"/>
                <a:ext cx="351121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$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50+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  <a:ea typeface="Cambria Math"/>
                            </a:rPr>
                            <m:t>M</m:t>
                          </m:r>
                          <m:r>
                            <a:rPr lang="en-US" sz="1600" b="0" i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600" b="0" i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l-GR" sz="1600" b="0" i="1" smtClean="0">
                              <a:latin typeface="Cambria Math"/>
                              <a:ea typeface="Cambria Math"/>
                            </a:rPr>
                            <m:t>𝛬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6" y="4030898"/>
                <a:ext cx="3511218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57804" y="5427686"/>
            <a:ext cx="8349236" cy="1193596"/>
            <a:chOff x="413764" y="2051219"/>
            <a:chExt cx="8349236" cy="1193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62000" y="2051219"/>
                  <a:ext cx="8001000" cy="11935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50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30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M</m:t>
                            </m:r>
                            <m:r>
                              <a:rPr lang="en-US" sz="160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𝑟𝑒𝑚𝑒𝑑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600" i="1">
                                        <a:latin typeface="Cambria Math"/>
                                        <a:ea typeface="Cambria Math"/>
                                      </a:rPr>
                                      <m:t>𝛬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𝑟𝑒𝑚𝑒𝑑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𝑉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  <m:r>
                              <a:rPr lang="el-GR" sz="16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l-GR" sz="1600" i="1">
                                            <a:latin typeface="Cambria Math"/>
                                            <a:ea typeface="Cambria Math"/>
                                          </a:rPr>
                                          <m:t>𝛬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𝑉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𝑟𝑒𝑚𝑒𝑑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051219"/>
                  <a:ext cx="8001000" cy="11935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13764" y="2149463"/>
                  <a:ext cx="52905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64" y="2149463"/>
                  <a:ext cx="52905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1447773" y="452649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33FF"/>
                </a:solidFill>
              </a:rPr>
              <a:t>Exposure of 1 year</a:t>
            </a:r>
            <a:endParaRPr lang="en-US" sz="1200" dirty="0">
              <a:solidFill>
                <a:srgbClr val="3333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9373" y="4540397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33FF"/>
                </a:solidFill>
              </a:rPr>
              <a:t>29 years of exposure after test is done</a:t>
            </a:r>
            <a:endParaRPr lang="en-US" sz="1200" dirty="0">
              <a:solidFill>
                <a:srgbClr val="3333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3301" y="2819400"/>
            <a:ext cx="691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Prior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96277" y="3943696"/>
            <a:ext cx="897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Posterior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593" y="639763"/>
            <a:ext cx="442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individual homeowners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19211" y="1425539"/>
            <a:ext cx="8763000" cy="1469633"/>
            <a:chOff x="421473" y="2051219"/>
            <a:chExt cx="8341527" cy="1469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762000" y="2051219"/>
                  <a:ext cx="8001000" cy="14696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  <a:ea typeface="Cambria Math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𝑟𝑒𝑚𝑒𝑑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𝑟𝑒𝑚𝑒𝑑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𝑟𝑒𝑚𝑒𝑑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m:rPr>
                            <m:lit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$2000+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𝑟𝑒𝑚𝑒𝑑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𝑟𝑒𝑚𝑒𝑑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l-GR" sz="16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𝑟𝑒𝑚𝑒𝑑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051219"/>
                  <a:ext cx="8001000" cy="14696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21473" y="2051219"/>
                  <a:ext cx="4352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73" y="2051219"/>
                  <a:ext cx="43524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143011" y="2077028"/>
            <a:ext cx="67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8954" y="106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Remediate without test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76757" y="3494988"/>
            <a:ext cx="609602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34278" y="3000091"/>
                <a:ext cx="95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78" y="3000091"/>
                <a:ext cx="9594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36611" y="3729564"/>
                <a:ext cx="816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11" y="3729564"/>
                <a:ext cx="81682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6951319" y="3320758"/>
            <a:ext cx="304800" cy="44828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42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individual homeowners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575300" cy="301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3907462" y="2057400"/>
            <a:ext cx="3048000" cy="259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8600" y="5069247"/>
                <a:ext cx="960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Expected loss for performing test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: 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(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optimum decision in the second state is imbedded)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69247"/>
                <a:ext cx="9601200" cy="646331"/>
              </a:xfrm>
              <a:prstGeom prst="rect">
                <a:avLst/>
              </a:prstGeom>
              <a:blipFill>
                <a:blip r:embed="rId3"/>
                <a:stretch>
                  <a:fillRect l="-57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69051" y="5843147"/>
                <a:ext cx="2895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(Considering uncertainty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051" y="5843147"/>
                <a:ext cx="2895600" cy="338554"/>
              </a:xfrm>
              <a:prstGeom prst="rect">
                <a:avLst/>
              </a:prstGeom>
              <a:blipFill>
                <a:blip r:embed="rId4"/>
                <a:stretch>
                  <a:fillRect l="-10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04800" y="5843147"/>
                <a:ext cx="8305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Simulate 5000 draws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2. For each draw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compute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3.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as the average of these 5000 values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43147"/>
                <a:ext cx="8305800" cy="923330"/>
              </a:xfrm>
              <a:prstGeom prst="rect">
                <a:avLst/>
              </a:prstGeom>
              <a:blipFill>
                <a:blip r:embed="rId5"/>
                <a:stretch>
                  <a:fillRect l="-58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105400" y="4631395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631395"/>
                <a:ext cx="4779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2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00200"/>
            <a:ext cx="6731000" cy="4112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 3: Hierarchical decision analysis for home radon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442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analysis for individual homeowners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48000" y="1752600"/>
            <a:ext cx="0" cy="21336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48000" y="3886200"/>
            <a:ext cx="0" cy="7620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8000" y="4648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6870" y="1991622"/>
                <a:ext cx="5851730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70" y="1991622"/>
                <a:ext cx="5851730" cy="448649"/>
              </a:xfrm>
              <a:prstGeom prst="rect">
                <a:avLst/>
              </a:prstGeom>
              <a:blipFill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6869" y="2525473"/>
                <a:ext cx="5851730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69" y="2525473"/>
                <a:ext cx="5851730" cy="448649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96870" y="3386869"/>
                <a:ext cx="5725285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70" y="3386869"/>
                <a:ext cx="5725285" cy="552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96869" y="4247628"/>
                <a:ext cx="5786071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69" y="4247628"/>
                <a:ext cx="5786071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454069" y="3136327"/>
            <a:ext cx="492443" cy="2911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77669" y="203128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1597" y="256513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7669" y="3478689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9" y="3478689"/>
                <a:ext cx="990600" cy="369332"/>
              </a:xfrm>
              <a:prstGeom prst="rect">
                <a:avLst/>
              </a:prstGeom>
              <a:blipFill>
                <a:blip r:embed="rId6"/>
                <a:stretch>
                  <a:fillRect l="-5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9877" y="4339448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7" y="4339448"/>
                <a:ext cx="990600" cy="369332"/>
              </a:xfrm>
              <a:prstGeom prst="rect">
                <a:avLst/>
              </a:prstGeom>
              <a:blipFill>
                <a:blip r:embed="rId7"/>
                <a:stretch>
                  <a:fillRect l="-5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54069" y="3916979"/>
            <a:ext cx="492443" cy="2911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6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117704" y="1161117"/>
                <a:ext cx="194418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04" y="1161117"/>
                <a:ext cx="1944187" cy="299313"/>
              </a:xfrm>
              <a:prstGeom prst="rect">
                <a:avLst/>
              </a:prstGeom>
              <a:blipFill>
                <a:blip r:embed="rId2"/>
                <a:stretch>
                  <a:fillRect l="-2516" r="-125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5741400" y="3573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00" y="3573123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004735" y="442152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35" y="4421524"/>
                <a:ext cx="433286" cy="4517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004735" y="510260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35" y="5102609"/>
                <a:ext cx="433286" cy="4517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71" idx="4"/>
            <a:endCxn id="72" idx="0"/>
          </p:cNvCxnSpPr>
          <p:nvPr/>
        </p:nvCxnSpPr>
        <p:spPr>
          <a:xfrm flipH="1">
            <a:off x="5221378" y="4024837"/>
            <a:ext cx="736665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0"/>
            <a:endCxn id="72" idx="4"/>
          </p:cNvCxnSpPr>
          <p:nvPr/>
        </p:nvCxnSpPr>
        <p:spPr>
          <a:xfrm flipV="1">
            <a:off x="5221378" y="4873238"/>
            <a:ext cx="0" cy="2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753357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57" y="4401123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753357" y="508220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57" y="5082208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77" idx="0"/>
            <a:endCxn id="76" idx="4"/>
          </p:cNvCxnSpPr>
          <p:nvPr/>
        </p:nvCxnSpPr>
        <p:spPr>
          <a:xfrm flipV="1">
            <a:off x="5970000" y="4852837"/>
            <a:ext cx="0" cy="2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4"/>
            <a:endCxn id="76" idx="0"/>
          </p:cNvCxnSpPr>
          <p:nvPr/>
        </p:nvCxnSpPr>
        <p:spPr>
          <a:xfrm>
            <a:off x="5958043" y="4024837"/>
            <a:ext cx="11957" cy="37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6482804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04" y="4401123"/>
                <a:ext cx="433286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6482804" y="508220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04" y="5082208"/>
                <a:ext cx="433286" cy="4517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stCxn id="82" idx="0"/>
            <a:endCxn id="81" idx="4"/>
          </p:cNvCxnSpPr>
          <p:nvPr/>
        </p:nvCxnSpPr>
        <p:spPr>
          <a:xfrm flipV="1">
            <a:off x="6699447" y="4852837"/>
            <a:ext cx="0" cy="2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1" idx="4"/>
            <a:endCxn id="81" idx="0"/>
          </p:cNvCxnSpPr>
          <p:nvPr/>
        </p:nvCxnSpPr>
        <p:spPr>
          <a:xfrm>
            <a:off x="5958043" y="4024837"/>
            <a:ext cx="741404" cy="37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47735" y="438373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60493" y="507881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41375" y="2073512"/>
                <a:ext cx="2174891" cy="596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375" y="2073512"/>
                <a:ext cx="2174891" cy="596061"/>
              </a:xfrm>
              <a:prstGeom prst="rect">
                <a:avLst/>
              </a:prstGeom>
              <a:blipFill>
                <a:blip r:embed="rId10"/>
                <a:stretch>
                  <a:fillRect l="-3922" b="-15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5056151" y="799927"/>
            <a:ext cx="25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regression: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073433" y="1689613"/>
            <a:ext cx="357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Probabilistic reformulation: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004735" y="5791071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35" y="5791071"/>
                <a:ext cx="2560316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5423472" y="442294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36230" y="511802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004735" y="6144946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35" y="6144946"/>
                <a:ext cx="2560316" cy="396006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374309" y="3589176"/>
                <a:ext cx="1472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09" y="3589176"/>
                <a:ext cx="147258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Oval 115"/>
          <p:cNvSpPr/>
          <p:nvPr/>
        </p:nvSpPr>
        <p:spPr>
          <a:xfrm>
            <a:off x="5923478" y="3057286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016659" y="2937262"/>
            <a:ext cx="26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Fixed hyper parameters</a:t>
            </a:r>
            <a:endParaRPr lang="en-US" dirty="0">
              <a:solidFill>
                <a:srgbClr val="3333FF"/>
              </a:solidFill>
            </a:endParaRPr>
          </a:p>
        </p:txBody>
      </p:sp>
      <p:cxnSp>
        <p:nvCxnSpPr>
          <p:cNvPr id="118" name="Straight Arrow Connector 117"/>
          <p:cNvCxnSpPr>
            <a:stCxn id="116" idx="4"/>
          </p:cNvCxnSpPr>
          <p:nvPr/>
        </p:nvCxnSpPr>
        <p:spPr>
          <a:xfrm>
            <a:off x="5961578" y="3133486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7094144" y="3988515"/>
                <a:ext cx="2052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44" y="3988515"/>
                <a:ext cx="2052998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094144" y="4330662"/>
                <a:ext cx="2052100" cy="33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44" y="4330662"/>
                <a:ext cx="2052100" cy="331181"/>
              </a:xfrm>
              <a:prstGeom prst="rect">
                <a:avLst/>
              </a:prstGeom>
              <a:blipFill>
                <a:blip r:embed="rId1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7094144" y="4645223"/>
                <a:ext cx="10726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44" y="4645223"/>
                <a:ext cx="1072601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blipFill>
                <a:blip r:embed="rId17"/>
                <a:stretch>
                  <a:fillRect l="-2353" r="-117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/>
              <p:cNvSpPr/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/>
          <p:cNvCxnSpPr>
            <a:stCxn id="123" idx="4"/>
            <a:endCxn id="124" idx="0"/>
          </p:cNvCxnSpPr>
          <p:nvPr/>
        </p:nvCxnSpPr>
        <p:spPr>
          <a:xfrm flipH="1">
            <a:off x="663653" y="4106759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0"/>
            <a:endCxn id="124" idx="4"/>
          </p:cNvCxnSpPr>
          <p:nvPr/>
        </p:nvCxnSpPr>
        <p:spPr>
          <a:xfrm flipV="1">
            <a:off x="663653" y="4873238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/>
              <p:cNvSpPr/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/>
          <p:cNvCxnSpPr>
            <a:stCxn id="129" idx="0"/>
            <a:endCxn id="128" idx="4"/>
          </p:cNvCxnSpPr>
          <p:nvPr/>
        </p:nvCxnSpPr>
        <p:spPr>
          <a:xfrm flipV="1">
            <a:off x="1412275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>
            <a:stCxn id="132" idx="0"/>
            <a:endCxn id="131" idx="4"/>
          </p:cNvCxnSpPr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590010" y="438373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02768" y="5081176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blipFill>
                <a:blip r:embed="rId25"/>
                <a:stretch>
                  <a:fillRect l="-3763" b="-1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266315" y="685800"/>
            <a:ext cx="25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regression: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83597" y="1600200"/>
            <a:ext cx="357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Probabilistic reformulation: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  <a:blipFill>
                <a:blip r:embed="rId2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865747" y="442294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78505" y="5120385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  <a:blipFill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/>
              <p:cNvSpPr/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>
            <a:stCxn id="143" idx="4"/>
          </p:cNvCxnSpPr>
          <p:nvPr/>
        </p:nvCxnSpPr>
        <p:spPr>
          <a:xfrm flipH="1">
            <a:off x="1405057" y="4105923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44"/>
              <p:cNvSpPr/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Oval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>
            <a:stCxn id="145" idx="4"/>
          </p:cNvCxnSpPr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33802" y="31637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stCxn id="147" idx="4"/>
          </p:cNvCxnSpPr>
          <p:nvPr/>
        </p:nvCxnSpPr>
        <p:spPr>
          <a:xfrm>
            <a:off x="671902" y="32399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1374175" y="3156493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49" idx="4"/>
          </p:cNvCxnSpPr>
          <p:nvPr/>
        </p:nvCxnSpPr>
        <p:spPr>
          <a:xfrm>
            <a:off x="1412275" y="3232693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stCxn id="151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148877" y="2827069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56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  <a:blipFill>
                <a:blip r:embed="rId3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  <a:blipFill>
                <a:blip r:embed="rId3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  <a:blipFill>
                <a:blip r:embed="rId3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  <a:blipFill>
                <a:blip r:embed="rId3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blipFill>
                <a:blip r:embed="rId2"/>
                <a:stretch>
                  <a:fillRect l="-2353" r="-117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/>
              <p:cNvSpPr/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/>
          <p:cNvCxnSpPr>
            <a:stCxn id="123" idx="4"/>
            <a:endCxn id="124" idx="0"/>
          </p:cNvCxnSpPr>
          <p:nvPr/>
        </p:nvCxnSpPr>
        <p:spPr>
          <a:xfrm flipH="1">
            <a:off x="663653" y="4106759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0"/>
            <a:endCxn id="124" idx="4"/>
          </p:cNvCxnSpPr>
          <p:nvPr/>
        </p:nvCxnSpPr>
        <p:spPr>
          <a:xfrm flipV="1">
            <a:off x="663653" y="4873238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/>
              <p:cNvSpPr/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/>
          <p:cNvCxnSpPr>
            <a:stCxn id="129" idx="0"/>
            <a:endCxn id="128" idx="4"/>
          </p:cNvCxnSpPr>
          <p:nvPr/>
        </p:nvCxnSpPr>
        <p:spPr>
          <a:xfrm flipV="1">
            <a:off x="1412275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>
            <a:stCxn id="132" idx="0"/>
            <a:endCxn id="131" idx="4"/>
          </p:cNvCxnSpPr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590010" y="438373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02768" y="5081176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blipFill>
                <a:blip r:embed="rId10"/>
                <a:stretch>
                  <a:fillRect l="-3763" b="-1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266315" y="685800"/>
            <a:ext cx="25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regression: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83597" y="1600200"/>
            <a:ext cx="357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Probabilistic reformulation: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865747" y="442294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78505" y="5120385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/>
              <p:cNvSpPr/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>
            <a:stCxn id="143" idx="4"/>
          </p:cNvCxnSpPr>
          <p:nvPr/>
        </p:nvCxnSpPr>
        <p:spPr>
          <a:xfrm flipH="1">
            <a:off x="1405057" y="4105923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44"/>
              <p:cNvSpPr/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Oval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>
            <a:stCxn id="145" idx="4"/>
          </p:cNvCxnSpPr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33802" y="31637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stCxn id="147" idx="4"/>
          </p:cNvCxnSpPr>
          <p:nvPr/>
        </p:nvCxnSpPr>
        <p:spPr>
          <a:xfrm>
            <a:off x="671902" y="32399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1374175" y="3156493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49" idx="4"/>
          </p:cNvCxnSpPr>
          <p:nvPr/>
        </p:nvCxnSpPr>
        <p:spPr>
          <a:xfrm>
            <a:off x="1412275" y="3232693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stCxn id="151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148877" y="2827069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56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  <a:blipFill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2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8" y="1046990"/>
                <a:ext cx="2074863" cy="299313"/>
              </a:xfrm>
              <a:prstGeom prst="rect">
                <a:avLst/>
              </a:prstGeom>
              <a:blipFill>
                <a:blip r:embed="rId2"/>
                <a:stretch>
                  <a:fillRect l="-2353" r="-117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5" y="3655045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4421524"/>
                <a:ext cx="433286" cy="4517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0" y="5104966"/>
                <a:ext cx="433286" cy="4517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8" idx="4"/>
            <a:endCxn id="49" idx="0"/>
          </p:cNvCxnSpPr>
          <p:nvPr/>
        </p:nvCxnSpPr>
        <p:spPr>
          <a:xfrm flipH="1">
            <a:off x="663653" y="4106759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0"/>
            <a:endCxn id="49" idx="4"/>
          </p:cNvCxnSpPr>
          <p:nvPr/>
        </p:nvCxnSpPr>
        <p:spPr>
          <a:xfrm flipV="1">
            <a:off x="663653" y="4873238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4401123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2" y="5084565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4" idx="0"/>
            <a:endCxn id="53" idx="4"/>
          </p:cNvCxnSpPr>
          <p:nvPr/>
        </p:nvCxnSpPr>
        <p:spPr>
          <a:xfrm flipV="1">
            <a:off x="1412275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4401123"/>
                <a:ext cx="433286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9" y="5084565"/>
                <a:ext cx="433286" cy="4517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58" idx="0"/>
            <a:endCxn id="57" idx="4"/>
          </p:cNvCxnSpPr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90010" y="438373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02768" y="5081176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9" y="1959385"/>
                <a:ext cx="2269980" cy="651589"/>
              </a:xfrm>
              <a:prstGeom prst="rect">
                <a:avLst/>
              </a:prstGeom>
              <a:blipFill>
                <a:blip r:embed="rId10"/>
                <a:stretch>
                  <a:fillRect l="-3763" b="-1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66315" y="685800"/>
            <a:ext cx="25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regression: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83597" y="1600200"/>
            <a:ext cx="357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Probabilistic reformulation: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5801095"/>
                <a:ext cx="2560316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865747" y="442294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8505" y="5120385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7" y="6154970"/>
                <a:ext cx="2560316" cy="396006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9" y="3654209"/>
                <a:ext cx="433286" cy="45171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84" idx="4"/>
          </p:cNvCxnSpPr>
          <p:nvPr/>
        </p:nvCxnSpPr>
        <p:spPr>
          <a:xfrm flipH="1">
            <a:off x="1405057" y="4105923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86" y="3655541"/>
                <a:ext cx="433286" cy="45171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6" idx="4"/>
          </p:cNvCxnSpPr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802" y="31637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</p:cNvCxnSpPr>
          <p:nvPr/>
        </p:nvCxnSpPr>
        <p:spPr>
          <a:xfrm>
            <a:off x="671902" y="32399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374175" y="3156493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94" idx="4"/>
          </p:cNvCxnSpPr>
          <p:nvPr/>
        </p:nvCxnSpPr>
        <p:spPr>
          <a:xfrm>
            <a:off x="1412275" y="3232693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6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48877" y="2827069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118838" y="365504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838" y="3655045"/>
                <a:ext cx="433286" cy="45171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5116413" y="442152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13" y="4421524"/>
                <a:ext cx="433286" cy="45171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5116413" y="5104966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13" y="5104966"/>
                <a:ext cx="433286" cy="45171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79" idx="4"/>
            <a:endCxn id="89" idx="0"/>
          </p:cNvCxnSpPr>
          <p:nvPr/>
        </p:nvCxnSpPr>
        <p:spPr>
          <a:xfrm flipH="1">
            <a:off x="5333056" y="4106759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0" idx="0"/>
            <a:endCxn id="89" idx="4"/>
          </p:cNvCxnSpPr>
          <p:nvPr/>
        </p:nvCxnSpPr>
        <p:spPr>
          <a:xfrm flipV="1">
            <a:off x="5333056" y="4873238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5865035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35" y="4401123"/>
                <a:ext cx="433286" cy="45171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5865035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35" y="5084565"/>
                <a:ext cx="433286" cy="45171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04" idx="0"/>
            <a:endCxn id="103" idx="4"/>
          </p:cNvCxnSpPr>
          <p:nvPr/>
        </p:nvCxnSpPr>
        <p:spPr>
          <a:xfrm flipV="1">
            <a:off x="6081678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6594482" y="440112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82" y="4401123"/>
                <a:ext cx="433286" cy="45171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/>
              <p:cNvSpPr/>
              <p:nvPr/>
            </p:nvSpPr>
            <p:spPr>
              <a:xfrm>
                <a:off x="6594482" y="5084565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82" y="5084565"/>
                <a:ext cx="433286" cy="45171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124" idx="0"/>
            <a:endCxn id="123" idx="4"/>
          </p:cNvCxnSpPr>
          <p:nvPr/>
        </p:nvCxnSpPr>
        <p:spPr>
          <a:xfrm flipV="1">
            <a:off x="6811125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59413" y="4383739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72171" y="5081176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4953000" y="5801095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01095"/>
                <a:ext cx="2560316" cy="396006"/>
              </a:xfrm>
              <a:prstGeom prst="rect">
                <a:avLst/>
              </a:prstGeom>
              <a:blipFill>
                <a:blip r:embed="rId2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5535150" y="4422948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547908" y="5120385"/>
            <a:ext cx="5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4953000" y="6154970"/>
                <a:ext cx="25603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154970"/>
                <a:ext cx="2560316" cy="396006"/>
              </a:xfrm>
              <a:prstGeom prst="rect">
                <a:avLst/>
              </a:prstGeom>
              <a:blipFill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5860242" y="365420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2" y="3654209"/>
                <a:ext cx="433286" cy="45171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>
            <a:stCxn id="132" idx="4"/>
          </p:cNvCxnSpPr>
          <p:nvPr/>
        </p:nvCxnSpPr>
        <p:spPr>
          <a:xfrm flipH="1">
            <a:off x="6074460" y="4105923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6589689" y="3655541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89" y="3655541"/>
                <a:ext cx="433286" cy="45171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4" idx="4"/>
          </p:cNvCxnSpPr>
          <p:nvPr/>
        </p:nvCxnSpPr>
        <p:spPr>
          <a:xfrm flipH="1">
            <a:off x="6803907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/>
              <p:cNvSpPr/>
              <p:nvPr/>
            </p:nvSpPr>
            <p:spPr>
              <a:xfrm>
                <a:off x="5860242" y="270087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2" y="2700874"/>
                <a:ext cx="433286" cy="45171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/>
          <p:cNvSpPr/>
          <p:nvPr/>
        </p:nvSpPr>
        <p:spPr>
          <a:xfrm>
            <a:off x="6036963" y="1788456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838359" y="1452327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p:cxnSp>
        <p:nvCxnSpPr>
          <p:cNvPr id="150" name="Straight Arrow Connector 149"/>
          <p:cNvCxnSpPr>
            <a:stCxn id="143" idx="4"/>
            <a:endCxn id="79" idx="0"/>
          </p:cNvCxnSpPr>
          <p:nvPr/>
        </p:nvCxnSpPr>
        <p:spPr>
          <a:xfrm flipH="1">
            <a:off x="5335481" y="3152588"/>
            <a:ext cx="741404" cy="50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3" idx="4"/>
            <a:endCxn id="132" idx="0"/>
          </p:cNvCxnSpPr>
          <p:nvPr/>
        </p:nvCxnSpPr>
        <p:spPr>
          <a:xfrm>
            <a:off x="6076885" y="3152588"/>
            <a:ext cx="0" cy="50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3" idx="4"/>
            <a:endCxn id="134" idx="0"/>
          </p:cNvCxnSpPr>
          <p:nvPr/>
        </p:nvCxnSpPr>
        <p:spPr>
          <a:xfrm>
            <a:off x="6076885" y="3152588"/>
            <a:ext cx="729447" cy="50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2141722" y="4852837"/>
            <a:ext cx="0" cy="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2134504" y="4107255"/>
            <a:ext cx="2425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120860" y="3636997"/>
                <a:ext cx="171367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60" y="3636997"/>
                <a:ext cx="1713674" cy="391646"/>
              </a:xfrm>
              <a:prstGeom prst="rect">
                <a:avLst/>
              </a:prstGeom>
              <a:blipFill>
                <a:blip r:embed="rId2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/>
          <p:cNvSpPr/>
          <p:nvPr/>
        </p:nvSpPr>
        <p:spPr>
          <a:xfrm>
            <a:off x="2103622" y="3148647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56" idx="4"/>
          </p:cNvCxnSpPr>
          <p:nvPr/>
        </p:nvCxnSpPr>
        <p:spPr>
          <a:xfrm>
            <a:off x="2141722" y="3224847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156463"/>
                <a:ext cx="2104422" cy="329321"/>
              </a:xfrm>
              <a:prstGeom prst="rect">
                <a:avLst/>
              </a:prstGeom>
              <a:blipFill>
                <a:blip r:embed="rId2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68" y="4492136"/>
                <a:ext cx="2101986" cy="331181"/>
              </a:xfrm>
              <a:prstGeom prst="rect">
                <a:avLst/>
              </a:prstGeom>
              <a:blipFill>
                <a:blip r:embed="rId2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309993" y="3990872"/>
                <a:ext cx="1290930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93" y="3990872"/>
                <a:ext cx="1290930" cy="325089"/>
              </a:xfrm>
              <a:prstGeom prst="rect">
                <a:avLst/>
              </a:prstGeom>
              <a:blipFill>
                <a:blip r:embed="rId3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7309993" y="4316751"/>
                <a:ext cx="1252201" cy="326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93" y="4316751"/>
                <a:ext cx="1252201" cy="326949"/>
              </a:xfrm>
              <a:prstGeom prst="rect">
                <a:avLst/>
              </a:prstGeom>
              <a:blipFill>
                <a:blip r:embed="rId3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10000"/>
                <a:ext cx="1713674" cy="391646"/>
              </a:xfrm>
              <a:prstGeom prst="rect">
                <a:avLst/>
              </a:prstGeom>
              <a:blipFill>
                <a:blip r:embed="rId3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5753" y="2680000"/>
                <a:ext cx="2161297" cy="413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753" y="2680000"/>
                <a:ext cx="2161297" cy="413831"/>
              </a:xfrm>
              <a:prstGeom prst="rect">
                <a:avLst/>
              </a:prstGeom>
              <a:blipFill>
                <a:blip r:embed="rId33"/>
                <a:stretch>
                  <a:fillRect l="-282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>
            <a:off x="6074460" y="1865143"/>
            <a:ext cx="0" cy="835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45992" y="1752600"/>
                <a:ext cx="11280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92" y="1752600"/>
                <a:ext cx="1128001" cy="276999"/>
              </a:xfrm>
              <a:prstGeom prst="rect">
                <a:avLst/>
              </a:prstGeom>
              <a:blipFill>
                <a:blip r:embed="rId3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6745991" y="1951913"/>
                <a:ext cx="10173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(0,10)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91" y="1951913"/>
                <a:ext cx="1017330" cy="276999"/>
              </a:xfrm>
              <a:prstGeom prst="rect">
                <a:avLst/>
              </a:prstGeom>
              <a:blipFill>
                <a:blip r:embed="rId3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6745992" y="2133600"/>
                <a:ext cx="1129604" cy="297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92" y="2133600"/>
                <a:ext cx="1129604" cy="297197"/>
              </a:xfrm>
              <a:prstGeom prst="rect">
                <a:avLst/>
              </a:prstGeom>
              <a:blipFill>
                <a:blip r:embed="rId3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6745991" y="2332913"/>
                <a:ext cx="1011238" cy="29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(0,10)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91" y="2332913"/>
                <a:ext cx="1011238" cy="293478"/>
              </a:xfrm>
              <a:prstGeom prst="rect">
                <a:avLst/>
              </a:prstGeom>
              <a:blipFill>
                <a:blip r:embed="rId3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6930660" y="2999692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Shared hyper parameters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920985" y="2600112"/>
            <a:ext cx="1527966" cy="49371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Hierarchical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28" y="4812128"/>
                <a:ext cx="1112869" cy="325089"/>
              </a:xfrm>
              <a:prstGeom prst="rect">
                <a:avLst/>
              </a:prstGeom>
              <a:blipFill>
                <a:blip r:embed="rId3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/>
              <p:cNvSpPr/>
              <p:nvPr/>
            </p:nvSpPr>
            <p:spPr>
              <a:xfrm>
                <a:off x="7317558" y="4643700"/>
                <a:ext cx="111286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(0,20)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58" y="4643700"/>
                <a:ext cx="1112869" cy="325089"/>
              </a:xfrm>
              <a:prstGeom prst="rect">
                <a:avLst/>
              </a:prstGeom>
              <a:blipFill>
                <a:blip r:embed="rId3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507144" y="464382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4" y="4643829"/>
                <a:ext cx="433286" cy="4517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1507144" y="5262670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4" y="5262670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3" idx="0"/>
            <a:endCxn id="82" idx="4"/>
          </p:cNvCxnSpPr>
          <p:nvPr/>
        </p:nvCxnSpPr>
        <p:spPr>
          <a:xfrm flipV="1">
            <a:off x="1723787" y="5095543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295400" y="4418473"/>
            <a:ext cx="881366" cy="1587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64868" y="3773714"/>
                <a:ext cx="1097838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8" y="3773714"/>
                <a:ext cx="1097838" cy="451714"/>
              </a:xfrm>
              <a:prstGeom prst="ellipse">
                <a:avLst/>
              </a:prstGeom>
              <a:blipFill>
                <a:blip r:embed="rId4"/>
                <a:stretch>
                  <a:fillRect b="-1333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/>
          <p:nvPr/>
        </p:nvSpPr>
        <p:spPr>
          <a:xfrm>
            <a:off x="1674379" y="3275756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</p:cNvCxnSpPr>
          <p:nvPr/>
        </p:nvCxnSpPr>
        <p:spPr>
          <a:xfrm>
            <a:off x="1712479" y="3351956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712479" y="4225428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238451" y="5670149"/>
                <a:ext cx="1024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51" y="5670149"/>
                <a:ext cx="102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5845713" y="473959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13" y="4739593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 l="-6944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5845713" y="535843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13" y="5358434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 l="-1389"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0"/>
            <a:endCxn id="108" idx="4"/>
          </p:cNvCxnSpPr>
          <p:nvPr/>
        </p:nvCxnSpPr>
        <p:spPr>
          <a:xfrm flipV="1">
            <a:off x="6062356" y="5191307"/>
            <a:ext cx="0" cy="16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633969" y="4514237"/>
            <a:ext cx="881366" cy="1587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/>
              <p:nvPr/>
            </p:nvSpPr>
            <p:spPr>
              <a:xfrm>
                <a:off x="5633969" y="3869478"/>
                <a:ext cx="836774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969" y="3869478"/>
                <a:ext cx="836774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6016281" y="2356762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113" idx="4"/>
          </p:cNvCxnSpPr>
          <p:nvPr/>
        </p:nvCxnSpPr>
        <p:spPr>
          <a:xfrm>
            <a:off x="6054381" y="2432962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51048" y="4321192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5551619" y="5770495"/>
                <a:ext cx="1078051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19" y="5770495"/>
                <a:ext cx="1078051" cy="325089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5541619" y="3758006"/>
            <a:ext cx="1059655" cy="2702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/>
              <p:cNvSpPr/>
              <p:nvPr/>
            </p:nvSpPr>
            <p:spPr>
              <a:xfrm>
                <a:off x="5834405" y="2849177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Oval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05" y="2849177"/>
                <a:ext cx="433286" cy="45171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/>
          <p:cNvCxnSpPr>
            <a:stCxn id="118" idx="4"/>
            <a:endCxn id="112" idx="0"/>
          </p:cNvCxnSpPr>
          <p:nvPr/>
        </p:nvCxnSpPr>
        <p:spPr>
          <a:xfrm>
            <a:off x="6051048" y="3300891"/>
            <a:ext cx="1308" cy="56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92430" y="6124519"/>
                <a:ext cx="9964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30" y="6124519"/>
                <a:ext cx="9964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100569" y="1992766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5800" y="2895600"/>
            <a:ext cx="264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 parameters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3099" y="3788059"/>
            <a:ext cx="14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754430" y="3901372"/>
            <a:ext cx="223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group parameter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38"/>
              <p:cNvSpPr/>
              <p:nvPr/>
            </p:nvSpPr>
            <p:spPr>
              <a:xfrm>
                <a:off x="4677497" y="473959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Oval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97" y="4739593"/>
                <a:ext cx="433286" cy="45171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/>
          <p:cNvCxnSpPr>
            <a:stCxn id="139" idx="6"/>
            <a:endCxn id="108" idx="2"/>
          </p:cNvCxnSpPr>
          <p:nvPr/>
        </p:nvCxnSpPr>
        <p:spPr>
          <a:xfrm>
            <a:off x="5110783" y="4965450"/>
            <a:ext cx="734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4267200" y="4927350"/>
            <a:ext cx="76200" cy="76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endCxn id="139" idx="2"/>
          </p:cNvCxnSpPr>
          <p:nvPr/>
        </p:nvCxnSpPr>
        <p:spPr>
          <a:xfrm>
            <a:off x="4328808" y="4965450"/>
            <a:ext cx="3486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344" y="685800"/>
            <a:ext cx="211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Bayesian Regression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355583" y="685800"/>
            <a:ext cx="329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Hierarchical Bayesian </a:t>
            </a:r>
            <a:r>
              <a:rPr lang="en-US" b="1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809527" y="1104405"/>
                <a:ext cx="172970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27" y="1104405"/>
                <a:ext cx="1729704" cy="266035"/>
              </a:xfrm>
              <a:prstGeom prst="rect">
                <a:avLst/>
              </a:prstGeom>
              <a:blipFill>
                <a:blip r:embed="rId13"/>
                <a:stretch>
                  <a:fillRect l="-2465" r="-35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809527" y="1405691"/>
                <a:ext cx="1901546" cy="529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27" y="1405691"/>
                <a:ext cx="1901546" cy="529889"/>
              </a:xfrm>
              <a:prstGeom prst="rect">
                <a:avLst/>
              </a:prstGeom>
              <a:blipFill>
                <a:blip r:embed="rId14"/>
                <a:stretch>
                  <a:fillRect l="-3846" b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032627" y="1083787"/>
                <a:ext cx="184742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7" y="1083787"/>
                <a:ext cx="1847429" cy="266035"/>
              </a:xfrm>
              <a:prstGeom prst="rect">
                <a:avLst/>
              </a:prstGeom>
              <a:blipFill>
                <a:blip r:embed="rId15"/>
                <a:stretch>
                  <a:fillRect l="-2310" r="-33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061810" y="1325611"/>
                <a:ext cx="2019271" cy="57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10" y="1325611"/>
                <a:ext cx="2019271" cy="579389"/>
              </a:xfrm>
              <a:prstGeom prst="rect">
                <a:avLst/>
              </a:prstGeom>
              <a:blipFill>
                <a:blip r:embed="rId16"/>
                <a:stretch>
                  <a:fillRect l="-3614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Hierarchical Bayesian Regression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769" y="39624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http://pymc-devs.github.io/pymc3/notebooks/GLM-hierarchical.html</a:t>
            </a:r>
          </a:p>
        </p:txBody>
      </p:sp>
    </p:spTree>
    <p:extLst>
      <p:ext uri="{BB962C8B-B14F-4D97-AF65-F5344CB8AC3E}">
        <p14:creationId xmlns:p14="http://schemas.microsoft.com/office/powerpoint/2010/main" val="18369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18191</TotalTime>
  <Words>2235</Words>
  <Application>Microsoft Office PowerPoint</Application>
  <PresentationFormat>On-screen Show (4:3)</PresentationFormat>
  <Paragraphs>722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179</cp:revision>
  <dcterms:created xsi:type="dcterms:W3CDTF">2016-04-29T12:35:56Z</dcterms:created>
  <dcterms:modified xsi:type="dcterms:W3CDTF">2016-10-04T18:47:31Z</dcterms:modified>
</cp:coreProperties>
</file>