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6" r:id="rId3"/>
    <p:sldId id="368" r:id="rId4"/>
    <p:sldId id="374" r:id="rId5"/>
    <p:sldId id="315" r:id="rId6"/>
    <p:sldId id="371" r:id="rId7"/>
    <p:sldId id="369" r:id="rId8"/>
    <p:sldId id="296" r:id="rId9"/>
    <p:sldId id="318" r:id="rId10"/>
    <p:sldId id="345" r:id="rId11"/>
    <p:sldId id="361" r:id="rId12"/>
    <p:sldId id="325" r:id="rId13"/>
    <p:sldId id="348" r:id="rId14"/>
    <p:sldId id="319" r:id="rId15"/>
    <p:sldId id="372" r:id="rId16"/>
    <p:sldId id="320" r:id="rId17"/>
    <p:sldId id="373" r:id="rId18"/>
    <p:sldId id="337" r:id="rId19"/>
    <p:sldId id="330" r:id="rId20"/>
    <p:sldId id="360" r:id="rId21"/>
    <p:sldId id="370" r:id="rId22"/>
    <p:sldId id="375" r:id="rId23"/>
    <p:sldId id="365" r:id="rId24"/>
    <p:sldId id="376" r:id="rId25"/>
    <p:sldId id="378" r:id="rId26"/>
    <p:sldId id="379" r:id="rId27"/>
    <p:sldId id="351" r:id="rId28"/>
    <p:sldId id="342" r:id="rId29"/>
    <p:sldId id="362" r:id="rId30"/>
    <p:sldId id="366" r:id="rId31"/>
    <p:sldId id="380" r:id="rId32"/>
    <p:sldId id="381" r:id="rId33"/>
    <p:sldId id="355" r:id="rId34"/>
    <p:sldId id="359" r:id="rId35"/>
    <p:sldId id="334" r:id="rId36"/>
    <p:sldId id="335" r:id="rId37"/>
    <p:sldId id="30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00"/>
    <a:srgbClr val="92D050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3" autoAdjust="0"/>
    <p:restoredTop sz="83354" autoAdjust="0"/>
  </p:normalViewPr>
  <p:slideViewPr>
    <p:cSldViewPr>
      <p:cViewPr varScale="1">
        <p:scale>
          <a:sx n="96" d="100"/>
          <a:sy n="96" d="100"/>
        </p:scale>
        <p:origin x="22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2E506-8BB5-48FA-A1AA-2106DB369FE6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7C5D-FA26-4DBC-9605-00ECC117D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0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7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10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9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27C5D-FA26-4DBC-9605-00ECC117D9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1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0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76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4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9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2238-61B8-4A7B-BB0A-FA02EE5FBFC7}" type="datetimeFigureOut">
              <a:rPr lang="en-US" smtClean="0"/>
              <a:t>10/13/2016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5473F-B982-4CE0-AA7C-92EB9AA1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4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4.png"/><Relationship Id="rId4" Type="http://schemas.openxmlformats.org/officeDocument/2006/relationships/image" Target="../media/image10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7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7" Type="http://schemas.openxmlformats.org/officeDocument/2006/relationships/image" Target="../media/image1190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0.png"/><Relationship Id="rId5" Type="http://schemas.openxmlformats.org/officeDocument/2006/relationships/image" Target="../media/image119.png"/><Relationship Id="rId4" Type="http://schemas.openxmlformats.org/officeDocument/2006/relationships/image" Target="../media/image11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35.png"/><Relationship Id="rId7" Type="http://schemas.openxmlformats.org/officeDocument/2006/relationships/image" Target="../media/image138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360.png"/><Relationship Id="rId7" Type="http://schemas.openxmlformats.org/officeDocument/2006/relationships/image" Target="../media/image600.png"/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0.png"/><Relationship Id="rId5" Type="http://schemas.openxmlformats.org/officeDocument/2006/relationships/image" Target="../media/image580.png"/><Relationship Id="rId4" Type="http://schemas.openxmlformats.org/officeDocument/2006/relationships/image" Target="../media/image1370.png"/><Relationship Id="rId9" Type="http://schemas.openxmlformats.org/officeDocument/2006/relationships/image" Target="../media/image6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10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1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39.png"/><Relationship Id="rId4" Type="http://schemas.openxmlformats.org/officeDocument/2006/relationships/image" Target="../media/image12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192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L7. Machine Learning </a:t>
            </a:r>
          </a:p>
          <a:p>
            <a:pPr algn="ctr"/>
            <a:r>
              <a:rPr lang="en-US" sz="2500" b="1" dirty="0" smtClean="0">
                <a:solidFill>
                  <a:srgbClr val="3333FF"/>
                </a:solidFill>
              </a:rPr>
              <a:t>(Regression)</a:t>
            </a:r>
            <a:endParaRPr lang="en-US" sz="2500" b="1" dirty="0">
              <a:solidFill>
                <a:srgbClr val="3333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32766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https://github.com/JWarmenhoven/ISLR-python</a:t>
            </a:r>
          </a:p>
        </p:txBody>
      </p:sp>
    </p:spTree>
    <p:extLst>
      <p:ext uri="{BB962C8B-B14F-4D97-AF65-F5344CB8AC3E}">
        <p14:creationId xmlns:p14="http://schemas.microsoft.com/office/powerpoint/2010/main" val="21447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Learning as optimization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685800"/>
                <a:ext cx="350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Notation for general 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85800"/>
                <a:ext cx="3505200" cy="369332"/>
              </a:xfrm>
              <a:prstGeom prst="rect">
                <a:avLst/>
              </a:prstGeom>
              <a:blipFill>
                <a:blip r:embed="rId2"/>
                <a:stretch>
                  <a:fillRect l="-1565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27823" y="1416595"/>
                <a:ext cx="34783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3" y="1416595"/>
                <a:ext cx="3478388" cy="400110"/>
              </a:xfrm>
              <a:prstGeom prst="rect">
                <a:avLst/>
              </a:prstGeom>
              <a:blipFill>
                <a:blip r:embed="rId3"/>
                <a:stretch>
                  <a:fillRect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4800" y="1105729"/>
            <a:ext cx="286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linear 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76299" y="2835580"/>
                <a:ext cx="247650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2835580"/>
                <a:ext cx="2476501" cy="707886"/>
              </a:xfrm>
              <a:prstGeom prst="rect">
                <a:avLst/>
              </a:prstGeom>
              <a:blipFill>
                <a:blip r:embed="rId4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76299" y="1903295"/>
                <a:ext cx="7254684" cy="500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1903295"/>
                <a:ext cx="7254684" cy="500715"/>
              </a:xfrm>
              <a:prstGeom prst="rect">
                <a:avLst/>
              </a:prstGeom>
              <a:blipFill>
                <a:blip r:embed="rId5"/>
                <a:stretch>
                  <a:fillRect l="-924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81000" y="4017522"/>
            <a:ext cx="1989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a Matrix form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00709" y="6010866"/>
                <a:ext cx="21601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709" y="6010866"/>
                <a:ext cx="2160148" cy="400110"/>
              </a:xfrm>
              <a:prstGeom prst="rect">
                <a:avLst/>
              </a:prstGeom>
              <a:blipFill>
                <a:blip r:embed="rId6"/>
                <a:stretch>
                  <a:fillRect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260857" y="5665149"/>
                <a:ext cx="1862368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857" y="5665149"/>
                <a:ext cx="1862368" cy="10831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97481" y="4419599"/>
                <a:ext cx="4245713" cy="1083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81" y="4419599"/>
                <a:ext cx="4245713" cy="10831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1381" y="2519796"/>
                <a:ext cx="2771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If we introduce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81" y="2519796"/>
                <a:ext cx="2771336" cy="369332"/>
              </a:xfrm>
              <a:prstGeom prst="rect">
                <a:avLst/>
              </a:prstGeom>
              <a:blipFill>
                <a:blip r:embed="rId9"/>
                <a:stretch>
                  <a:fillRect l="-1319" t="-8197" r="-10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881238" y="3315529"/>
            <a:ext cx="6433962" cy="875471"/>
            <a:chOff x="1006437" y="3216221"/>
            <a:chExt cx="6433962" cy="875471"/>
          </a:xfrm>
        </p:grpSpPr>
        <p:sp>
          <p:nvSpPr>
            <p:cNvPr id="18" name="TextBox 17"/>
            <p:cNvSpPr txBox="1"/>
            <p:nvPr/>
          </p:nvSpPr>
          <p:spPr>
            <a:xfrm>
              <a:off x="5271977" y="3722360"/>
              <a:ext cx="401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5257800" y="3567926"/>
              <a:ext cx="152400" cy="2617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006437" y="3216221"/>
                  <a:ext cx="643396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 smtClean="0"/>
                    <a:t>with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sz="20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37" y="3216221"/>
                  <a:ext cx="6433962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1043" t="-90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166271" y="4730357"/>
                <a:ext cx="16095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𝑋𝑤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271" y="4730357"/>
                <a:ext cx="1609543" cy="461665"/>
              </a:xfrm>
              <a:prstGeom prst="rect">
                <a:avLst/>
              </a:prstGeom>
              <a:blipFill>
                <a:blip r:embed="rId11"/>
                <a:stretch>
                  <a:fillRect t="-394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595117" y="6025656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36588" y="5442137"/>
                <a:ext cx="1960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# of data points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88" y="5442137"/>
                <a:ext cx="1960921" cy="369332"/>
              </a:xfrm>
              <a:prstGeom prst="rect">
                <a:avLst/>
              </a:prstGeom>
              <a:blipFill>
                <a:blip r:embed="rId12"/>
                <a:stretch>
                  <a:fillRect t="-10000" r="-217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8600" y="1021673"/>
                <a:ext cx="7940554" cy="1402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cost function for the optimization can be defined as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21673"/>
                <a:ext cx="7940554" cy="1402563"/>
              </a:xfrm>
              <a:prstGeom prst="rect">
                <a:avLst/>
              </a:prstGeom>
              <a:blipFill>
                <a:blip r:embed="rId2"/>
                <a:stretch>
                  <a:fillRect l="-538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Learning as optimization (Normal Equation)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800" y="4800600"/>
                <a:ext cx="6629400" cy="1210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B050"/>
                    </a:solidFill>
                  </a:rPr>
                  <a:t>For reference, other norms are summarized here : 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rad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800600"/>
                <a:ext cx="6629400" cy="1210011"/>
              </a:xfrm>
              <a:prstGeom prst="rect">
                <a:avLst/>
              </a:prstGeom>
              <a:blipFill>
                <a:blip r:embed="rId3"/>
                <a:stretch>
                  <a:fillRect l="-551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51494" y="3792486"/>
                <a:ext cx="429476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94" y="3792486"/>
                <a:ext cx="4294765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65819" y="2328742"/>
                <a:ext cx="4502002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819" y="2328742"/>
                <a:ext cx="4502002" cy="718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8600" y="3380046"/>
                <a:ext cx="86263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 smtClean="0"/>
                  <a:t>optimum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 smtClean="0"/>
                  <a:t> cam be computed as one </a:t>
                </a:r>
                <a:r>
                  <a:rPr lang="en-US" dirty="0" err="1" smtClean="0"/>
                  <a:t>minizing</a:t>
                </a:r>
                <a:r>
                  <a:rPr lang="en-US" dirty="0" smtClean="0"/>
                  <a:t> the cost </a:t>
                </a:r>
                <a:r>
                  <a:rPr lang="en-US" dirty="0"/>
                  <a:t>function </a:t>
                </a:r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380046"/>
                <a:ext cx="8626354" cy="369332"/>
              </a:xfrm>
              <a:prstGeom prst="rect">
                <a:avLst/>
              </a:prstGeom>
              <a:blipFill>
                <a:blip r:embed="rId6"/>
                <a:stretch>
                  <a:fillRect l="-4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2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33305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Linear Algebra Approach for finding the optimum parameters: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Learning as optimization (Normal Equation)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33400" y="2409835"/>
                <a:ext cx="988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09835"/>
                <a:ext cx="98802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371600" y="2286000"/>
                <a:ext cx="4686411" cy="2962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𝑋𝑤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𝑋𝑤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dirty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tr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86000"/>
                <a:ext cx="4686411" cy="2962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73923" y="5410200"/>
                <a:ext cx="30357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23" y="5410200"/>
                <a:ext cx="303570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334386" y="5688427"/>
                <a:ext cx="239941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386" y="5688427"/>
                <a:ext cx="2399414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07019" y="991778"/>
                <a:ext cx="429476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019" y="991778"/>
                <a:ext cx="4294765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54630" y="1660748"/>
                <a:ext cx="3937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Optimality condition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30" y="1660748"/>
                <a:ext cx="3937168" cy="369332"/>
              </a:xfrm>
              <a:prstGeom prst="rect">
                <a:avLst/>
              </a:prstGeom>
              <a:blipFill>
                <a:blip r:embed="rId7"/>
                <a:stretch>
                  <a:fillRect l="-1238" t="-8197" r="-86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4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Probabilistic view on linear regression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700207"/>
                <a:ext cx="8229600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Assume there is uncertainty in the predicted value :</a:t>
                </a:r>
              </a:p>
              <a:p>
                <a:endParaRPr lang="en-US" sz="10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algn="ctr"/>
                <a:endParaRPr lang="en-US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Then the probabilistic model on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can be represented as</a:t>
                </a:r>
                <a:endParaRPr lang="en-US" dirty="0"/>
              </a:p>
              <a:p>
                <a:pPr algn="ctr"/>
                <a:endParaRPr lang="en-US" sz="10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 smtClean="0"/>
                  <a:t>   or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00207"/>
                <a:ext cx="8229600" cy="1661993"/>
              </a:xfrm>
              <a:prstGeom prst="rect">
                <a:avLst/>
              </a:prstGeom>
              <a:blipFill>
                <a:blip r:embed="rId2"/>
                <a:stretch>
                  <a:fillRect l="-444" t="-219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4189819" y="4174091"/>
                <a:ext cx="433286" cy="45171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19" y="4174091"/>
                <a:ext cx="433286" cy="4517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189819" y="3339934"/>
                <a:ext cx="433286" cy="45171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819" y="3339934"/>
                <a:ext cx="433286" cy="45171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348151" y="3227189"/>
            <a:ext cx="1490966" cy="1727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4"/>
          </p:cNvCxnSpPr>
          <p:nvPr/>
        </p:nvCxnSpPr>
        <p:spPr>
          <a:xfrm>
            <a:off x="4406462" y="3791648"/>
            <a:ext cx="0" cy="405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83074" y="4630102"/>
                <a:ext cx="10723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074" y="4630102"/>
                <a:ext cx="107234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4966397" y="3336473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397" y="3336473"/>
                <a:ext cx="433286" cy="45171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3413241" y="333993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241" y="3339934"/>
                <a:ext cx="433286" cy="45171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5"/>
            <a:endCxn id="5" idx="1"/>
          </p:cNvCxnSpPr>
          <p:nvPr/>
        </p:nvCxnSpPr>
        <p:spPr>
          <a:xfrm>
            <a:off x="3783074" y="3725496"/>
            <a:ext cx="470198" cy="514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13260" y="2917938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3407925" y="2455029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925" y="2455029"/>
                <a:ext cx="433286" cy="45171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6" idx="3"/>
            <a:endCxn id="5" idx="7"/>
          </p:cNvCxnSpPr>
          <p:nvPr/>
        </p:nvCxnSpPr>
        <p:spPr>
          <a:xfrm flipH="1">
            <a:off x="4559652" y="3722035"/>
            <a:ext cx="470198" cy="518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981200" y="3377664"/>
                <a:ext cx="1421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377664"/>
                <a:ext cx="142135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929485" y="4139114"/>
                <a:ext cx="1692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85" y="4139114"/>
                <a:ext cx="1692771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010178" y="4964668"/>
                <a:ext cx="70989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An </a:t>
                </a:r>
                <a:r>
                  <a:rPr lang="en-US" dirty="0">
                    <a:solidFill>
                      <a:srgbClr val="FF0000"/>
                    </a:solidFill>
                  </a:rPr>
                  <a:t>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independently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identically </a:t>
                </a:r>
                <a:r>
                  <a:rPr lang="en-US" dirty="0">
                    <a:solidFill>
                      <a:srgbClr val="FF0000"/>
                    </a:solidFill>
                  </a:rPr>
                  <a:t>distributed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i.i.d</a:t>
                </a:r>
                <a:r>
                  <a:rPr lang="en-US" dirty="0">
                    <a:solidFill>
                      <a:srgbClr val="FF0000"/>
                    </a:solidFill>
                  </a:rPr>
                  <a:t> assumption)</a:t>
                </a: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78" y="4964668"/>
                <a:ext cx="7098948" cy="369332"/>
              </a:xfrm>
              <a:prstGeom prst="rect">
                <a:avLst/>
              </a:prstGeom>
              <a:blipFill>
                <a:blip r:embed="rId11"/>
                <a:stretch>
                  <a:fillRect l="-7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04800" y="5501073"/>
                <a:ext cx="8288451" cy="1279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likelihood of the data is defined as </a:t>
                </a:r>
                <a:endParaRPr lang="en-US" dirty="0"/>
              </a:p>
              <a:p>
                <a:endParaRPr lang="en-US" sz="1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01073"/>
                <a:ext cx="8288451" cy="1279453"/>
              </a:xfrm>
              <a:prstGeom prst="rect">
                <a:avLst/>
              </a:prstGeom>
              <a:blipFill>
                <a:blip r:embed="rId12"/>
                <a:stretch>
                  <a:fillRect l="-4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29485" y="4445436"/>
                <a:ext cx="1806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85" y="4445436"/>
                <a:ext cx="1806392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6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5943600"/>
            <a:ext cx="9144000" cy="8277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38400" y="1219200"/>
                <a:ext cx="5181600" cy="3210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219200"/>
                <a:ext cx="5181600" cy="3210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00200" y="1219200"/>
                <a:ext cx="960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219200"/>
                <a:ext cx="9608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4800" y="7620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log likelihood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39" y="4600616"/>
                <a:ext cx="9134061" cy="915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optimum parameters is determined by maximizing log likelihood</a:t>
                </a:r>
              </a:p>
              <a:p>
                <a:endParaRPr lang="en-US" sz="1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" y="4600616"/>
                <a:ext cx="9134061" cy="915443"/>
              </a:xfrm>
              <a:prstGeom prst="rect">
                <a:avLst/>
              </a:prstGeom>
              <a:blipFill>
                <a:blip r:embed="rId5"/>
                <a:stretch>
                  <a:fillRect l="-467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Learning as probabilistic model (MLE Approach)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4800" y="5943600"/>
                <a:ext cx="40051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</a:rPr>
                  <a:t>Minimizing</a:t>
                </a:r>
                <a:r>
                  <a:rPr lang="en-US" dirty="0"/>
                  <a:t> the square error sum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943600"/>
                <a:ext cx="4005135" cy="369332"/>
              </a:xfrm>
              <a:prstGeom prst="rect">
                <a:avLst/>
              </a:prstGeom>
              <a:blipFill>
                <a:blip r:embed="rId6"/>
                <a:stretch>
                  <a:fillRect l="-12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3951" y="6325803"/>
                <a:ext cx="65900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333FF"/>
                    </a:solidFill>
                  </a:rPr>
                  <a:t>Maximizing </a:t>
                </a:r>
                <a:r>
                  <a:rPr lang="en-US" dirty="0"/>
                  <a:t>the log likelihood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951" y="6325803"/>
                <a:ext cx="6590049" cy="369332"/>
              </a:xfrm>
              <a:prstGeom prst="rect">
                <a:avLst/>
              </a:prstGeom>
              <a:blipFill>
                <a:blip r:embed="rId7"/>
                <a:stretch>
                  <a:fillRect l="-8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2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Learning as probabilistic </a:t>
            </a:r>
            <a:r>
              <a:rPr lang="en-US" b="1" dirty="0">
                <a:solidFill>
                  <a:srgbClr val="3333FF"/>
                </a:solidFill>
              </a:rPr>
              <a:t>model (Bayesian Approach)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134393" y="3080956"/>
                <a:ext cx="433286" cy="45171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93" y="3080956"/>
                <a:ext cx="433286" cy="45171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6134393" y="2246799"/>
                <a:ext cx="433286" cy="45171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393" y="2246799"/>
                <a:ext cx="433286" cy="4517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292725" y="2134054"/>
            <a:ext cx="1490966" cy="1727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>
          <a:xfrm>
            <a:off x="6351036" y="2698513"/>
            <a:ext cx="0" cy="405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27648" y="3536967"/>
                <a:ext cx="10242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648" y="3536967"/>
                <a:ext cx="102425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6910971" y="2243338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71" y="2243338"/>
                <a:ext cx="433286" cy="45171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/>
              <p:cNvSpPr/>
              <p:nvPr/>
            </p:nvSpPr>
            <p:spPr>
              <a:xfrm>
                <a:off x="5357815" y="2246799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15" y="2246799"/>
                <a:ext cx="433286" cy="45171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5"/>
            <a:endCxn id="10" idx="1"/>
          </p:cNvCxnSpPr>
          <p:nvPr/>
        </p:nvCxnSpPr>
        <p:spPr>
          <a:xfrm>
            <a:off x="5727648" y="2632361"/>
            <a:ext cx="470198" cy="514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557834" y="1824803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5352499" y="136189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99" y="1361894"/>
                <a:ext cx="433286" cy="45171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6" idx="3"/>
            <a:endCxn id="10" idx="7"/>
          </p:cNvCxnSpPr>
          <p:nvPr/>
        </p:nvCxnSpPr>
        <p:spPr>
          <a:xfrm flipH="1">
            <a:off x="6504226" y="2628900"/>
            <a:ext cx="470198" cy="518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6910971" y="136189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71" y="1361894"/>
                <a:ext cx="433286" cy="45171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7127614" y="1812025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1852767" y="3080956"/>
                <a:ext cx="433286" cy="45171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67" y="3080956"/>
                <a:ext cx="433286" cy="45171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1852767" y="2246799"/>
                <a:ext cx="433286" cy="451714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67" y="2246799"/>
                <a:ext cx="433286" cy="45171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1011099" y="2134054"/>
            <a:ext cx="1490966" cy="17275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8" idx="4"/>
          </p:cNvCxnSpPr>
          <p:nvPr/>
        </p:nvCxnSpPr>
        <p:spPr>
          <a:xfrm>
            <a:off x="2069410" y="2698513"/>
            <a:ext cx="0" cy="405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446022" y="3536967"/>
                <a:ext cx="10242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22" y="3536967"/>
                <a:ext cx="102425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629345" y="2243338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45" y="2243338"/>
                <a:ext cx="433286" cy="45171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/>
              <p:cNvSpPr/>
              <p:nvPr/>
            </p:nvSpPr>
            <p:spPr>
              <a:xfrm>
                <a:off x="1076189" y="2246799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89" y="2246799"/>
                <a:ext cx="433286" cy="45171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35" idx="5"/>
            <a:endCxn id="25" idx="1"/>
          </p:cNvCxnSpPr>
          <p:nvPr/>
        </p:nvCxnSpPr>
        <p:spPr>
          <a:xfrm>
            <a:off x="1446022" y="2632361"/>
            <a:ext cx="470198" cy="514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276208" y="1824803"/>
            <a:ext cx="0" cy="431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/>
              <p:cNvSpPr/>
              <p:nvPr/>
            </p:nvSpPr>
            <p:spPr>
              <a:xfrm>
                <a:off x="1070873" y="1361894"/>
                <a:ext cx="433286" cy="451714"/>
              </a:xfrm>
              <a:prstGeom prst="ellipse">
                <a:avLst/>
              </a:prstGeom>
              <a:noFill/>
              <a:ln w="63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3" y="1361894"/>
                <a:ext cx="433286" cy="45171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>
            <a:stCxn id="34" idx="3"/>
            <a:endCxn id="25" idx="7"/>
          </p:cNvCxnSpPr>
          <p:nvPr/>
        </p:nvCxnSpPr>
        <p:spPr>
          <a:xfrm flipH="1">
            <a:off x="2222600" y="2628900"/>
            <a:ext cx="470198" cy="518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517079" y="2698135"/>
                <a:ext cx="12823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16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79" y="2698135"/>
                <a:ext cx="1282338" cy="338554"/>
              </a:xfrm>
              <a:prstGeom prst="rect">
                <a:avLst/>
              </a:prstGeom>
              <a:blipFill>
                <a:blip r:embed="rId1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874059" y="3184051"/>
                <a:ext cx="1692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59" y="3184051"/>
                <a:ext cx="1692771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874059" y="3490373"/>
                <a:ext cx="18063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59" y="3490373"/>
                <a:ext cx="1806392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874059" y="2710074"/>
                <a:ext cx="21937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059" y="2710074"/>
                <a:ext cx="2193741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292725" y="1050925"/>
            <a:ext cx="2266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33FF"/>
                </a:solidFill>
              </a:rPr>
              <a:t>Fixed hyper-parameter</a:t>
            </a:r>
            <a:endParaRPr lang="en-US" sz="1600" dirty="0">
              <a:solidFill>
                <a:srgbClr val="3333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4934" y="1064631"/>
            <a:ext cx="2292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3333FF"/>
                </a:solidFill>
              </a:rPr>
              <a:t>Fixed hyper-parameter</a:t>
            </a:r>
            <a:endParaRPr lang="en-US" sz="1600" dirty="0">
              <a:solidFill>
                <a:srgbClr val="3333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6255" y="1914373"/>
            <a:ext cx="15423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33FF"/>
                </a:solidFill>
              </a:rPr>
              <a:t>Fixed </a:t>
            </a:r>
            <a:r>
              <a:rPr lang="en-US" sz="1600" dirty="0" smtClean="0">
                <a:solidFill>
                  <a:srgbClr val="3333FF"/>
                </a:solidFill>
              </a:rPr>
              <a:t>parameter</a:t>
            </a:r>
            <a:endParaRPr lang="en-US" sz="1600" dirty="0">
              <a:solidFill>
                <a:srgbClr val="3333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934" y="1050925"/>
            <a:ext cx="3933716" cy="30393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59000" y="1050925"/>
            <a:ext cx="4508800" cy="30393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131959" y="2252927"/>
            <a:ext cx="418725" cy="4421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73639" y="4132355"/>
                <a:ext cx="7955961" cy="1993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Consider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stochastic variables </a:t>
                </a:r>
                <a:r>
                  <a:rPr lang="en-US" dirty="0" smtClean="0"/>
                  <a:t>(represented as a distribution)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(Assume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known for simple derivation)</a:t>
                </a:r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Find the distribution on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→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39" y="4132355"/>
                <a:ext cx="7955961" cy="1993751"/>
              </a:xfrm>
              <a:prstGeom prst="rect">
                <a:avLst/>
              </a:prstGeom>
              <a:blipFill>
                <a:blip r:embed="rId18"/>
                <a:stretch>
                  <a:fillRect l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661637" y="6260068"/>
                <a:ext cx="389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We will </a:t>
                </a:r>
                <a:r>
                  <a:rPr lang="en-US" dirty="0"/>
                  <a:t>a</a:t>
                </a:r>
                <a:r>
                  <a:rPr lang="en-US" dirty="0" smtClean="0"/>
                  <a:t>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fixed for the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637" y="6260068"/>
                <a:ext cx="3890489" cy="369332"/>
              </a:xfrm>
              <a:prstGeom prst="rect">
                <a:avLst/>
              </a:prstGeom>
              <a:blipFill>
                <a:blip r:embed="rId19"/>
                <a:stretch>
                  <a:fillRect l="-141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785785" y="703277"/>
            <a:ext cx="198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Bayesian approach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67458" y="685800"/>
            <a:ext cx="332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MLE approach (point estimation)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165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28600" y="914400"/>
            <a:ext cx="3853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Multivariate regression likelihood is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43000" y="1594801"/>
                <a:ext cx="9437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594801"/>
                <a:ext cx="943720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91970" y="1378670"/>
                <a:ext cx="4526688" cy="1604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970" y="1378670"/>
                <a:ext cx="4526688" cy="1604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80695" y="3880391"/>
                <a:ext cx="4642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Multivariate Gaussian prior on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95" y="3880391"/>
                <a:ext cx="4642489" cy="369332"/>
              </a:xfrm>
              <a:prstGeom prst="rect">
                <a:avLst/>
              </a:prstGeom>
              <a:blipFill>
                <a:blip r:embed="rId4"/>
                <a:stretch>
                  <a:fillRect l="-9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905000" y="4847917"/>
                <a:ext cx="39208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47917"/>
                <a:ext cx="3920881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952063" y="4433601"/>
                <a:ext cx="2143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63" y="4433601"/>
                <a:ext cx="2143344" cy="369332"/>
              </a:xfrm>
              <a:prstGeom prst="rect">
                <a:avLst/>
              </a:prstGeom>
              <a:blipFill>
                <a:blip r:embed="rId6"/>
                <a:stretch>
                  <a:fillRect t="-8197" r="-14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Learning as probabilistic </a:t>
            </a:r>
            <a:r>
              <a:rPr lang="en-US" b="1" dirty="0">
                <a:solidFill>
                  <a:srgbClr val="3333FF"/>
                </a:solidFill>
              </a:rPr>
              <a:t>model (Bayesian Approach)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41695" y="2362200"/>
                <a:ext cx="2175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=#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of data points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695" y="2362200"/>
                <a:ext cx="2175724" cy="369332"/>
              </a:xfrm>
              <a:prstGeom prst="rect">
                <a:avLst/>
              </a:prstGeom>
              <a:blipFill>
                <a:blip r:embed="rId7"/>
                <a:stretch>
                  <a:fillRect t="-10000" r="-16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943467" y="5020592"/>
                <a:ext cx="2143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Dimension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467" y="5020592"/>
                <a:ext cx="2143023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86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9322" y="685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We want to find the posterior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6546" y="1225526"/>
                <a:ext cx="1236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6" y="1225526"/>
                <a:ext cx="1236300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0" y="1225526"/>
                <a:ext cx="7295330" cy="1125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225526"/>
                <a:ext cx="7295330" cy="1125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0698" y="2755207"/>
                <a:ext cx="1534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98" y="2755207"/>
                <a:ext cx="1534459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89322" y="2201325"/>
            <a:ext cx="1302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Take log: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28800" y="2494457"/>
                <a:ext cx="7434102" cy="26531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94457"/>
                <a:ext cx="7434102" cy="2653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Learning as probabilistic </a:t>
            </a:r>
            <a:r>
              <a:rPr lang="en-US" b="1" dirty="0">
                <a:solidFill>
                  <a:srgbClr val="3333FF"/>
                </a:solidFill>
              </a:rPr>
              <a:t>model (Bayesian Approach)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29000" y="5530381"/>
                <a:ext cx="2836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530381"/>
                <a:ext cx="283622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50051" y="5914717"/>
                <a:ext cx="215789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nor/>
                            </m:rPr>
                            <a:rPr lang="en-US" i="1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51" y="5914717"/>
                <a:ext cx="2157898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847113" y="5914717"/>
                <a:ext cx="2618666" cy="6743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13" y="5914717"/>
                <a:ext cx="2618666" cy="6743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2400" y="5255250"/>
            <a:ext cx="2763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Posterior distribution is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8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Jupyter Demo 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Bayesian Regression </a:t>
            </a:r>
            <a:r>
              <a:rPr lang="en-US" dirty="0" smtClean="0">
                <a:solidFill>
                  <a:srgbClr val="FF0000"/>
                </a:solidFill>
              </a:rPr>
              <a:t>Analytical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Learning as probabilistic </a:t>
            </a:r>
            <a:r>
              <a:rPr lang="en-US" b="1" dirty="0">
                <a:solidFill>
                  <a:srgbClr val="3333FF"/>
                </a:solidFill>
              </a:rPr>
              <a:t>model (Bayesian Approach)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09800" y="1295400"/>
                <a:ext cx="4383059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295400"/>
                <a:ext cx="4383059" cy="660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" y="838200"/>
            <a:ext cx="2705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Predicative distribution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Learning as probabilistic </a:t>
            </a:r>
            <a:r>
              <a:rPr lang="en-US" b="1" dirty="0">
                <a:solidFill>
                  <a:srgbClr val="3333FF"/>
                </a:solidFill>
              </a:rPr>
              <a:t>model (Bayesian Approach)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09800" y="1295400"/>
                <a:ext cx="4383059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e>
                      </m:nary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295400"/>
                <a:ext cx="4383059" cy="660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" y="838200"/>
            <a:ext cx="2705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Predicative distribution 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Jupyter Demo Simulation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Bayesian </a:t>
            </a:r>
            <a:r>
              <a:rPr lang="en-US" dirty="0" smtClean="0">
                <a:solidFill>
                  <a:schemeClr val="tx1"/>
                </a:solidFill>
              </a:rPr>
              <a:t>Regression (</a:t>
            </a:r>
            <a:r>
              <a:rPr lang="en-US" dirty="0" smtClean="0">
                <a:solidFill>
                  <a:srgbClr val="FF0000"/>
                </a:solidFill>
              </a:rPr>
              <a:t>Sampling using </a:t>
            </a:r>
            <a:r>
              <a:rPr lang="en-US" dirty="0" err="1" smtClean="0">
                <a:solidFill>
                  <a:srgbClr val="FF0000"/>
                </a:solidFill>
              </a:rPr>
              <a:t>PyMC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What is Machine Learning?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9700" y="1905000"/>
            <a:ext cx="6324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rgbClr val="00B050"/>
                </a:solidFill>
              </a:rPr>
              <a:t>data</a:t>
            </a:r>
            <a:r>
              <a:rPr lang="en-US" sz="2500" dirty="0" smtClean="0"/>
              <a:t>    +    </a:t>
            </a:r>
            <a:r>
              <a:rPr lang="en-US" sz="2500" dirty="0" smtClean="0">
                <a:solidFill>
                  <a:srgbClr val="3333FF"/>
                </a:solidFill>
              </a:rPr>
              <a:t>model</a:t>
            </a:r>
            <a:r>
              <a:rPr lang="en-US" sz="2500" dirty="0" smtClean="0"/>
              <a:t>    =    </a:t>
            </a:r>
            <a:r>
              <a:rPr lang="en-US" sz="2500" dirty="0" smtClean="0">
                <a:solidFill>
                  <a:srgbClr val="FF0000"/>
                </a:solidFill>
              </a:rPr>
              <a:t>prediction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352800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: observations, experience,…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Model: a form of prior knowledge, assumptions, belief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Functional model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Probabilistic model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Prediction : the new knowledge obtained by combining the data and model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Regression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Classification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R</a:t>
            </a:r>
            <a:r>
              <a:rPr lang="en-US" b="1" dirty="0" smtClean="0">
                <a:solidFill>
                  <a:srgbClr val="3333FF"/>
                </a:solidFill>
              </a:rPr>
              <a:t>egularized linear regression  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0692"/>
          <a:stretch/>
        </p:blipFill>
        <p:spPr>
          <a:xfrm>
            <a:off x="1219200" y="883221"/>
            <a:ext cx="3352800" cy="2545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" y="3429000"/>
                <a:ext cx="8077200" cy="2996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goal of regression is to come up with some good prediction function: </a:t>
                </a:r>
              </a:p>
              <a:p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endParaRPr lang="en-US" sz="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So far, we have found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 smtClean="0"/>
                  <a:t> by finding (Ordinary Least Square Estimation)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arg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sz="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 see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good candidate, we need to check</a:t>
                </a:r>
              </a:p>
              <a:p>
                <a:endParaRPr lang="en-US" sz="1000" dirty="0" smtClean="0"/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Is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 smtClean="0"/>
                  <a:t> close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Will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fit future observation well?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(Generalization)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429000"/>
                <a:ext cx="8077200" cy="2996782"/>
              </a:xfrm>
              <a:prstGeom prst="rect">
                <a:avLst/>
              </a:prstGeom>
              <a:blipFill>
                <a:blip r:embed="rId4"/>
                <a:stretch>
                  <a:fillRect l="-453" t="-1222" b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800600" y="1828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 good regression function?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Jupyter Demo 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Regularization Motivation Example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R</a:t>
            </a:r>
            <a:r>
              <a:rPr lang="en-US" b="1" dirty="0" smtClean="0">
                <a:solidFill>
                  <a:srgbClr val="3333FF"/>
                </a:solidFill>
              </a:rPr>
              <a:t>egularized linear regression  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1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The Bias and Variance Trade off 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1063" b="9975"/>
          <a:stretch/>
        </p:blipFill>
        <p:spPr>
          <a:xfrm>
            <a:off x="228600" y="809647"/>
            <a:ext cx="3886200" cy="3564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3886201" y="6527125"/>
            <a:ext cx="52577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Figure source : http</a:t>
            </a:r>
            <a:r>
              <a:rPr lang="en-US" sz="1200" dirty="0"/>
              <a:t>://scott.fortmann-roe.com/docs/BiasVariance.html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49580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Imagine </a:t>
            </a:r>
            <a:r>
              <a:rPr lang="en-US" dirty="0">
                <a:solidFill>
                  <a:srgbClr val="000000"/>
                </a:solidFill>
              </a:rPr>
              <a:t>you could </a:t>
            </a:r>
            <a:r>
              <a:rPr lang="en-US" dirty="0">
                <a:solidFill>
                  <a:srgbClr val="FF0000"/>
                </a:solidFill>
              </a:rPr>
              <a:t>repeat the whole model building process more than once: each time you gather new data and run a new analysis creating a new model.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Due </a:t>
            </a:r>
            <a:r>
              <a:rPr lang="en-US" dirty="0">
                <a:solidFill>
                  <a:srgbClr val="000000"/>
                </a:solidFill>
              </a:rPr>
              <a:t>to randomness in the underlying data sets, the resulting models will have a range of predictions.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- Bias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measures how far off in general these models' predictions are from the correct </a:t>
            </a:r>
            <a:r>
              <a:rPr lang="en-US" dirty="0" smtClean="0">
                <a:solidFill>
                  <a:srgbClr val="000000"/>
                </a:solidFill>
              </a:rPr>
              <a:t>value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- Variance</a:t>
            </a:r>
            <a:r>
              <a:rPr lang="en-US" dirty="0" smtClean="0">
                <a:solidFill>
                  <a:srgbClr val="000000"/>
                </a:solidFill>
              </a:rPr>
              <a:t> measures </a:t>
            </a:r>
            <a:r>
              <a:rPr lang="en-US" dirty="0"/>
              <a:t>he variability of a model prediction for a given data point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29100" y="213008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Each hit represents an individual realization of our model, given the chance variability in the training data we gather.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The Bias and Variance Trade off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7008" y="798878"/>
                <a:ext cx="3980192" cy="93891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Estimation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 smtClean="0"/>
                  <a:t>True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 smtClean="0"/>
                  <a:t>     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            </a:t>
                </a:r>
              </a:p>
              <a:p>
                <a:r>
                  <a:rPr lang="en-US" dirty="0" smtClean="0"/>
                  <a:t>Observation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8" y="798878"/>
                <a:ext cx="3980192" cy="938911"/>
              </a:xfrm>
              <a:prstGeom prst="rect">
                <a:avLst/>
              </a:prstGeom>
              <a:blipFill>
                <a:blip r:embed="rId2"/>
                <a:stretch>
                  <a:fillRect l="-1069" t="-2564" b="-89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1981200"/>
                <a:ext cx="8077200" cy="815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The expected prediction error </a:t>
                </a:r>
                <a:r>
                  <a:rPr lang="en-US" dirty="0" smtClean="0"/>
                  <a:t>of a regression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using square-loss error :</a:t>
                </a:r>
              </a:p>
              <a:p>
                <a:endParaRPr lang="en-US" sz="1000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81200"/>
                <a:ext cx="8077200" cy="815801"/>
              </a:xfrm>
              <a:prstGeom prst="rect">
                <a:avLst/>
              </a:prstGeom>
              <a:blipFill>
                <a:blip r:embed="rId3"/>
                <a:stretch>
                  <a:fillRect l="-528" t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36948" y="2497820"/>
                <a:ext cx="6912020" cy="3762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Bias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Bias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48" y="2497820"/>
                <a:ext cx="6912020" cy="3762056"/>
              </a:xfrm>
              <a:prstGeom prst="rect">
                <a:avLst/>
              </a:prstGeom>
              <a:blipFill>
                <a:blip r:embed="rId4"/>
                <a:stretch>
                  <a:fillRect t="-3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" y="2612335"/>
                <a:ext cx="1092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EPP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612335"/>
                <a:ext cx="1092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01544" y="4038600"/>
            <a:ext cx="7963062" cy="2826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104900" y="4696889"/>
            <a:ext cx="7544068" cy="1505027"/>
            <a:chOff x="1104900" y="5099033"/>
            <a:chExt cx="6324599" cy="15050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04900" y="5099033"/>
                  <a:ext cx="6324599" cy="1505027"/>
                </a:xfrm>
                <a:prstGeom prst="rect">
                  <a:avLst/>
                </a:prstGeom>
                <a:ln w="19050">
                  <a:solidFill>
                    <a:srgbClr val="3333FF"/>
                  </a:solidFill>
                  <a:prstDash val="sysDash"/>
                </a:ln>
              </p:spPr>
              <p:txBody>
                <a:bodyPr wrap="square">
                  <a:spAutoFit/>
                </a:bodyPr>
                <a:lstStyle/>
                <a:p>
                  <a:endParaRPr lang="en-US" sz="1000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 smtClean="0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3333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3333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solidFill>
                                          <a:srgbClr val="3333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=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</a:rPr>
                    <a:t>                                                      </a:t>
                  </a:r>
                </a:p>
                <a:p>
                  <a:r>
                    <a:rPr lang="en-US" dirty="0" smtClean="0">
                      <a:solidFill>
                        <a:schemeClr val="tx1"/>
                      </a:solidFill>
                    </a:rPr>
                    <a:t>                            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dirty="0" smtClean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900" y="5099033"/>
                  <a:ext cx="6324599" cy="1505027"/>
                </a:xfrm>
                <a:prstGeom prst="rect">
                  <a:avLst/>
                </a:prstGeom>
                <a:blipFill>
                  <a:blip r:embed="rId6"/>
                  <a:stretch>
                    <a:fillRect t="-30800" b="-39200"/>
                  </a:stretch>
                </a:blipFill>
                <a:ln w="19050">
                  <a:solidFill>
                    <a:srgbClr val="3333FF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584405" y="6205376"/>
                  <a:ext cx="1463606" cy="3523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16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d>
                          <m:d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405" y="6205376"/>
                  <a:ext cx="1463606" cy="352341"/>
                </a:xfrm>
                <a:prstGeom prst="rect">
                  <a:avLst/>
                </a:prstGeom>
                <a:blipFill>
                  <a:blip r:embed="rId7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/>
          <p:cNvSpPr/>
          <p:nvPr/>
        </p:nvSpPr>
        <p:spPr>
          <a:xfrm>
            <a:off x="4363708" y="3313621"/>
            <a:ext cx="1684303" cy="724979"/>
          </a:xfrm>
          <a:prstGeom prst="rect">
            <a:avLst/>
          </a:prstGeom>
          <a:noFill/>
          <a:ln w="12700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584405" y="4038600"/>
            <a:ext cx="597195" cy="658289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307203" y="5476701"/>
                <a:ext cx="21345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203" y="5476701"/>
                <a:ext cx="2134559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The Bias and Variance Trade off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7008" y="798878"/>
                <a:ext cx="3980192" cy="93891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Estimation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 smtClean="0"/>
                  <a:t>  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 smtClean="0"/>
                  <a:t>True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 smtClean="0"/>
                  <a:t>     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                        </a:t>
                </a:r>
              </a:p>
              <a:p>
                <a:r>
                  <a:rPr lang="en-US" dirty="0" smtClean="0"/>
                  <a:t>Observation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8" y="798878"/>
                <a:ext cx="3980192" cy="938911"/>
              </a:xfrm>
              <a:prstGeom prst="rect">
                <a:avLst/>
              </a:prstGeom>
              <a:blipFill>
                <a:blip r:embed="rId2"/>
                <a:stretch>
                  <a:fillRect l="-1069" t="-2564" b="-89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" y="1981200"/>
                <a:ext cx="8077200" cy="815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The expected prediction error </a:t>
                </a:r>
                <a:r>
                  <a:rPr lang="en-US" dirty="0" smtClean="0"/>
                  <a:t>of a regression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using square-loss error :</a:t>
                </a:r>
              </a:p>
              <a:p>
                <a:endParaRPr lang="en-US" sz="1000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81200"/>
                <a:ext cx="8077200" cy="815801"/>
              </a:xfrm>
              <a:prstGeom prst="rect">
                <a:avLst/>
              </a:prstGeom>
              <a:blipFill>
                <a:blip r:embed="rId3"/>
                <a:stretch>
                  <a:fillRect l="-528" t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36948" y="2497820"/>
                <a:ext cx="6912020" cy="3812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Bias</m:t>
                      </m:r>
                      <m:r>
                        <a:rPr lang="en-US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prediction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48" y="2497820"/>
                <a:ext cx="6912020" cy="3812069"/>
              </a:xfrm>
              <a:prstGeom prst="rect">
                <a:avLst/>
              </a:prstGeom>
              <a:blipFill>
                <a:blip r:embed="rId4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62000" y="2612335"/>
                <a:ext cx="1092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EPP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612335"/>
                <a:ext cx="1092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854928" y="62397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Irreducible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0" y="6239738"/>
            <a:ext cx="76200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334000" y="6172200"/>
            <a:ext cx="762000" cy="252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8074" y="642440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balance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115493" y="2542184"/>
                <a:ext cx="2593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over the training data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493" y="2542184"/>
                <a:ext cx="2593852" cy="369332"/>
              </a:xfrm>
              <a:prstGeom prst="rect">
                <a:avLst/>
              </a:prstGeom>
              <a:blipFill>
                <a:blip r:embed="rId6"/>
                <a:stretch>
                  <a:fillRect t="-8197" r="-14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2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The Bias and Variance Trade off 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54594" y="2376649"/>
                <a:ext cx="10743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iance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594" y="2376649"/>
                <a:ext cx="107433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>
            <a:off x="1968795" y="2376649"/>
            <a:ext cx="3746204" cy="1988288"/>
          </a:xfrm>
          <a:custGeom>
            <a:avLst/>
            <a:gdLst>
              <a:gd name="connsiteX0" fmla="*/ 0 w 3317358"/>
              <a:gd name="connsiteY0" fmla="*/ 0 h 1988288"/>
              <a:gd name="connsiteX1" fmla="*/ 1127052 w 3317358"/>
              <a:gd name="connsiteY1" fmla="*/ 1573618 h 1988288"/>
              <a:gd name="connsiteX2" fmla="*/ 3317358 w 3317358"/>
              <a:gd name="connsiteY2" fmla="*/ 1988288 h 198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7358" h="1988288">
                <a:moveTo>
                  <a:pt x="0" y="0"/>
                </a:moveTo>
                <a:cubicBezTo>
                  <a:pt x="287079" y="621118"/>
                  <a:pt x="574159" y="1242237"/>
                  <a:pt x="1127052" y="1573618"/>
                </a:cubicBezTo>
                <a:cubicBezTo>
                  <a:pt x="1679945" y="1904999"/>
                  <a:pt x="2498651" y="1946643"/>
                  <a:pt x="3317358" y="1988288"/>
                </a:cubicBezTo>
              </a:path>
            </a:pathLst>
          </a:cu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000692" y="2376649"/>
            <a:ext cx="4053902" cy="2083981"/>
          </a:xfrm>
          <a:custGeom>
            <a:avLst/>
            <a:gdLst>
              <a:gd name="connsiteX0" fmla="*/ 0 w 3551274"/>
              <a:gd name="connsiteY0" fmla="*/ 1977656 h 1977656"/>
              <a:gd name="connsiteX1" fmla="*/ 2328530 w 3551274"/>
              <a:gd name="connsiteY1" fmla="*/ 1584251 h 1977656"/>
              <a:gd name="connsiteX2" fmla="*/ 3551274 w 3551274"/>
              <a:gd name="connsiteY2" fmla="*/ 0 h 19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1274" h="1977656">
                <a:moveTo>
                  <a:pt x="0" y="1977656"/>
                </a:moveTo>
                <a:cubicBezTo>
                  <a:pt x="868325" y="1945758"/>
                  <a:pt x="1736651" y="1913860"/>
                  <a:pt x="2328530" y="1584251"/>
                </a:cubicBezTo>
                <a:cubicBezTo>
                  <a:pt x="2920409" y="1254642"/>
                  <a:pt x="3235841" y="627321"/>
                  <a:pt x="3551274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2072377" y="2237097"/>
            <a:ext cx="3812420" cy="1527348"/>
          </a:xfrm>
          <a:custGeom>
            <a:avLst/>
            <a:gdLst>
              <a:gd name="connsiteX0" fmla="*/ 0 w 5369442"/>
              <a:gd name="connsiteY0" fmla="*/ 74428 h 1527348"/>
              <a:gd name="connsiteX1" fmla="*/ 1690577 w 5369442"/>
              <a:gd name="connsiteY1" fmla="*/ 1382232 h 1527348"/>
              <a:gd name="connsiteX2" fmla="*/ 3859618 w 5369442"/>
              <a:gd name="connsiteY2" fmla="*/ 1339702 h 1527348"/>
              <a:gd name="connsiteX3" fmla="*/ 5369442 w 5369442"/>
              <a:gd name="connsiteY3" fmla="*/ 0 h 152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9442" h="1527348">
                <a:moveTo>
                  <a:pt x="0" y="74428"/>
                </a:moveTo>
                <a:cubicBezTo>
                  <a:pt x="523654" y="622890"/>
                  <a:pt x="1047308" y="1171353"/>
                  <a:pt x="1690577" y="1382232"/>
                </a:cubicBezTo>
                <a:cubicBezTo>
                  <a:pt x="2333846" y="1593111"/>
                  <a:pt x="3246474" y="1570074"/>
                  <a:pt x="3859618" y="1339702"/>
                </a:cubicBezTo>
                <a:cubicBezTo>
                  <a:pt x="4472762" y="1109330"/>
                  <a:pt x="4921102" y="554665"/>
                  <a:pt x="536944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665443" y="1582751"/>
            <a:ext cx="0" cy="314479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65443" y="4727546"/>
            <a:ext cx="47244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489847" y="1878875"/>
                <a:ext cx="1092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𝐸𝑃𝑃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847" y="1878875"/>
                <a:ext cx="10929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736157" y="4759228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complexity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8600" y="1641573"/>
            <a:ext cx="157241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Square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14999" y="4167931"/>
                <a:ext cx="20745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Bias</m:t>
                      </m:r>
                      <m: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prediction</m:t>
                          </m:r>
                        </m:e>
                        <m:sup>
                          <m:r>
                            <a:rPr lang="en-US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9" y="4167931"/>
                <a:ext cx="20745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3873795" y="2043838"/>
            <a:ext cx="0" cy="270497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08397" y="1371600"/>
            <a:ext cx="2667000" cy="539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Optimum model complexity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00108" y="1608723"/>
            <a:ext cx="297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The expected prediction error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7460" y="5408767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complexity is related 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number of model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size of model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5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How to measure prediction error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94266"/>
            <a:ext cx="6262688" cy="4488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0029" y="5479242"/>
                <a:ext cx="87039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How to measure (estimate) model prediction error?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Statistical measure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value)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Information Theoretic Approaches (i.e., BIC, AIC measure)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Holdout set or Cross Validation (Training data vs Test data set)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9" y="5479242"/>
                <a:ext cx="8703941" cy="1200329"/>
              </a:xfrm>
              <a:prstGeom prst="rect">
                <a:avLst/>
              </a:prstGeom>
              <a:blipFill>
                <a:blip r:embed="rId4"/>
                <a:stretch>
                  <a:fillRect l="-56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71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R</a:t>
            </a:r>
            <a:r>
              <a:rPr lang="en-US" b="1" dirty="0" smtClean="0">
                <a:solidFill>
                  <a:srgbClr val="3333FF"/>
                </a:solidFill>
              </a:rPr>
              <a:t>egularized linear regression 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85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Ordinary Least Square Estimation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1430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OLS estimates find the parameter that minimize the bias between the predicted and true values :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" y="1650219"/>
                <a:ext cx="7620000" cy="462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50219"/>
                <a:ext cx="7620000" cy="462691"/>
              </a:xfrm>
              <a:prstGeom prst="rect">
                <a:avLst/>
              </a:prstGeom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2526" y="2286000"/>
                <a:ext cx="800100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OLS estimates often have low bias but large variance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Poor generalization toward unseen test data set</a:t>
                </a:r>
              </a:p>
              <a:p>
                <a:endParaRPr lang="en-US" sz="10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All features have a weight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Smaller subset with strong effects is more interpretable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are unconstrained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They can explore and hence are susceptible to very high variance</a:t>
                </a:r>
                <a:endParaRPr lang="en-US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26" y="2286000"/>
                <a:ext cx="8001000" cy="2462213"/>
              </a:xfrm>
              <a:prstGeom prst="rect">
                <a:avLst/>
              </a:prstGeom>
              <a:blipFill>
                <a:blip r:embed="rId3"/>
                <a:stretch>
                  <a:fillRect l="-686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5486400"/>
                <a:ext cx="9144000" cy="36933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We nee some shrinkage (or regulation) to constraint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6400"/>
                <a:ext cx="914400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61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76092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Ridge regression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14300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Ridge regression introduces a regularization with the L-2 norm: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" y="1604665"/>
                <a:ext cx="7620000" cy="462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4665"/>
                <a:ext cx="7620000" cy="462691"/>
              </a:xfrm>
              <a:prstGeom prst="rect">
                <a:avLst/>
              </a:prstGeom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28600" y="2118307"/>
            <a:ext cx="7620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Sacrifice a little of bias to reduce the variance of predicted values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More stable and generalize better</a:t>
            </a:r>
          </a:p>
          <a:p>
            <a:endParaRPr lang="en-US" sz="1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Keep all the repressors in the model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Not easily interpretable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R</a:t>
            </a:r>
            <a:r>
              <a:rPr lang="en-US" b="1" dirty="0" smtClean="0">
                <a:solidFill>
                  <a:srgbClr val="3333FF"/>
                </a:solidFill>
              </a:rPr>
              <a:t>egularized linear regression 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3832427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Lasso (Least Absolute Shrinkage and Selection Operator)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5809" y="4245693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Lasso regression introduces a regularization with the L-1 norm: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81493" y="4737305"/>
                <a:ext cx="7620000" cy="462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93" y="4737305"/>
                <a:ext cx="7620000" cy="462691"/>
              </a:xfrm>
              <a:prstGeom prst="rect">
                <a:avLst/>
              </a:prstGeom>
              <a:blipFill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5809" y="5393042"/>
                <a:ext cx="7620000" cy="107721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Only a small subset of features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are selected 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dirty="0" smtClean="0">
                    <a:sym typeface="Wingdings" panose="05000000000000000000" pitchFamily="2" charset="2"/>
                  </a:rPr>
                  <a:t>Increases the interpretability </a:t>
                </a:r>
              </a:p>
              <a:p>
                <a:endParaRPr lang="en-US" sz="10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anose="05000000000000000000" pitchFamily="2" charset="2"/>
                  </a:rPr>
                  <a:t>More difficult to implement than Ridge Regression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09" y="5393042"/>
                <a:ext cx="7620000" cy="1077218"/>
              </a:xfrm>
              <a:prstGeom prst="rect">
                <a:avLst/>
              </a:prstGeom>
              <a:blipFill>
                <a:blip r:embed="rId4"/>
                <a:stretch>
                  <a:fillRect l="-479" t="-2809" b="-78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52400" y="685800"/>
            <a:ext cx="8610600" cy="298610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" y="3759773"/>
            <a:ext cx="8610600" cy="298610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781800" y="1530266"/>
                <a:ext cx="1981200" cy="593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1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530266"/>
                <a:ext cx="1981200" cy="5934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11663" y="4790241"/>
                <a:ext cx="1682512" cy="358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63" y="4790241"/>
                <a:ext cx="1682512" cy="358303"/>
              </a:xfrm>
              <a:prstGeom prst="rect">
                <a:avLst/>
              </a:prstGeom>
              <a:blipFill>
                <a:blip r:embed="rId6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568" y="3955491"/>
            <a:ext cx="2599978" cy="2811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76092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Ridge regression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7456" y="1190173"/>
                <a:ext cx="3533332" cy="462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56" y="1190173"/>
                <a:ext cx="3533332" cy="462691"/>
              </a:xfrm>
              <a:prstGeom prst="rect">
                <a:avLst/>
              </a:prstGeom>
              <a:blipFill>
                <a:blip r:embed="rId3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</a:t>
            </a:r>
            <a:r>
              <a:rPr lang="en-US" b="1" dirty="0">
                <a:solidFill>
                  <a:srgbClr val="3333FF"/>
                </a:solidFill>
              </a:rPr>
              <a:t>R</a:t>
            </a:r>
            <a:r>
              <a:rPr lang="en-US" b="1" dirty="0" smtClean="0">
                <a:solidFill>
                  <a:srgbClr val="3333FF"/>
                </a:solidFill>
              </a:rPr>
              <a:t>egularized linear regression 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507" y="3800356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Lasso (Least Absolute Shrinkage and Selection Operator)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2400" y="4118139"/>
                <a:ext cx="3810000" cy="462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18139"/>
                <a:ext cx="3810000" cy="462691"/>
              </a:xfrm>
              <a:prstGeom prst="rect">
                <a:avLst/>
              </a:prstGeom>
              <a:blipFill>
                <a:blip r:embed="rId4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52400" y="685800"/>
            <a:ext cx="8610600" cy="298610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" y="3759773"/>
            <a:ext cx="8610600" cy="298610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580707" y="1804295"/>
            <a:ext cx="0" cy="1730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94907" y="3048000"/>
            <a:ext cx="1905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rot="3391348">
            <a:off x="1993576" y="1615802"/>
            <a:ext cx="381000" cy="1143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3391348">
            <a:off x="2050268" y="1836336"/>
            <a:ext cx="229955" cy="72825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3391348">
            <a:off x="1929445" y="1430828"/>
            <a:ext cx="618590" cy="14656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61606" y="2601766"/>
            <a:ext cx="868702" cy="917979"/>
          </a:xfrm>
          <a:prstGeom prst="ellipse">
            <a:avLst/>
          </a:prstGeom>
          <a:solidFill>
            <a:srgbClr val="92D05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295400" y="4897043"/>
            <a:ext cx="0" cy="1730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09600" y="6140748"/>
            <a:ext cx="1905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rot="3391348">
            <a:off x="1708269" y="4708550"/>
            <a:ext cx="381000" cy="1143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3391348">
            <a:off x="1764961" y="4929084"/>
            <a:ext cx="229955" cy="72825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3391348">
            <a:off x="1637601" y="4486224"/>
            <a:ext cx="555644" cy="151515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882804" y="5668802"/>
            <a:ext cx="846790" cy="915918"/>
          </a:xfrm>
          <a:prstGeom prst="diamond">
            <a:avLst/>
          </a:prstGeom>
          <a:solidFill>
            <a:srgbClr val="92D05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577" y="773384"/>
            <a:ext cx="2739482" cy="2796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611264" y="2715524"/>
                <a:ext cx="973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264" y="2715524"/>
                <a:ext cx="973023" cy="369332"/>
              </a:xfrm>
              <a:prstGeom prst="rect">
                <a:avLst/>
              </a:prstGeom>
              <a:blipFill>
                <a:blip r:embed="rId6"/>
                <a:stretch>
                  <a:fillRect l="-5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H="1">
            <a:off x="5396675" y="3124200"/>
            <a:ext cx="19317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611264" y="5920206"/>
                <a:ext cx="973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264" y="5920206"/>
                <a:ext cx="973023" cy="369332"/>
              </a:xfrm>
              <a:prstGeom prst="rect">
                <a:avLst/>
              </a:prstGeom>
              <a:blipFill>
                <a:blip r:embed="rId7"/>
                <a:stretch>
                  <a:fillRect l="-5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5396675" y="6328882"/>
            <a:ext cx="193176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7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What is Machine Learning?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28600" y="3657600"/>
            <a:ext cx="1447800" cy="76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6512" y="2273595"/>
            <a:ext cx="1607288" cy="76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Supervised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8917" y="5111603"/>
            <a:ext cx="1607288" cy="76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Unsupervised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38600" y="1284767"/>
            <a:ext cx="1586024" cy="76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38600" y="3212805"/>
            <a:ext cx="1586024" cy="76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29424" y="826532"/>
            <a:ext cx="3062176" cy="17642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FF"/>
                </a:solidFill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Ensemble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FF"/>
                </a:solidFill>
              </a:rPr>
              <a:t>Decision Tree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Neural Network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Deep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929424" y="2908005"/>
            <a:ext cx="3062176" cy="15115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FF"/>
                </a:solidFill>
              </a:rPr>
              <a:t>Discriminant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FF"/>
                </a:solidFill>
              </a:rPr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Nearest Neighbor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FF"/>
                </a:solidFill>
              </a:rPr>
              <a:t>Neural Network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24424" y="4736805"/>
            <a:ext cx="3062176" cy="15115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FF"/>
                </a:solidFill>
              </a:rPr>
              <a:t>Gaussian Mixture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333FF"/>
                </a:solidFill>
              </a:rPr>
              <a:t>Hidden Markov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Hierarchical Clustering</a:t>
            </a:r>
          </a:p>
        </p:txBody>
      </p:sp>
      <p:cxnSp>
        <p:nvCxnSpPr>
          <p:cNvPr id="13" name="Straight Arrow Connector 12"/>
          <p:cNvCxnSpPr>
            <a:stCxn id="2" idx="3"/>
            <a:endCxn id="6" idx="1"/>
          </p:cNvCxnSpPr>
          <p:nvPr/>
        </p:nvCxnSpPr>
        <p:spPr>
          <a:xfrm flipV="1">
            <a:off x="1676400" y="2654595"/>
            <a:ext cx="450112" cy="1384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3"/>
            <a:endCxn id="7" idx="1"/>
          </p:cNvCxnSpPr>
          <p:nvPr/>
        </p:nvCxnSpPr>
        <p:spPr>
          <a:xfrm>
            <a:off x="1676400" y="4038600"/>
            <a:ext cx="462517" cy="14540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1"/>
          </p:cNvCxnSpPr>
          <p:nvPr/>
        </p:nvCxnSpPr>
        <p:spPr>
          <a:xfrm flipV="1">
            <a:off x="3730256" y="1665767"/>
            <a:ext cx="308344" cy="99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8" idx="1"/>
          </p:cNvCxnSpPr>
          <p:nvPr/>
        </p:nvCxnSpPr>
        <p:spPr>
          <a:xfrm flipV="1">
            <a:off x="3733800" y="1665767"/>
            <a:ext cx="304800" cy="988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>
            <a:off x="3733800" y="2654595"/>
            <a:ext cx="304800" cy="9392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12" idx="1"/>
          </p:cNvCxnSpPr>
          <p:nvPr/>
        </p:nvCxnSpPr>
        <p:spPr>
          <a:xfrm>
            <a:off x="3746205" y="5492603"/>
            <a:ext cx="27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24624" y="1686147"/>
            <a:ext cx="27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624624" y="3657600"/>
            <a:ext cx="2782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093" y="6974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Ridge regression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" y="1066800"/>
                <a:ext cx="3533332" cy="462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066800"/>
                <a:ext cx="3533332" cy="462691"/>
              </a:xfrm>
              <a:prstGeom prst="rect">
                <a:avLst/>
              </a:prstGeom>
              <a:blipFill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00" y="3733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Lasso (Least Absolute Shrinkage and Selection Operator)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0" y="4118139"/>
                <a:ext cx="3810000" cy="4626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8139"/>
                <a:ext cx="3810000" cy="462691"/>
              </a:xfrm>
              <a:prstGeom prst="rect">
                <a:avLst/>
              </a:prstGeom>
              <a:blipFill>
                <a:blip r:embed="rId3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52400" y="685801"/>
            <a:ext cx="8915400" cy="286722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400" y="3658695"/>
            <a:ext cx="8915400" cy="308718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355651" y="1680922"/>
            <a:ext cx="0" cy="1730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9851" y="2924627"/>
            <a:ext cx="1905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 rot="3391348">
            <a:off x="1768520" y="1492429"/>
            <a:ext cx="381000" cy="1143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3391348">
            <a:off x="1825212" y="1712963"/>
            <a:ext cx="229955" cy="72825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3391348">
            <a:off x="1704389" y="1307455"/>
            <a:ext cx="618590" cy="14656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36550" y="2478393"/>
            <a:ext cx="868702" cy="917979"/>
          </a:xfrm>
          <a:prstGeom prst="ellipse">
            <a:avLst/>
          </a:prstGeom>
          <a:solidFill>
            <a:srgbClr val="92D050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143000" y="4897043"/>
            <a:ext cx="0" cy="1730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57200" y="6140748"/>
            <a:ext cx="1905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rot="3391348">
            <a:off x="1555869" y="4708550"/>
            <a:ext cx="381000" cy="1143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3391348">
            <a:off x="1612561" y="4929084"/>
            <a:ext cx="229955" cy="72825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3391348">
            <a:off x="1485201" y="4486224"/>
            <a:ext cx="555644" cy="1515151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730404" y="5668802"/>
            <a:ext cx="846790" cy="915918"/>
          </a:xfrm>
          <a:prstGeom prst="diamond">
            <a:avLst/>
          </a:prstGeom>
          <a:solidFill>
            <a:srgbClr val="92D05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Bayesian view on Ridge regression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78973" y="1078214"/>
                <a:ext cx="4465027" cy="454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973" y="1078214"/>
                <a:ext cx="4465027" cy="454612"/>
              </a:xfrm>
              <a:prstGeom prst="rect">
                <a:avLst/>
              </a:prstGeom>
              <a:blipFill>
                <a:blip r:embed="rId4"/>
                <a:stretch>
                  <a:fillRect t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602773" y="4118139"/>
                <a:ext cx="4541227" cy="4546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773" y="4118139"/>
                <a:ext cx="4541227" cy="454612"/>
              </a:xfrm>
              <a:prstGeom prst="rect">
                <a:avLst/>
              </a:prstGeom>
              <a:blipFill>
                <a:blip r:embed="rId5"/>
                <a:stretch>
                  <a:fillRect t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788556" y="1517545"/>
                <a:ext cx="3581401" cy="79182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3333FF"/>
                    </a:solidFill>
                    <a:latin typeface="Cambria Math" panose="02040503050406030204" pitchFamily="18" charset="0"/>
                  </a:rPr>
                  <a:t>Gaussian prior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556" y="1517545"/>
                <a:ext cx="3581401" cy="791820"/>
              </a:xfrm>
              <a:prstGeom prst="rect">
                <a:avLst/>
              </a:prstGeom>
              <a:blipFill>
                <a:blip r:embed="rId6"/>
                <a:stretch>
                  <a:fillRect l="-511" t="-2308" b="-323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2" descr="Probability density function for the normal distribut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55" y="2463338"/>
            <a:ext cx="1629990" cy="104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Probability density plots of Laplace distributi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66" y="5474947"/>
            <a:ext cx="1629989" cy="122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17073" y="4503377"/>
                <a:ext cx="3635631" cy="936347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b="0" dirty="0" smtClean="0">
                    <a:solidFill>
                      <a:srgbClr val="3333FF"/>
                    </a:solidFill>
                    <a:latin typeface="Cambria Math" panose="02040503050406030204" pitchFamily="18" charset="0"/>
                  </a:rPr>
                  <a:t>Laplace prior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sz="1400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lit/>
                                        </m:rPr>
                                        <a:rPr lang="en-US" sz="1400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sz="1400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073" y="4503377"/>
                <a:ext cx="3635631" cy="936347"/>
              </a:xfrm>
              <a:prstGeom prst="rect">
                <a:avLst/>
              </a:prstGeom>
              <a:blipFill>
                <a:blip r:embed="rId9"/>
                <a:stretch>
                  <a:fillRect l="-503" t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811593" y="713208"/>
            <a:ext cx="24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MAP estimation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87287" y="5272670"/>
            <a:ext cx="228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MAP estimation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603549" y="5040274"/>
            <a:ext cx="926805" cy="31483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946584" y="2223938"/>
            <a:ext cx="228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MAP estimation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ight Arrow 47"/>
          <p:cNvSpPr/>
          <p:nvPr/>
        </p:nvSpPr>
        <p:spPr>
          <a:xfrm>
            <a:off x="3508807" y="1991110"/>
            <a:ext cx="926805" cy="31483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Bayesian view on Ridge regression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44" y="5810227"/>
                <a:ext cx="9140456" cy="8953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Maximum A Posteriori (MAP) estimation with Gaussian prior =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Ridge Regression</a:t>
                </a:r>
              </a:p>
              <a:p>
                <a:endParaRPr lang="en-US" sz="1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limLow>
                                <m:limLowPr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" y="5810227"/>
                <a:ext cx="9140456" cy="895373"/>
              </a:xfrm>
              <a:prstGeom prst="rect">
                <a:avLst/>
              </a:prstGeom>
              <a:blipFill>
                <a:blip r:embed="rId2"/>
                <a:stretch>
                  <a:fillRect l="-467" t="-3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6901" y="762000"/>
                <a:ext cx="6858000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1" y="762000"/>
                <a:ext cx="68580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2801" y="1646008"/>
                <a:ext cx="8894999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1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1" y="1646008"/>
                <a:ext cx="8894999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59180" y="2667000"/>
                <a:ext cx="1236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80" y="2667000"/>
                <a:ext cx="12363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62834" y="2677190"/>
                <a:ext cx="7064306" cy="1881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 smtClean="0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 smtClean="0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34" y="2677190"/>
                <a:ext cx="7064306" cy="18817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2855" y="4714034"/>
                <a:ext cx="8738290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55" y="4714034"/>
                <a:ext cx="8738290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1055384"/>
            <a:ext cx="5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928694"/>
            <a:ext cx="5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702782"/>
            <a:ext cx="5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21470" y="4879905"/>
            <a:ext cx="5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00800" y="876940"/>
                <a:ext cx="26670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: number of data points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76940"/>
                <a:ext cx="2667000" cy="923330"/>
              </a:xfrm>
              <a:prstGeom prst="rect">
                <a:avLst/>
              </a:prstGeom>
              <a:blipFill>
                <a:blip r:embed="rId8"/>
                <a:stretch>
                  <a:fillRect t="-3974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3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6901" y="762000"/>
                <a:ext cx="6858000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1" y="762000"/>
                <a:ext cx="6858000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6901" y="1646348"/>
                <a:ext cx="8486099" cy="87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Lap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3333FF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lit/>
                                        </m:r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1" y="1646348"/>
                <a:ext cx="8486099" cy="876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59180" y="2667000"/>
                <a:ext cx="1236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80" y="2667000"/>
                <a:ext cx="12363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62834" y="2677190"/>
                <a:ext cx="7294433" cy="1881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type m:val="lin"/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rgbClr val="00B05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3333FF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3333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lit/>
                                            </m:r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𝜏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solidFill>
                                                        <a:srgbClr val="3333FF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3333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3333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𝑤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m:rPr>
                                          <m:lit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834" y="2677190"/>
                <a:ext cx="7294433" cy="1881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4964" y="4648880"/>
                <a:ext cx="9074985" cy="1125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4" y="4648880"/>
                <a:ext cx="9074985" cy="1125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1055384"/>
            <a:ext cx="5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928694"/>
            <a:ext cx="5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2702782"/>
            <a:ext cx="5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21470" y="4879905"/>
            <a:ext cx="56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Bayesian view on Lasso regression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544" y="5810227"/>
                <a:ext cx="9140456" cy="8953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Maximum A Posteriori estimation with Laplacian prior =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Lasso regression</a:t>
                </a:r>
              </a:p>
              <a:p>
                <a:endParaRPr lang="en-US" sz="1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limLow>
                                <m:limLowPr>
                                  <m:ctrlP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𝑤𝑋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</m:e>
                          </m:func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" y="5810227"/>
                <a:ext cx="9140456" cy="895373"/>
              </a:xfrm>
              <a:prstGeom prst="rect">
                <a:avLst/>
              </a:prstGeom>
              <a:blipFill>
                <a:blip r:embed="rId7"/>
                <a:stretch>
                  <a:fillRect l="-467" t="-3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00800" y="876940"/>
                <a:ext cx="26670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: number of data points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dimension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876940"/>
                <a:ext cx="2667000" cy="923330"/>
              </a:xfrm>
              <a:prstGeom prst="rect">
                <a:avLst/>
              </a:prstGeom>
              <a:blipFill>
                <a:blip r:embed="rId8"/>
                <a:stretch>
                  <a:fillRect t="-3974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25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0" y="3124200"/>
            <a:ext cx="9144000" cy="60960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Jupyter Demo Simulation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Ridge and Lasso Simulation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Bayesian view on Lasso regression</a:t>
            </a:r>
            <a:endParaRPr lang="en-US" b="1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956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Bayesian Model Selection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5774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Bayesian Approach for Model Selection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 </a:t>
            </a:r>
            <a:r>
              <a:rPr lang="en-US" b="1" dirty="0"/>
              <a:t>Model fitting</a:t>
            </a:r>
            <a:r>
              <a:rPr lang="en-US" dirty="0"/>
              <a:t> proceeds by assuming a particular model is true, and tuning the model so it provides the best possible fit to the </a:t>
            </a:r>
            <a:r>
              <a:rPr lang="en-US" dirty="0" smtClean="0"/>
              <a:t>data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selection</a:t>
            </a:r>
            <a:r>
              <a:rPr lang="en-US" dirty="0"/>
              <a:t>, on the other hand, asks the larger question of whether the assumptions of the model are compatible with the data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727" y="2507722"/>
            <a:ext cx="4702630" cy="3405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2766847"/>
                <a:ext cx="2916696" cy="1027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  <a:latin typeface="Cambria Math" panose="02040503050406030204" pitchFamily="18" charset="0"/>
                  </a:rPr>
                  <a:t>Linear model: </a:t>
                </a:r>
              </a:p>
              <a:p>
                <a:endParaRPr lang="en-US" sz="1100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66847"/>
                <a:ext cx="2916696" cy="1027717"/>
              </a:xfrm>
              <a:prstGeom prst="rect">
                <a:avLst/>
              </a:prstGeom>
              <a:blipFill>
                <a:blip r:embed="rId3"/>
                <a:stretch>
                  <a:fillRect l="-5021" t="-833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000" y="4047454"/>
                <a:ext cx="3705373" cy="1027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rgbClr val="3333FF"/>
                    </a:solidFill>
                    <a:latin typeface="Cambria Math" panose="02040503050406030204" pitchFamily="18" charset="0"/>
                  </a:rPr>
                  <a:t>Quadratic model: </a:t>
                </a:r>
              </a:p>
              <a:p>
                <a:endParaRPr lang="en-US" sz="1100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47454"/>
                <a:ext cx="3705373" cy="1027717"/>
              </a:xfrm>
              <a:prstGeom prst="rect">
                <a:avLst/>
              </a:prstGeom>
              <a:blipFill>
                <a:blip r:embed="rId4"/>
                <a:stretch>
                  <a:fillRect l="-3954" t="-8284" b="-6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820461" y="5948517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Which model is better ?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0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Model Complexity and Generality </a:t>
            </a:r>
            <a:endParaRPr lang="en-US" b="1" dirty="0">
              <a:solidFill>
                <a:srgbClr val="3333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800"/>
            <a:ext cx="7666363" cy="2870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" y="3556075"/>
                <a:ext cx="8650472" cy="2458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Comparing maximum likelihood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not a good idea </a:t>
                </a:r>
              </a:p>
              <a:p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       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 more complex model is used, model better fits the data, however, this model cannot predict well on unseen test data</a:t>
                </a:r>
              </a:p>
              <a:p>
                <a:endParaRPr lang="en-US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Balancing between model fitting and generalization is a fundamental question in ML</a:t>
                </a:r>
              </a:p>
              <a:p>
                <a:endParaRPr lang="en-US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In frequentist approach, a complex model is penalized by additional regularization term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56075"/>
                <a:ext cx="8650472" cy="2458302"/>
              </a:xfrm>
              <a:prstGeom prst="rect">
                <a:avLst/>
              </a:prstGeom>
              <a:blipFill>
                <a:blip r:embed="rId3"/>
                <a:stretch>
                  <a:fillRect l="-423" t="-1238" r="-352" b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0" y="6014377"/>
            <a:ext cx="9144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The Bayesian approach addresses this by integrating over the model parameter space, which in effect acts to automatically penalize overly-complex models.</a:t>
            </a:r>
          </a:p>
        </p:txBody>
      </p:sp>
    </p:spTree>
    <p:extLst>
      <p:ext uri="{BB962C8B-B14F-4D97-AF65-F5344CB8AC3E}">
        <p14:creationId xmlns:p14="http://schemas.microsoft.com/office/powerpoint/2010/main" val="7093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063690"/>
            <a:ext cx="91440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Bayesian Approach for Model Selection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" y="762000"/>
                <a:ext cx="8229600" cy="2558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 </a:t>
                </a:r>
                <a:r>
                  <a:rPr lang="en-US" b="1" dirty="0" smtClean="0"/>
                  <a:t>The parameter posterior </a:t>
                </a:r>
                <a:r>
                  <a:rPr lang="en-US" dirty="0" smtClean="0"/>
                  <a:t>given the model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is expressed</a:t>
                </a:r>
              </a:p>
              <a:p>
                <a:endParaRPr lang="en-US" dirty="0" smtClean="0">
                  <a:solidFill>
                    <a:srgbClr val="000000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+mj-lt"/>
                </a:endParaRPr>
              </a:p>
              <a:p>
                <a:endParaRPr lang="en-US" dirty="0">
                  <a:solidFill>
                    <a:srgbClr val="000000"/>
                  </a:solidFill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The model posterior </a:t>
                </a:r>
                <a:r>
                  <a:rPr lang="en-US" dirty="0" smtClean="0"/>
                  <a:t>can be expressed </a:t>
                </a:r>
              </a:p>
              <a:p>
                <a:endParaRPr lang="en-US" sz="12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0"/>
                <a:ext cx="8229600" cy="2558393"/>
              </a:xfrm>
              <a:prstGeom prst="rect">
                <a:avLst/>
              </a:prstGeom>
              <a:blipFill>
                <a:blip r:embed="rId2"/>
                <a:stretch>
                  <a:fillRect l="-444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43000" y="3352800"/>
                <a:ext cx="6136102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where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352800"/>
                <a:ext cx="6136102" cy="660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52688" y="4063690"/>
                <a:ext cx="5357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(Integration over the entire parameter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)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688" y="4063690"/>
                <a:ext cx="5357711" cy="369332"/>
              </a:xfrm>
              <a:prstGeom prst="rect">
                <a:avLst/>
              </a:prstGeom>
              <a:blipFill>
                <a:blip r:embed="rId4"/>
                <a:stretch>
                  <a:fillRect l="-9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2400" y="4697504"/>
                <a:ext cx="69492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The odd ratio between two models,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expressed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697504"/>
                <a:ext cx="6949210" cy="369332"/>
              </a:xfrm>
              <a:prstGeom prst="rect">
                <a:avLst/>
              </a:prstGeom>
              <a:blipFill>
                <a:blip r:embed="rId5"/>
                <a:stretch>
                  <a:fillRect l="-52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67596" y="5078504"/>
                <a:ext cx="3704604" cy="712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596" y="5078504"/>
                <a:ext cx="3704604" cy="712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4158" y="5988991"/>
                <a:ext cx="2380139" cy="628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smtClean="0"/>
                  <a:t>Bayes factors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" y="5988991"/>
                <a:ext cx="2380139" cy="628377"/>
              </a:xfrm>
              <a:prstGeom prst="rect">
                <a:avLst/>
              </a:prstGeom>
              <a:blipFill>
                <a:blip r:embed="rId7"/>
                <a:stretch>
                  <a:fillRect r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54297" y="5964913"/>
                <a:ext cx="851195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97" y="5964913"/>
                <a:ext cx="851195" cy="676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647272" y="6118513"/>
            <a:ext cx="166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: Prior odd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315200" y="5098782"/>
                <a:ext cx="1739707" cy="646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 smtClean="0"/>
                  <a:t> thredhold</a:t>
                </a:r>
              </a:p>
              <a:p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098782"/>
                <a:ext cx="1739707" cy="646331"/>
              </a:xfrm>
              <a:prstGeom prst="rect">
                <a:avLst/>
              </a:prstGeom>
              <a:blipFill>
                <a:blip r:embed="rId9"/>
                <a:stretch>
                  <a:fillRect l="-2807" t="-4717" r="-315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3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932040" y="2615592"/>
            <a:ext cx="2448272" cy="360039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7517531" y="1394898"/>
            <a:ext cx="435953" cy="360039"/>
          </a:xfrm>
          <a:prstGeom prst="rect">
            <a:avLst/>
          </a:prstGeom>
          <a:solidFill>
            <a:srgbClr val="2706E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/>
          <p:cNvSpPr/>
          <p:nvPr/>
        </p:nvSpPr>
        <p:spPr>
          <a:xfrm>
            <a:off x="7512169" y="1809312"/>
            <a:ext cx="435953" cy="360039"/>
          </a:xfrm>
          <a:prstGeom prst="rect">
            <a:avLst/>
          </a:prstGeom>
          <a:solidFill>
            <a:srgbClr val="2706E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ectangle 33"/>
          <p:cNvSpPr/>
          <p:nvPr/>
        </p:nvSpPr>
        <p:spPr>
          <a:xfrm>
            <a:off x="7512168" y="2615591"/>
            <a:ext cx="435953" cy="360039"/>
          </a:xfrm>
          <a:prstGeom prst="rect">
            <a:avLst/>
          </a:prstGeom>
          <a:solidFill>
            <a:srgbClr val="2706E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9"/>
          <p:cNvSpPr/>
          <p:nvPr/>
        </p:nvSpPr>
        <p:spPr>
          <a:xfrm>
            <a:off x="4932040" y="1826939"/>
            <a:ext cx="2448272" cy="360039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4932040" y="1412777"/>
            <a:ext cx="2448272" cy="360039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676822"/>
                  </p:ext>
                </p:extLst>
              </p:nvPr>
            </p:nvGraphicFramePr>
            <p:xfrm>
              <a:off x="4912188" y="980728"/>
              <a:ext cx="3168350" cy="1983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6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3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3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3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36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5161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74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74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161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74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latin typeface="Cambria Math"/>
                                    <a:ea typeface="Cambria Math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18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676822"/>
                  </p:ext>
                </p:extLst>
              </p:nvPr>
            </p:nvGraphicFramePr>
            <p:xfrm>
              <a:off x="4912188" y="980728"/>
              <a:ext cx="3168350" cy="19839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36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36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36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367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36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402885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302885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8095" r="-200000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962" r="-101923" b="-4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962" r="-1923" b="-4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7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6957" r="-402885" b="-288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86957" r="-302885" b="-288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8095" t="-86957" r="-200000" b="-288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962" t="-86957" r="-101923" b="-288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962" t="-86957" r="-1923" b="-2884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7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86957" r="-402885" b="-188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86957" r="-302885" b="-188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8095" t="-186957" r="-200000" b="-188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962" t="-186957" r="-101923" b="-1884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962" t="-186957" r="-1923" b="-1884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30000" r="-402885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30000" r="-302885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962" t="-330000" r="-101923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962" t="-330000" r="-1923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74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73913" r="-402885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373913" r="-302885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8095" t="-373913" r="-200000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962" t="-373913" r="-101923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962" t="-373913" r="-1923" b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Supervised learning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339752" y="1412776"/>
                <a:ext cx="1296144" cy="72008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alibri" panose="020F0502020204030204" pitchFamily="34" charset="0"/>
                  </a:rPr>
                  <a:t>Training </a:t>
                </a:r>
              </a:p>
              <a:p>
                <a:pPr algn="ctr"/>
                <a:r>
                  <a:rPr lang="en-US" altLang="ko-KR" dirty="0" smtClean="0">
                    <a:latin typeface="Calibri" panose="020F0502020204030204" pitchFamily="34" charset="0"/>
                  </a:rPr>
                  <a:t>data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𝐷</m:t>
                    </m:r>
                  </m:oMath>
                </a14:m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412776"/>
                <a:ext cx="1296144" cy="720080"/>
              </a:xfrm>
              <a:prstGeom prst="roundRect">
                <a:avLst/>
              </a:prstGeom>
              <a:blipFill>
                <a:blip r:embed="rId3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338552" y="3617244"/>
            <a:ext cx="1296144" cy="7200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Learning </a:t>
            </a:r>
          </a:p>
          <a:p>
            <a:pPr algn="ctr"/>
            <a:r>
              <a:rPr lang="en-US" altLang="ko-KR" dirty="0" smtClean="0">
                <a:latin typeface="Calibri" panose="020F0502020204030204" pitchFamily="34" charset="0"/>
              </a:rPr>
              <a:t>Algorithm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2339752" y="5090974"/>
                <a:ext cx="1296144" cy="720080"/>
              </a:xfrm>
              <a:prstGeom prst="round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alibri" panose="020F0502020204030204" pitchFamily="34" charset="0"/>
                  </a:rPr>
                  <a:t>Hypothesis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090974"/>
                <a:ext cx="1296144" cy="720080"/>
              </a:xfrm>
              <a:prstGeom prst="roundRect">
                <a:avLst/>
              </a:prstGeom>
              <a:blipFill>
                <a:blip r:embed="rId4"/>
                <a:stretch>
                  <a:fillRect l="-463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124227" y="5090974"/>
                <a:ext cx="1872208" cy="7200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alibri" panose="020F0502020204030204" pitchFamily="34" charset="0"/>
                  </a:rPr>
                  <a:t>Query 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ko-KR" altLang="en-US" sz="2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27" y="5090974"/>
                <a:ext cx="1872208" cy="720080"/>
              </a:xfrm>
              <a:prstGeom prst="roundRect">
                <a:avLst/>
              </a:prstGeom>
              <a:blipFill>
                <a:blip r:embed="rId5"/>
                <a:stretch>
                  <a:fillRect t="-33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3995936" y="5018966"/>
                <a:ext cx="1872208" cy="72008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Calibri" panose="020F0502020204030204" pitchFamily="34" charset="0"/>
                  </a:rPr>
                  <a:t>Predicted output</a:t>
                </a:r>
                <a:endParaRPr lang="en-US" altLang="ko-KR" b="0" dirty="0" smtClean="0">
                  <a:latin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ko-KR" altLang="en-US" sz="22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5018966"/>
                <a:ext cx="1872208" cy="720080"/>
              </a:xfrm>
              <a:prstGeom prst="roundRect">
                <a:avLst/>
              </a:prstGeom>
              <a:blipFill>
                <a:blip r:embed="rId6"/>
                <a:stretch>
                  <a:fillRect l="-326" t="-3390" b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264037" y="5595030"/>
            <a:ext cx="94529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79912" y="5593025"/>
            <a:ext cx="94529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 flipH="1">
            <a:off x="2986624" y="2132856"/>
            <a:ext cx="1200" cy="14843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2987824" y="4365104"/>
            <a:ext cx="0" cy="7258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141" y="2133600"/>
                <a:ext cx="2696059" cy="354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700" b="0" i="1" smtClean="0">
                          <a:latin typeface="Cambria Math"/>
                        </a:rPr>
                        <m:t>𝐷</m:t>
                      </m:r>
                      <m:r>
                        <a:rPr lang="en-US" altLang="ko-KR" sz="17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7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7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7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7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altLang="ko-KR" sz="17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7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7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700" b="0" i="1" smtClean="0">
                              <a:latin typeface="Cambria Math"/>
                            </a:rPr>
                            <m:t>;</m:t>
                          </m:r>
                          <m:r>
                            <a:rPr lang="en-US" altLang="ko-KR" sz="17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1700" b="0" i="1" smtClean="0">
                              <a:latin typeface="Cambria Math"/>
                            </a:rPr>
                            <m:t>=1,…,</m:t>
                          </m:r>
                          <m:r>
                            <a:rPr lang="en-US" altLang="ko-KR" sz="1700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" y="2133600"/>
                <a:ext cx="2696059" cy="354136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0197" y="5877272"/>
                <a:ext cx="22726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0" dirty="0" smtClean="0">
                    <a:latin typeface="Calibri" panose="020F0502020204030204" pitchFamily="34" charset="0"/>
                  </a:rPr>
                  <a:t>Input feature vector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7" y="5877272"/>
                <a:ext cx="2272673" cy="646331"/>
              </a:xfrm>
              <a:prstGeom prst="rect">
                <a:avLst/>
              </a:prstGeom>
              <a:blipFill>
                <a:blip r:embed="rId8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4620299" y="5751919"/>
            <a:ext cx="3119252" cy="738664"/>
            <a:chOff x="4067944" y="3933056"/>
            <a:chExt cx="3119252" cy="738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067944" y="4302388"/>
                  <a:ext cx="31192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>
                      <a:latin typeface="Calibri" panose="020F0502020204030204" pitchFamily="34" charset="0"/>
                    </a:rPr>
                    <a:t>i</a:t>
                  </a:r>
                  <a:r>
                    <a:rPr lang="en-US" altLang="ko-KR" b="0" dirty="0" smtClean="0">
                      <a:latin typeface="Calibri" panose="020F0502020204030204" pitchFamily="34" charset="0"/>
                    </a:rPr>
                    <a:t>f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∈{1,…,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a14:m>
                  <a:r>
                    <a:rPr lang="en-US" altLang="ko-KR" dirty="0" smtClean="0"/>
                    <a:t> : </a:t>
                  </a:r>
                  <a:r>
                    <a:rPr lang="en-US" altLang="ko-KR" b="1" dirty="0" smtClean="0">
                      <a:solidFill>
                        <a:srgbClr val="2706EC"/>
                      </a:solidFill>
                      <a:latin typeface="Calibri" panose="020F0502020204030204" pitchFamily="34" charset="0"/>
                    </a:rPr>
                    <a:t>Classification</a:t>
                  </a:r>
                  <a:r>
                    <a:rPr lang="en-US" altLang="ko-KR" dirty="0" smtClean="0">
                      <a:latin typeface="Calibri" panose="020F0502020204030204" pitchFamily="34" charset="0"/>
                    </a:rPr>
                    <a:t> </a:t>
                  </a:r>
                  <a:endParaRPr lang="ko-KR" altLang="en-US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4302388"/>
                  <a:ext cx="3119252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75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67944" y="3933056"/>
                  <a:ext cx="21525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 smtClean="0">
                      <a:latin typeface="Calibri" panose="020F0502020204030204" pitchFamily="34" charset="0"/>
                    </a:rPr>
                    <a:t>i</a:t>
                  </a:r>
                  <a:r>
                    <a:rPr lang="en-US" altLang="ko-KR" b="0" dirty="0" smtClean="0">
                      <a:latin typeface="Calibri" panose="020F0502020204030204" pitchFamily="34" charset="0"/>
                    </a:rPr>
                    <a:t>f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ℝ</m:t>
                      </m:r>
                    </m:oMath>
                  </a14:m>
                  <a:r>
                    <a:rPr lang="en-US" altLang="ko-KR" dirty="0" smtClean="0"/>
                    <a:t> : </a:t>
                  </a:r>
                  <a:r>
                    <a:rPr lang="en-US" altLang="ko-KR" b="1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</a:rPr>
                    <a:t>Regression</a:t>
                  </a: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3933056"/>
                  <a:ext cx="215251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550" t="-10000" r="-17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23928" y="1790943"/>
                <a:ext cx="864096" cy="824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B05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ko-KR" sz="1500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 input </a:t>
                </a:r>
              </a:p>
              <a:p>
                <a:pPr algn="ctr"/>
                <a:r>
                  <a:rPr lang="en-US" altLang="ko-KR" sz="1500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Feature</a:t>
                </a:r>
              </a:p>
              <a:p>
                <a:pPr algn="ctr"/>
                <a:r>
                  <a:rPr lang="en-US" altLang="ko-KR" sz="1500" dirty="0" smtClean="0">
                    <a:solidFill>
                      <a:srgbClr val="00B050"/>
                    </a:solidFill>
                    <a:latin typeface="Calibri" panose="020F0502020204030204" pitchFamily="34" charset="0"/>
                  </a:rPr>
                  <a:t>vectors</a:t>
                </a:r>
                <a:endParaRPr lang="ko-KR" altLang="en-US" sz="1500" dirty="0">
                  <a:solidFill>
                    <a:srgbClr val="00B05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790943"/>
                <a:ext cx="864096" cy="824649"/>
              </a:xfrm>
              <a:prstGeom prst="rect">
                <a:avLst/>
              </a:prstGeom>
              <a:blipFill>
                <a:blip r:embed="rId11"/>
                <a:stretch>
                  <a:fillRect r="-5674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25493" y="2021775"/>
                <a:ext cx="108301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2706EC"/>
                        </a:solidFill>
                        <a:latin typeface="Cambria Math"/>
                      </a:rPr>
                      <m:t>𝑚</m:t>
                    </m:r>
                    <m:r>
                      <a:rPr lang="en-US" altLang="ko-KR" sz="1400" b="0" i="1" smtClean="0">
                        <a:solidFill>
                          <a:srgbClr val="2706E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500" dirty="0" smtClean="0">
                    <a:solidFill>
                      <a:srgbClr val="2706EC"/>
                    </a:solidFill>
                    <a:latin typeface="Calibri" panose="020F0502020204030204" pitchFamily="34" charset="0"/>
                  </a:rPr>
                  <a:t>outputs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493" y="2021775"/>
                <a:ext cx="1083011" cy="323165"/>
              </a:xfrm>
              <a:prstGeom prst="rect">
                <a:avLst/>
              </a:prstGeom>
              <a:blipFill>
                <a:blip r:embed="rId12"/>
                <a:stretch>
                  <a:fillRect t="-5660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ket 21"/>
          <p:cNvSpPr/>
          <p:nvPr/>
        </p:nvSpPr>
        <p:spPr>
          <a:xfrm>
            <a:off x="4716016" y="1574919"/>
            <a:ext cx="144016" cy="1296144"/>
          </a:xfrm>
          <a:prstGeom prst="leftBracke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Left Bracket 22"/>
          <p:cNvSpPr/>
          <p:nvPr/>
        </p:nvSpPr>
        <p:spPr>
          <a:xfrm flipH="1">
            <a:off x="7953485" y="1528169"/>
            <a:ext cx="144016" cy="1296144"/>
          </a:xfrm>
          <a:prstGeom prst="leftBracket">
            <a:avLst/>
          </a:prstGeom>
          <a:ln w="19050">
            <a:solidFill>
              <a:srgbClr val="2706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6307" y="4728039"/>
            <a:ext cx="911769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-36512" y="3321766"/>
            <a:ext cx="911769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51920" y="3594837"/>
                <a:ext cx="52565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Calibri" panose="020F0502020204030204" pitchFamily="34" charset="0"/>
                  </a:rPr>
                  <a:t>Using training data set, a learning algorithm finds the best hypothesis function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h</m:t>
                    </m:r>
                    <m:r>
                      <a:rPr lang="en-US" altLang="ko-KR" sz="1600" b="0" i="1" smtClean="0">
                        <a:latin typeface="Cambria Math"/>
                      </a:rPr>
                      <m:t>(</m:t>
                    </m:r>
                    <m:r>
                      <a:rPr lang="en-US" altLang="ko-KR" sz="1600" b="0" i="1" smtClean="0">
                        <a:latin typeface="Cambria Math"/>
                      </a:rPr>
                      <m:t>𝑥</m:t>
                    </m:r>
                    <m:r>
                      <a:rPr lang="en-US" altLang="ko-KR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ko-KR" sz="1600" dirty="0" smtClean="0">
                    <a:latin typeface="Calibri" panose="020F0502020204030204" pitchFamily="34" charset="0"/>
                  </a:rPr>
                  <a:t>that </a:t>
                </a:r>
                <a:r>
                  <a:rPr lang="en-US" altLang="ko-KR" sz="1600" b="1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is believed to accurately predict</a:t>
                </a:r>
                <a:r>
                  <a:rPr lang="en-US" altLang="ko-KR" sz="1600" dirty="0" smtClean="0">
                    <a:latin typeface="Calibri" panose="020F0502020204030204" pitchFamily="34" charset="0"/>
                  </a:rPr>
                  <a:t> the output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ko-KR" altLang="en-US" sz="1600" dirty="0" smtClean="0">
                    <a:latin typeface="Calibri" panose="020F0502020204030204" pitchFamily="34" charset="0"/>
                  </a:rPr>
                  <a:t> </a:t>
                </a:r>
                <a:r>
                  <a:rPr lang="en-US" altLang="ko-KR" sz="1600" dirty="0" smtClean="0">
                    <a:latin typeface="Calibri" panose="020F0502020204030204" pitchFamily="34" charset="0"/>
                  </a:rPr>
                  <a:t>for a given query input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ko-KR" sz="1600" dirty="0" smtClean="0">
                    <a:latin typeface="Calibri" panose="020F0502020204030204" pitchFamily="34" charset="0"/>
                  </a:rPr>
                  <a:t> 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594837"/>
                <a:ext cx="5256584" cy="830997"/>
              </a:xfrm>
              <a:prstGeom prst="rect">
                <a:avLst/>
              </a:prstGeom>
              <a:blipFill>
                <a:blip r:embed="rId13"/>
                <a:stretch>
                  <a:fillRect l="-696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-36512" y="908720"/>
            <a:ext cx="911769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496" y="6741368"/>
            <a:ext cx="911769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5496" y="908720"/>
            <a:ext cx="6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Data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788" y="3399090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model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-21210" y="4685942"/>
            <a:ext cx="114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07356" y="4752248"/>
                <a:ext cx="374141" cy="3810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56" y="4752248"/>
                <a:ext cx="374141" cy="381066"/>
              </a:xfrm>
              <a:prstGeom prst="rect">
                <a:avLst/>
              </a:prstGeom>
              <a:blipFill>
                <a:blip r:embed="rId14"/>
                <a:stretch>
                  <a:fillRect t="-8065" r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0" y="3758262"/>
                <a:ext cx="21660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dirty="0" smtClean="0"/>
                  <a:t>Functional form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i="1">
                        <a:latin typeface="Cambria Math"/>
                      </a:rPr>
                      <m:t>(</m:t>
                    </m:r>
                    <m:r>
                      <a:rPr lang="en-US" altLang="ko-KR" sz="1600" i="1">
                        <a:latin typeface="Cambria Math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1600" dirty="0" smtClean="0">
                  <a:latin typeface="Calibri" panose="020F0502020204030204" pitchFamily="34" charset="0"/>
                </a:endParaRPr>
              </a:p>
              <a:p>
                <a:pPr algn="ctr"/>
                <a:r>
                  <a:rPr lang="en-US" altLang="ko-KR" sz="1600" dirty="0" smtClean="0">
                    <a:latin typeface="Calibri" panose="020F0502020204030204" pitchFamily="34" charset="0"/>
                  </a:rPr>
                  <a:t>Is usually given</a:t>
                </a:r>
                <a:endParaRPr lang="ko-KR" altLang="en-US" sz="16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58262"/>
                <a:ext cx="2166042" cy="584775"/>
              </a:xfrm>
              <a:prstGeom prst="rect">
                <a:avLst/>
              </a:prstGeom>
              <a:blipFill>
                <a:blip r:embed="rId15"/>
                <a:stretch>
                  <a:fillRect l="-1127" t="-3158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8160" y="2480168"/>
                <a:ext cx="2093201" cy="369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0" y="2480168"/>
                <a:ext cx="2093201" cy="369653"/>
              </a:xfrm>
              <a:prstGeom prst="rect">
                <a:avLst/>
              </a:prstGeom>
              <a:blipFill>
                <a:blip r:embed="rId1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2796" y="2827640"/>
                <a:ext cx="2093201" cy="369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" y="2827640"/>
                <a:ext cx="2093201" cy="369653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20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Two different learning approaches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Machine Learning as </a:t>
            </a:r>
            <a:r>
              <a:rPr lang="en-US" b="1" dirty="0" smtClean="0">
                <a:solidFill>
                  <a:srgbClr val="3333FF"/>
                </a:solidFill>
              </a:rPr>
              <a:t>Optimization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Relate variables through a basis function (parametric function)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Formulate learning problem as an optimization problem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Employ optimization algorithm to solve the formulated problem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Machine Learning as </a:t>
            </a:r>
            <a:r>
              <a:rPr lang="en-US" b="1" dirty="0" smtClean="0">
                <a:solidFill>
                  <a:srgbClr val="3333FF"/>
                </a:solidFill>
              </a:rPr>
              <a:t>Probabilistic Modeling </a:t>
            </a:r>
            <a:r>
              <a:rPr lang="en-US" b="1" dirty="0" smtClean="0"/>
              <a:t>(not necessarily Bayesian)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Relate variables through probability distributions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Formulate learning problem as inference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If Bayesian, treat parameters with probability distributions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Requires inference methods (integral or sampling) to solve the formulated problem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03146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explore different views on Machine Learning by taking a linear regression as an example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8305800" cy="66362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4036" y="5791200"/>
            <a:ext cx="5387163" cy="9144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Load Map 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066800"/>
            <a:ext cx="701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Optimization Approach (Normal Equation)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Maximum Likelihood Estimation (MLE)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Maximum A Posteriori Estimation (MAP)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Full Bayesian Approach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Analytical approach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Sampling approach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/>
              <a:t>Regularization regression (Ridge and Lasso)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Optimization view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Bayesian View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333FF"/>
                </a:solidFill>
              </a:rPr>
              <a:t>     1D Linear Regression</a:t>
            </a:r>
            <a:endParaRPr lang="en-US" b="1" dirty="0">
              <a:solidFill>
                <a:srgbClr val="3333FF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524000" y="1348227"/>
            <a:ext cx="0" cy="2895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4236799"/>
            <a:ext cx="52824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10"/>
          <p:cNvSpPr/>
          <p:nvPr/>
        </p:nvSpPr>
        <p:spPr>
          <a:xfrm>
            <a:off x="2164093" y="3565796"/>
            <a:ext cx="304800" cy="304800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996401" y="2498996"/>
            <a:ext cx="304800" cy="304800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3894697" y="2433124"/>
            <a:ext cx="304800" cy="304800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383293" y="2674570"/>
            <a:ext cx="304800" cy="304800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2719489" y="2967864"/>
            <a:ext cx="304800" cy="304800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2552163" y="3386248"/>
            <a:ext cx="304800" cy="304800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519956" y="1357404"/>
            <a:ext cx="4428118" cy="2802915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67641" y="1024836"/>
                <a:ext cx="147751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641" y="1024836"/>
                <a:ext cx="1477519" cy="360804"/>
              </a:xfrm>
              <a:prstGeom prst="rect">
                <a:avLst/>
              </a:prstGeom>
              <a:blipFill>
                <a:blip r:embed="rId3"/>
                <a:stretch>
                  <a:fillRect l="-4938" t="-16949" r="-3704" b="-28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882601" y="4028383"/>
                <a:ext cx="4079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601" y="4028383"/>
                <a:ext cx="40799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96201" y="764380"/>
                <a:ext cx="40799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201" y="764380"/>
                <a:ext cx="407997" cy="430887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046458" y="4283589"/>
                <a:ext cx="507831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58" y="4283589"/>
                <a:ext cx="50783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 flipV="1">
            <a:off x="5263026" y="1832232"/>
            <a:ext cx="26663" cy="242497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214242" y="1687340"/>
            <a:ext cx="124232" cy="1448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338474" y="180545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Prediction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27597" y="4790957"/>
                <a:ext cx="7696200" cy="1804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Data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Model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Linera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for multidimensional) </a:t>
                </a:r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Learning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What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Prediction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7" y="4790957"/>
                <a:ext cx="7696200" cy="1804084"/>
              </a:xfrm>
              <a:prstGeom prst="rect">
                <a:avLst/>
              </a:prstGeom>
              <a:blipFill>
                <a:blip r:embed="rId7"/>
                <a:stretch>
                  <a:fillRect l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3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28600"/>
            <a:ext cx="914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333FF"/>
                </a:solidFill>
              </a:rPr>
              <a:t> </a:t>
            </a:r>
            <a:r>
              <a:rPr lang="en-US" b="1" dirty="0" smtClean="0">
                <a:solidFill>
                  <a:srgbClr val="3333FF"/>
                </a:solidFill>
              </a:rPr>
              <a:t>    Learning as optimization</a:t>
            </a:r>
            <a:endParaRPr lang="en-US" b="1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8859" y="1199562"/>
                <a:ext cx="4800600" cy="1679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Define an objective (cost)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59" y="1199562"/>
                <a:ext cx="4800600" cy="1679562"/>
              </a:xfrm>
              <a:prstGeom prst="rect">
                <a:avLst/>
              </a:prstGeom>
              <a:blipFill>
                <a:blip r:embed="rId2"/>
                <a:stretch>
                  <a:fillRect l="-761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006" y="4336247"/>
                <a:ext cx="648709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06" y="4336247"/>
                <a:ext cx="6487097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38006" y="5339818"/>
                <a:ext cx="635340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06" y="5339818"/>
                <a:ext cx="6353406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5019279" y="1541402"/>
            <a:ext cx="0" cy="1664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16" idx="1"/>
          </p:cNvCxnSpPr>
          <p:nvPr/>
        </p:nvCxnSpPr>
        <p:spPr>
          <a:xfrm>
            <a:off x="5019279" y="3206324"/>
            <a:ext cx="3081108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5387322" y="2816468"/>
            <a:ext cx="175255" cy="175255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5866961" y="2051691"/>
            <a:ext cx="175255" cy="175255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6606545" y="1828800"/>
            <a:ext cx="175255" cy="175255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6377945" y="2415545"/>
            <a:ext cx="175255" cy="175255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5706666" y="2472667"/>
            <a:ext cx="175255" cy="175255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5610456" y="2713231"/>
            <a:ext cx="175255" cy="175255"/>
          </a:xfrm>
          <a:prstGeom prst="mathMultiply">
            <a:avLst>
              <a:gd name="adj1" fmla="val 1114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038861" y="1538093"/>
            <a:ext cx="2546096" cy="1611631"/>
          </a:xfrm>
          <a:prstGeom prst="straightConnector1">
            <a:avLst/>
          </a:prstGeom>
          <a:ln w="19050">
            <a:solidFill>
              <a:srgbClr val="33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77955" y="1275717"/>
                <a:ext cx="1194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955" y="1275717"/>
                <a:ext cx="1194238" cy="276999"/>
              </a:xfrm>
              <a:prstGeom prst="rect">
                <a:avLst/>
              </a:prstGeom>
              <a:blipFill>
                <a:blip r:embed="rId5"/>
                <a:stretch>
                  <a:fillRect l="-4592" r="-357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100387" y="3082448"/>
                <a:ext cx="234592" cy="247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87" y="3082448"/>
                <a:ext cx="234592" cy="247753"/>
              </a:xfrm>
              <a:prstGeom prst="rect">
                <a:avLst/>
              </a:prstGeom>
              <a:blipFill>
                <a:blip r:embed="rId6"/>
                <a:stretch>
                  <a:fillRect r="-31579" b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45797" y="1205699"/>
                <a:ext cx="234592" cy="247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797" y="1205699"/>
                <a:ext cx="234592" cy="247753"/>
              </a:xfrm>
              <a:prstGeom prst="rect">
                <a:avLst/>
              </a:prstGeom>
              <a:blipFill>
                <a:blip r:embed="rId7"/>
                <a:stretch>
                  <a:fillRect l="-2564" r="-48718" b="-9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04606" y="3949853"/>
                <a:ext cx="6553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Minimize the error function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06" y="3949853"/>
                <a:ext cx="6553200" cy="369332"/>
              </a:xfrm>
              <a:prstGeom prst="rect">
                <a:avLst/>
              </a:prstGeom>
              <a:blipFill>
                <a:blip r:embed="rId8"/>
                <a:stretch>
                  <a:fillRect l="-65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616425" y="2087365"/>
                <a:ext cx="16806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425" y="2087365"/>
                <a:ext cx="1680652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5929296" y="2289710"/>
            <a:ext cx="852504" cy="69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785711" y="3142131"/>
                <a:ext cx="4333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711" y="3142131"/>
                <a:ext cx="4333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628037" y="1947363"/>
                <a:ext cx="435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37" y="1947363"/>
                <a:ext cx="435056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5031523" y="2146354"/>
            <a:ext cx="915727" cy="383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948877" y="2162379"/>
            <a:ext cx="0" cy="422968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71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28564</TotalTime>
  <Words>1359</Words>
  <Application>Microsoft Office PowerPoint</Application>
  <PresentationFormat>On-screen Show (4:3)</PresentationFormat>
  <Paragraphs>501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Jinkyoo Park</dc:creator>
  <cp:lastModifiedBy>Microsoft</cp:lastModifiedBy>
  <cp:revision>260</cp:revision>
  <dcterms:created xsi:type="dcterms:W3CDTF">2016-04-29T12:35:56Z</dcterms:created>
  <dcterms:modified xsi:type="dcterms:W3CDTF">2016-10-15T09:00:52Z</dcterms:modified>
</cp:coreProperties>
</file>