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47" r:id="rId3"/>
    <p:sldId id="349" r:id="rId4"/>
    <p:sldId id="407" r:id="rId5"/>
    <p:sldId id="408" r:id="rId6"/>
    <p:sldId id="409" r:id="rId7"/>
    <p:sldId id="348" r:id="rId8"/>
    <p:sldId id="411" r:id="rId9"/>
    <p:sldId id="391" r:id="rId10"/>
    <p:sldId id="394" r:id="rId11"/>
    <p:sldId id="396" r:id="rId12"/>
    <p:sldId id="393" r:id="rId13"/>
    <p:sldId id="406" r:id="rId14"/>
    <p:sldId id="412" r:id="rId15"/>
    <p:sldId id="413" r:id="rId16"/>
    <p:sldId id="385" r:id="rId17"/>
    <p:sldId id="401" r:id="rId18"/>
    <p:sldId id="399" r:id="rId19"/>
    <p:sldId id="397" r:id="rId20"/>
    <p:sldId id="352" r:id="rId21"/>
    <p:sldId id="353" r:id="rId22"/>
    <p:sldId id="354" r:id="rId23"/>
    <p:sldId id="359" r:id="rId24"/>
    <p:sldId id="361" r:id="rId25"/>
    <p:sldId id="362" r:id="rId26"/>
    <p:sldId id="366" r:id="rId27"/>
    <p:sldId id="372" r:id="rId28"/>
    <p:sldId id="373" r:id="rId29"/>
    <p:sldId id="374" r:id="rId30"/>
    <p:sldId id="375" r:id="rId31"/>
    <p:sldId id="381" r:id="rId32"/>
    <p:sldId id="376" r:id="rId33"/>
    <p:sldId id="377" r:id="rId34"/>
    <p:sldId id="380" r:id="rId35"/>
    <p:sldId id="379" r:id="rId36"/>
    <p:sldId id="378" r:id="rId37"/>
    <p:sldId id="355" r:id="rId38"/>
    <p:sldId id="356" r:id="rId39"/>
    <p:sldId id="357" r:id="rId40"/>
    <p:sldId id="358" r:id="rId41"/>
    <p:sldId id="360" r:id="rId42"/>
    <p:sldId id="368" r:id="rId43"/>
    <p:sldId id="369" r:id="rId44"/>
    <p:sldId id="36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21076-68D8-443F-BE0D-5F91E24DE8DC}">
          <p14:sldIdLst>
            <p14:sldId id="256"/>
            <p14:sldId id="347"/>
            <p14:sldId id="349"/>
            <p14:sldId id="407"/>
            <p14:sldId id="408"/>
            <p14:sldId id="409"/>
            <p14:sldId id="348"/>
            <p14:sldId id="411"/>
          </p14:sldIdLst>
        </p14:section>
        <p14:section name="Untitled Section" id="{40215B78-0AC9-4E52-B6AA-FF44E265409E}">
          <p14:sldIdLst>
            <p14:sldId id="391"/>
            <p14:sldId id="394"/>
            <p14:sldId id="396"/>
            <p14:sldId id="393"/>
            <p14:sldId id="406"/>
            <p14:sldId id="412"/>
            <p14:sldId id="413"/>
            <p14:sldId id="385"/>
            <p14:sldId id="401"/>
            <p14:sldId id="399"/>
            <p14:sldId id="397"/>
            <p14:sldId id="352"/>
            <p14:sldId id="353"/>
            <p14:sldId id="354"/>
            <p14:sldId id="359"/>
            <p14:sldId id="361"/>
            <p14:sldId id="362"/>
            <p14:sldId id="366"/>
            <p14:sldId id="372"/>
            <p14:sldId id="373"/>
            <p14:sldId id="374"/>
            <p14:sldId id="375"/>
            <p14:sldId id="381"/>
            <p14:sldId id="376"/>
            <p14:sldId id="377"/>
            <p14:sldId id="380"/>
            <p14:sldId id="379"/>
            <p14:sldId id="378"/>
            <p14:sldId id="355"/>
            <p14:sldId id="356"/>
            <p14:sldId id="357"/>
            <p14:sldId id="358"/>
            <p14:sldId id="360"/>
            <p14:sldId id="368"/>
            <p14:sldId id="369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94502" autoAdjust="0"/>
  </p:normalViewPr>
  <p:slideViewPr>
    <p:cSldViewPr>
      <p:cViewPr varScale="1">
        <p:scale>
          <a:sx n="109" d="100"/>
          <a:sy n="109" d="100"/>
        </p:scale>
        <p:origin x="18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8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8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3" Type="http://schemas.openxmlformats.org/officeDocument/2006/relationships/image" Target="../media/image131.png"/><Relationship Id="rId12" Type="http://schemas.openxmlformats.org/officeDocument/2006/relationships/image" Target="../media/image1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1.png"/><Relationship Id="rId10" Type="http://schemas.openxmlformats.org/officeDocument/2006/relationships/image" Target="../media/image111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2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12" Type="http://schemas.openxmlformats.org/officeDocument/2006/relationships/image" Target="../media/image211.png"/><Relationship Id="rId1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200.png"/><Relationship Id="rId5" Type="http://schemas.openxmlformats.org/officeDocument/2006/relationships/image" Target="../media/image132.png"/><Relationship Id="rId15" Type="http://schemas.openxmlformats.org/officeDocument/2006/relationships/image" Target="../media/image242.png"/><Relationship Id="rId10" Type="http://schemas.openxmlformats.org/officeDocument/2006/relationships/image" Target="../media/image190.png"/><Relationship Id="rId4" Type="http://schemas.openxmlformats.org/officeDocument/2006/relationships/image" Target="../media/image122.png"/><Relationship Id="rId9" Type="http://schemas.openxmlformats.org/officeDocument/2006/relationships/image" Target="../media/image170.png"/><Relationship Id="rId1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1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13" Type="http://schemas.openxmlformats.org/officeDocument/2006/relationships/image" Target="../media/image382.png"/><Relationship Id="rId18" Type="http://schemas.openxmlformats.org/officeDocument/2006/relationships/image" Target="../media/image432.png"/><Relationship Id="rId3" Type="http://schemas.openxmlformats.org/officeDocument/2006/relationships/image" Target="../media/image261.png"/><Relationship Id="rId7" Type="http://schemas.openxmlformats.org/officeDocument/2006/relationships/image" Target="../media/image321.png"/><Relationship Id="rId12" Type="http://schemas.openxmlformats.org/officeDocument/2006/relationships/image" Target="../media/image371.png"/><Relationship Id="rId17" Type="http://schemas.openxmlformats.org/officeDocument/2006/relationships/image" Target="../media/image421.png"/><Relationship Id="rId2" Type="http://schemas.openxmlformats.org/officeDocument/2006/relationships/image" Target="../media/image251.png"/><Relationship Id="rId16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61.png"/><Relationship Id="rId5" Type="http://schemas.openxmlformats.org/officeDocument/2006/relationships/image" Target="../media/image100.png"/><Relationship Id="rId15" Type="http://schemas.openxmlformats.org/officeDocument/2006/relationships/image" Target="../media/image401.png"/><Relationship Id="rId10" Type="http://schemas.openxmlformats.org/officeDocument/2006/relationships/image" Target="../media/image351.png"/><Relationship Id="rId4" Type="http://schemas.openxmlformats.org/officeDocument/2006/relationships/image" Target="../media/image291.png"/><Relationship Id="rId9" Type="http://schemas.openxmlformats.org/officeDocument/2006/relationships/image" Target="../media/image341.png"/><Relationship Id="rId14" Type="http://schemas.openxmlformats.org/officeDocument/2006/relationships/image" Target="../media/image3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png"/><Relationship Id="rId3" Type="http://schemas.openxmlformats.org/officeDocument/2006/relationships/image" Target="../media/image452.png"/><Relationship Id="rId7" Type="http://schemas.openxmlformats.org/officeDocument/2006/relationships/image" Target="../media/image492.png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1.png"/><Relationship Id="rId5" Type="http://schemas.openxmlformats.org/officeDocument/2006/relationships/image" Target="../media/image472.png"/><Relationship Id="rId10" Type="http://schemas.openxmlformats.org/officeDocument/2006/relationships/image" Target="../media/image520.png"/><Relationship Id="rId4" Type="http://schemas.openxmlformats.org/officeDocument/2006/relationships/image" Target="../media/image462.png"/><Relationship Id="rId9" Type="http://schemas.openxmlformats.org/officeDocument/2006/relationships/image" Target="../media/image5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png"/><Relationship Id="rId13" Type="http://schemas.openxmlformats.org/officeDocument/2006/relationships/image" Target="../media/image681.png"/><Relationship Id="rId3" Type="http://schemas.openxmlformats.org/officeDocument/2006/relationships/image" Target="../media/image581.png"/><Relationship Id="rId7" Type="http://schemas.openxmlformats.org/officeDocument/2006/relationships/image" Target="../media/image621.png"/><Relationship Id="rId12" Type="http://schemas.openxmlformats.org/officeDocument/2006/relationships/image" Target="../media/image671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1.png"/><Relationship Id="rId5" Type="http://schemas.openxmlformats.org/officeDocument/2006/relationships/image" Target="../media/image601.png"/><Relationship Id="rId10" Type="http://schemas.openxmlformats.org/officeDocument/2006/relationships/image" Target="../media/image651.png"/><Relationship Id="rId4" Type="http://schemas.openxmlformats.org/officeDocument/2006/relationships/image" Target="../media/image591.png"/><Relationship Id="rId9" Type="http://schemas.openxmlformats.org/officeDocument/2006/relationships/image" Target="../media/image6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11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3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1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370.png"/><Relationship Id="rId4" Type="http://schemas.openxmlformats.org/officeDocument/2006/relationships/image" Target="../media/image120.png"/><Relationship Id="rId9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png"/><Relationship Id="rId3" Type="http://schemas.openxmlformats.org/officeDocument/2006/relationships/image" Target="../media/image241.png"/><Relationship Id="rId7" Type="http://schemas.openxmlformats.org/officeDocument/2006/relationships/image" Target="../media/image3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260.png"/><Relationship Id="rId10" Type="http://schemas.openxmlformats.org/officeDocument/2006/relationships/image" Target="../media/image711.png"/><Relationship Id="rId4" Type="http://schemas.openxmlformats.org/officeDocument/2006/relationships/image" Target="../media/image250.png"/><Relationship Id="rId9" Type="http://schemas.openxmlformats.org/officeDocument/2006/relationships/image" Target="../media/image7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image" Target="../media/image431.png"/><Relationship Id="rId7" Type="http://schemas.openxmlformats.org/officeDocument/2006/relationships/image" Target="../media/image491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105.png"/><Relationship Id="rId5" Type="http://schemas.openxmlformats.org/officeDocument/2006/relationships/image" Target="../media/image471.png"/><Relationship Id="rId10" Type="http://schemas.openxmlformats.org/officeDocument/2006/relationships/image" Target="../media/image510.png"/><Relationship Id="rId4" Type="http://schemas.openxmlformats.org/officeDocument/2006/relationships/image" Target="../media/image461.png"/><Relationship Id="rId9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61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540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61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540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610.png"/><Relationship Id="rId4" Type="http://schemas.openxmlformats.org/officeDocument/2006/relationships/image" Target="../media/image650.png"/><Relationship Id="rId9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670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610.png"/><Relationship Id="rId4" Type="http://schemas.openxmlformats.org/officeDocument/2006/relationships/image" Target="../media/image650.png"/><Relationship Id="rId9" Type="http://schemas.openxmlformats.org/officeDocument/2006/relationships/image" Target="../media/image6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1.png"/><Relationship Id="rId5" Type="http://schemas.openxmlformats.org/officeDocument/2006/relationships/image" Target="../media/image690.png"/><Relationship Id="rId10" Type="http://schemas.openxmlformats.org/officeDocument/2006/relationships/image" Target="../media/image710.png"/><Relationship Id="rId4" Type="http://schemas.openxmlformats.org/officeDocument/2006/relationships/image" Target="../media/image550.png"/><Relationship Id="rId9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1.png"/><Relationship Id="rId5" Type="http://schemas.openxmlformats.org/officeDocument/2006/relationships/image" Target="../media/image690.png"/><Relationship Id="rId10" Type="http://schemas.openxmlformats.org/officeDocument/2006/relationships/image" Target="../media/image710.png"/><Relationship Id="rId4" Type="http://schemas.openxmlformats.org/officeDocument/2006/relationships/image" Target="../media/image550.png"/><Relationship Id="rId9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2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731.png"/><Relationship Id="rId4" Type="http://schemas.openxmlformats.org/officeDocument/2006/relationships/image" Target="../media/image7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721.png"/><Relationship Id="rId7" Type="http://schemas.openxmlformats.org/officeDocument/2006/relationships/image" Target="../media/image7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830.png"/><Relationship Id="rId5" Type="http://schemas.openxmlformats.org/officeDocument/2006/relationships/image" Target="../media/image771.png"/><Relationship Id="rId10" Type="http://schemas.openxmlformats.org/officeDocument/2006/relationships/image" Target="../media/image820.png"/><Relationship Id="rId4" Type="http://schemas.openxmlformats.org/officeDocument/2006/relationships/image" Target="../media/image761.png"/><Relationship Id="rId9" Type="http://schemas.openxmlformats.org/officeDocument/2006/relationships/image" Target="../media/image8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30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4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8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70.png"/><Relationship Id="rId4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430.png"/><Relationship Id="rId7" Type="http://schemas.openxmlformats.org/officeDocument/2006/relationships/image" Target="../media/image9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Relationship Id="rId9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720.png"/><Relationship Id="rId7" Type="http://schemas.openxmlformats.org/officeDocument/2006/relationships/image" Target="../media/image7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10" Type="http://schemas.openxmlformats.org/officeDocument/2006/relationships/image" Target="../media/image790.png"/><Relationship Id="rId4" Type="http://schemas.openxmlformats.org/officeDocument/2006/relationships/image" Target="../media/image730.png"/><Relationship Id="rId9" Type="http://schemas.openxmlformats.org/officeDocument/2006/relationships/image" Target="../media/image7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32.png"/><Relationship Id="rId4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32.png"/><Relationship Id="rId4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L7. Bayesian Network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(Modeling)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2895600"/>
            <a:ext cx="2070100" cy="2188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410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Probability</a:t>
            </a:r>
            <a:r>
              <a:rPr lang="en-US" b="1" dirty="0" smtClean="0"/>
              <a:t>     +     </a:t>
            </a:r>
            <a:r>
              <a:rPr lang="en-US" b="1" dirty="0" smtClean="0">
                <a:solidFill>
                  <a:srgbClr val="00B050"/>
                </a:solidFill>
              </a:rPr>
              <a:t>Statistics     +     </a:t>
            </a:r>
            <a:r>
              <a:rPr lang="en-US" b="1" dirty="0" smtClean="0">
                <a:solidFill>
                  <a:srgbClr val="3333FF"/>
                </a:solidFill>
              </a:rPr>
              <a:t>Graph </a:t>
            </a:r>
            <a:r>
              <a:rPr lang="en-US" b="1" dirty="0">
                <a:solidFill>
                  <a:srgbClr val="3333FF"/>
                </a:solidFill>
              </a:rPr>
              <a:t>Theory</a:t>
            </a:r>
            <a:r>
              <a:rPr lang="en-US" b="1" dirty="0"/>
              <a:t>    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366406" y="1397565"/>
            <a:ext cx="18168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Solar panel failure</a:t>
            </a:r>
            <a:endParaRPr 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53552" y="1397565"/>
            <a:ext cx="1354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Battery failure</a:t>
            </a:r>
            <a:endParaRPr 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5399" y="3025717"/>
            <a:ext cx="1805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Trajectory deviation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5389685" y="3029157"/>
            <a:ext cx="1805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Communication loss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4537748" y="2217436"/>
            <a:ext cx="2313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Electrical system failure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2900" y="3742232"/>
                <a:ext cx="8534400" cy="1439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node corresponds to a random variable</a:t>
                </a:r>
              </a:p>
              <a:p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Directed edges connect pairs of nodes, indicating direct probabilistic relationships</a:t>
                </a:r>
              </a:p>
              <a:p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pa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represents the probability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conditional on the parent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pa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742232"/>
                <a:ext cx="8534400" cy="1439368"/>
              </a:xfrm>
              <a:prstGeom prst="rect">
                <a:avLst/>
              </a:prstGeom>
              <a:blipFill>
                <a:blip r:embed="rId2"/>
                <a:stretch>
                  <a:fillRect l="-429" t="-2542" b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399149" y="4780504"/>
                <a:ext cx="46172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e.g.,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/>
                      </a:rPr>
                      <m:t>and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are the parent nodes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  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49" y="4780504"/>
                <a:ext cx="4617226" cy="338554"/>
              </a:xfrm>
              <a:prstGeom prst="rect">
                <a:avLst/>
              </a:prstGeom>
              <a:blipFill>
                <a:blip r:embed="rId3"/>
                <a:stretch>
                  <a:fillRect l="-79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0" y="5334000"/>
            <a:ext cx="914399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chain rule for Bayesian networks specifies how to construct </a:t>
            </a:r>
            <a:r>
              <a:rPr lang="en-US" dirty="0" smtClean="0">
                <a:solidFill>
                  <a:srgbClr val="3333FF"/>
                </a:solidFill>
              </a:rPr>
              <a:t>a joint distribution</a:t>
            </a:r>
            <a:r>
              <a:rPr lang="en-US" dirty="0" smtClean="0"/>
              <a:t> from the local conditional probability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17845" y="5943600"/>
                <a:ext cx="313932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845" y="5943600"/>
                <a:ext cx="3139321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054458" y="6542470"/>
            <a:ext cx="2675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333FF"/>
                </a:solidFill>
              </a:rPr>
              <a:t>local conditional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787758" y="28956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758" y="2895600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3100656" y="28956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6" y="2895600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777056" y="1295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56" y="1295400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3100656" y="1295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6" y="1295400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3949558" y="210748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2107487"/>
                <a:ext cx="533400" cy="533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46" idx="3"/>
            <a:endCxn id="48" idx="7"/>
          </p:cNvCxnSpPr>
          <p:nvPr/>
        </p:nvCxnSpPr>
        <p:spPr>
          <a:xfrm flipH="1">
            <a:off x="4404843" y="1750685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3572006" y="1750685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3"/>
          </p:cNvCxnSpPr>
          <p:nvPr/>
        </p:nvCxnSpPr>
        <p:spPr>
          <a:xfrm flipH="1">
            <a:off x="3572006" y="2562772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04843" y="2549603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800" y="685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Bayesian network is a compact representation of a joint distribution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Motivation of Bayesian Network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787758" y="28956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758" y="2895600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100656" y="28956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6" y="2895600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777056" y="1295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56" y="12954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3100656" y="1295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6" y="1295400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3949558" y="210748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2107487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25" idx="3"/>
            <a:endCxn id="33" idx="7"/>
          </p:cNvCxnSpPr>
          <p:nvPr/>
        </p:nvCxnSpPr>
        <p:spPr>
          <a:xfrm flipH="1">
            <a:off x="4404843" y="1750685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3572006" y="1750685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3"/>
          </p:cNvCxnSpPr>
          <p:nvPr/>
        </p:nvCxnSpPr>
        <p:spPr>
          <a:xfrm flipH="1">
            <a:off x="3572006" y="2562772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04843" y="2549603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11211" y="2211049"/>
                <a:ext cx="10637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r>
                      <a:rPr lang="en-US" sz="1600" i="1">
                        <a:latin typeface="Cambria Math"/>
                      </a:rPr>
                      <m:t>𝐵</m:t>
                    </m:r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𝑆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11" y="2211049"/>
                <a:ext cx="106375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84612" y="1371600"/>
                <a:ext cx="6457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𝑃</m:t>
                    </m:r>
                    <m:r>
                      <a:rPr lang="en-US" sz="160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12" y="1371600"/>
                <a:ext cx="645754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96100" y="1371600"/>
                <a:ext cx="672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𝑃</m:t>
                    </m:r>
                    <m:r>
                      <a:rPr lang="en-US" sz="160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𝐵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00" y="1371600"/>
                <a:ext cx="672877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217273" y="2995498"/>
                <a:ext cx="88338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𝑃</m:t>
                    </m:r>
                    <m:r>
                      <a:rPr lang="en-US" sz="160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𝐷</m:t>
                    </m:r>
                    <m:r>
                      <a:rPr lang="en-US" sz="1600" b="0" i="1" smtClean="0">
                        <a:latin typeface="Cambria Math"/>
                      </a:rPr>
                      <m:t>|</m:t>
                    </m:r>
                    <m:r>
                      <a:rPr lang="en-US" sz="1600" b="0" i="1" smtClean="0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73" y="2995498"/>
                <a:ext cx="883383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390410" y="3025717"/>
                <a:ext cx="88338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𝑃</m:t>
                    </m:r>
                    <m:r>
                      <a:rPr lang="en-US" sz="160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𝐶</m:t>
                    </m:r>
                    <m:r>
                      <a:rPr lang="en-US" sz="1600" b="0" i="1" smtClean="0">
                        <a:latin typeface="Cambria Math"/>
                      </a:rPr>
                      <m:t>|</m:t>
                    </m:r>
                    <m:r>
                      <a:rPr lang="en-US" sz="1600" b="0" i="1" smtClean="0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10" y="3025717"/>
                <a:ext cx="883383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91735"/>
                  </p:ext>
                </p:extLst>
              </p:nvPr>
            </p:nvGraphicFramePr>
            <p:xfrm>
              <a:off x="381000" y="1348740"/>
              <a:ext cx="1500456" cy="960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65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144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40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500" dirty="0" smtClean="0"/>
                            <a:t> </a:t>
                          </a:r>
                          <a:endParaRPr 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4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0</a:t>
                          </a:r>
                          <a:endParaRPr lang="en-US" sz="15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4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1</a:t>
                          </a:r>
                          <a:endParaRPr 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91735"/>
                  </p:ext>
                </p:extLst>
              </p:nvPr>
            </p:nvGraphicFramePr>
            <p:xfrm>
              <a:off x="381000" y="1348740"/>
              <a:ext cx="1500456" cy="960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65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42" t="-1887" r="-159375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4238" t="-1887" r="-1325" b="-2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0</a:t>
                          </a:r>
                          <a:endParaRPr lang="en-US" sz="15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1</a:t>
                          </a:r>
                          <a:endParaRPr 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908801"/>
                  </p:ext>
                </p:extLst>
              </p:nvPr>
            </p:nvGraphicFramePr>
            <p:xfrm>
              <a:off x="304800" y="2984520"/>
              <a:ext cx="1600200" cy="1798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68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6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68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68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68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908801"/>
                  </p:ext>
                </p:extLst>
              </p:nvPr>
            </p:nvGraphicFramePr>
            <p:xfrm>
              <a:off x="304800" y="2984520"/>
              <a:ext cx="1600200" cy="1798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75" t="-1818" r="-320635" b="-4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4839" t="-1818" r="-225806" b="-4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2029" t="-1818" r="-1449" b="-46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350078"/>
                  </p:ext>
                </p:extLst>
              </p:nvPr>
            </p:nvGraphicFramePr>
            <p:xfrm>
              <a:off x="6324600" y="1219200"/>
              <a:ext cx="2133598" cy="3296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0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990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i="1" dirty="0" smtClean="0"/>
                            <a:t> </a:t>
                          </a:r>
                          <a:endParaRPr 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2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350078"/>
                  </p:ext>
                </p:extLst>
              </p:nvPr>
            </p:nvGraphicFramePr>
            <p:xfrm>
              <a:off x="6324600" y="1219200"/>
              <a:ext cx="2133598" cy="3296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0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9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87" t="-3571" r="-460317" b="-8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226" t="-3571" r="-367742" b="-8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3571" r="-261905" b="-8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5951" t="-3571" r="-1227" b="-8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5530161" y="2374187"/>
            <a:ext cx="743632" cy="61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946256" y="1524000"/>
            <a:ext cx="3735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896367" y="3162300"/>
            <a:ext cx="3735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28600" y="5114330"/>
                <a:ext cx="845820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Chain rule: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e>
                      <m:e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𝐶</m:t>
                    </m:r>
                    <m:r>
                      <a:rPr lang="en-US" sz="1600" b="0" i="1" smtClean="0">
                        <a:latin typeface="Cambria Math"/>
                      </a:rPr>
                      <m:t>|</m:t>
                    </m:r>
                    <m:r>
                      <a:rPr lang="en-US" sz="1600" b="0" i="1" smtClean="0">
                        <a:latin typeface="Cambria Math"/>
                      </a:rPr>
                      <m:t>𝐸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Required independent parameters to fully specify the joint PDF</a:t>
                </a:r>
                <a:endParaRPr lang="en-US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14330"/>
                <a:ext cx="8458200" cy="677108"/>
              </a:xfrm>
              <a:prstGeom prst="rect">
                <a:avLst/>
              </a:prstGeom>
              <a:blipFill rotWithShape="1">
                <a:blip r:embed="rId16"/>
                <a:stretch>
                  <a:fillRect l="-288"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82315" y="5793916"/>
                <a:ext cx="8534400" cy="34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𝑃</m:t>
                    </m:r>
                    <m:r>
                      <a:rPr lang="en-US" sz="1600" i="1" smtClean="0">
                        <a:latin typeface="Cambria Math"/>
                      </a:rPr>
                      <m:t>(</m:t>
                    </m:r>
                    <m:r>
                      <a:rPr lang="en-US" sz="1600" i="1" smtClean="0">
                        <a:latin typeface="Cambria Math"/>
                      </a:rPr>
                      <m:t>𝐵</m:t>
                    </m:r>
                    <m:r>
                      <a:rPr lang="en-US" sz="16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: </a:t>
                </a:r>
                <a:r>
                  <a:rPr lang="en-US" sz="1600" dirty="0" smtClean="0"/>
                  <a:t>1,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𝑆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: </a:t>
                </a:r>
                <a:r>
                  <a:rPr lang="en-US" sz="1600" dirty="0" smtClean="0"/>
                  <a:t>1,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r>
                      <a:rPr lang="en-US" sz="1600" i="1">
                        <a:latin typeface="Cambria Math"/>
                      </a:rPr>
                      <m:t>𝐵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𝑆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: </a:t>
                </a:r>
                <a:r>
                  <a:rPr lang="en-US" sz="1600" dirty="0" smtClean="0"/>
                  <a:t>4,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𝐷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: </a:t>
                </a:r>
                <a:r>
                  <a:rPr lang="en-US" sz="1600" dirty="0" smtClean="0"/>
                  <a:t>2,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𝐶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: </a:t>
                </a:r>
                <a:r>
                  <a:rPr lang="en-US" sz="1600" dirty="0" smtClean="0"/>
                  <a:t>2 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(total 10 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6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-1 = 31)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5" y="5793916"/>
                <a:ext cx="8534400" cy="341376"/>
              </a:xfrm>
              <a:prstGeom prst="rect">
                <a:avLst/>
              </a:prstGeom>
              <a:blipFill rotWithShape="1">
                <a:blip r:embed="rId17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381000" y="6324600"/>
            <a:ext cx="853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Bayesian network can greatly reduce the number of parameters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685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Bayesian network is a compact representation of a joint distribution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Motivation of Bayesian Network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6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Formal Definition Bayesian Network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762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Bayesian network (BN) is a distribution of the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1099717"/>
                <a:ext cx="313932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099717"/>
                <a:ext cx="3139321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" y="1913114"/>
                <a:ext cx="8229600" cy="950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pa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represents the parental variables of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BN is represented as a directed acyclic graph with an arrow pointing from a parent variable to child variable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13114"/>
                <a:ext cx="8229600" cy="950517"/>
              </a:xfrm>
              <a:prstGeom prst="rect">
                <a:avLst/>
              </a:prstGeom>
              <a:blipFill>
                <a:blip r:embed="rId3"/>
                <a:stretch>
                  <a:fillRect l="-444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3048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probability distribution can be written as a BN: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4000" y="3447049"/>
                <a:ext cx="1428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447049"/>
                <a:ext cx="142878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019" y="3467100"/>
                <a:ext cx="5504199" cy="14245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019" y="3467100"/>
                <a:ext cx="5504199" cy="142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28600" y="5181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particular role of BN is that the structure of the DAG corresponds to a set of </a:t>
            </a:r>
            <a:r>
              <a:rPr lang="en-US" dirty="0" smtClean="0">
                <a:solidFill>
                  <a:srgbClr val="FF0000"/>
                </a:solidFill>
              </a:rPr>
              <a:t>conditional independence assumptions</a:t>
            </a:r>
            <a:r>
              <a:rPr lang="en-US" dirty="0" smtClean="0"/>
              <a:t>, namely which ancestral parental variables are sufficient to specify each conditional probability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4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Conditional Independence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47556" y="3405203"/>
                <a:ext cx="848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56" y="3405203"/>
                <a:ext cx="848887" cy="276999"/>
              </a:xfrm>
              <a:prstGeom prst="rect">
                <a:avLst/>
              </a:prstGeom>
              <a:blipFill>
                <a:blip r:embed="rId2"/>
                <a:stretch>
                  <a:fillRect l="-5714" t="-4444" r="-5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4800" y="29480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 : Conditional Independence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4905460"/>
                <a:ext cx="7696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two sets of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are independent of each other provided we know the state of the set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information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does not give further information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05460"/>
                <a:ext cx="7696200" cy="923330"/>
              </a:xfrm>
              <a:prstGeom prst="rect">
                <a:avLst/>
              </a:prstGeom>
              <a:blipFill>
                <a:blip r:embed="rId3"/>
                <a:stretch>
                  <a:fillRect l="-555" t="-3974" r="-118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20407" y="3770070"/>
                <a:ext cx="480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states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07" y="3770070"/>
                <a:ext cx="4807983" cy="276999"/>
              </a:xfrm>
              <a:prstGeom prst="rect">
                <a:avLst/>
              </a:prstGeom>
              <a:blipFill>
                <a:blip r:embed="rId4"/>
                <a:stretch>
                  <a:fillRect l="-1777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04799" y="99054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Definition : Independence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20407" y="1653461"/>
                <a:ext cx="55025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all states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07" y="1653461"/>
                <a:ext cx="550257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72542" y="1295400"/>
                <a:ext cx="817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42" y="1295400"/>
                <a:ext cx="8179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2721" y="4189664"/>
                <a:ext cx="3591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or equivalently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i="1" dirty="0">
                            <a:latin typeface="Cambria Math"/>
                          </a:rPr>
                          <m:t>𝑌</m:t>
                        </m:r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r>
                          <a:rPr lang="en-US" i="1" dirty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𝑍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21" y="4189664"/>
                <a:ext cx="3591496" cy="369332"/>
              </a:xfrm>
              <a:prstGeom prst="rect">
                <a:avLst/>
              </a:prstGeom>
              <a:blipFill>
                <a:blip r:embed="rId7"/>
                <a:stretch>
                  <a:fillRect l="-1019" t="-8197" r="-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91861" y="2059198"/>
                <a:ext cx="314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or equivalently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i="1" dirty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61" y="2059198"/>
                <a:ext cx="3147400" cy="369332"/>
              </a:xfrm>
              <a:prstGeom prst="rect">
                <a:avLst/>
              </a:prstGeom>
              <a:blipFill>
                <a:blip r:embed="rId8"/>
                <a:stretch>
                  <a:fillRect l="-116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96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V-structure (or collider)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04800" y="838200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10" idx="3"/>
              <a:endCxn id="15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5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13891" y="2237413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19" idx="3"/>
              <a:endCxn id="21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1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228600" y="3636626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25" idx="3"/>
              <a:endCxn id="27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7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21869" y="5271901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1" idx="3"/>
              <a:endCxn id="33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3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8494" y="977971"/>
                <a:ext cx="5898281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94" y="977971"/>
                <a:ext cx="5898281" cy="676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833597" y="2119683"/>
                <a:ext cx="6178153" cy="1260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597" y="2119683"/>
                <a:ext cx="6178153" cy="12607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833597" y="3636626"/>
                <a:ext cx="6178153" cy="1260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597" y="3636626"/>
                <a:ext cx="6178153" cy="12607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687424" y="5135984"/>
                <a:ext cx="6178153" cy="676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424" y="5135984"/>
                <a:ext cx="6178153" cy="6765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6200" y="5029200"/>
            <a:ext cx="8763000" cy="1676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9131" y="729776"/>
            <a:ext cx="8763000" cy="417604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419345" y="6051144"/>
                <a:ext cx="2080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BN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5" y="6051144"/>
                <a:ext cx="2080378" cy="369332"/>
              </a:xfrm>
              <a:prstGeom prst="rect">
                <a:avLst/>
              </a:prstGeom>
              <a:blipFill>
                <a:blip r:embed="rId18"/>
                <a:stretch>
                  <a:fillRect l="-263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499723" y="5935892"/>
                <a:ext cx="441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unconditionally independent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dependent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23" y="5935892"/>
                <a:ext cx="4419600" cy="646331"/>
              </a:xfrm>
              <a:prstGeom prst="rect">
                <a:avLst/>
              </a:prstGeom>
              <a:blipFill>
                <a:blip r:embed="rId19"/>
                <a:stretch>
                  <a:fillRect l="-82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9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V-structure (or collider)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318014" y="1295400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10" idx="3"/>
              <a:endCxn id="15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5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228600" y="3048000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>
              <a:stCxn id="43" idx="3"/>
              <a:endCxn id="45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5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246782" y="5029200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9" idx="3"/>
              <a:endCxn id="51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1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2431127" y="3048001"/>
            <a:ext cx="1877239" cy="453127"/>
            <a:chOff x="751298" y="1473913"/>
            <a:chExt cx="2209800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2449309" y="5029201"/>
            <a:ext cx="1877239" cy="453127"/>
            <a:chOff x="751298" y="1473913"/>
            <a:chExt cx="2209800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4572000" y="597932"/>
            <a:ext cx="0" cy="626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13470" y="3821535"/>
            <a:ext cx="705232" cy="285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2884254" y="3276600"/>
            <a:ext cx="9709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707030" y="890005"/>
                <a:ext cx="2705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0" y="890005"/>
                <a:ext cx="2705291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456137" y="2655821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Marginalization over z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3345" y="447368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Conditionalization on z</a:t>
            </a:r>
            <a:endParaRPr lang="en-US" dirty="0">
              <a:solidFill>
                <a:srgbClr val="3333FF"/>
              </a:solidFill>
            </a:endParaRPr>
          </a:p>
        </p:txBody>
      </p: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5867252" y="1295398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Oval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Oval 117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Oval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>
              <a:stCxn id="117" idx="3"/>
              <a:endCxn id="119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119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>
            <a:grpSpLocks noChangeAspect="1"/>
          </p:cNvGrpSpPr>
          <p:nvPr/>
        </p:nvGrpSpPr>
        <p:grpSpPr>
          <a:xfrm>
            <a:off x="4777838" y="3047998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Oval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>
              <a:stCxn id="123" idx="3"/>
              <a:endCxn id="125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25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4796020" y="5029198"/>
            <a:ext cx="1877239" cy="1143000"/>
            <a:chOff x="751298" y="1473913"/>
            <a:chExt cx="2209800" cy="134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128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Oval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130"/>
                <p:cNvSpPr/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Oval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286000"/>
                  <a:ext cx="533400" cy="5334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Arrow Connector 131"/>
            <p:cNvCxnSpPr>
              <a:stCxn id="129" idx="3"/>
              <a:endCxn id="131" idx="7"/>
            </p:cNvCxnSpPr>
            <p:nvPr/>
          </p:nvCxnSpPr>
          <p:spPr>
            <a:xfrm flipH="1">
              <a:off x="2055485" y="1929198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131" idx="1"/>
            </p:cNvCxnSpPr>
            <p:nvPr/>
          </p:nvCxnSpPr>
          <p:spPr>
            <a:xfrm>
              <a:off x="1222648" y="1929198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>
            <a:grpSpLocks noChangeAspect="1"/>
          </p:cNvGrpSpPr>
          <p:nvPr/>
        </p:nvGrpSpPr>
        <p:grpSpPr>
          <a:xfrm>
            <a:off x="6980365" y="3047999"/>
            <a:ext cx="1877239" cy="453127"/>
            <a:chOff x="751298" y="1473913"/>
            <a:chExt cx="2209800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34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Oval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35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Oval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>
            <a:grpSpLocks noChangeAspect="1"/>
          </p:cNvGrpSpPr>
          <p:nvPr/>
        </p:nvGrpSpPr>
        <p:grpSpPr>
          <a:xfrm>
            <a:off x="6998547" y="5029199"/>
            <a:ext cx="1877239" cy="453127"/>
            <a:chOff x="751298" y="1473913"/>
            <a:chExt cx="2209800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98" y="1473913"/>
                  <a:ext cx="533400" cy="5334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38"/>
                <p:cNvSpPr/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Oval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8" y="1473913"/>
                  <a:ext cx="533400" cy="5334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Straight Connector 139"/>
          <p:cNvCxnSpPr/>
          <p:nvPr/>
        </p:nvCxnSpPr>
        <p:spPr>
          <a:xfrm flipH="1">
            <a:off x="5362708" y="3821533"/>
            <a:ext cx="705232" cy="285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451674" y="5255761"/>
            <a:ext cx="9709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5256268" y="890003"/>
                <a:ext cx="3188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68" y="890003"/>
                <a:ext cx="3188117" cy="369332"/>
              </a:xfrm>
              <a:prstGeom prst="rect">
                <a:avLst/>
              </a:prstGeom>
              <a:blipFill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/>
          <p:cNvSpPr txBox="1"/>
          <p:nvPr/>
        </p:nvSpPr>
        <p:spPr>
          <a:xfrm>
            <a:off x="5005375" y="265581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Marginalization over z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022583" y="447368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Conditionalization on z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5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: Wet Grass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895600" y="163251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2510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054686" y="82442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686" y="824429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78286" y="82442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6" y="824429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27188" y="1636516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88" y="1636516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3"/>
            <a:endCxn id="9" idx="7"/>
          </p:cNvCxnSpPr>
          <p:nvPr/>
        </p:nvCxnSpPr>
        <p:spPr>
          <a:xfrm flipH="1">
            <a:off x="1682473" y="1279714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849636" y="1279714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53067" y="1254157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6508" y="2850431"/>
                <a:ext cx="3543214" cy="1338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08" y="2850431"/>
                <a:ext cx="3543214" cy="13388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74464" y="933006"/>
                <a:ext cx="422250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1600" dirty="0" smtClean="0"/>
                  <a:t>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 smtClean="0"/>
                  <a:t> means that it has been raining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∈{0,1}</m:t>
                    </m:r>
                  </m:oMath>
                </a14:m>
                <a:r>
                  <a:rPr lang="en-US" sz="1600" dirty="0"/>
                  <a:t>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Sprinkler is turned on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∈{0,1}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i="1" dirty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i="1" dirty="0"/>
                  <a:t> </a:t>
                </a:r>
                <a:r>
                  <a:rPr lang="en-US" sz="1600" dirty="0" smtClean="0"/>
                  <a:t>Jack’s grass is wet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∈{0,1}</m:t>
                    </m:r>
                  </m:oMath>
                </a14:m>
                <a:r>
                  <a:rPr lang="en-US" sz="1600" dirty="0"/>
                  <a:t>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Tracey’s grass is wet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464" y="933006"/>
                <a:ext cx="4222503" cy="1077218"/>
              </a:xfrm>
              <a:prstGeom prst="rect">
                <a:avLst/>
              </a:prstGeom>
              <a:blipFill>
                <a:blip r:embed="rId7"/>
                <a:stretch>
                  <a:fillRect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4800" y="2974586"/>
                <a:ext cx="133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4586"/>
                <a:ext cx="1336007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101723"/>
                <a:ext cx="723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8+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4+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2+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−1=15 </m:t>
                    </m:r>
                  </m:oMath>
                </a14:m>
                <a:r>
                  <a:rPr lang="en-US" dirty="0" smtClean="0"/>
                  <a:t>parameters are required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01723"/>
                <a:ext cx="7239000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2454" y="5157310"/>
                <a:ext cx="82581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4" y="5157310"/>
                <a:ext cx="82581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47800" y="5674359"/>
                <a:ext cx="1381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674359"/>
                <a:ext cx="138121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800125" y="5674359"/>
                <a:ext cx="880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125" y="5674359"/>
                <a:ext cx="88081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730493" y="5656774"/>
                <a:ext cx="714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93" y="5656774"/>
                <a:ext cx="714426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412817" y="5648012"/>
                <a:ext cx="6569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17" y="5648012"/>
                <a:ext cx="656905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649256" y="5718329"/>
                <a:ext cx="3529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56" y="5718329"/>
                <a:ext cx="35298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540918" y="5720901"/>
                <a:ext cx="3529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918" y="5720901"/>
                <a:ext cx="35298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210227" y="5697486"/>
                <a:ext cx="3529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27" y="5697486"/>
                <a:ext cx="35298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447800" y="6199265"/>
                <a:ext cx="2951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99265"/>
                <a:ext cx="2951064" cy="369332"/>
              </a:xfrm>
              <a:prstGeom prst="rect">
                <a:avLst/>
              </a:prstGeom>
              <a:blipFill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04800" y="4724400"/>
            <a:ext cx="567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Joint distribution conditional independence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275205" y="2514600"/>
            <a:ext cx="567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Joint distribution based on chain rule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747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: Wet Grass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895600" y="2191364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191364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054686" y="138328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686" y="1383283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78286" y="138328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6" y="1383283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27188" y="219537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88" y="219537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3"/>
            <a:endCxn id="9" idx="7"/>
          </p:cNvCxnSpPr>
          <p:nvPr/>
        </p:nvCxnSpPr>
        <p:spPr>
          <a:xfrm flipH="1">
            <a:off x="1682473" y="1838568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849636" y="1838568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53067" y="1813011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74464" y="1491860"/>
                <a:ext cx="422250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1600" dirty="0" smtClean="0"/>
                  <a:t>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 smtClean="0"/>
                  <a:t> means that it has been raining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∈{0,1}</m:t>
                    </m:r>
                  </m:oMath>
                </a14:m>
                <a:r>
                  <a:rPr lang="en-US" sz="1600" dirty="0"/>
                  <a:t>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Sprinkler is turned on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∈{0,1}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i="1" dirty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i="1" dirty="0"/>
                  <a:t> </a:t>
                </a:r>
                <a:r>
                  <a:rPr lang="en-US" sz="1600" dirty="0" smtClean="0"/>
                  <a:t>Jack’s grass is wet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∈{0,1}</m:t>
                    </m:r>
                  </m:oMath>
                </a14:m>
                <a:r>
                  <a:rPr lang="en-US" sz="1600" dirty="0"/>
                  <a:t>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Tracey’s grass is wet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464" y="1491860"/>
                <a:ext cx="4222503" cy="1077218"/>
              </a:xfrm>
              <a:prstGeom prst="rect">
                <a:avLst/>
              </a:prstGeom>
              <a:blipFill>
                <a:blip r:embed="rId6"/>
                <a:stretch>
                  <a:fillRect t="-170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21386" y="2833993"/>
                <a:ext cx="4113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86" y="2833993"/>
                <a:ext cx="411362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2812"/>
              </p:ext>
            </p:extLst>
          </p:nvPr>
        </p:nvGraphicFramePr>
        <p:xfrm>
          <a:off x="457200" y="3992880"/>
          <a:ext cx="314583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610">
                  <a:extLst>
                    <a:ext uri="{9D8B030D-6E8A-4147-A177-3AD203B41FA5}">
                      <a16:colId xmlns:a16="http://schemas.microsoft.com/office/drawing/2014/main" val="1922062530"/>
                    </a:ext>
                  </a:extLst>
                </a:gridCol>
                <a:gridCol w="1048610">
                  <a:extLst>
                    <a:ext uri="{9D8B030D-6E8A-4147-A177-3AD203B41FA5}">
                      <a16:colId xmlns:a16="http://schemas.microsoft.com/office/drawing/2014/main" val="4114982727"/>
                    </a:ext>
                  </a:extLst>
                </a:gridCol>
                <a:gridCol w="1048610">
                  <a:extLst>
                    <a:ext uri="{9D8B030D-6E8A-4147-A177-3AD203B41FA5}">
                      <a16:colId xmlns:a16="http://schemas.microsoft.com/office/drawing/2014/main" val="3620200576"/>
                    </a:ext>
                  </a:extLst>
                </a:gridCol>
              </a:tblGrid>
              <a:tr h="3302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Tracey’s </a:t>
                      </a:r>
                      <a:r>
                        <a:rPr lang="en-US" sz="12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="1" baseline="0" dirty="0" smtClean="0"/>
                        <a:t>Grass wet</a:t>
                      </a:r>
                      <a:r>
                        <a:rPr lang="en-US" sz="1200" b="1" dirty="0" smtClean="0"/>
                        <a:t>=1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Rain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Sprinkler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564643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37167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8126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68984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804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366274" y="3579713"/>
                <a:ext cx="880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74" y="3579713"/>
                <a:ext cx="88081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227326" y="3579713"/>
                <a:ext cx="1143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326" y="3579713"/>
                <a:ext cx="114307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140718" y="3576954"/>
                <a:ext cx="1722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718" y="3576954"/>
                <a:ext cx="172207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140718" y="3969804"/>
                <a:ext cx="1749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718" y="3969804"/>
                <a:ext cx="1749069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61543"/>
              </p:ext>
            </p:extLst>
          </p:nvPr>
        </p:nvGraphicFramePr>
        <p:xfrm>
          <a:off x="3851031" y="4003431"/>
          <a:ext cx="209722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610">
                  <a:extLst>
                    <a:ext uri="{9D8B030D-6E8A-4147-A177-3AD203B41FA5}">
                      <a16:colId xmlns:a16="http://schemas.microsoft.com/office/drawing/2014/main" val="2538923089"/>
                    </a:ext>
                  </a:extLst>
                </a:gridCol>
                <a:gridCol w="1048610">
                  <a:extLst>
                    <a:ext uri="{9D8B030D-6E8A-4147-A177-3AD203B41FA5}">
                      <a16:colId xmlns:a16="http://schemas.microsoft.com/office/drawing/2014/main" val="4063020189"/>
                    </a:ext>
                  </a:extLst>
                </a:gridCol>
              </a:tblGrid>
              <a:tr h="3302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Jack’s </a:t>
                      </a:r>
                      <a:r>
                        <a:rPr lang="en-US" sz="12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="1" baseline="0" dirty="0" smtClean="0"/>
                        <a:t>Grass wet</a:t>
                      </a:r>
                      <a:r>
                        <a:rPr lang="en-US" sz="1200" b="1" dirty="0" smtClean="0"/>
                        <a:t>=1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Rain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354129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62954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9222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8503" y="6718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5993175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tables and graphical structure fully specify the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8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: Wet Grass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503" y="6718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Inference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1186"/>
            <a:ext cx="7514659" cy="2323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6460309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503" y="5791200"/>
            <a:ext cx="852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fact that Jack’s grass is also wet increases the chance that the rain has played a role in making Tracey’s grass wet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1676400"/>
            <a:ext cx="990600" cy="304800"/>
          </a:xfrm>
          <a:prstGeom prst="rect">
            <a:avLst/>
          </a:prstGeom>
          <a:solidFill>
            <a:srgbClr val="00B05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1981200"/>
            <a:ext cx="1219200" cy="304800"/>
          </a:xfrm>
          <a:prstGeom prst="rect">
            <a:avLst/>
          </a:prstGeom>
          <a:solidFill>
            <a:srgbClr val="00B05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69644" y="2171700"/>
                <a:ext cx="1513363" cy="512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44" y="2171700"/>
                <a:ext cx="1513363" cy="512833"/>
              </a:xfrm>
              <a:prstGeom prst="rect">
                <a:avLst/>
              </a:prstGeom>
              <a:blipFill>
                <a:blip r:embed="rId4"/>
                <a:stretch>
                  <a:fillRect l="-27016" t="-148810" r="-20161" b="-2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89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855970" y="1555421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70" y="1555421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015056" y="74734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56" y="747340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338656" y="74734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56" y="747340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87558" y="1559427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58" y="1559427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3"/>
            <a:endCxn id="9" idx="7"/>
          </p:cNvCxnSpPr>
          <p:nvPr/>
        </p:nvCxnSpPr>
        <p:spPr>
          <a:xfrm flipH="1">
            <a:off x="3642843" y="1202625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810006" y="1202625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13437" y="1177068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3602" y="849342"/>
            <a:ext cx="18168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Earth quake</a:t>
            </a:r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811676" y="849342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Has been burgled</a:t>
            </a:r>
            <a:endParaRPr 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5431925" y="1660538"/>
            <a:ext cx="2873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Radio broadcast for earth quake</a:t>
            </a:r>
            <a:endParaRPr 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409403" y="1679734"/>
            <a:ext cx="1756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/>
              <a:t>Burglar alarm 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14827" y="2330144"/>
                <a:ext cx="4425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827" y="2330144"/>
                <a:ext cx="442589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36776"/>
              </p:ext>
            </p:extLst>
          </p:nvPr>
        </p:nvGraphicFramePr>
        <p:xfrm>
          <a:off x="838200" y="3296866"/>
          <a:ext cx="2764830" cy="1427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610">
                  <a:extLst>
                    <a:ext uri="{9D8B030D-6E8A-4147-A177-3AD203B41FA5}">
                      <a16:colId xmlns:a16="http://schemas.microsoft.com/office/drawing/2014/main" val="1922062530"/>
                    </a:ext>
                  </a:extLst>
                </a:gridCol>
                <a:gridCol w="921610">
                  <a:extLst>
                    <a:ext uri="{9D8B030D-6E8A-4147-A177-3AD203B41FA5}">
                      <a16:colId xmlns:a16="http://schemas.microsoft.com/office/drawing/2014/main" val="4114982727"/>
                    </a:ext>
                  </a:extLst>
                </a:gridCol>
                <a:gridCol w="921610">
                  <a:extLst>
                    <a:ext uri="{9D8B030D-6E8A-4147-A177-3AD203B41FA5}">
                      <a16:colId xmlns:a16="http://schemas.microsoft.com/office/drawing/2014/main" val="3620200576"/>
                    </a:ext>
                  </a:extLst>
                </a:gridCol>
              </a:tblGrid>
              <a:tr h="3302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Alarm=1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Burglar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Earthquake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64643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37167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8126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68984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8045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00948"/>
              </p:ext>
            </p:extLst>
          </p:nvPr>
        </p:nvGraphicFramePr>
        <p:xfrm>
          <a:off x="4024180" y="3296866"/>
          <a:ext cx="1843220" cy="878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610">
                  <a:extLst>
                    <a:ext uri="{9D8B030D-6E8A-4147-A177-3AD203B41FA5}">
                      <a16:colId xmlns:a16="http://schemas.microsoft.com/office/drawing/2014/main" val="2632587510"/>
                    </a:ext>
                  </a:extLst>
                </a:gridCol>
                <a:gridCol w="921610">
                  <a:extLst>
                    <a:ext uri="{9D8B030D-6E8A-4147-A177-3AD203B41FA5}">
                      <a16:colId xmlns:a16="http://schemas.microsoft.com/office/drawing/2014/main" val="2626827874"/>
                    </a:ext>
                  </a:extLst>
                </a:gridCol>
              </a:tblGrid>
              <a:tr h="3302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Radio=1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Earthquake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8308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44506"/>
                  </a:ext>
                </a:extLst>
              </a:tr>
              <a:tr h="219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74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66274" y="2883699"/>
                <a:ext cx="9414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74" y="2883699"/>
                <a:ext cx="94147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227326" y="2883699"/>
                <a:ext cx="1180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326" y="2883699"/>
                <a:ext cx="118045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40718" y="2880940"/>
                <a:ext cx="1877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718" y="2880940"/>
                <a:ext cx="187730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140718" y="3273790"/>
                <a:ext cx="2390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718" y="3273790"/>
                <a:ext cx="2390270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18971" y="4953000"/>
            <a:ext cx="7712240" cy="1345565"/>
            <a:chOff x="418971" y="5055235"/>
            <a:chExt cx="7712240" cy="1345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418971" y="5055235"/>
                  <a:ext cx="5408532" cy="6433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=1)</m:t>
                            </m:r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71" y="5055235"/>
                  <a:ext cx="5408532" cy="64338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123237" y="5757419"/>
                  <a:ext cx="5007974" cy="6433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=1|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nary>
                          </m:den>
                        </m:f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237" y="5757419"/>
                  <a:ext cx="5007974" cy="64338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8971" y="6393425"/>
                <a:ext cx="28617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71" y="6393425"/>
                <a:ext cx="2861745" cy="338554"/>
              </a:xfrm>
              <a:prstGeom prst="rect">
                <a:avLst/>
              </a:prstGeom>
              <a:blipFill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: Burglar Alarm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Degree of Belief and Probability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14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compare the plausibility of different statements?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76227" y="1371600"/>
                <a:ext cx="60198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“we </a:t>
                </a:r>
                <a:r>
                  <a:rPr lang="en-US" dirty="0"/>
                  <a:t>can be </a:t>
                </a:r>
                <a:r>
                  <a:rPr lang="en-US" dirty="0" smtClean="0"/>
                  <a:t>a billionaire if </a:t>
                </a:r>
                <a:r>
                  <a:rPr lang="en-US" dirty="0"/>
                  <a:t>we go to graduate school” </a:t>
                </a:r>
              </a:p>
              <a:p>
                <a:pPr algn="ctr"/>
                <a:r>
                  <a:rPr lang="en-US" dirty="0"/>
                  <a:t>vs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“we </a:t>
                </a:r>
                <a:r>
                  <a:rPr lang="en-US" dirty="0"/>
                  <a:t>can be a billionaire</a:t>
                </a:r>
                <a:r>
                  <a:rPr lang="en-US" dirty="0" smtClean="0"/>
                  <a:t> </a:t>
                </a:r>
                <a:r>
                  <a:rPr lang="en-US" dirty="0"/>
                  <a:t>if we go to Samsung”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27" y="1371600"/>
                <a:ext cx="6019800" cy="923330"/>
              </a:xfrm>
              <a:prstGeom prst="rect">
                <a:avLst/>
              </a:prstGeom>
              <a:blipFill>
                <a:blip r:embed="rId2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2805815"/>
                <a:ext cx="883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you believe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you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</m:oMath>
                </a14:m>
                <a:r>
                  <a:rPr lang="en-US" i="1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you believe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you can write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</m:oMath>
                </a14:m>
                <a:endParaRPr lang="en-US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you have the same belief, you can write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05815"/>
                <a:ext cx="8839200" cy="923330"/>
              </a:xfrm>
              <a:prstGeom prst="rect">
                <a:avLst/>
              </a:prstGeom>
              <a:blipFill>
                <a:blip r:embed="rId3"/>
                <a:stretch>
                  <a:fillRect l="-48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4032028"/>
                <a:ext cx="883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Assumptions about relationships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~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2028"/>
                <a:ext cx="8839200" cy="369332"/>
              </a:xfrm>
              <a:prstGeom prst="rect">
                <a:avLst/>
              </a:prstGeom>
              <a:blipFill>
                <a:blip r:embed="rId4"/>
                <a:stretch>
                  <a:fillRect l="-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4436463"/>
                <a:ext cx="838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Universal comparability </a:t>
                </a:r>
                <a:r>
                  <a:rPr lang="en-US" dirty="0" smtClean="0"/>
                  <a:t>: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Transitivity</a:t>
                </a:r>
                <a:r>
                  <a:rPr lang="en-US" dirty="0" smtClean="0"/>
                  <a:t> :  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36463"/>
                <a:ext cx="8382000" cy="646331"/>
              </a:xfrm>
              <a:prstGeom prst="rect">
                <a:avLst/>
              </a:prstGeom>
              <a:blipFill>
                <a:blip r:embed="rId5"/>
                <a:stretch>
                  <a:fillRect l="-50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6200" y="5251228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 to the two assumptions, the </a:t>
            </a:r>
            <a:r>
              <a:rPr lang="en-US" dirty="0" smtClean="0">
                <a:solidFill>
                  <a:srgbClr val="FF0000"/>
                </a:solidFill>
              </a:rPr>
              <a:t>degree of belief </a:t>
            </a:r>
            <a:r>
              <a:rPr lang="en-US" dirty="0" smtClean="0"/>
              <a:t>can be represented by a real-valued function: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8600" y="5655663"/>
                <a:ext cx="838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 if and only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𝑉</m:t>
                    </m:r>
                  </m:oMath>
                </a14:m>
                <a:r>
                  <a:rPr lang="en-US" i="1" dirty="0"/>
                  <a:t>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if and only </a:t>
                </a:r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𝑉</m:t>
                    </m:r>
                  </m:oMath>
                </a14:m>
                <a:r>
                  <a:rPr lang="en-US" i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655663"/>
                <a:ext cx="8382000" cy="646331"/>
              </a:xfrm>
              <a:prstGeom prst="rect">
                <a:avLst/>
              </a:prstGeom>
              <a:blipFill>
                <a:blip r:embed="rId6"/>
                <a:stretch>
                  <a:fillRect l="-50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markimicrowave.com/blog/wp-content/uploads/2011/01/grad_school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5781" r="55319" b="57340"/>
          <a:stretch/>
        </p:blipFill>
        <p:spPr bwMode="auto">
          <a:xfrm>
            <a:off x="381000" y="1405873"/>
            <a:ext cx="1447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markimicrowave.com/blog/wp-content/uploads/2011/01/grad_school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1" t="5406" r="4255" b="57715"/>
          <a:stretch/>
        </p:blipFill>
        <p:spPr bwMode="auto">
          <a:xfrm>
            <a:off x="7391400" y="1304330"/>
            <a:ext cx="152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69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Conditional Independence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079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causes the number of parameters to be reduced?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6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 conditional independence assumptions  </a:t>
            </a:r>
            <a:r>
              <a:rPr lang="en-US" dirty="0" smtClean="0">
                <a:sym typeface="Wingdings" panose="05000000000000000000" pitchFamily="2" charset="2"/>
              </a:rPr>
              <a:t>encoded by the structure of a Bayesian network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059945"/>
                <a:ext cx="8001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if and only if</a:t>
                </a:r>
              </a:p>
              <a:p>
                <a:r>
                  <a:rPr lang="en-US" dirty="0"/>
                  <a:t> </a:t>
                </a:r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)=</m:t>
                      </m:r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600" dirty="0"/>
              </a:p>
              <a:p>
                <a:pPr algn="ctr"/>
                <a:r>
                  <a:rPr lang="en-US" dirty="0" smtClean="0"/>
                  <a:t>or equivalently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059945"/>
                <a:ext cx="8001000" cy="1292662"/>
              </a:xfrm>
              <a:prstGeom prst="rect">
                <a:avLst/>
              </a:prstGeom>
              <a:blipFill rotWithShape="1">
                <a:blip r:embed="rId3"/>
                <a:stretch>
                  <a:fillRect l="-534" t="-2358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2164" y="3888938"/>
                <a:ext cx="8001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 if and only if</a:t>
                </a:r>
              </a:p>
              <a:p>
                <a:r>
                  <a:rPr lang="en-US" dirty="0"/>
                  <a:t> </a:t>
                </a:r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600" dirty="0" smtClean="0"/>
              </a:p>
              <a:p>
                <a:pPr algn="ctr"/>
                <a:r>
                  <a:rPr lang="en-US" dirty="0" smtClean="0"/>
                  <a:t>or equivalently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𝑌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4" y="3888938"/>
                <a:ext cx="8001000" cy="1292662"/>
              </a:xfrm>
              <a:prstGeom prst="rect">
                <a:avLst/>
              </a:prstGeom>
              <a:blipFill rotWithShape="1">
                <a:blip r:embed="rId4"/>
                <a:stretch>
                  <a:fillRect l="-457" t="-2358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11711" y="3279145"/>
                <a:ext cx="3567708" cy="572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∵</m:t>
                      </m:r>
                      <m:r>
                        <a:rPr lang="en-US" sz="15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5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sz="15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5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5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5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5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sz="15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5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sz="15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5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15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5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15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11" y="3279145"/>
                <a:ext cx="3567708" cy="5729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5802868"/>
            <a:ext cx="914399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Independence assumptions reduce the number of parameters used to represent a joint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Conditional Independence examples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787758" y="30480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758" y="3048000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100656" y="30480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6" y="3048000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777056" y="1447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56" y="1447800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100656" y="1447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6" y="1447800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3949558" y="2259887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2259887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1" idx="3"/>
            <a:endCxn id="13" idx="7"/>
          </p:cNvCxnSpPr>
          <p:nvPr/>
        </p:nvCxnSpPr>
        <p:spPr>
          <a:xfrm flipH="1">
            <a:off x="4404843" y="1903085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3572006" y="1903085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 flipH="1">
            <a:off x="3572006" y="2715172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04843" y="2702003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1518659"/>
            <a:ext cx="18168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Solar panel failure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1552917"/>
            <a:ext cx="1354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Battery failure</a:t>
            </a:r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3153117"/>
            <a:ext cx="1805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Trajectory deviation</a:t>
            </a:r>
            <a:endParaRPr 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5390934" y="3139836"/>
            <a:ext cx="1805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Communication loss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4544812" y="2365004"/>
            <a:ext cx="2313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Electrical system failure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4267200"/>
                <a:ext cx="8763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 :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6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smtClean="0">
                    <a:sym typeface="Wingdings" panose="05000000000000000000" pitchFamily="2" charset="2"/>
                  </a:rPr>
                  <a:t> Information about Battery failure does not affect my belief on communication loss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        if I already know 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:r>
                  <a:rPr lang="en-US" dirty="0" smtClean="0">
                    <a:sym typeface="Wingdings" panose="05000000000000000000" pitchFamily="2" charset="2"/>
                  </a:rPr>
                  <a:t>observed) the status of electrical system failure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67200"/>
                <a:ext cx="8763000" cy="1015663"/>
              </a:xfrm>
              <a:prstGeom prst="rect">
                <a:avLst/>
              </a:prstGeom>
              <a:blipFill rotWithShape="1">
                <a:blip r:embed="rId8"/>
                <a:stretch>
                  <a:fillRect l="-417" t="-2994" b="-8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1000" y="5562600"/>
                <a:ext cx="8763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 is independent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 :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6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smtClean="0">
                    <a:sym typeface="Wingdings" panose="05000000000000000000" pitchFamily="2" charset="2"/>
                  </a:rPr>
                  <a:t> Information about Solar failure does not affect my belief on a trajectory deviation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        if I already know 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:r>
                  <a:rPr lang="en-US" dirty="0" smtClean="0">
                    <a:sym typeface="Wingdings" panose="05000000000000000000" pitchFamily="2" charset="2"/>
                  </a:rPr>
                  <a:t>observed) the status of electrical system failure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62600"/>
                <a:ext cx="8763000" cy="1015663"/>
              </a:xfrm>
              <a:prstGeom prst="rect">
                <a:avLst/>
              </a:prstGeom>
              <a:blipFill>
                <a:blip r:embed="rId9"/>
                <a:stretch>
                  <a:fillRect l="-487" t="-3614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03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Conditional Independence examples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787758" y="30480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758" y="3048000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100656" y="30480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6" y="3048000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777056" y="1447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56" y="1447800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100656" y="1447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6" y="1447800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3949558" y="2259887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2259887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1" idx="3"/>
            <a:endCxn id="13" idx="7"/>
          </p:cNvCxnSpPr>
          <p:nvPr/>
        </p:nvCxnSpPr>
        <p:spPr>
          <a:xfrm flipH="1">
            <a:off x="4404843" y="1903085"/>
            <a:ext cx="450328" cy="4349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3572006" y="1903085"/>
            <a:ext cx="455667" cy="4349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 flipH="1">
            <a:off x="3572006" y="2715172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04843" y="2702003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1518659"/>
            <a:ext cx="18168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Solar panel failure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1552917"/>
            <a:ext cx="1354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Battery failure</a:t>
            </a:r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3153117"/>
            <a:ext cx="1805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Trajectory deviation</a:t>
            </a:r>
            <a:endParaRPr 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5390934" y="3139836"/>
            <a:ext cx="1805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Communication loss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4544812" y="2365004"/>
            <a:ext cx="2313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Electrical system failure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3962400"/>
                <a:ext cx="876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independent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is not observed)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6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smtClean="0">
                    <a:sym typeface="Wingdings" panose="05000000000000000000" pitchFamily="2" charset="2"/>
                  </a:rPr>
                  <a:t> Knowing there is a battery failure does not affect my belief regarding solar panel failure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62400"/>
                <a:ext cx="8763000" cy="738664"/>
              </a:xfrm>
              <a:prstGeom prst="rect">
                <a:avLst/>
              </a:prstGeom>
              <a:blipFill>
                <a:blip r:embed="rId8"/>
                <a:stretch>
                  <a:fillRect l="-417" t="-4132" r="-487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9081" y="4876800"/>
                <a:ext cx="8763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dependent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6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smtClean="0">
                    <a:sym typeface="Wingdings" panose="05000000000000000000" pitchFamily="2" charset="2"/>
                  </a:rPr>
                  <a:t> If there was an electrical system failure (observed) and there was no battery failure, there it is likely that a solar panel fails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1" y="4876800"/>
                <a:ext cx="8763000" cy="1015663"/>
              </a:xfrm>
              <a:prstGeom prst="rect">
                <a:avLst/>
              </a:prstGeom>
              <a:blipFill>
                <a:blip r:embed="rId9"/>
                <a:stretch>
                  <a:fillRect l="-626" t="-2994" b="-8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1000" y="838200"/>
            <a:ext cx="440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V-structure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" y="6019800"/>
                <a:ext cx="876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Influence flows only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→</m:t>
                    </m:r>
                    <m:r>
                      <a:rPr lang="en-US" i="1" dirty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 dirty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←</m:t>
                    </m:r>
                    <m:r>
                      <a:rPr lang="en-US" i="1" dirty="0" smtClean="0">
                        <a:latin typeface="Cambria Math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Wingdings" panose="05000000000000000000" pitchFamily="2" charset="2"/>
                      </a:rPr>
                      <m:t>𝐸</m:t>
                    </m:r>
                  </m:oMath>
                </a14:m>
                <a:r>
                  <a:rPr lang="en-US" dirty="0" smtClean="0"/>
                  <a:t> is known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19800"/>
                <a:ext cx="8763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17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86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90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a joint probability distribution is constructed, inference can be performed to determine the distribution over on or more unobserved variables given the values associated with a set of observed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777056" y="372159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56" y="3721599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3089954" y="372159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54" y="3721599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766354" y="212139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54" y="2121399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089954" y="2121399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54" y="2121399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38856" y="2933486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56" y="2933486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3"/>
            <a:endCxn id="22" idx="7"/>
          </p:cNvCxnSpPr>
          <p:nvPr/>
        </p:nvCxnSpPr>
        <p:spPr>
          <a:xfrm flipH="1">
            <a:off x="4394141" y="2576684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1"/>
          </p:cNvCxnSpPr>
          <p:nvPr/>
        </p:nvCxnSpPr>
        <p:spPr>
          <a:xfrm>
            <a:off x="3561304" y="2576684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</p:cNvCxnSpPr>
          <p:nvPr/>
        </p:nvCxnSpPr>
        <p:spPr>
          <a:xfrm flipH="1">
            <a:off x="3561304" y="3388771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94141" y="3375602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9498" y="2192258"/>
            <a:ext cx="18168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Solar panel failure</a:t>
            </a:r>
            <a:endParaRPr 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1898" y="2226516"/>
            <a:ext cx="1354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Battery failure</a:t>
            </a:r>
            <a:endParaRPr 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1284698" y="3826716"/>
            <a:ext cx="1805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Trajectory deviation</a:t>
            </a:r>
            <a:endParaRPr 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5380232" y="3813435"/>
            <a:ext cx="1805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Communication loss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4110" y="3038603"/>
            <a:ext cx="2313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Electrical system failure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4821497"/>
                <a:ext cx="876299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Probability distribution of Battery failure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given the trajectory deviation and the communication loss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21497"/>
                <a:ext cx="8762999" cy="923330"/>
              </a:xfrm>
              <a:prstGeom prst="rect">
                <a:avLst/>
              </a:prstGeom>
              <a:blipFill>
                <a:blip r:embed="rId8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00400" y="5744827"/>
            <a:ext cx="5105400" cy="219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Evidence variable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947504" y="5735897"/>
            <a:ext cx="54864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841441" y="5126297"/>
            <a:ext cx="5105400" cy="219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Query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824983" y="5117367"/>
            <a:ext cx="15702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5412470" y="61722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70" y="6172200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091852" y="61722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52" y="6172200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758604" y="6329065"/>
            <a:ext cx="2666998" cy="219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: Hidden variables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3227" y="708379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7" y="708379"/>
                <a:ext cx="308776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3227" y="1143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Exact inference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1000" y="1676400"/>
                <a:ext cx="1434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14340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15047" y="1512332"/>
                <a:ext cx="4742709" cy="2108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047" y="1512332"/>
                <a:ext cx="4742709" cy="21088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391012" y="2353017"/>
            <a:ext cx="2600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By conditional independence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396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terms to be added together can grow exponentially with the number of hidden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246196" y="4801638"/>
            <a:ext cx="685800" cy="34648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822399" y="4256498"/>
            <a:ext cx="821342" cy="34648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3227" y="708379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7" y="708379"/>
                <a:ext cx="308776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3227" y="1143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 Elimination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8496" y="3178565"/>
                <a:ext cx="4124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6" y="3178565"/>
                <a:ext cx="412420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199" y="2743200"/>
            <a:ext cx="561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distributions are represented by the following tables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98496" y="3697410"/>
                <a:ext cx="3495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6" y="3697410"/>
                <a:ext cx="349557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8496" y="4228560"/>
                <a:ext cx="212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6" y="4228560"/>
                <a:ext cx="21243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98496" y="4790214"/>
                <a:ext cx="1369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6" y="4790214"/>
                <a:ext cx="13691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845201" y="3547897"/>
            <a:ext cx="8382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175549" y="3547897"/>
            <a:ext cx="41866" cy="189756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720998" y="3547897"/>
            <a:ext cx="8382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75" idx="0"/>
          </p:cNvCxnSpPr>
          <p:nvPr/>
        </p:nvCxnSpPr>
        <p:spPr>
          <a:xfrm flipH="1">
            <a:off x="3683402" y="3547897"/>
            <a:ext cx="409811" cy="16749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822399" y="4066742"/>
            <a:ext cx="2142107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346282" y="4066742"/>
            <a:ext cx="594919" cy="1897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867366" y="3715395"/>
            <a:ext cx="511236" cy="34648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3378603" y="3715395"/>
            <a:ext cx="609598" cy="34648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1267438" y="4626365"/>
            <a:ext cx="137630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599870" y="4630920"/>
            <a:ext cx="233303" cy="2100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95800" y="3730329"/>
                <a:ext cx="2819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Observe evidence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rgbClr val="FF0000"/>
                    </a:solidFill>
                  </a:rPr>
                  <a:t>)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730329"/>
                <a:ext cx="2819400" cy="338554"/>
              </a:xfrm>
              <a:prstGeom prst="rect">
                <a:avLst/>
              </a:prstGeom>
              <a:blipFill>
                <a:blip r:embed="rId8"/>
                <a:stretch>
                  <a:fillRect l="-86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109276" y="4100410"/>
                <a:ext cx="4066991" cy="689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76" y="4100410"/>
                <a:ext cx="4066991" cy="6898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190453" y="4667296"/>
                <a:ext cx="4066991" cy="615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453" y="4667296"/>
                <a:ext cx="4066991" cy="615168"/>
              </a:xfrm>
              <a:prstGeom prst="rect">
                <a:avLst/>
              </a:prstGeom>
              <a:blipFill rotWithShape="1">
                <a:blip r:embed="rId10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95" y="1057163"/>
            <a:ext cx="1832933" cy="16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57200" y="5572336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Normalizing the product of the two factors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and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results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2336"/>
                <a:ext cx="82296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76200" y="6096000"/>
            <a:ext cx="883920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Variable elimination algorithm relies on </a:t>
            </a:r>
            <a:r>
              <a:rPr lang="en-US" sz="1600" dirty="0" smtClean="0">
                <a:solidFill>
                  <a:srgbClr val="3333FF"/>
                </a:solidFill>
              </a:rPr>
              <a:t>heuristic ordering </a:t>
            </a:r>
            <a:r>
              <a:rPr lang="en-US" sz="1600" dirty="0" smtClean="0"/>
              <a:t>of variables to eliminate in sequence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 Often linear but sometimes exponential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60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718" y="11313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Approximate inference (Sampling based methods)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9" idx="3"/>
            <a:endCxn id="31" idx="7"/>
          </p:cNvCxnSpPr>
          <p:nvPr/>
        </p:nvCxnSpPr>
        <p:spPr>
          <a:xfrm flipH="1">
            <a:off x="2512685" y="2665604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1679848" y="2665604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 flipH="1">
            <a:off x="1679848" y="3477691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2685" y="3464522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061"/>
              </p:ext>
            </p:extLst>
          </p:nvPr>
        </p:nvGraphicFramePr>
        <p:xfrm>
          <a:off x="4542890" y="2665604"/>
          <a:ext cx="3505200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57264" y="4712732"/>
                <a:ext cx="19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264" y="4712732"/>
                <a:ext cx="193367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839" t="-8197" r="-3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7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9" idx="3"/>
            <a:endCxn id="31" idx="7"/>
          </p:cNvCxnSpPr>
          <p:nvPr/>
        </p:nvCxnSpPr>
        <p:spPr>
          <a:xfrm flipH="1">
            <a:off x="2512685" y="2665604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1679848" y="2665604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 flipH="1">
            <a:off x="1679848" y="3477691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2685" y="3464522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66222"/>
              </p:ext>
            </p:extLst>
          </p:nvPr>
        </p:nvGraphicFramePr>
        <p:xfrm>
          <a:off x="4542890" y="2665604"/>
          <a:ext cx="3505200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57264" y="4712732"/>
                <a:ext cx="19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264" y="4712732"/>
                <a:ext cx="193367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9718" y="11313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Approximate inference (Sampling based methods)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9" idx="3"/>
            <a:endCxn id="31" idx="7"/>
          </p:cNvCxnSpPr>
          <p:nvPr/>
        </p:nvCxnSpPr>
        <p:spPr>
          <a:xfrm flipH="1">
            <a:off x="2512685" y="2665604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1679848" y="2665604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 flipH="1">
            <a:off x="1679848" y="3477691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2685" y="3464522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53678"/>
              </p:ext>
            </p:extLst>
          </p:nvPr>
        </p:nvGraphicFramePr>
        <p:xfrm>
          <a:off x="4542890" y="2665604"/>
          <a:ext cx="3505200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7696" y="4712732"/>
                <a:ext cx="3232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=1,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96" y="4712732"/>
                <a:ext cx="323280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9718" y="11313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Approximate inference (Sampling based methods)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9" idx="3"/>
            <a:endCxn id="31" idx="7"/>
          </p:cNvCxnSpPr>
          <p:nvPr/>
        </p:nvCxnSpPr>
        <p:spPr>
          <a:xfrm flipH="1">
            <a:off x="2512685" y="2665604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1679848" y="2665604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 flipH="1">
            <a:off x="1679848" y="3477691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2685" y="3464522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38928"/>
              </p:ext>
            </p:extLst>
          </p:nvPr>
        </p:nvGraphicFramePr>
        <p:xfrm>
          <a:off x="4542890" y="2665604"/>
          <a:ext cx="3505200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90600" y="4712732"/>
                <a:ext cx="2598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712732"/>
                <a:ext cx="25988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9718" y="11313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Approximate inference (Sampling based methods)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Properties of probabilities for Bayesian Networks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1748708"/>
                <a:ext cx="7772400" cy="123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conditional probability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48708"/>
                <a:ext cx="7772400" cy="1233030"/>
              </a:xfrm>
              <a:prstGeom prst="rect">
                <a:avLst/>
              </a:prstGeom>
              <a:blipFill>
                <a:blip r:embed="rId2"/>
                <a:stretch>
                  <a:fillRect l="-471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3196508"/>
                <a:ext cx="7772400" cy="1158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Law of total probability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ℬ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96508"/>
                <a:ext cx="7772400" cy="1158202"/>
              </a:xfrm>
              <a:prstGeom prst="rect">
                <a:avLst/>
              </a:prstGeom>
              <a:blipFill>
                <a:blip r:embed="rId3"/>
                <a:stretch>
                  <a:fillRect l="-47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4724400"/>
                <a:ext cx="7772400" cy="12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Bayes’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24400"/>
                <a:ext cx="7772400" cy="1223092"/>
              </a:xfrm>
              <a:prstGeom prst="rect">
                <a:avLst/>
              </a:prstGeom>
              <a:blipFill>
                <a:blip r:embed="rId4"/>
                <a:stretch>
                  <a:fillRect l="-471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200" y="9144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are going to use very simple probability theories to construct Probabilistic Graphical Model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04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9" idx="3"/>
            <a:endCxn id="31" idx="7"/>
          </p:cNvCxnSpPr>
          <p:nvPr/>
        </p:nvCxnSpPr>
        <p:spPr>
          <a:xfrm flipH="1">
            <a:off x="2512685" y="2665604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1679848" y="2665604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 flipH="1">
            <a:off x="1679848" y="3477691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2685" y="3464522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91061"/>
              </p:ext>
            </p:extLst>
          </p:nvPr>
        </p:nvGraphicFramePr>
        <p:xfrm>
          <a:off x="4542890" y="2665604"/>
          <a:ext cx="3505200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90600" y="4712732"/>
                <a:ext cx="2598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712732"/>
                <a:ext cx="25988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9718" y="11313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Approximate inference (Sampling based methods)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9" idx="3"/>
            <a:endCxn id="31" idx="7"/>
          </p:cNvCxnSpPr>
          <p:nvPr/>
        </p:nvCxnSpPr>
        <p:spPr>
          <a:xfrm flipH="1">
            <a:off x="2512685" y="2665604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1679848" y="2665604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 flipH="1">
            <a:off x="1679848" y="3477691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2685" y="3464522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0879"/>
              </p:ext>
            </p:extLst>
          </p:nvPr>
        </p:nvGraphicFramePr>
        <p:xfrm>
          <a:off x="4800600" y="1752600"/>
          <a:ext cx="350520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9718" y="11313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Approximate inference (Sampling based methods)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6574" y="4800600"/>
                <a:ext cx="36370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/3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4" y="4800600"/>
                <a:ext cx="3637052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566213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Three cases coincide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62136"/>
                <a:ext cx="4038600" cy="369332"/>
              </a:xfrm>
              <a:prstGeom prst="rect">
                <a:avLst/>
              </a:prstGeom>
              <a:blipFill>
                <a:blip r:embed="rId10"/>
                <a:stretch>
                  <a:fillRect l="-12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6858000" y="2665604"/>
            <a:ext cx="1600200" cy="2896996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519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3810519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98" y="2210319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98" y="2210319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22406"/>
                <a:ext cx="5334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9" idx="3"/>
            <a:endCxn id="31" idx="7"/>
          </p:cNvCxnSpPr>
          <p:nvPr/>
        </p:nvCxnSpPr>
        <p:spPr>
          <a:xfrm flipH="1">
            <a:off x="2512685" y="2665604"/>
            <a:ext cx="450328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1679848" y="2665604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 flipH="1">
            <a:off x="1679848" y="3477691"/>
            <a:ext cx="455667" cy="46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2685" y="3464522"/>
            <a:ext cx="455667" cy="434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69562"/>
              </p:ext>
            </p:extLst>
          </p:nvPr>
        </p:nvGraphicFramePr>
        <p:xfrm>
          <a:off x="4800600" y="1752600"/>
          <a:ext cx="350520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9718" y="11313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Approximate inference (Sampling based methods)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6574" y="4800600"/>
                <a:ext cx="36370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/3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4" y="4800600"/>
                <a:ext cx="3637052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6309780"/>
            <a:ext cx="9144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likelihood of evidence is small, then many samples are required!!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29200" y="566213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Three cases coincide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62136"/>
                <a:ext cx="4038600" cy="369332"/>
              </a:xfrm>
              <a:prstGeom prst="rect">
                <a:avLst/>
              </a:prstGeom>
              <a:blipFill>
                <a:blip r:embed="rId10"/>
                <a:stretch>
                  <a:fillRect l="-12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6858000" y="2665604"/>
            <a:ext cx="1600200" cy="2896996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08040"/>
              </p:ext>
            </p:extLst>
          </p:nvPr>
        </p:nvGraphicFramePr>
        <p:xfrm>
          <a:off x="838200" y="2057400"/>
          <a:ext cx="219011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8000" y="4076700"/>
            <a:ext cx="1375985" cy="100226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8000" y="5372100"/>
            <a:ext cx="1375985" cy="1524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86"/>
                  </p:ext>
                </p:extLst>
              </p:nvPr>
            </p:nvGraphicFramePr>
            <p:xfrm>
              <a:off x="4423985" y="4117254"/>
              <a:ext cx="3636978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17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04947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46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weight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</m:t>
                              </m:r>
                            </m:oMath>
                          </a14:m>
                          <a:r>
                            <a:rPr lang="en-US" sz="1600" b="0" dirty="0" smtClean="0"/>
                            <a:t> 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</m:t>
                              </m:r>
                            </m:oMath>
                          </a14:m>
                          <a:r>
                            <a:rPr lang="en-US" sz="1600" b="0" dirty="0" smtClean="0"/>
                            <a:t>  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3333FF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</m:t>
                              </m:r>
                            </m:oMath>
                          </a14:m>
                          <a:r>
                            <a:rPr lang="en-US" sz="1600" b="0" dirty="0" smtClean="0"/>
                            <a:t> 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86"/>
                  </p:ext>
                </p:extLst>
              </p:nvPr>
            </p:nvGraphicFramePr>
            <p:xfrm>
              <a:off x="4423985" y="4117254"/>
              <a:ext cx="3636978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17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04947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weight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745" t="-106557" r="-297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745" t="-210000" r="-297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3333FF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745" t="-310000" r="-29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/>
          <p:cNvSpPr txBox="1"/>
          <p:nvPr/>
        </p:nvSpPr>
        <p:spPr>
          <a:xfrm>
            <a:off x="149718" y="11313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Likelihood sampling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828800" y="5958298"/>
                <a:ext cx="6381619" cy="559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958298"/>
                <a:ext cx="6381619" cy="5592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423" y="775276"/>
            <a:ext cx="4669641" cy="2272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965994"/>
            <a:ext cx="1066800" cy="10259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48000" y="3314700"/>
            <a:ext cx="1395675" cy="13716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123498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Likelihood sampling has a still problem!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652169" y="2167309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9" y="2167309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652169" y="331030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9" y="3310309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37969" y="2249343"/>
                <a:ext cx="165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969" y="2249343"/>
                <a:ext cx="165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322377" y="3167446"/>
                <a:ext cx="1980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77" y="3167446"/>
                <a:ext cx="198079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27314" y="3515961"/>
                <a:ext cx="1975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=0.999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14" y="3515961"/>
                <a:ext cx="197586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6" idx="4"/>
            <a:endCxn id="17" idx="0"/>
          </p:cNvCxnSpPr>
          <p:nvPr/>
        </p:nvCxnSpPr>
        <p:spPr>
          <a:xfrm>
            <a:off x="918869" y="2700709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4556212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use likelihood weighting sampling approach: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19200" y="5165812"/>
                <a:ext cx="792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165812"/>
                <a:ext cx="7924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77000" y="547061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66800" y="5699212"/>
            <a:ext cx="5410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069731" y="5802868"/>
                <a:ext cx="5934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not sampled due to the low prior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1" y="5802868"/>
                <a:ext cx="5934894" cy="36933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06683" y="2223282"/>
                <a:ext cx="4294317" cy="1967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0.999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×0.001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0.999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×0.001+</m:t>
                          </m:r>
                          <m:r>
                            <a:rPr lang="en-US" sz="1600" i="1">
                              <a:latin typeface="Cambria Math"/>
                            </a:rPr>
                            <m:t>0.001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×0.999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160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83" y="2223282"/>
                <a:ext cx="4294317" cy="19677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88976" y="1964639"/>
            <a:ext cx="209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Bayesian approach :</a:t>
            </a:r>
          </a:p>
        </p:txBody>
      </p:sp>
    </p:spTree>
    <p:extLst>
      <p:ext uri="{BB962C8B-B14F-4D97-AF65-F5344CB8AC3E}">
        <p14:creationId xmlns:p14="http://schemas.microsoft.com/office/powerpoint/2010/main" val="8571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718" y="1131332"/>
            <a:ext cx="876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Gibbs sampling, a kind of Markov chain Monte Carlo technique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3" y="762000"/>
                <a:ext cx="308776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04023" y="1589782"/>
            <a:ext cx="8787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sequence of samples forms a Markov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the limit, samples are drawn exactly from the joint distribution over the unobserved variables given the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Simulate samples by sweeping through all the posterior conditionals, one random variables at a time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146" y="2819400"/>
            <a:ext cx="6781800" cy="2965748"/>
            <a:chOff x="457200" y="1067411"/>
            <a:chExt cx="6781800" cy="2965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57200" y="1067411"/>
                  <a:ext cx="5878725" cy="2965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b="0" dirty="0" smtClean="0"/>
                    <a:t>Algorithm : Gibbs sampler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500" b="0" dirty="0" smtClean="0"/>
                    <a:t>Initialize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0)</m:t>
                          </m:r>
                        </m:sup>
                      </m:sSubSup>
                      <m:r>
                        <a:rPr lang="en-US" sz="1500" b="0" i="1" smtClean="0">
                          <a:latin typeface="Cambria Math"/>
                        </a:rPr>
                        <m:t>~</m:t>
                      </m:r>
                      <m:r>
                        <a:rPr lang="en-US" sz="1500" b="0" i="1" smtClean="0">
                          <a:latin typeface="Cambria Math"/>
                        </a:rPr>
                        <m:t>𝑞</m:t>
                      </m:r>
                      <m:r>
                        <a:rPr lang="en-US" sz="1500" b="0" i="1" smtClean="0">
                          <a:latin typeface="Cambria Math"/>
                        </a:rPr>
                        <m:t>(</m:t>
                      </m:r>
                      <m:r>
                        <a:rPr lang="en-US" sz="1500" b="0" i="1" smtClean="0">
                          <a:latin typeface="Cambria Math"/>
                        </a:rPr>
                        <m:t>𝑥</m:t>
                      </m:r>
                      <m:r>
                        <a:rPr lang="en-US" sz="1500" b="0" i="1" smtClean="0">
                          <a:latin typeface="Cambria Math"/>
                        </a:rPr>
                        <m:t>)</m:t>
                      </m:r>
                    </m:oMath>
                  </a14:m>
                  <a:endParaRPr lang="en-US" sz="1500" b="0" dirty="0" smtClean="0"/>
                </a:p>
                <a:p>
                  <a:r>
                    <a:rPr lang="en-US" sz="1500" b="1" dirty="0"/>
                    <a:t>f</a:t>
                  </a:r>
                  <a:r>
                    <a:rPr lang="en-US" sz="1500" b="1" dirty="0" smtClean="0"/>
                    <a:t>or</a:t>
                  </a:r>
                  <a:r>
                    <a:rPr lang="en-US" sz="1500" b="0" dirty="0" smtClean="0"/>
                    <a:t> iteration </a:t>
                  </a:r>
                  <a14:m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𝑖</m:t>
                      </m:r>
                      <m:r>
                        <a:rPr lang="en-US" sz="1500" b="0" i="1" smtClean="0">
                          <a:latin typeface="Cambria Math"/>
                        </a:rPr>
                        <m:t>=1,…</m:t>
                      </m:r>
                      <m:r>
                        <a:rPr lang="en-US" sz="1500" b="0" i="1" smtClean="0">
                          <a:latin typeface="Cambria Math"/>
                        </a:rPr>
                        <m:t>𝑑𝑜</m:t>
                      </m:r>
                    </m:oMath>
                  </a14:m>
                  <a:endParaRPr lang="en-US" sz="1500" b="0" dirty="0" smtClean="0"/>
                </a:p>
                <a:p>
                  <a:endParaRPr lang="en-US" sz="600" b="0" dirty="0" smtClean="0"/>
                </a:p>
                <a:p>
                  <a:r>
                    <a:rPr lang="en-US" sz="1500" b="0" dirty="0" smtClean="0"/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1500" b="0" i="1" smtClean="0">
                          <a:latin typeface="Cambria Math"/>
                        </a:rPr>
                        <m:t>~</m:t>
                      </m:r>
                      <m:r>
                        <a:rPr lang="en-US" sz="15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5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500" b="0" i="1" smtClean="0">
                                  <a:latin typeface="Cambria Math"/>
                                </a:rPr>
                                <m:t>−1) </m:t>
                              </m:r>
                            </m:sup>
                          </m:sSubSup>
                          <m:r>
                            <a:rPr lang="en-US" sz="15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−1) </m:t>
                              </m:r>
                            </m:sup>
                          </m:sSubSup>
                          <m:r>
                            <a:rPr lang="en-US" sz="15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−1) </m:t>
                              </m:r>
                            </m:sup>
                          </m:sSubSup>
                        </m:e>
                      </m:d>
                    </m:oMath>
                  </a14:m>
                  <a:endParaRPr lang="en-US" sz="1500" b="0" i="1" dirty="0" smtClean="0">
                    <a:latin typeface="Cambria Math"/>
                  </a:endParaRPr>
                </a:p>
                <a:p>
                  <a:r>
                    <a:rPr lang="en-US" sz="1500" dirty="0" smtClean="0"/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1500" i="1">
                          <a:latin typeface="Cambria Math"/>
                        </a:rPr>
                        <m:t>~</m:t>
                      </m:r>
                      <m:r>
                        <a:rPr lang="en-US" sz="15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−1) </m:t>
                              </m:r>
                            </m:sup>
                          </m:sSubSup>
                          <m:r>
                            <a:rPr lang="en-US" sz="15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−1) </m:t>
                              </m:r>
                            </m:sup>
                          </m:sSubSup>
                        </m:e>
                      </m:d>
                    </m:oMath>
                  </a14:m>
                  <a:endParaRPr lang="en-US" sz="1500" dirty="0" smtClean="0"/>
                </a:p>
                <a:p>
                  <a:r>
                    <a:rPr lang="en-US" sz="1500" dirty="0" smtClean="0"/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1500" i="1">
                          <a:latin typeface="Cambria Math"/>
                        </a:rPr>
                        <m:t>~</m:t>
                      </m:r>
                      <m:r>
                        <a:rPr lang="en-US" sz="15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5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1500" i="1">
                                  <a:latin typeface="Cambria Math"/>
                                </a:rPr>
                                <m:t>,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5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) </m:t>
                              </m:r>
                            </m:sup>
                          </m:sSubSup>
                          <m:r>
                            <a:rPr lang="en-US" sz="15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−1) </m:t>
                              </m:r>
                            </m:sup>
                          </m:sSubSup>
                        </m:e>
                      </m:d>
                    </m:oMath>
                  </a14:m>
                  <a:endParaRPr lang="en-US" sz="1500" dirty="0" smtClean="0"/>
                </a:p>
                <a:p>
                  <a:r>
                    <a:rPr lang="en-US" sz="1500" dirty="0" smtClean="0">
                      <a:latin typeface="Cambria Math"/>
                      <a:ea typeface="Cambria Math"/>
                    </a:rPr>
                    <a:t>	  ⋮</a:t>
                  </a:r>
                </a:p>
                <a:p>
                  <a:r>
                    <a:rPr lang="en-US" sz="1500" dirty="0"/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1500" i="1">
                          <a:latin typeface="Cambria Math"/>
                        </a:rPr>
                        <m:t>~</m:t>
                      </m:r>
                      <m:r>
                        <a:rPr lang="en-US" sz="15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5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1500" i="1">
                                  <a:latin typeface="Cambria Math"/>
                                </a:rPr>
                                <m:t>,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5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) </m:t>
                              </m:r>
                            </m:sup>
                          </m:sSubSup>
                          <m:r>
                            <a:rPr lang="en-US" sz="15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5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) 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sz="1500" dirty="0" smtClean="0"/>
                    <a:t>	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500" b="1" dirty="0"/>
                    <a:t>e</a:t>
                  </a:r>
                  <a:r>
                    <a:rPr lang="en-US" sz="1500" b="1" dirty="0" smtClean="0"/>
                    <a:t>nd for</a:t>
                  </a:r>
                  <a:endParaRPr lang="en-US" sz="15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067411"/>
                  <a:ext cx="5878725" cy="2965748"/>
                </a:xfrm>
                <a:prstGeom prst="rect">
                  <a:avLst/>
                </a:prstGeom>
                <a:blipFill>
                  <a:blip r:embed="rId4"/>
                  <a:stretch>
                    <a:fillRect l="-415" t="-617" b="-2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533400" y="1129056"/>
              <a:ext cx="670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25946" y="3963011"/>
              <a:ext cx="670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946" y="1371600"/>
              <a:ext cx="670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81000" y="5824778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samples from the early iterations are not from the target posterior, it is common to discard these samples </a:t>
            </a:r>
            <a:r>
              <a:rPr lang="en-US" dirty="0" smtClean="0">
                <a:solidFill>
                  <a:srgbClr val="FF0000"/>
                </a:solidFill>
              </a:rPr>
              <a:t>“burn-in” period”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Inference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838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Sampling method comparisons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Jupyter Demo Simulation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Wet grass (</a:t>
            </a:r>
            <a:r>
              <a:rPr lang="en-US" dirty="0" err="1" smtClean="0">
                <a:solidFill>
                  <a:schemeClr val="tx1"/>
                </a:solidFill>
              </a:rPr>
              <a:t>PyMC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Hybrid Bayesian Networks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807" y="838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networks can contain a mixture of both discrete and continuous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685800" y="2003484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3484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590800" y="2003484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003484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676400" y="292387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23877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676400" y="4114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14800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24" idx="5"/>
            <a:endCxn id="27" idx="1"/>
          </p:cNvCxnSpPr>
          <p:nvPr/>
        </p:nvCxnSpPr>
        <p:spPr>
          <a:xfrm>
            <a:off x="1141085" y="2458769"/>
            <a:ext cx="613430" cy="54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</p:cNvCxnSpPr>
          <p:nvPr/>
        </p:nvCxnSpPr>
        <p:spPr>
          <a:xfrm flipH="1">
            <a:off x="2133600" y="2458769"/>
            <a:ext cx="535315" cy="54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43099" y="3457277"/>
            <a:ext cx="1" cy="657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069" y="1629357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Wing span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70742" y="1663628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Military ?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170741" y="3021300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Cross section 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793" y="4212223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Detected?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470970" y="2855517"/>
                <a:ext cx="4085541" cy="67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√2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70" y="2855517"/>
                <a:ext cx="4085541" cy="6701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390340" y="1976293"/>
            <a:ext cx="459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Wing span is a continuous variable and modeled as a Gaussian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Hybrid Bayesian Networks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807" y="838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networks can contain a mixture of both discrete and continuous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685800" y="2003484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3484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590800" y="2003484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003484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676400" y="292387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23877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676400" y="4114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14800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24" idx="5"/>
            <a:endCxn id="27" idx="1"/>
          </p:cNvCxnSpPr>
          <p:nvPr/>
        </p:nvCxnSpPr>
        <p:spPr>
          <a:xfrm>
            <a:off x="1141085" y="2458769"/>
            <a:ext cx="613430" cy="54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</p:cNvCxnSpPr>
          <p:nvPr/>
        </p:nvCxnSpPr>
        <p:spPr>
          <a:xfrm flipH="1">
            <a:off x="2133600" y="2458769"/>
            <a:ext cx="535315" cy="54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43099" y="3457277"/>
            <a:ext cx="1" cy="657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069" y="1629357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Wing span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0742" y="1663628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Military 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0741" y="3021300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Cross section 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793" y="4212223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Detected?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562600" y="3147536"/>
                <a:ext cx="1724639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147536"/>
                <a:ext cx="172463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67200" y="2359262"/>
                <a:ext cx="45952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Whether a target is a military vehicle can be modeled with a single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359262"/>
                <a:ext cx="4595267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106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736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Hybrid Bayesian Networks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807" y="838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networks can contain a mixture of both discrete and continuous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685800" y="2003484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3484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590800" y="2003484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003484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676400" y="2923877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23877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676400" y="4114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14800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24" idx="5"/>
            <a:endCxn id="27" idx="1"/>
          </p:cNvCxnSpPr>
          <p:nvPr/>
        </p:nvCxnSpPr>
        <p:spPr>
          <a:xfrm>
            <a:off x="1141085" y="2458769"/>
            <a:ext cx="613430" cy="54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</p:cNvCxnSpPr>
          <p:nvPr/>
        </p:nvCxnSpPr>
        <p:spPr>
          <a:xfrm flipH="1">
            <a:off x="2133600" y="2458769"/>
            <a:ext cx="535315" cy="54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43099" y="3457277"/>
            <a:ext cx="1" cy="657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069" y="1629357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Wing span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0742" y="1663628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Military ?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170741" y="3021300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Cross section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5793" y="4212223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Detected?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267200" y="3105948"/>
                <a:ext cx="4564006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105948"/>
                <a:ext cx="4564006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267200" y="2359262"/>
            <a:ext cx="459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Radar cross section can be modeled as a conditional Gaussian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3490" y="4067282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(Conditional linear Gaussian) 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4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Introduction to Graph Theory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914400"/>
                <a:ext cx="8229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Graph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consists of nodes (also called vertices) and edges (also called links) between the nodes.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8229600" cy="923330"/>
              </a:xfrm>
              <a:prstGeom prst="rect">
                <a:avLst/>
              </a:prstGeom>
              <a:blipFill>
                <a:blip r:embed="rId2"/>
                <a:stretch>
                  <a:fillRect l="-667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57200" y="23622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381000" cy="381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57200" y="315337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53370"/>
                <a:ext cx="381000" cy="381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95400" y="236220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362200"/>
                <a:ext cx="381000" cy="381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95400" y="315337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53370"/>
                <a:ext cx="381000" cy="381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981200" y="2772370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772370"/>
                <a:ext cx="381000" cy="381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6"/>
            <a:endCxn id="8" idx="2"/>
          </p:cNvCxnSpPr>
          <p:nvPr/>
        </p:nvCxnSpPr>
        <p:spPr>
          <a:xfrm>
            <a:off x="838200" y="25527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5"/>
            <a:endCxn id="9" idx="1"/>
          </p:cNvCxnSpPr>
          <p:nvPr/>
        </p:nvCxnSpPr>
        <p:spPr>
          <a:xfrm>
            <a:off x="782404" y="2687404"/>
            <a:ext cx="568792" cy="52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6" idx="6"/>
          </p:cNvCxnSpPr>
          <p:nvPr/>
        </p:nvCxnSpPr>
        <p:spPr>
          <a:xfrm flipH="1">
            <a:off x="838200" y="334387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6" idx="7"/>
          </p:cNvCxnSpPr>
          <p:nvPr/>
        </p:nvCxnSpPr>
        <p:spPr>
          <a:xfrm flipH="1">
            <a:off x="782404" y="2687404"/>
            <a:ext cx="568792" cy="52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4"/>
            <a:endCxn id="6" idx="0"/>
          </p:cNvCxnSpPr>
          <p:nvPr/>
        </p:nvCxnSpPr>
        <p:spPr>
          <a:xfrm>
            <a:off x="647700" y="2743200"/>
            <a:ext cx="0" cy="41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85900" y="2743200"/>
            <a:ext cx="0" cy="41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10" idx="1"/>
          </p:cNvCxnSpPr>
          <p:nvPr/>
        </p:nvCxnSpPr>
        <p:spPr>
          <a:xfrm>
            <a:off x="1676400" y="2552700"/>
            <a:ext cx="360596" cy="27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  <a:endCxn id="9" idx="6"/>
          </p:cNvCxnSpPr>
          <p:nvPr/>
        </p:nvCxnSpPr>
        <p:spPr>
          <a:xfrm flipH="1">
            <a:off x="1676400" y="3097574"/>
            <a:ext cx="360596" cy="24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41881" y="4192533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1" y="4192533"/>
                <a:ext cx="381000" cy="381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41881" y="4983703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1" y="4983703"/>
                <a:ext cx="381000" cy="381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1280081" y="4192533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081" y="4192533"/>
                <a:ext cx="381000" cy="381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1280081" y="4983703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081" y="4983703"/>
                <a:ext cx="381000" cy="381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1965881" y="4602703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881" y="4602703"/>
                <a:ext cx="381000" cy="381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stCxn id="42" idx="6"/>
            <a:endCxn id="44" idx="2"/>
          </p:cNvCxnSpPr>
          <p:nvPr/>
        </p:nvCxnSpPr>
        <p:spPr>
          <a:xfrm>
            <a:off x="822881" y="4383033"/>
            <a:ext cx="4572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5"/>
            <a:endCxn id="45" idx="1"/>
          </p:cNvCxnSpPr>
          <p:nvPr/>
        </p:nvCxnSpPr>
        <p:spPr>
          <a:xfrm>
            <a:off x="767085" y="4517737"/>
            <a:ext cx="568792" cy="5217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43" idx="6"/>
          </p:cNvCxnSpPr>
          <p:nvPr/>
        </p:nvCxnSpPr>
        <p:spPr>
          <a:xfrm flipH="1">
            <a:off x="822881" y="5174203"/>
            <a:ext cx="4572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3"/>
            <a:endCxn id="43" idx="7"/>
          </p:cNvCxnSpPr>
          <p:nvPr/>
        </p:nvCxnSpPr>
        <p:spPr>
          <a:xfrm flipH="1">
            <a:off x="767085" y="4517737"/>
            <a:ext cx="568792" cy="5217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4"/>
            <a:endCxn id="43" idx="0"/>
          </p:cNvCxnSpPr>
          <p:nvPr/>
        </p:nvCxnSpPr>
        <p:spPr>
          <a:xfrm>
            <a:off x="632381" y="4573533"/>
            <a:ext cx="0" cy="4101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70581" y="4573533"/>
            <a:ext cx="0" cy="4101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6"/>
            <a:endCxn id="46" idx="1"/>
          </p:cNvCxnSpPr>
          <p:nvPr/>
        </p:nvCxnSpPr>
        <p:spPr>
          <a:xfrm>
            <a:off x="1661081" y="4383033"/>
            <a:ext cx="360596" cy="2754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5" idx="6"/>
          </p:cNvCxnSpPr>
          <p:nvPr/>
        </p:nvCxnSpPr>
        <p:spPr>
          <a:xfrm flipH="1">
            <a:off x="1661081" y="4927907"/>
            <a:ext cx="360596" cy="2462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571967" y="2735460"/>
                <a:ext cx="594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directed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consists of directed edges between nodes 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67" y="2735460"/>
                <a:ext cx="5943600" cy="369332"/>
              </a:xfrm>
              <a:prstGeom prst="rect">
                <a:avLst/>
              </a:prstGeom>
              <a:blipFill>
                <a:blip r:embed="rId13"/>
                <a:stretch>
                  <a:fillRect l="-923" t="-10000" r="-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562540" y="4573533"/>
                <a:ext cx="6581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 undirected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consists of undirected edges between nodes </a:t>
                </a:r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40" y="4573533"/>
                <a:ext cx="6581460" cy="369332"/>
              </a:xfrm>
              <a:prstGeom prst="rect">
                <a:avLst/>
              </a:prstGeom>
              <a:blipFill>
                <a:blip r:embed="rId14"/>
                <a:stretch>
                  <a:fillRect l="-7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381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Hybrid Bayesian Networks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807" y="838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networks can contain a mixture of both discrete and continuous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685800" y="2003484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3484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590800" y="2003484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003484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676400" y="292387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23877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676400" y="4114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14800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24" idx="5"/>
            <a:endCxn id="27" idx="1"/>
          </p:cNvCxnSpPr>
          <p:nvPr/>
        </p:nvCxnSpPr>
        <p:spPr>
          <a:xfrm>
            <a:off x="1141085" y="2458769"/>
            <a:ext cx="613430" cy="54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</p:cNvCxnSpPr>
          <p:nvPr/>
        </p:nvCxnSpPr>
        <p:spPr>
          <a:xfrm flipH="1">
            <a:off x="2133600" y="2458769"/>
            <a:ext cx="535315" cy="54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43099" y="3457277"/>
            <a:ext cx="1" cy="657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069" y="1629357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Wing span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0742" y="1663628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Military ?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170741" y="3021300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Cross section 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793" y="4212223"/>
            <a:ext cx="1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Detected?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1000" y="1752600"/>
                <a:ext cx="4800600" cy="1164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Logit model: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−2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752600"/>
                <a:ext cx="4800600" cy="1164678"/>
              </a:xfrm>
              <a:prstGeom prst="rect">
                <a:avLst/>
              </a:prstGeom>
              <a:blipFill rotWithShape="1">
                <a:blip r:embed="rId7"/>
                <a:stretch>
                  <a:fillRect l="-889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91000" y="2990681"/>
                <a:ext cx="4800600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Probit model: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90681"/>
                <a:ext cx="4800600" cy="991682"/>
              </a:xfrm>
              <a:prstGeom prst="rect">
                <a:avLst/>
              </a:prstGeom>
              <a:blipFill rotWithShape="1">
                <a:blip r:embed="rId8"/>
                <a:stretch>
                  <a:fillRect l="-889" t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97603" y="4384497"/>
            <a:ext cx="3393897" cy="2374900"/>
            <a:chOff x="4797603" y="4343400"/>
            <a:chExt cx="3393897" cy="23749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29200" y="4343400"/>
              <a:ext cx="3162300" cy="23749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797603" y="4419600"/>
              <a:ext cx="463193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09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Bayesian Network for Classification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3886200" y="121239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212397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3005619" y="2209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19" y="2209800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27" idx="3"/>
          </p:cNvCxnSpPr>
          <p:nvPr/>
        </p:nvCxnSpPr>
        <p:spPr>
          <a:xfrm flipH="1">
            <a:off x="3352800" y="1667682"/>
            <a:ext cx="611515" cy="542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5800" y="129443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343400" y="1667682"/>
            <a:ext cx="609600" cy="542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4800600" y="2184297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184297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84866" y="2266331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66" y="2266331"/>
                <a:ext cx="43473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0197" y="3042989"/>
                <a:ext cx="3343992" cy="592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Prior: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sz="1600" b="0" dirty="0" smtClean="0"/>
              </a:p>
              <a:p>
                <a:r>
                  <a:rPr lang="en-US" sz="1600" dirty="0" smtClean="0"/>
                  <a:t>Class conditional distribution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|</m:t>
                    </m:r>
                    <m:r>
                      <a:rPr lang="en-US" sz="1600" i="1">
                        <a:latin typeface="Cambria Math"/>
                      </a:rPr>
                      <m:t>𝐶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7" y="3042989"/>
                <a:ext cx="3343992" cy="592791"/>
              </a:xfrm>
              <a:prstGeom prst="rect">
                <a:avLst/>
              </a:prstGeom>
              <a:blipFill rotWithShape="1">
                <a:blip r:embed="rId7"/>
                <a:stretch>
                  <a:fillRect l="-1093" t="-3093" b="-13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752600" y="3881190"/>
                <a:ext cx="4200829" cy="638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</m:e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160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/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81190"/>
                <a:ext cx="4200829" cy="6388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543920" y="3960987"/>
                <a:ext cx="2457468" cy="547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20" y="3960987"/>
                <a:ext cx="2457468" cy="547458"/>
              </a:xfrm>
              <a:prstGeom prst="rect">
                <a:avLst/>
              </a:prstGeom>
              <a:blipFill rotWithShape="1">
                <a:blip r:embed="rId9"/>
                <a:stretch>
                  <a:fillRect t="-160000" r="-15099" b="-2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12193" y="4569495"/>
                <a:ext cx="2928814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1600" i="1">
                          <a:latin typeface="Cambria Math"/>
                        </a:rPr>
                        <m:t>𝑃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𝐶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|</m:t>
                          </m:r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i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93" y="4569495"/>
                <a:ext cx="2928814" cy="7645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391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Parameter Learning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00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MLE or Bayesian approach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590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We already know how to estimate the parameters for probability distributions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Structure learning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990600"/>
                <a:ext cx="8610600" cy="2139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Bayesian Score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 for a certain graph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limLoc m:val="undOvr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8610600" cy="2139432"/>
              </a:xfrm>
              <a:prstGeom prst="rect">
                <a:avLst/>
              </a:prstGeom>
              <a:blipFill>
                <a:blip r:embed="rId3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700" y="3429000"/>
                <a:ext cx="8610600" cy="1286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Bayesian approach to structure learning involves finding the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maximizes  </a:t>
                </a:r>
                <a:r>
                  <a:rPr lang="en-US" dirty="0" smtClean="0"/>
                  <a:t>the Bayesian </a:t>
                </a:r>
                <a:r>
                  <a:rPr lang="en-US" dirty="0"/>
                  <a:t>Score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429000"/>
                <a:ext cx="8610600" cy="1286058"/>
              </a:xfrm>
              <a:prstGeom prst="rect">
                <a:avLst/>
              </a:prstGeom>
              <a:blipFill>
                <a:blip r:embed="rId4"/>
                <a:stretch>
                  <a:fillRect l="-49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800" y="5055355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feasible to enumerate every possible structure, so use local search for graph with largest Bayesian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124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03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Introduction to Graph Theory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914400"/>
                <a:ext cx="8229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Directed Acyclic Graph (DAG)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DAG is a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with directed edges (arrows on each link) between the nodes such that by following a path of nodes from one node to another along the direction of each edge no path will revisit a node.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8229600" cy="1200329"/>
              </a:xfrm>
              <a:prstGeom prst="rect">
                <a:avLst/>
              </a:prstGeom>
              <a:blipFill>
                <a:blip r:embed="rId2"/>
                <a:stretch>
                  <a:fillRect l="-66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5778996" y="2819400"/>
                <a:ext cx="549941" cy="54994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996" y="2819400"/>
                <a:ext cx="549941" cy="5499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9" idx="5"/>
            <a:endCxn id="84" idx="1"/>
          </p:cNvCxnSpPr>
          <p:nvPr/>
        </p:nvCxnSpPr>
        <p:spPr>
          <a:xfrm>
            <a:off x="6248400" y="3288804"/>
            <a:ext cx="864091" cy="97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3" idx="6"/>
            <a:endCxn id="84" idx="2"/>
          </p:cNvCxnSpPr>
          <p:nvPr/>
        </p:nvCxnSpPr>
        <p:spPr>
          <a:xfrm flipV="1">
            <a:off x="6328937" y="4454783"/>
            <a:ext cx="703018" cy="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/>
              <p:cNvSpPr/>
              <p:nvPr/>
            </p:nvSpPr>
            <p:spPr>
              <a:xfrm>
                <a:off x="5778996" y="4180987"/>
                <a:ext cx="549941" cy="54994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Oval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996" y="4180987"/>
                <a:ext cx="549941" cy="5499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7031955" y="4179812"/>
                <a:ext cx="549941" cy="54994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955" y="4179812"/>
                <a:ext cx="549941" cy="54994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79" idx="4"/>
            <a:endCxn id="83" idx="0"/>
          </p:cNvCxnSpPr>
          <p:nvPr/>
        </p:nvCxnSpPr>
        <p:spPr>
          <a:xfrm>
            <a:off x="6053966" y="3369341"/>
            <a:ext cx="0" cy="8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981200" y="2819400"/>
                <a:ext cx="549941" cy="54994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19400"/>
                <a:ext cx="549941" cy="5499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9" idx="1"/>
            <a:endCxn id="95" idx="5"/>
          </p:cNvCxnSpPr>
          <p:nvPr/>
        </p:nvCxnSpPr>
        <p:spPr>
          <a:xfrm flipH="1" flipV="1">
            <a:off x="2450605" y="3288804"/>
            <a:ext cx="864091" cy="97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8" idx="6"/>
            <a:endCxn id="99" idx="2"/>
          </p:cNvCxnSpPr>
          <p:nvPr/>
        </p:nvCxnSpPr>
        <p:spPr>
          <a:xfrm flipV="1">
            <a:off x="2531141" y="4454783"/>
            <a:ext cx="703018" cy="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/>
              <p:cNvSpPr/>
              <p:nvPr/>
            </p:nvSpPr>
            <p:spPr>
              <a:xfrm>
                <a:off x="1981200" y="4180987"/>
                <a:ext cx="549941" cy="54994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Oval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80987"/>
                <a:ext cx="549941" cy="54994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3234159" y="4179812"/>
                <a:ext cx="549941" cy="54994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59" y="4179812"/>
                <a:ext cx="549941" cy="54994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95" idx="4"/>
            <a:endCxn id="98" idx="0"/>
          </p:cNvCxnSpPr>
          <p:nvPr/>
        </p:nvCxnSpPr>
        <p:spPr>
          <a:xfrm>
            <a:off x="2256171" y="3369341"/>
            <a:ext cx="0" cy="8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524000" y="2345514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Cyclic </a:t>
            </a:r>
            <a:r>
              <a:rPr lang="en-US" b="1" dirty="0"/>
              <a:t>Graph 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359088" y="2345514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Acyclic </a:t>
            </a:r>
            <a:r>
              <a:rPr lang="en-US" b="1" dirty="0"/>
              <a:t>Graph 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1000" y="53340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DAG will play a central role in modeling environments with many variables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will be used for the belief networks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  can encode the direction dependence between the parent nodes and child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3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Introduction to Graph Theory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609600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from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to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is a sequence of nodes that 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"/>
                <a:ext cx="8229600" cy="646331"/>
              </a:xfrm>
              <a:prstGeom prst="rect">
                <a:avLst/>
              </a:prstGeom>
              <a:blipFill>
                <a:blip r:embed="rId2"/>
                <a:stretch>
                  <a:fillRect l="-66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1091153" y="2950896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53" y="2950896"/>
                <a:ext cx="381000" cy="381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947048" y="2950896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048" y="2950896"/>
                <a:ext cx="381000" cy="381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5"/>
            <a:endCxn id="38" idx="1"/>
          </p:cNvCxnSpPr>
          <p:nvPr/>
        </p:nvCxnSpPr>
        <p:spPr>
          <a:xfrm>
            <a:off x="1416357" y="3276100"/>
            <a:ext cx="586488" cy="6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4"/>
            <a:endCxn id="38" idx="0"/>
          </p:cNvCxnSpPr>
          <p:nvPr/>
        </p:nvCxnSpPr>
        <p:spPr>
          <a:xfrm>
            <a:off x="2137548" y="3331896"/>
            <a:ext cx="1" cy="53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2767553" y="2950896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53" y="2950896"/>
                <a:ext cx="381000" cy="381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1091153" y="3894206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53" y="3894206"/>
                <a:ext cx="381000" cy="381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1947049" y="3862049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049" y="3862049"/>
                <a:ext cx="381000" cy="381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" idx="4"/>
            <a:endCxn id="37" idx="0"/>
          </p:cNvCxnSpPr>
          <p:nvPr/>
        </p:nvCxnSpPr>
        <p:spPr>
          <a:xfrm>
            <a:off x="1281653" y="3331896"/>
            <a:ext cx="0" cy="56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1510253" y="4627377"/>
                <a:ext cx="381000" cy="40063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53" y="4627377"/>
                <a:ext cx="381000" cy="40063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2362200" y="4647016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647016"/>
                <a:ext cx="381000" cy="381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36" idx="3"/>
            <a:endCxn id="38" idx="7"/>
          </p:cNvCxnSpPr>
          <p:nvPr/>
        </p:nvCxnSpPr>
        <p:spPr>
          <a:xfrm flipH="1">
            <a:off x="2272253" y="3276100"/>
            <a:ext cx="551096" cy="6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3283257" y="3824457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57" y="3824457"/>
                <a:ext cx="381000" cy="381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60" idx="3"/>
            <a:endCxn id="57" idx="7"/>
          </p:cNvCxnSpPr>
          <p:nvPr/>
        </p:nvCxnSpPr>
        <p:spPr>
          <a:xfrm flipH="1">
            <a:off x="2687404" y="4149661"/>
            <a:ext cx="651649" cy="55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3"/>
            <a:endCxn id="41" idx="0"/>
          </p:cNvCxnSpPr>
          <p:nvPr/>
        </p:nvCxnSpPr>
        <p:spPr>
          <a:xfrm flipH="1">
            <a:off x="1700753" y="4187253"/>
            <a:ext cx="302092" cy="44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5"/>
            <a:endCxn id="57" idx="0"/>
          </p:cNvCxnSpPr>
          <p:nvPr/>
        </p:nvCxnSpPr>
        <p:spPr>
          <a:xfrm>
            <a:off x="2272253" y="4187253"/>
            <a:ext cx="280447" cy="45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8600" y="1219200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Ancestors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directed graph, the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are the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229600" cy="646331"/>
              </a:xfrm>
              <a:prstGeom prst="rect">
                <a:avLst/>
              </a:prstGeom>
              <a:blipFill>
                <a:blip r:embed="rId11"/>
                <a:stretch>
                  <a:fillRect l="-66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7044" y="1802351"/>
                <a:ext cx="85167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Descendants</a:t>
                </a: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directed graph, </a:t>
                </a:r>
                <a:r>
                  <a:rPr lang="en-US" dirty="0"/>
                  <a:t>the </a:t>
                </a:r>
                <a:r>
                  <a:rPr lang="en-US" dirty="0" smtClean="0"/>
                  <a:t>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dirty="0" smtClean="0"/>
                  <a:t>descendants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4" y="1802351"/>
                <a:ext cx="8516704" cy="646331"/>
              </a:xfrm>
              <a:prstGeom prst="rect">
                <a:avLst/>
              </a:prstGeom>
              <a:blipFill>
                <a:blip r:embed="rId12"/>
                <a:stretch>
                  <a:fillRect l="-64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110" y="5204080"/>
                <a:ext cx="51965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A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/>
                  <a:t>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ancestors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The </a:t>
                </a:r>
                <a:r>
                  <a:rPr lang="en-US" dirty="0" smtClean="0"/>
                  <a:t>descendants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parents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The </a:t>
                </a:r>
                <a:r>
                  <a:rPr lang="en-US" dirty="0" smtClean="0"/>
                  <a:t>children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0" y="5204080"/>
                <a:ext cx="5196588" cy="1477328"/>
              </a:xfrm>
              <a:prstGeom prst="rect">
                <a:avLst/>
              </a:prstGeom>
              <a:blipFill>
                <a:blip r:embed="rId13"/>
                <a:stretch>
                  <a:fillRect l="-822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741544" y="2825988"/>
            <a:ext cx="27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Representations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065226" y="3557819"/>
                <a:ext cx="50825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226" y="3557819"/>
                <a:ext cx="508254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065226" y="3155050"/>
            <a:ext cx="130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Edge list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65226" y="4017114"/>
            <a:ext cx="208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Adjacency matrix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19800" y="4432352"/>
                <a:ext cx="1599476" cy="2085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432352"/>
                <a:ext cx="1599476" cy="20858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3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Motivation of Bayesian Network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2819400" cy="329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352800" y="1602720"/>
                <a:ext cx="55626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Binary variables: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=1 </m:t>
                    </m:r>
                    <m:r>
                      <a:rPr lang="en-US" i="1" dirty="0" smtClean="0">
                        <a:latin typeface="Cambria Math"/>
                      </a:rPr>
                      <m:t>𝑜𝑟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b="0" i="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entities are required to construct the table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independent parameters are required to fully specify the joint probability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parameters are required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binary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each variable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different choices,</a:t>
                </a:r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parameters are required</a:t>
                </a:r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602720"/>
                <a:ext cx="5562600" cy="3139321"/>
              </a:xfrm>
              <a:prstGeom prst="rect">
                <a:avLst/>
              </a:prstGeom>
              <a:blipFill>
                <a:blip r:embed="rId3"/>
                <a:stretch>
                  <a:fillRect l="-657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1000" y="5354159"/>
            <a:ext cx="830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parameters grows exponentially</a:t>
            </a:r>
          </a:p>
          <a:p>
            <a:endParaRPr lang="en-US" sz="600" dirty="0" smtClean="0"/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Difficult to represent Probability distribution and learn the parameters from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762000"/>
            <a:ext cx="228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Full Joint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80795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Motivation of Bayesian Network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3931324"/>
                <a:ext cx="9143999" cy="176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Binary variables: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=1 </m:t>
                    </m:r>
                    <m:r>
                      <a:rPr lang="en-US" i="1" dirty="0" smtClean="0">
                        <a:latin typeface="Cambria Math"/>
                      </a:rPr>
                      <m:t>𝑜𝑟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b="0" i="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entities are required to construct the table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independent parameters are required to fully specify the joint probability distribution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parameters are required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binary variables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each variable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different choices,</a:t>
                </a:r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dirty="0"/>
                  <a:t> parameters are required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1324"/>
                <a:ext cx="9143999" cy="1760482"/>
              </a:xfrm>
              <a:prstGeom prst="rect">
                <a:avLst/>
              </a:prstGeom>
              <a:blipFill>
                <a:blip r:embed="rId2"/>
                <a:stretch>
                  <a:fillRect l="-400" t="-2076" r="-133" b="-4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5989777"/>
            <a:ext cx="91440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parameters grows exponentially</a:t>
            </a:r>
          </a:p>
          <a:p>
            <a:endParaRPr lang="en-US" sz="600" dirty="0" smtClean="0"/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Difficult to represent Probability distribution and learn the parameters from data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95399" y="1295400"/>
            <a:ext cx="5899543" cy="2133600"/>
            <a:chOff x="1295399" y="1600200"/>
            <a:chExt cx="5899543" cy="2133600"/>
          </a:xfrm>
        </p:grpSpPr>
        <p:sp>
          <p:nvSpPr>
            <p:cNvPr id="23" name="TextBox 22"/>
            <p:cNvSpPr txBox="1"/>
            <p:nvPr/>
          </p:nvSpPr>
          <p:spPr>
            <a:xfrm>
              <a:off x="5366406" y="1702365"/>
              <a:ext cx="18168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Solar panel failure</a:t>
              </a:r>
              <a:endParaRPr lang="en-US" sz="15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3552" y="1702365"/>
              <a:ext cx="13549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Battery failure</a:t>
              </a:r>
              <a:endParaRPr lang="en-US" sz="1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5399" y="3330517"/>
              <a:ext cx="1805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Trajectory deviation</a:t>
              </a:r>
              <a:endParaRPr lang="en-US" sz="1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89685" y="3333957"/>
              <a:ext cx="1805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Communication loss</a:t>
              </a:r>
              <a:endParaRPr lang="en-US" sz="15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37748" y="2522236"/>
              <a:ext cx="23131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Electrical system failure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787758" y="32004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758" y="3200400"/>
                  <a:ext cx="533400" cy="533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3100656" y="32004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656" y="3200400"/>
                  <a:ext cx="533400" cy="5334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777056" y="16002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056" y="1600200"/>
                  <a:ext cx="533400" cy="5334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3100656" y="16002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656" y="1600200"/>
                  <a:ext cx="533400" cy="533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3949558" y="2412287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558" y="2412287"/>
                  <a:ext cx="533400" cy="533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30" idx="3"/>
              <a:endCxn id="32" idx="7"/>
            </p:cNvCxnSpPr>
            <p:nvPr/>
          </p:nvCxnSpPr>
          <p:spPr>
            <a:xfrm flipH="1">
              <a:off x="4404843" y="2055485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2" idx="1"/>
            </p:cNvCxnSpPr>
            <p:nvPr/>
          </p:nvCxnSpPr>
          <p:spPr>
            <a:xfrm>
              <a:off x="3572006" y="2055485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3"/>
            </p:cNvCxnSpPr>
            <p:nvPr/>
          </p:nvCxnSpPr>
          <p:spPr>
            <a:xfrm flipH="1">
              <a:off x="3572006" y="2867572"/>
              <a:ext cx="455667" cy="4629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404843" y="2854403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04800" y="685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Joint Probability Distribution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796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48" y="4064493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Bayesian Network introduces structure into a probabilistic model by using graphs to represent independence assumptions among the variables. For inferencing, it use </a:t>
            </a:r>
            <a:r>
              <a:rPr lang="en-US" dirty="0" smtClean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Provide </a:t>
            </a:r>
            <a:r>
              <a:rPr lang="en-US" dirty="0">
                <a:solidFill>
                  <a:srgbClr val="000000"/>
                </a:solidFill>
              </a:rPr>
              <a:t>a good representation to model the probabilistic structures between random variables. 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Nodes </a:t>
            </a:r>
            <a:r>
              <a:rPr lang="en-US" dirty="0">
                <a:solidFill>
                  <a:srgbClr val="000000"/>
                </a:solidFill>
              </a:rPr>
              <a:t>represent random variables 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dges </a:t>
            </a:r>
            <a:r>
              <a:rPr lang="en-US" dirty="0">
                <a:solidFill>
                  <a:srgbClr val="000000"/>
                </a:solidFill>
              </a:rPr>
              <a:t>represent probabilistic dependency, namely conditional probability </a:t>
            </a:r>
            <a:r>
              <a:rPr lang="en-US" dirty="0" smtClean="0">
                <a:solidFill>
                  <a:srgbClr val="000000"/>
                </a:solidFill>
              </a:rPr>
              <a:t>among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Conditional independence described by the graph, greatly reduce the computational effort to learn the model and inferencing random variables.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85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Bayesian network is a compact representation of a joint distribution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581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Probability</a:t>
            </a:r>
            <a:r>
              <a:rPr lang="en-US" b="1" dirty="0" smtClean="0"/>
              <a:t>     +     </a:t>
            </a:r>
            <a:r>
              <a:rPr lang="en-US" b="1" dirty="0" smtClean="0">
                <a:solidFill>
                  <a:srgbClr val="00B050"/>
                </a:solidFill>
              </a:rPr>
              <a:t>Statistics     +     </a:t>
            </a:r>
            <a:r>
              <a:rPr lang="en-US" b="1" dirty="0" smtClean="0">
                <a:solidFill>
                  <a:srgbClr val="3333FF"/>
                </a:solidFill>
              </a:rPr>
              <a:t>Graph </a:t>
            </a:r>
            <a:r>
              <a:rPr lang="en-US" b="1" dirty="0">
                <a:solidFill>
                  <a:srgbClr val="3333FF"/>
                </a:solidFill>
              </a:rPr>
              <a:t>Theory</a:t>
            </a:r>
            <a:r>
              <a:rPr lang="en-US" b="1" dirty="0"/>
              <a:t>    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95399" y="1295400"/>
            <a:ext cx="5899543" cy="2133600"/>
            <a:chOff x="1295399" y="1600200"/>
            <a:chExt cx="5899543" cy="2133600"/>
          </a:xfrm>
        </p:grpSpPr>
        <p:sp>
          <p:nvSpPr>
            <p:cNvPr id="24" name="TextBox 23"/>
            <p:cNvSpPr txBox="1"/>
            <p:nvPr/>
          </p:nvSpPr>
          <p:spPr>
            <a:xfrm>
              <a:off x="5366406" y="1702365"/>
              <a:ext cx="18168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Solar panel failure</a:t>
              </a:r>
              <a:endParaRPr lang="en-US" sz="1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53552" y="1702365"/>
              <a:ext cx="13549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Battery failure</a:t>
              </a:r>
              <a:endParaRPr lang="en-US" sz="1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5399" y="3330517"/>
              <a:ext cx="1805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Trajectory deviation</a:t>
              </a:r>
              <a:endParaRPr lang="en-US" sz="15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9685" y="3333957"/>
              <a:ext cx="1805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Communication loss</a:t>
              </a:r>
              <a:endParaRPr lang="en-US" sz="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37748" y="2522236"/>
              <a:ext cx="23131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Electrical system failure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4787758" y="32004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758" y="3200400"/>
                  <a:ext cx="533400" cy="533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3100656" y="32004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656" y="3200400"/>
                  <a:ext cx="533400" cy="5334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4777056" y="16002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056" y="1600200"/>
                  <a:ext cx="533400" cy="5334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3100656" y="16002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656" y="1600200"/>
                  <a:ext cx="533400" cy="533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3949558" y="2412287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558" y="2412287"/>
                  <a:ext cx="533400" cy="533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1" idx="3"/>
              <a:endCxn id="33" idx="7"/>
            </p:cNvCxnSpPr>
            <p:nvPr/>
          </p:nvCxnSpPr>
          <p:spPr>
            <a:xfrm flipH="1">
              <a:off x="4404843" y="2055485"/>
              <a:ext cx="450328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3" idx="1"/>
            </p:cNvCxnSpPr>
            <p:nvPr/>
          </p:nvCxnSpPr>
          <p:spPr>
            <a:xfrm>
              <a:off x="3572006" y="2055485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3" idx="3"/>
            </p:cNvCxnSpPr>
            <p:nvPr/>
          </p:nvCxnSpPr>
          <p:spPr>
            <a:xfrm flipH="1">
              <a:off x="3572006" y="2867572"/>
              <a:ext cx="455667" cy="4629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04843" y="2854403"/>
              <a:ext cx="455667" cy="434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Motivation of Bayesian Network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8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22400</TotalTime>
  <Words>2938</Words>
  <Application>Microsoft Office PowerPoint</Application>
  <PresentationFormat>On-screen Show (4:3)</PresentationFormat>
  <Paragraphs>928</Paragraphs>
  <Slides>44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254</cp:revision>
  <dcterms:created xsi:type="dcterms:W3CDTF">2016-04-29T12:35:56Z</dcterms:created>
  <dcterms:modified xsi:type="dcterms:W3CDTF">2016-10-23T14:29:29Z</dcterms:modified>
</cp:coreProperties>
</file>