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301" r:id="rId3"/>
    <p:sldId id="259" r:id="rId4"/>
    <p:sldId id="274" r:id="rId5"/>
    <p:sldId id="306" r:id="rId6"/>
    <p:sldId id="311" r:id="rId7"/>
    <p:sldId id="312" r:id="rId8"/>
    <p:sldId id="313" r:id="rId9"/>
    <p:sldId id="314" r:id="rId10"/>
    <p:sldId id="315" r:id="rId11"/>
    <p:sldId id="316" r:id="rId12"/>
    <p:sldId id="317" r:id="rId13"/>
    <p:sldId id="270" r:id="rId14"/>
    <p:sldId id="30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9" autoAdjust="0"/>
    <p:restoredTop sz="92804" autoAdjust="0"/>
  </p:normalViewPr>
  <p:slideViewPr>
    <p:cSldViewPr snapToGrid="0">
      <p:cViewPr varScale="1">
        <p:scale>
          <a:sx n="67" d="100"/>
          <a:sy n="67" d="100"/>
        </p:scale>
        <p:origin x="7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4071E-40B6-4F4E-AB6F-AADC854D1A5A}" type="datetimeFigureOut">
              <a:rPr lang="en-IN" smtClean="0"/>
              <a:t>15-12-2019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79943F-53C8-495B-B5A6-8A347B61BC5D}" type="slidenum">
              <a:rPr lang="en-IN" smtClean="0"/>
              <a:t>‹#›</a:t>
            </a:fld>
            <a:endParaRPr lang="en-IN"/>
          </a:p>
        </p:txBody>
      </p:sp>
    </p:spTree>
    <p:extLst>
      <p:ext uri="{BB962C8B-B14F-4D97-AF65-F5344CB8AC3E}">
        <p14:creationId xmlns:p14="http://schemas.microsoft.com/office/powerpoint/2010/main" val="243206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Overall off campus housing is preferred over on campus housing. Even</a:t>
            </a:r>
            <a:r>
              <a:rPr lang="en-IN" baseline="0" dirty="0"/>
              <a:t> though negative sentiments are higher for on campus housing , the positive sentiments cover for it</a:t>
            </a:r>
            <a:endParaRPr lang="en-IN" dirty="0"/>
          </a:p>
        </p:txBody>
      </p:sp>
      <p:sp>
        <p:nvSpPr>
          <p:cNvPr id="4" name="Slide Number Placeholder 3"/>
          <p:cNvSpPr>
            <a:spLocks noGrp="1"/>
          </p:cNvSpPr>
          <p:nvPr>
            <p:ph type="sldNum" sz="quarter" idx="10"/>
          </p:nvPr>
        </p:nvSpPr>
        <p:spPr/>
        <p:txBody>
          <a:bodyPr/>
          <a:lstStyle/>
          <a:p>
            <a:fld id="{0079943F-53C8-495B-B5A6-8A347B61BC5D}" type="slidenum">
              <a:rPr lang="en-IN" smtClean="0"/>
              <a:t>5</a:t>
            </a:fld>
            <a:endParaRPr lang="en-IN"/>
          </a:p>
        </p:txBody>
      </p:sp>
    </p:spTree>
    <p:extLst>
      <p:ext uri="{BB962C8B-B14F-4D97-AF65-F5344CB8AC3E}">
        <p14:creationId xmlns:p14="http://schemas.microsoft.com/office/powerpoint/2010/main" val="95689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map with manually drawn regions under which universities fall</a:t>
            </a:r>
          </a:p>
          <a:p>
            <a:r>
              <a:rPr lang="en-IN" dirty="0"/>
              <a:t>(Source : ​https://aacademy.files.wordpress.com/2009/09/university_map.png​)</a:t>
            </a:r>
          </a:p>
        </p:txBody>
      </p:sp>
      <p:sp>
        <p:nvSpPr>
          <p:cNvPr id="4" name="Slide Number Placeholder 3"/>
          <p:cNvSpPr>
            <a:spLocks noGrp="1"/>
          </p:cNvSpPr>
          <p:nvPr>
            <p:ph type="sldNum" sz="quarter" idx="10"/>
          </p:nvPr>
        </p:nvSpPr>
        <p:spPr/>
        <p:txBody>
          <a:bodyPr/>
          <a:lstStyle/>
          <a:p>
            <a:fld id="{0079943F-53C8-495B-B5A6-8A347B61BC5D}" type="slidenum">
              <a:rPr lang="en-IN" smtClean="0"/>
              <a:t>6</a:t>
            </a:fld>
            <a:endParaRPr lang="en-IN"/>
          </a:p>
        </p:txBody>
      </p:sp>
    </p:spTree>
    <p:extLst>
      <p:ext uri="{BB962C8B-B14F-4D97-AF65-F5344CB8AC3E}">
        <p14:creationId xmlns:p14="http://schemas.microsoft.com/office/powerpoint/2010/main" val="317284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Nort</a:t>
            </a:r>
            <a:r>
              <a:rPr lang="en-IN" baseline="0" dirty="0"/>
              <a:t>h and South regions , off campus housing is better over on campus housing</a:t>
            </a:r>
            <a:endParaRPr lang="en-IN" dirty="0"/>
          </a:p>
        </p:txBody>
      </p:sp>
      <p:sp>
        <p:nvSpPr>
          <p:cNvPr id="4" name="Slide Number Placeholder 3"/>
          <p:cNvSpPr>
            <a:spLocks noGrp="1"/>
          </p:cNvSpPr>
          <p:nvPr>
            <p:ph type="sldNum" sz="quarter" idx="10"/>
          </p:nvPr>
        </p:nvSpPr>
        <p:spPr/>
        <p:txBody>
          <a:bodyPr/>
          <a:lstStyle/>
          <a:p>
            <a:fld id="{0079943F-53C8-495B-B5A6-8A347B61BC5D}" type="slidenum">
              <a:rPr lang="en-IN" smtClean="0"/>
              <a:t>7</a:t>
            </a:fld>
            <a:endParaRPr lang="en-IN"/>
          </a:p>
        </p:txBody>
      </p:sp>
    </p:spTree>
    <p:extLst>
      <p:ext uri="{BB962C8B-B14F-4D97-AF65-F5344CB8AC3E}">
        <p14:creationId xmlns:p14="http://schemas.microsoft.com/office/powerpoint/2010/main" val="3569307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a:t>East and West regions , on campus housing is better over off campus housing</a:t>
            </a:r>
            <a:endParaRPr lang="en-IN" dirty="0"/>
          </a:p>
        </p:txBody>
      </p:sp>
      <p:sp>
        <p:nvSpPr>
          <p:cNvPr id="4" name="Slide Number Placeholder 3"/>
          <p:cNvSpPr>
            <a:spLocks noGrp="1"/>
          </p:cNvSpPr>
          <p:nvPr>
            <p:ph type="sldNum" sz="quarter" idx="10"/>
          </p:nvPr>
        </p:nvSpPr>
        <p:spPr/>
        <p:txBody>
          <a:bodyPr/>
          <a:lstStyle/>
          <a:p>
            <a:fld id="{0079943F-53C8-495B-B5A6-8A347B61BC5D}" type="slidenum">
              <a:rPr lang="en-IN" smtClean="0"/>
              <a:t>8</a:t>
            </a:fld>
            <a:endParaRPr lang="en-IN"/>
          </a:p>
        </p:txBody>
      </p:sp>
    </p:spTree>
    <p:extLst>
      <p:ext uri="{BB962C8B-B14F-4D97-AF65-F5344CB8AC3E}">
        <p14:creationId xmlns:p14="http://schemas.microsoft.com/office/powerpoint/2010/main" val="96102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a:t>On campus house rankings :- West &gt; North &gt; East &gt; South</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a:t>Off campus house rankings :- South &gt; North &gt; East &gt; West</a:t>
            </a:r>
            <a:endParaRPr lang="en-IN" dirty="0"/>
          </a:p>
          <a:p>
            <a:endParaRPr lang="en-IN" dirty="0"/>
          </a:p>
        </p:txBody>
      </p:sp>
      <p:sp>
        <p:nvSpPr>
          <p:cNvPr id="4" name="Slide Number Placeholder 3"/>
          <p:cNvSpPr>
            <a:spLocks noGrp="1"/>
          </p:cNvSpPr>
          <p:nvPr>
            <p:ph type="sldNum" sz="quarter" idx="10"/>
          </p:nvPr>
        </p:nvSpPr>
        <p:spPr/>
        <p:txBody>
          <a:bodyPr/>
          <a:lstStyle/>
          <a:p>
            <a:fld id="{0079943F-53C8-495B-B5A6-8A347B61BC5D}" type="slidenum">
              <a:rPr lang="en-IN" smtClean="0"/>
              <a:t>9</a:t>
            </a:fld>
            <a:endParaRPr lang="en-IN"/>
          </a:p>
        </p:txBody>
      </p:sp>
    </p:spTree>
    <p:extLst>
      <p:ext uri="{BB962C8B-B14F-4D97-AF65-F5344CB8AC3E}">
        <p14:creationId xmlns:p14="http://schemas.microsoft.com/office/powerpoint/2010/main" val="2326566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Best</a:t>
            </a:r>
            <a:r>
              <a:rPr lang="en-IN" baseline="0" dirty="0"/>
              <a:t> on campus housing – </a:t>
            </a:r>
            <a:r>
              <a:rPr lang="en-IN" baseline="0" dirty="0" err="1"/>
              <a:t>Gatech</a:t>
            </a:r>
            <a:endParaRPr lang="en-IN" baseline="0" dirty="0"/>
          </a:p>
          <a:p>
            <a:r>
              <a:rPr lang="en-IN" baseline="0" dirty="0"/>
              <a:t>Best off campus housing – </a:t>
            </a:r>
            <a:r>
              <a:rPr lang="en-IN" baseline="0" dirty="0" err="1"/>
              <a:t>berkely</a:t>
            </a:r>
            <a:r>
              <a:rPr lang="en-IN" baseline="0" dirty="0"/>
              <a:t> , NYU</a:t>
            </a:r>
            <a:endParaRPr lang="en-IN" dirty="0"/>
          </a:p>
        </p:txBody>
      </p:sp>
      <p:sp>
        <p:nvSpPr>
          <p:cNvPr id="4" name="Slide Number Placeholder 3"/>
          <p:cNvSpPr>
            <a:spLocks noGrp="1"/>
          </p:cNvSpPr>
          <p:nvPr>
            <p:ph type="sldNum" sz="quarter" idx="10"/>
          </p:nvPr>
        </p:nvSpPr>
        <p:spPr/>
        <p:txBody>
          <a:bodyPr/>
          <a:lstStyle/>
          <a:p>
            <a:fld id="{0079943F-53C8-495B-B5A6-8A347B61BC5D}" type="slidenum">
              <a:rPr lang="en-IN" smtClean="0"/>
              <a:t>10</a:t>
            </a:fld>
            <a:endParaRPr lang="en-IN"/>
          </a:p>
        </p:txBody>
      </p:sp>
    </p:spTree>
    <p:extLst>
      <p:ext uri="{BB962C8B-B14F-4D97-AF65-F5344CB8AC3E}">
        <p14:creationId xmlns:p14="http://schemas.microsoft.com/office/powerpoint/2010/main" val="3620079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079943F-53C8-495B-B5A6-8A347B61BC5D}" type="slidenum">
              <a:rPr lang="en-IN" smtClean="0"/>
              <a:t>11</a:t>
            </a:fld>
            <a:endParaRPr lang="en-IN"/>
          </a:p>
        </p:txBody>
      </p:sp>
    </p:spTree>
    <p:extLst>
      <p:ext uri="{BB962C8B-B14F-4D97-AF65-F5344CB8AC3E}">
        <p14:creationId xmlns:p14="http://schemas.microsoft.com/office/powerpoint/2010/main" val="1389938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079943F-53C8-495B-B5A6-8A347B61BC5D}" type="slidenum">
              <a:rPr lang="en-IN" smtClean="0"/>
              <a:t>12</a:t>
            </a:fld>
            <a:endParaRPr lang="en-IN"/>
          </a:p>
        </p:txBody>
      </p:sp>
    </p:spTree>
    <p:extLst>
      <p:ext uri="{BB962C8B-B14F-4D97-AF65-F5344CB8AC3E}">
        <p14:creationId xmlns:p14="http://schemas.microsoft.com/office/powerpoint/2010/main" val="27035780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12/15/2019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12/15/2019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642" y="1027047"/>
            <a:ext cx="11517934" cy="767888"/>
          </a:xfrm>
        </p:spPr>
        <p:txBody>
          <a:bodyPr>
            <a:normAutofit fontScale="90000"/>
          </a:bodyPr>
          <a:lstStyle/>
          <a:p>
            <a:pPr algn="ctr"/>
            <a:r>
              <a:rPr lang="en-IN" sz="3600" b="1" dirty="0">
                <a:solidFill>
                  <a:schemeClr val="tx2"/>
                </a:solidFill>
                <a:latin typeface="Californian FB" panose="0207040306080B030204" pitchFamily="18" charset="0"/>
              </a:rPr>
              <a:t>Which option is better?</a:t>
            </a:r>
            <a:br>
              <a:rPr lang="en-IN" sz="3600" b="1" dirty="0">
                <a:solidFill>
                  <a:schemeClr val="tx2"/>
                </a:solidFill>
                <a:latin typeface="Californian FB" panose="0207040306080B030204" pitchFamily="18" charset="0"/>
              </a:rPr>
            </a:br>
            <a:r>
              <a:rPr lang="en-IN" sz="3600" b="1" dirty="0">
                <a:solidFill>
                  <a:schemeClr val="tx2"/>
                </a:solidFill>
                <a:latin typeface="Californian FB" panose="0207040306080B030204" pitchFamily="18" charset="0"/>
              </a:rPr>
              <a:t>Analysis on On-Campus Housing Vs Off-Campus Housing</a:t>
            </a:r>
          </a:p>
        </p:txBody>
      </p:sp>
      <p:sp>
        <p:nvSpPr>
          <p:cNvPr id="3" name="Subtitle 2"/>
          <p:cNvSpPr>
            <a:spLocks noGrp="1"/>
          </p:cNvSpPr>
          <p:nvPr>
            <p:ph type="subTitle" idx="1"/>
          </p:nvPr>
        </p:nvSpPr>
        <p:spPr>
          <a:xfrm>
            <a:off x="503582" y="3020759"/>
            <a:ext cx="5618923" cy="1975312"/>
          </a:xfrm>
        </p:spPr>
        <p:txBody>
          <a:bodyPr>
            <a:normAutofit/>
          </a:bodyPr>
          <a:lstStyle/>
          <a:p>
            <a:pPr algn="l"/>
            <a:r>
              <a:rPr lang="en-IN" sz="2400" b="1" dirty="0">
                <a:latin typeface="Californian FB" panose="0207040306080B030204" pitchFamily="18" charset="0"/>
              </a:rPr>
              <a:t>Team MEMBERS: - </a:t>
            </a:r>
          </a:p>
          <a:p>
            <a:pPr algn="l"/>
            <a:r>
              <a:rPr lang="en-IN" sz="2400" b="1" dirty="0">
                <a:latin typeface="Californian FB" panose="0207040306080B030204" pitchFamily="18" charset="0"/>
              </a:rPr>
              <a:t>Jeet KETAN Thaker  </a:t>
            </a:r>
          </a:p>
        </p:txBody>
      </p:sp>
      <p:sp>
        <p:nvSpPr>
          <p:cNvPr id="4" name="Subtitle 2"/>
          <p:cNvSpPr txBox="1">
            <a:spLocks/>
          </p:cNvSpPr>
          <p:nvPr/>
        </p:nvSpPr>
        <p:spPr>
          <a:xfrm>
            <a:off x="2272746" y="4816428"/>
            <a:ext cx="7197726" cy="1405467"/>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endParaRPr lang="en-IN" dirty="0"/>
          </a:p>
        </p:txBody>
      </p:sp>
      <p:sp>
        <p:nvSpPr>
          <p:cNvPr id="5" name="Subtitle 2"/>
          <p:cNvSpPr txBox="1">
            <a:spLocks/>
          </p:cNvSpPr>
          <p:nvPr/>
        </p:nvSpPr>
        <p:spPr>
          <a:xfrm>
            <a:off x="2769702" y="4816428"/>
            <a:ext cx="7197726" cy="1405467"/>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endParaRPr lang="en-IN" dirty="0"/>
          </a:p>
        </p:txBody>
      </p:sp>
      <p:sp>
        <p:nvSpPr>
          <p:cNvPr id="6" name="Subtitle 2"/>
          <p:cNvSpPr txBox="1">
            <a:spLocks/>
          </p:cNvSpPr>
          <p:nvPr/>
        </p:nvSpPr>
        <p:spPr>
          <a:xfrm>
            <a:off x="7462766" y="3020759"/>
            <a:ext cx="5618923" cy="1975312"/>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l"/>
            <a:r>
              <a:rPr lang="en-IN" sz="2400" b="1" dirty="0">
                <a:latin typeface="Californian FB" panose="0207040306080B030204" pitchFamily="18" charset="0"/>
              </a:rPr>
              <a:t>Project guide: - </a:t>
            </a:r>
          </a:p>
          <a:p>
            <a:pPr algn="l"/>
            <a:r>
              <a:rPr lang="en-IN" sz="2400" b="1" dirty="0">
                <a:latin typeface="Californian FB" panose="0207040306080B030204" pitchFamily="18" charset="0"/>
              </a:rPr>
              <a:t>Prof. Jeibo Luo</a:t>
            </a:r>
          </a:p>
        </p:txBody>
      </p:sp>
    </p:spTree>
    <p:extLst>
      <p:ext uri="{BB962C8B-B14F-4D97-AF65-F5344CB8AC3E}">
        <p14:creationId xmlns:p14="http://schemas.microsoft.com/office/powerpoint/2010/main" val="3104771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150" y="0"/>
            <a:ext cx="10131425" cy="1456267"/>
          </a:xfrm>
        </p:spPr>
        <p:txBody>
          <a:bodyPr>
            <a:normAutofit/>
          </a:bodyPr>
          <a:lstStyle/>
          <a:p>
            <a:pPr algn="ctr"/>
            <a:r>
              <a:rPr lang="en-IN" sz="3200" dirty="0">
                <a:latin typeface="Californian FB" panose="0207040306080B030204" pitchFamily="18" charset="0"/>
              </a:rPr>
              <a:t>Results Among different universities</a:t>
            </a:r>
          </a:p>
        </p:txBody>
      </p:sp>
      <p:pic>
        <p:nvPicPr>
          <p:cNvPr id="3" name="Picture 2"/>
          <p:cNvPicPr>
            <a:picLocks noChangeAspect="1"/>
          </p:cNvPicPr>
          <p:nvPr/>
        </p:nvPicPr>
        <p:blipFill>
          <a:blip r:embed="rId3"/>
          <a:stretch>
            <a:fillRect/>
          </a:stretch>
        </p:blipFill>
        <p:spPr>
          <a:xfrm>
            <a:off x="1395412" y="1038225"/>
            <a:ext cx="9486900" cy="5553075"/>
          </a:xfrm>
          <a:prstGeom prst="rect">
            <a:avLst/>
          </a:prstGeom>
        </p:spPr>
      </p:pic>
    </p:spTree>
    <p:extLst>
      <p:ext uri="{BB962C8B-B14F-4D97-AF65-F5344CB8AC3E}">
        <p14:creationId xmlns:p14="http://schemas.microsoft.com/office/powerpoint/2010/main" val="3980282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150" y="0"/>
            <a:ext cx="10131425" cy="1456267"/>
          </a:xfrm>
        </p:spPr>
        <p:txBody>
          <a:bodyPr>
            <a:normAutofit/>
          </a:bodyPr>
          <a:lstStyle/>
          <a:p>
            <a:pPr algn="ctr"/>
            <a:r>
              <a:rPr lang="en-IN" sz="3200" dirty="0">
                <a:latin typeface="Californian FB" panose="0207040306080B030204" pitchFamily="18" charset="0"/>
              </a:rPr>
              <a:t>Posts that had some of the highest positive sentiment</a:t>
            </a:r>
          </a:p>
        </p:txBody>
      </p:sp>
      <p:pic>
        <p:nvPicPr>
          <p:cNvPr id="4" name="Picture 3"/>
          <p:cNvPicPr>
            <a:picLocks noChangeAspect="1"/>
          </p:cNvPicPr>
          <p:nvPr/>
        </p:nvPicPr>
        <p:blipFill>
          <a:blip r:embed="rId3"/>
          <a:stretch>
            <a:fillRect/>
          </a:stretch>
        </p:blipFill>
        <p:spPr>
          <a:xfrm>
            <a:off x="1547812" y="2005012"/>
            <a:ext cx="8810625" cy="1019175"/>
          </a:xfrm>
          <a:prstGeom prst="rect">
            <a:avLst/>
          </a:prstGeom>
        </p:spPr>
      </p:pic>
      <p:pic>
        <p:nvPicPr>
          <p:cNvPr id="5" name="Picture 4"/>
          <p:cNvPicPr>
            <a:picLocks noChangeAspect="1"/>
          </p:cNvPicPr>
          <p:nvPr/>
        </p:nvPicPr>
        <p:blipFill>
          <a:blip r:embed="rId4"/>
          <a:stretch>
            <a:fillRect/>
          </a:stretch>
        </p:blipFill>
        <p:spPr>
          <a:xfrm>
            <a:off x="795337" y="3829050"/>
            <a:ext cx="10687050" cy="1257300"/>
          </a:xfrm>
          <a:prstGeom prst="rect">
            <a:avLst/>
          </a:prstGeom>
        </p:spPr>
      </p:pic>
    </p:spTree>
    <p:extLst>
      <p:ext uri="{BB962C8B-B14F-4D97-AF65-F5344CB8AC3E}">
        <p14:creationId xmlns:p14="http://schemas.microsoft.com/office/powerpoint/2010/main" val="2834008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150" y="0"/>
            <a:ext cx="10131425" cy="1456267"/>
          </a:xfrm>
        </p:spPr>
        <p:txBody>
          <a:bodyPr>
            <a:normAutofit/>
          </a:bodyPr>
          <a:lstStyle/>
          <a:p>
            <a:pPr algn="ctr"/>
            <a:r>
              <a:rPr lang="en-IN" sz="3200" dirty="0">
                <a:latin typeface="Californian FB" panose="0207040306080B030204" pitchFamily="18" charset="0"/>
              </a:rPr>
              <a:t>Posts that had some of the highest negative sentiment</a:t>
            </a:r>
          </a:p>
        </p:txBody>
      </p:sp>
      <p:pic>
        <p:nvPicPr>
          <p:cNvPr id="3" name="Picture 2"/>
          <p:cNvPicPr>
            <a:picLocks noChangeAspect="1"/>
          </p:cNvPicPr>
          <p:nvPr/>
        </p:nvPicPr>
        <p:blipFill>
          <a:blip r:embed="rId3"/>
          <a:stretch>
            <a:fillRect/>
          </a:stretch>
        </p:blipFill>
        <p:spPr>
          <a:xfrm>
            <a:off x="698500" y="2000250"/>
            <a:ext cx="10506075" cy="3829050"/>
          </a:xfrm>
          <a:prstGeom prst="rect">
            <a:avLst/>
          </a:prstGeom>
        </p:spPr>
      </p:pic>
    </p:spTree>
    <p:extLst>
      <p:ext uri="{BB962C8B-B14F-4D97-AF65-F5344CB8AC3E}">
        <p14:creationId xmlns:p14="http://schemas.microsoft.com/office/powerpoint/2010/main" val="2175646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1" y="0"/>
            <a:ext cx="10131425" cy="739514"/>
          </a:xfrm>
        </p:spPr>
        <p:txBody>
          <a:bodyPr>
            <a:normAutofit/>
          </a:bodyPr>
          <a:lstStyle/>
          <a:p>
            <a:pPr algn="ctr"/>
            <a:r>
              <a:rPr lang="en-IN" sz="2800" dirty="0">
                <a:latin typeface="Californian FB" panose="0207040306080B030204" pitchFamily="18" charset="0"/>
              </a:rPr>
              <a:t>Conclusion</a:t>
            </a:r>
          </a:p>
        </p:txBody>
      </p:sp>
      <p:sp>
        <p:nvSpPr>
          <p:cNvPr id="3" name="Rectangle 2"/>
          <p:cNvSpPr/>
          <p:nvPr/>
        </p:nvSpPr>
        <p:spPr>
          <a:xfrm>
            <a:off x="414338" y="739514"/>
            <a:ext cx="11244263" cy="5940088"/>
          </a:xfrm>
          <a:prstGeom prst="rect">
            <a:avLst/>
          </a:prstGeom>
        </p:spPr>
        <p:txBody>
          <a:bodyPr wrap="square">
            <a:spAutoFit/>
          </a:bodyPr>
          <a:lstStyle/>
          <a:p>
            <a:pPr marL="342900" indent="-342900">
              <a:buFont typeface="Arial" panose="020B0604020202020204" pitchFamily="34" charset="0"/>
              <a:buChar char="•"/>
            </a:pPr>
            <a:r>
              <a:rPr lang="en-IN" sz="2000" dirty="0">
                <a:latin typeface="Californian FB" panose="0207040306080B030204" pitchFamily="18" charset="0"/>
              </a:rPr>
              <a:t>Overall on campus housing is happier than off campus housing.</a:t>
            </a:r>
          </a:p>
          <a:p>
            <a:pPr marL="342900" indent="-342900">
              <a:buFont typeface="Arial" panose="020B0604020202020204" pitchFamily="34" charset="0"/>
              <a:buChar char="•"/>
            </a:pPr>
            <a:endParaRPr lang="en-IN" sz="2000" dirty="0">
              <a:latin typeface="Californian FB" panose="0207040306080B030204" pitchFamily="18" charset="0"/>
            </a:endParaRPr>
          </a:p>
          <a:p>
            <a:pPr marL="342900" indent="-342900">
              <a:buFont typeface="Arial" panose="020B0604020202020204" pitchFamily="34" charset="0"/>
              <a:buChar char="•"/>
            </a:pPr>
            <a:r>
              <a:rPr lang="en-IN" sz="2000" dirty="0">
                <a:latin typeface="Californian FB" panose="0207040306080B030204" pitchFamily="18" charset="0"/>
              </a:rPr>
              <a:t>If we look according to regions the west region is happiest for on-campus housing.</a:t>
            </a:r>
          </a:p>
          <a:p>
            <a:pPr marL="342900" indent="-342900">
              <a:buFont typeface="Arial" panose="020B0604020202020204" pitchFamily="34" charset="0"/>
              <a:buChar char="•"/>
            </a:pPr>
            <a:endParaRPr lang="en-IN" sz="2000" dirty="0">
              <a:latin typeface="Californian FB" panose="0207040306080B030204" pitchFamily="18" charset="0"/>
            </a:endParaRPr>
          </a:p>
          <a:p>
            <a:pPr marL="342900" indent="-342900">
              <a:buFont typeface="Arial" panose="020B0604020202020204" pitchFamily="34" charset="0"/>
              <a:buChar char="•"/>
            </a:pPr>
            <a:r>
              <a:rPr lang="en-IN" sz="2000" dirty="0">
                <a:latin typeface="Californian FB" panose="0207040306080B030204" pitchFamily="18" charset="0"/>
              </a:rPr>
              <a:t>If a student wants to go for off-campus housing then the south region is the happiest.</a:t>
            </a:r>
          </a:p>
          <a:p>
            <a:pPr marL="342900" indent="-342900">
              <a:buFont typeface="Arial" panose="020B0604020202020204" pitchFamily="34" charset="0"/>
              <a:buChar char="•"/>
            </a:pPr>
            <a:endParaRPr lang="en-IN" sz="2000" dirty="0">
              <a:latin typeface="Californian FB" panose="0207040306080B030204" pitchFamily="18" charset="0"/>
            </a:endParaRPr>
          </a:p>
          <a:p>
            <a:pPr marL="342900" indent="-342900">
              <a:buFont typeface="Arial" panose="020B0604020202020204" pitchFamily="34" charset="0"/>
              <a:buChar char="•"/>
            </a:pPr>
            <a:r>
              <a:rPr lang="en-IN" sz="2000" dirty="0">
                <a:latin typeface="Californian FB" panose="0207040306080B030204" pitchFamily="18" charset="0"/>
              </a:rPr>
              <a:t>There are some universities which have higher levels of happiness off campus than on campus. (</a:t>
            </a:r>
            <a:r>
              <a:rPr lang="en-IN" sz="2000" dirty="0" err="1">
                <a:latin typeface="Californian FB" panose="0207040306080B030204" pitchFamily="18" charset="0"/>
              </a:rPr>
              <a:t>eg</a:t>
            </a:r>
            <a:r>
              <a:rPr lang="en-IN" sz="2000" dirty="0">
                <a:latin typeface="Californian FB" panose="0207040306080B030204" pitchFamily="18" charset="0"/>
              </a:rPr>
              <a:t>. NYU)</a:t>
            </a:r>
          </a:p>
          <a:p>
            <a:pPr marL="342900" indent="-342900">
              <a:buFont typeface="Arial" panose="020B0604020202020204" pitchFamily="34" charset="0"/>
              <a:buChar char="•"/>
            </a:pPr>
            <a:endParaRPr lang="en-IN" sz="2000" dirty="0">
              <a:latin typeface="Californian FB" panose="0207040306080B030204" pitchFamily="18" charset="0"/>
            </a:endParaRPr>
          </a:p>
          <a:p>
            <a:pPr marL="342900" indent="-342900">
              <a:buFont typeface="Arial" panose="020B0604020202020204" pitchFamily="34" charset="0"/>
              <a:buChar char="•"/>
            </a:pPr>
            <a:r>
              <a:rPr lang="en-IN" sz="2000" dirty="0">
                <a:latin typeface="Californian FB" panose="0207040306080B030204" pitchFamily="18" charset="0"/>
              </a:rPr>
              <a:t>There are not many happy/sad events occurring in day to day life , the happiest event occur off campus but very sparsely , on campus events which are happy in nature occur often but the value of the sentiment is not as high as the happiest of the off campus events.</a:t>
            </a:r>
          </a:p>
          <a:p>
            <a:pPr marL="342900" indent="-342900">
              <a:buFont typeface="Arial" panose="020B0604020202020204" pitchFamily="34" charset="0"/>
              <a:buChar char="•"/>
            </a:pPr>
            <a:endParaRPr lang="en-IN" sz="2000" dirty="0">
              <a:latin typeface="Californian FB" panose="0207040306080B030204" pitchFamily="18" charset="0"/>
            </a:endParaRPr>
          </a:p>
          <a:p>
            <a:pPr marL="342900" indent="-342900">
              <a:buFont typeface="Arial" panose="020B0604020202020204" pitchFamily="34" charset="0"/>
              <a:buChar char="•"/>
            </a:pPr>
            <a:r>
              <a:rPr lang="en-IN" sz="2000" dirty="0">
                <a:latin typeface="Californian FB" panose="0207040306080B030204" pitchFamily="18" charset="0"/>
              </a:rPr>
              <a:t> From the graph showing comparisons between universities one can draw other variety of conclusions by comparing and contrasting.</a:t>
            </a:r>
          </a:p>
          <a:p>
            <a:pPr marL="342900" indent="-342900">
              <a:buFont typeface="Arial" panose="020B0604020202020204" pitchFamily="34" charset="0"/>
              <a:buChar char="•"/>
            </a:pPr>
            <a:endParaRPr lang="en-IN" sz="2000" dirty="0">
              <a:latin typeface="Californian FB" panose="0207040306080B030204" pitchFamily="18" charset="0"/>
            </a:endParaRPr>
          </a:p>
          <a:p>
            <a:pPr marL="342900" indent="-342900">
              <a:buFont typeface="Arial" panose="020B0604020202020204" pitchFamily="34" charset="0"/>
              <a:buChar char="•"/>
            </a:pPr>
            <a:r>
              <a:rPr lang="en-IN" sz="2000" dirty="0">
                <a:latin typeface="Californian FB" panose="0207040306080B030204" pitchFamily="18" charset="0"/>
              </a:rPr>
              <a:t>Parking is important to students in terms of housing. </a:t>
            </a:r>
          </a:p>
          <a:p>
            <a:pPr marL="342900" indent="-342900">
              <a:buFont typeface="Arial" panose="020B0604020202020204" pitchFamily="34" charset="0"/>
              <a:buChar char="•"/>
            </a:pPr>
            <a:endParaRPr lang="en-IN" sz="2000" dirty="0">
              <a:latin typeface="Californian FB" panose="0207040306080B030204" pitchFamily="18" charset="0"/>
            </a:endParaRPr>
          </a:p>
          <a:p>
            <a:pPr marL="342900" indent="-342900">
              <a:buFont typeface="Arial" panose="020B0604020202020204" pitchFamily="34" charset="0"/>
              <a:buChar char="•"/>
            </a:pPr>
            <a:r>
              <a:rPr lang="en-IN" sz="2000" dirty="0">
                <a:latin typeface="Californian FB" panose="0207040306080B030204" pitchFamily="18" charset="0"/>
              </a:rPr>
              <a:t> If decided on a dorm then the most important thing is the </a:t>
            </a:r>
            <a:r>
              <a:rPr lang="en-IN" sz="2000" dirty="0" err="1">
                <a:latin typeface="Californian FB" panose="0207040306080B030204" pitchFamily="18" charset="0"/>
              </a:rPr>
              <a:t>Wifi</a:t>
            </a:r>
            <a:r>
              <a:rPr lang="en-IN" sz="2000" dirty="0">
                <a:latin typeface="Californian FB" panose="0207040306080B030204" pitchFamily="18" charset="0"/>
              </a:rPr>
              <a:t> and the Ethernet services there.</a:t>
            </a:r>
          </a:p>
        </p:txBody>
      </p:sp>
    </p:spTree>
    <p:extLst>
      <p:ext uri="{BB962C8B-B14F-4D97-AF65-F5344CB8AC3E}">
        <p14:creationId xmlns:p14="http://schemas.microsoft.com/office/powerpoint/2010/main" val="2955346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1" y="200025"/>
            <a:ext cx="10131425" cy="900113"/>
          </a:xfrm>
        </p:spPr>
        <p:txBody>
          <a:bodyPr>
            <a:normAutofit/>
          </a:bodyPr>
          <a:lstStyle/>
          <a:p>
            <a:pPr algn="ctr"/>
            <a:r>
              <a:rPr lang="en-IN" dirty="0">
                <a:latin typeface="Californian FB" panose="0207040306080B030204" pitchFamily="18" charset="0"/>
              </a:rPr>
              <a:t>Future work</a:t>
            </a:r>
          </a:p>
        </p:txBody>
      </p:sp>
      <p:sp>
        <p:nvSpPr>
          <p:cNvPr id="3" name="Rectangle 2"/>
          <p:cNvSpPr/>
          <p:nvPr/>
        </p:nvSpPr>
        <p:spPr>
          <a:xfrm>
            <a:off x="148432" y="2135174"/>
            <a:ext cx="11891962" cy="2862322"/>
          </a:xfrm>
          <a:prstGeom prst="rect">
            <a:avLst/>
          </a:prstGeom>
        </p:spPr>
        <p:txBody>
          <a:bodyPr wrap="square">
            <a:spAutoFit/>
          </a:bodyPr>
          <a:lstStyle/>
          <a:p>
            <a:pPr marL="342900" indent="-342900">
              <a:buFont typeface="Arial" panose="020B0604020202020204" pitchFamily="34" charset="0"/>
              <a:buChar char="•"/>
            </a:pPr>
            <a:r>
              <a:rPr lang="en-IN" sz="2000" dirty="0">
                <a:latin typeface="Californian FB" panose="0207040306080B030204" pitchFamily="18" charset="0"/>
              </a:rPr>
              <a:t>The frequent set item mining was done using only the titles of the posts as performing it on the body of the post was time intensive. It would give us better results if we perform it on the body as well.</a:t>
            </a:r>
          </a:p>
          <a:p>
            <a:endParaRPr lang="en-IN" sz="2000" dirty="0">
              <a:latin typeface="Californian FB" panose="0207040306080B030204" pitchFamily="18" charset="0"/>
            </a:endParaRPr>
          </a:p>
          <a:p>
            <a:pPr marL="342900" indent="-342900">
              <a:buFont typeface="Arial" panose="020B0604020202020204" pitchFamily="34" charset="0"/>
              <a:buChar char="•"/>
            </a:pPr>
            <a:r>
              <a:rPr lang="en-IN" sz="2000" dirty="0">
                <a:latin typeface="Californian FB" panose="0207040306080B030204" pitchFamily="18" charset="0"/>
              </a:rPr>
              <a:t> Posts with a question type nature can be isolated, of the type , “Which is better , off campus or on campus?” and the top comment on the post can be analysed to know about which is better and why exactly.</a:t>
            </a:r>
          </a:p>
          <a:p>
            <a:endParaRPr lang="en-IN" sz="2000" dirty="0">
              <a:latin typeface="Californian FB" panose="0207040306080B030204" pitchFamily="18" charset="0"/>
            </a:endParaRPr>
          </a:p>
          <a:p>
            <a:pPr marL="342900" indent="-342900">
              <a:buFont typeface="Arial" panose="020B0604020202020204" pitchFamily="34" charset="0"/>
              <a:buChar char="•"/>
            </a:pPr>
            <a:r>
              <a:rPr lang="en-IN" sz="2000" dirty="0">
                <a:latin typeface="Californian FB" panose="0207040306080B030204" pitchFamily="18" charset="0"/>
              </a:rPr>
              <a:t> This time I performed clustering manually, but we can run sentiment analysis over posts from different universities and then use clustering over the result to find clusters which naturally arise due to sentiment values and not only by geographic location</a:t>
            </a:r>
          </a:p>
        </p:txBody>
      </p:sp>
    </p:spTree>
    <p:extLst>
      <p:ext uri="{BB962C8B-B14F-4D97-AF65-F5344CB8AC3E}">
        <p14:creationId xmlns:p14="http://schemas.microsoft.com/office/powerpoint/2010/main" val="1535072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9063"/>
            <a:ext cx="10131425" cy="1456267"/>
          </a:xfrm>
        </p:spPr>
        <p:txBody>
          <a:bodyPr/>
          <a:lstStyle/>
          <a:p>
            <a:pPr algn="ctr"/>
            <a:r>
              <a:rPr lang="en-IN" dirty="0">
                <a:latin typeface="Californian FB" panose="0207040306080B030204" pitchFamily="18" charset="0"/>
              </a:rPr>
              <a:t>motivation</a:t>
            </a:r>
          </a:p>
        </p:txBody>
      </p:sp>
      <p:sp>
        <p:nvSpPr>
          <p:cNvPr id="3" name="Content Placeholder 2"/>
          <p:cNvSpPr>
            <a:spLocks noGrp="1"/>
          </p:cNvSpPr>
          <p:nvPr>
            <p:ph idx="1"/>
          </p:nvPr>
        </p:nvSpPr>
        <p:spPr>
          <a:xfrm>
            <a:off x="957264" y="609070"/>
            <a:ext cx="10131425" cy="5720292"/>
          </a:xfrm>
        </p:spPr>
        <p:txBody>
          <a:bodyPr>
            <a:noAutofit/>
          </a:bodyPr>
          <a:lstStyle/>
          <a:p>
            <a:endParaRPr lang="en-IN" sz="2800" dirty="0">
              <a:latin typeface="Californian FB" panose="0207040306080B030204" pitchFamily="18" charset="0"/>
            </a:endParaRPr>
          </a:p>
          <a:p>
            <a:r>
              <a:rPr lang="en-IN" sz="2800" dirty="0">
                <a:latin typeface="Californian FB" panose="0207040306080B030204" pitchFamily="18" charset="0"/>
              </a:rPr>
              <a:t>A student when enrolled in an undergrad or grad programs gives 4 or more years of his/her life dedicated to studying.</a:t>
            </a:r>
          </a:p>
          <a:p>
            <a:r>
              <a:rPr lang="en-IN" sz="2800" dirty="0">
                <a:latin typeface="Californian FB" panose="0207040306080B030204" pitchFamily="18" charset="0"/>
              </a:rPr>
              <a:t>Considering such a huge amount of time its natural that where the person will live will be a huge factor in the students development. Both academically and non academically.</a:t>
            </a:r>
          </a:p>
          <a:p>
            <a:r>
              <a:rPr lang="en-IN" sz="2800" dirty="0">
                <a:latin typeface="Californian FB" panose="0207040306080B030204" pitchFamily="18" charset="0"/>
              </a:rPr>
              <a:t>Students face a lot of academic pressure and it is in their best interest to find the happiest place that they can live in.</a:t>
            </a:r>
          </a:p>
          <a:p>
            <a:r>
              <a:rPr lang="en-IN" sz="2800" dirty="0">
                <a:latin typeface="Californian FB" panose="0207040306080B030204" pitchFamily="18" charset="0"/>
              </a:rPr>
              <a:t>Therefore we do a sentiment analysis to measure sentiment levels across different places , using wisdom of the crowds to find the best place possible.</a:t>
            </a:r>
            <a:endParaRPr lang="en-IN" sz="2400" dirty="0">
              <a:latin typeface="Californian FB" panose="0207040306080B030204" pitchFamily="18" charset="0"/>
            </a:endParaRPr>
          </a:p>
        </p:txBody>
      </p:sp>
    </p:spTree>
    <p:extLst>
      <p:ext uri="{BB962C8B-B14F-4D97-AF65-F5344CB8AC3E}">
        <p14:creationId xmlns:p14="http://schemas.microsoft.com/office/powerpoint/2010/main" val="93682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87" y="356566"/>
            <a:ext cx="10131425" cy="715617"/>
          </a:xfrm>
        </p:spPr>
        <p:txBody>
          <a:bodyPr/>
          <a:lstStyle/>
          <a:p>
            <a:pPr algn="ctr"/>
            <a:r>
              <a:rPr lang="en-IN" dirty="0">
                <a:latin typeface="Californian FB" panose="0207040306080B030204" pitchFamily="18" charset="0"/>
              </a:rPr>
              <a:t>Objective of the project</a:t>
            </a:r>
          </a:p>
        </p:txBody>
      </p:sp>
      <p:sp>
        <p:nvSpPr>
          <p:cNvPr id="3" name="Content Placeholder 2"/>
          <p:cNvSpPr>
            <a:spLocks noGrp="1"/>
          </p:cNvSpPr>
          <p:nvPr>
            <p:ph idx="1"/>
          </p:nvPr>
        </p:nvSpPr>
        <p:spPr>
          <a:xfrm>
            <a:off x="928686" y="557213"/>
            <a:ext cx="10131425" cy="5774862"/>
          </a:xfrm>
        </p:spPr>
        <p:txBody>
          <a:bodyPr>
            <a:normAutofit/>
          </a:bodyPr>
          <a:lstStyle/>
          <a:p>
            <a:r>
              <a:rPr lang="en-IN" sz="2800" dirty="0">
                <a:latin typeface="Californian FB" panose="0207040306080B030204" pitchFamily="18" charset="0"/>
              </a:rPr>
              <a:t>To determine if there is a difference in sentiment levels of students who live on-campus and students who live off campus.</a:t>
            </a:r>
          </a:p>
          <a:p>
            <a:r>
              <a:rPr lang="en-IN" sz="2800" dirty="0">
                <a:latin typeface="Californian FB" panose="0207040306080B030204" pitchFamily="18" charset="0"/>
              </a:rPr>
              <a:t>To answer the question , “Which is better , on campus or off campus housing?”</a:t>
            </a:r>
          </a:p>
        </p:txBody>
      </p:sp>
    </p:spTree>
    <p:extLst>
      <p:ext uri="{BB962C8B-B14F-4D97-AF65-F5344CB8AC3E}">
        <p14:creationId xmlns:p14="http://schemas.microsoft.com/office/powerpoint/2010/main" val="1355283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42875"/>
            <a:ext cx="10645776" cy="1456267"/>
          </a:xfrm>
        </p:spPr>
        <p:txBody>
          <a:bodyPr>
            <a:normAutofit/>
          </a:bodyPr>
          <a:lstStyle/>
          <a:p>
            <a:pPr algn="ctr"/>
            <a:r>
              <a:rPr lang="en-IN" sz="3200" dirty="0">
                <a:latin typeface="Californian FB" panose="0207040306080B030204" pitchFamily="18" charset="0"/>
              </a:rPr>
              <a:t>Methodology</a:t>
            </a:r>
          </a:p>
        </p:txBody>
      </p:sp>
      <p:sp>
        <p:nvSpPr>
          <p:cNvPr id="4" name="Content Placeholder 2"/>
          <p:cNvSpPr>
            <a:spLocks noGrp="1"/>
          </p:cNvSpPr>
          <p:nvPr>
            <p:ph idx="1"/>
          </p:nvPr>
        </p:nvSpPr>
        <p:spPr>
          <a:xfrm>
            <a:off x="957264" y="609070"/>
            <a:ext cx="10131425" cy="5720292"/>
          </a:xfrm>
        </p:spPr>
        <p:txBody>
          <a:bodyPr>
            <a:noAutofit/>
          </a:bodyPr>
          <a:lstStyle/>
          <a:p>
            <a:endParaRPr lang="en-IN" sz="2800" dirty="0">
              <a:latin typeface="Californian FB" panose="0207040306080B030204" pitchFamily="18" charset="0"/>
            </a:endParaRPr>
          </a:p>
          <a:p>
            <a:r>
              <a:rPr lang="en-IN" sz="2800" dirty="0">
                <a:latin typeface="Californian FB" panose="0207040306080B030204" pitchFamily="18" charset="0"/>
              </a:rPr>
              <a:t>Scrape data off </a:t>
            </a:r>
            <a:r>
              <a:rPr lang="en-IN" sz="2800" dirty="0" err="1">
                <a:latin typeface="Californian FB" panose="0207040306080B030204" pitchFamily="18" charset="0"/>
              </a:rPr>
              <a:t>reddit</a:t>
            </a:r>
            <a:r>
              <a:rPr lang="en-IN" sz="2800" dirty="0">
                <a:latin typeface="Californian FB" panose="0207040306080B030204" pitchFamily="18" charset="0"/>
              </a:rPr>
              <a:t> taking into account the most popular university </a:t>
            </a:r>
            <a:r>
              <a:rPr lang="en-IN" sz="2800" dirty="0" err="1">
                <a:latin typeface="Californian FB" panose="0207040306080B030204" pitchFamily="18" charset="0"/>
              </a:rPr>
              <a:t>subreddits</a:t>
            </a:r>
            <a:r>
              <a:rPr lang="en-IN" sz="2800" dirty="0">
                <a:latin typeface="Californian FB" panose="0207040306080B030204" pitchFamily="18" charset="0"/>
              </a:rPr>
              <a:t> using queries like “on campus”, “off campus”, “housing”, “dorm”.</a:t>
            </a:r>
          </a:p>
          <a:p>
            <a:r>
              <a:rPr lang="en-IN" sz="2800" dirty="0">
                <a:latin typeface="Californian FB" panose="0207040306080B030204" pitchFamily="18" charset="0"/>
              </a:rPr>
              <a:t> Clean the data up (lower case , remove punctuations , remove stop words , lemmatize) and perform frequent </a:t>
            </a:r>
            <a:r>
              <a:rPr lang="en-IN" sz="2800" dirty="0" err="1">
                <a:latin typeface="Californian FB" panose="0207040306080B030204" pitchFamily="18" charset="0"/>
              </a:rPr>
              <a:t>itemset</a:t>
            </a:r>
            <a:r>
              <a:rPr lang="en-IN" sz="2800" dirty="0">
                <a:latin typeface="Californian FB" panose="0207040306080B030204" pitchFamily="18" charset="0"/>
              </a:rPr>
              <a:t> mining using FP-Growth algorithm.</a:t>
            </a:r>
          </a:p>
          <a:p>
            <a:r>
              <a:rPr lang="en-IN" sz="2800" dirty="0">
                <a:latin typeface="Californian FB" panose="0207040306080B030204" pitchFamily="18" charset="0"/>
              </a:rPr>
              <a:t>Using the data got from </a:t>
            </a:r>
            <a:r>
              <a:rPr lang="en-IN" sz="2800" dirty="0" err="1">
                <a:latin typeface="Californian FB" panose="0207040306080B030204" pitchFamily="18" charset="0"/>
              </a:rPr>
              <a:t>reddit</a:t>
            </a:r>
            <a:r>
              <a:rPr lang="en-IN" sz="2800" dirty="0">
                <a:latin typeface="Californian FB" panose="0207040306080B030204" pitchFamily="18" charset="0"/>
              </a:rPr>
              <a:t> and using VADER do a sentiment analysis over the data set to gauge sentiment levels under variety of parameters (By region , By university , Across Regions </a:t>
            </a:r>
            <a:r>
              <a:rPr lang="en-IN" sz="2800" dirty="0" err="1">
                <a:latin typeface="Californian FB" panose="0207040306080B030204" pitchFamily="18" charset="0"/>
              </a:rPr>
              <a:t>etc</a:t>
            </a:r>
            <a:r>
              <a:rPr lang="en-IN" sz="2800" dirty="0">
                <a:latin typeface="Californian FB" panose="0207040306080B030204" pitchFamily="18" charset="0"/>
              </a:rPr>
              <a:t>)</a:t>
            </a:r>
          </a:p>
        </p:txBody>
      </p:sp>
    </p:spTree>
    <p:extLst>
      <p:ext uri="{BB962C8B-B14F-4D97-AF65-F5344CB8AC3E}">
        <p14:creationId xmlns:p14="http://schemas.microsoft.com/office/powerpoint/2010/main" val="2489432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389" y="0"/>
            <a:ext cx="10131425" cy="1456267"/>
          </a:xfrm>
        </p:spPr>
        <p:txBody>
          <a:bodyPr>
            <a:normAutofit/>
          </a:bodyPr>
          <a:lstStyle/>
          <a:p>
            <a:pPr algn="ctr"/>
            <a:r>
              <a:rPr lang="en-IN" sz="3200" dirty="0">
                <a:latin typeface="Californian FB" panose="0207040306080B030204" pitchFamily="18" charset="0"/>
              </a:rPr>
              <a:t>Results</a:t>
            </a:r>
          </a:p>
        </p:txBody>
      </p:sp>
      <p:pic>
        <p:nvPicPr>
          <p:cNvPr id="5" name="Picture 4"/>
          <p:cNvPicPr>
            <a:picLocks noChangeAspect="1"/>
          </p:cNvPicPr>
          <p:nvPr/>
        </p:nvPicPr>
        <p:blipFill>
          <a:blip r:embed="rId3"/>
          <a:stretch>
            <a:fillRect/>
          </a:stretch>
        </p:blipFill>
        <p:spPr>
          <a:xfrm>
            <a:off x="1919288" y="1456267"/>
            <a:ext cx="8224838" cy="4745538"/>
          </a:xfrm>
          <a:prstGeom prst="rect">
            <a:avLst/>
          </a:prstGeom>
        </p:spPr>
      </p:pic>
    </p:spTree>
    <p:extLst>
      <p:ext uri="{BB962C8B-B14F-4D97-AF65-F5344CB8AC3E}">
        <p14:creationId xmlns:p14="http://schemas.microsoft.com/office/powerpoint/2010/main" val="2598723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389" y="0"/>
            <a:ext cx="10131425" cy="1456267"/>
          </a:xfrm>
        </p:spPr>
        <p:txBody>
          <a:bodyPr>
            <a:normAutofit/>
          </a:bodyPr>
          <a:lstStyle/>
          <a:p>
            <a:pPr algn="ctr"/>
            <a:r>
              <a:rPr lang="en-IN" sz="3200" dirty="0">
                <a:latin typeface="Californian FB" panose="0207040306080B030204" pitchFamily="18" charset="0"/>
              </a:rPr>
              <a:t>Separate universities by region</a:t>
            </a:r>
          </a:p>
        </p:txBody>
      </p:sp>
      <p:pic>
        <p:nvPicPr>
          <p:cNvPr id="3" name="Picture 2"/>
          <p:cNvPicPr>
            <a:picLocks noChangeAspect="1"/>
          </p:cNvPicPr>
          <p:nvPr/>
        </p:nvPicPr>
        <p:blipFill>
          <a:blip r:embed="rId3"/>
          <a:stretch>
            <a:fillRect/>
          </a:stretch>
        </p:blipFill>
        <p:spPr>
          <a:xfrm>
            <a:off x="2233613" y="1062037"/>
            <a:ext cx="7810500" cy="5562600"/>
          </a:xfrm>
          <a:prstGeom prst="rect">
            <a:avLst/>
          </a:prstGeom>
        </p:spPr>
      </p:pic>
    </p:spTree>
    <p:extLst>
      <p:ext uri="{BB962C8B-B14F-4D97-AF65-F5344CB8AC3E}">
        <p14:creationId xmlns:p14="http://schemas.microsoft.com/office/powerpoint/2010/main" val="1982939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150" y="0"/>
            <a:ext cx="10131425" cy="1456267"/>
          </a:xfrm>
        </p:spPr>
        <p:txBody>
          <a:bodyPr>
            <a:normAutofit/>
          </a:bodyPr>
          <a:lstStyle/>
          <a:p>
            <a:pPr algn="ctr"/>
            <a:r>
              <a:rPr lang="en-IN" sz="3200" dirty="0">
                <a:latin typeface="Californian FB" panose="0207040306080B030204" pitchFamily="18" charset="0"/>
              </a:rPr>
              <a:t>Results across different regions</a:t>
            </a:r>
          </a:p>
        </p:txBody>
      </p:sp>
      <p:pic>
        <p:nvPicPr>
          <p:cNvPr id="4" name="Picture 3"/>
          <p:cNvPicPr>
            <a:picLocks noChangeAspect="1"/>
          </p:cNvPicPr>
          <p:nvPr/>
        </p:nvPicPr>
        <p:blipFill>
          <a:blip r:embed="rId3"/>
          <a:stretch>
            <a:fillRect/>
          </a:stretch>
        </p:blipFill>
        <p:spPr>
          <a:xfrm>
            <a:off x="707923" y="2227792"/>
            <a:ext cx="5188051" cy="2924174"/>
          </a:xfrm>
          <a:prstGeom prst="rect">
            <a:avLst/>
          </a:prstGeom>
        </p:spPr>
      </p:pic>
      <p:pic>
        <p:nvPicPr>
          <p:cNvPr id="5" name="Picture 4"/>
          <p:cNvPicPr>
            <a:picLocks noChangeAspect="1"/>
          </p:cNvPicPr>
          <p:nvPr/>
        </p:nvPicPr>
        <p:blipFill>
          <a:blip r:embed="rId4"/>
          <a:stretch>
            <a:fillRect/>
          </a:stretch>
        </p:blipFill>
        <p:spPr>
          <a:xfrm>
            <a:off x="6421888" y="2227792"/>
            <a:ext cx="4782687" cy="2924174"/>
          </a:xfrm>
          <a:prstGeom prst="rect">
            <a:avLst/>
          </a:prstGeom>
        </p:spPr>
      </p:pic>
    </p:spTree>
    <p:extLst>
      <p:ext uri="{BB962C8B-B14F-4D97-AF65-F5344CB8AC3E}">
        <p14:creationId xmlns:p14="http://schemas.microsoft.com/office/powerpoint/2010/main" val="2839508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150" y="0"/>
            <a:ext cx="10131425" cy="1456267"/>
          </a:xfrm>
        </p:spPr>
        <p:txBody>
          <a:bodyPr>
            <a:normAutofit/>
          </a:bodyPr>
          <a:lstStyle/>
          <a:p>
            <a:pPr algn="ctr"/>
            <a:r>
              <a:rPr lang="en-IN" sz="3200" dirty="0">
                <a:latin typeface="Californian FB" panose="0207040306080B030204" pitchFamily="18" charset="0"/>
              </a:rPr>
              <a:t>Results across different regions</a:t>
            </a:r>
          </a:p>
        </p:txBody>
      </p:sp>
      <p:pic>
        <p:nvPicPr>
          <p:cNvPr id="3" name="Picture 2"/>
          <p:cNvPicPr>
            <a:picLocks noChangeAspect="1"/>
          </p:cNvPicPr>
          <p:nvPr/>
        </p:nvPicPr>
        <p:blipFill>
          <a:blip r:embed="rId3"/>
          <a:stretch>
            <a:fillRect/>
          </a:stretch>
        </p:blipFill>
        <p:spPr>
          <a:xfrm>
            <a:off x="628650" y="2107467"/>
            <a:ext cx="5210174" cy="3088420"/>
          </a:xfrm>
          <a:prstGeom prst="rect">
            <a:avLst/>
          </a:prstGeom>
        </p:spPr>
      </p:pic>
      <p:pic>
        <p:nvPicPr>
          <p:cNvPr id="6" name="Picture 5"/>
          <p:cNvPicPr>
            <a:picLocks noChangeAspect="1"/>
          </p:cNvPicPr>
          <p:nvPr/>
        </p:nvPicPr>
        <p:blipFill>
          <a:blip r:embed="rId4"/>
          <a:stretch>
            <a:fillRect/>
          </a:stretch>
        </p:blipFill>
        <p:spPr>
          <a:xfrm>
            <a:off x="6429374" y="2107467"/>
            <a:ext cx="5086349" cy="3142202"/>
          </a:xfrm>
          <a:prstGeom prst="rect">
            <a:avLst/>
          </a:prstGeom>
        </p:spPr>
      </p:pic>
    </p:spTree>
    <p:extLst>
      <p:ext uri="{BB962C8B-B14F-4D97-AF65-F5344CB8AC3E}">
        <p14:creationId xmlns:p14="http://schemas.microsoft.com/office/powerpoint/2010/main" val="3682254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150" y="0"/>
            <a:ext cx="10131425" cy="1456267"/>
          </a:xfrm>
        </p:spPr>
        <p:txBody>
          <a:bodyPr>
            <a:normAutofit/>
          </a:bodyPr>
          <a:lstStyle/>
          <a:p>
            <a:pPr algn="ctr"/>
            <a:r>
              <a:rPr lang="en-IN" sz="3200" dirty="0">
                <a:latin typeface="Californian FB" panose="0207040306080B030204" pitchFamily="18" charset="0"/>
              </a:rPr>
              <a:t>Results Among different regions</a:t>
            </a:r>
          </a:p>
        </p:txBody>
      </p:sp>
      <p:pic>
        <p:nvPicPr>
          <p:cNvPr id="4" name="Picture 3"/>
          <p:cNvPicPr>
            <a:picLocks noChangeAspect="1"/>
          </p:cNvPicPr>
          <p:nvPr/>
        </p:nvPicPr>
        <p:blipFill>
          <a:blip r:embed="rId3"/>
          <a:stretch>
            <a:fillRect/>
          </a:stretch>
        </p:blipFill>
        <p:spPr>
          <a:xfrm>
            <a:off x="1814020" y="1281112"/>
            <a:ext cx="8649683" cy="4991101"/>
          </a:xfrm>
          <a:prstGeom prst="rect">
            <a:avLst/>
          </a:prstGeom>
        </p:spPr>
      </p:pic>
    </p:spTree>
    <p:extLst>
      <p:ext uri="{BB962C8B-B14F-4D97-AF65-F5344CB8AC3E}">
        <p14:creationId xmlns:p14="http://schemas.microsoft.com/office/powerpoint/2010/main" val="5945809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1364</TotalTime>
  <Words>721</Words>
  <Application>Microsoft Office PowerPoint</Application>
  <PresentationFormat>Widescreen</PresentationFormat>
  <Paragraphs>66</Paragraphs>
  <Slides>14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Californian FB</vt:lpstr>
      <vt:lpstr>Celestial</vt:lpstr>
      <vt:lpstr>Which option is better? Analysis on On-Campus Housing Vs Off-Campus Housing</vt:lpstr>
      <vt:lpstr>motivation</vt:lpstr>
      <vt:lpstr>Objective of the project</vt:lpstr>
      <vt:lpstr>Methodology</vt:lpstr>
      <vt:lpstr>Results</vt:lpstr>
      <vt:lpstr>Separate universities by region</vt:lpstr>
      <vt:lpstr>Results across different regions</vt:lpstr>
      <vt:lpstr>Results across different regions</vt:lpstr>
      <vt:lpstr>Results Among different regions</vt:lpstr>
      <vt:lpstr>Results Among different universities</vt:lpstr>
      <vt:lpstr>Posts that had some of the highest positive sentiment</vt:lpstr>
      <vt:lpstr>Posts that had some of the highest negative sentiment</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Imext : The next innovating way to read</dc:title>
  <dc:creator>Jeet Thaker</dc:creator>
  <cp:lastModifiedBy>Jeet Thaker</cp:lastModifiedBy>
  <cp:revision>69</cp:revision>
  <dcterms:created xsi:type="dcterms:W3CDTF">2018-10-30T06:10:41Z</dcterms:created>
  <dcterms:modified xsi:type="dcterms:W3CDTF">2019-12-15T09:34:34Z</dcterms:modified>
</cp:coreProperties>
</file>