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4" r:id="rId1"/>
  </p:sldMasterIdLst>
  <p:notesMasterIdLst>
    <p:notesMasterId r:id="rId23"/>
  </p:notesMasterIdLst>
  <p:sldIdLst>
    <p:sldId id="374" r:id="rId2"/>
    <p:sldId id="375" r:id="rId3"/>
    <p:sldId id="376" r:id="rId4"/>
    <p:sldId id="378" r:id="rId5"/>
    <p:sldId id="377" r:id="rId6"/>
    <p:sldId id="379" r:id="rId7"/>
    <p:sldId id="398" r:id="rId8"/>
    <p:sldId id="399" r:id="rId9"/>
    <p:sldId id="395" r:id="rId10"/>
    <p:sldId id="381" r:id="rId11"/>
    <p:sldId id="385" r:id="rId12"/>
    <p:sldId id="388" r:id="rId13"/>
    <p:sldId id="386" r:id="rId14"/>
    <p:sldId id="396" r:id="rId15"/>
    <p:sldId id="389" r:id="rId16"/>
    <p:sldId id="387" r:id="rId17"/>
    <p:sldId id="390" r:id="rId18"/>
    <p:sldId id="391" r:id="rId19"/>
    <p:sldId id="392" r:id="rId20"/>
    <p:sldId id="393" r:id="rId21"/>
    <p:sldId id="372" r:id="rId22"/>
  </p:sldIdLst>
  <p:sldSz cx="12192000" cy="6858000"/>
  <p:notesSz cx="6808788" cy="9940925"/>
  <p:embeddedFontLst>
    <p:embeddedFont>
      <p:font typeface="Cambria Math" panose="02040503050406030204" pitchFamily="18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еннадий" initials="Г" lastIdx="1" clrIdx="0">
    <p:extLst>
      <p:ext uri="{19B8F6BF-5375-455C-9EA6-DF929625EA0E}">
        <p15:presenceInfo xmlns:p15="http://schemas.microsoft.com/office/powerpoint/2012/main" userId="Геннади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DF2"/>
    <a:srgbClr val="0061AF"/>
    <a:srgbClr val="E46C2A"/>
    <a:srgbClr val="F9ECE3"/>
    <a:srgbClr val="DDDEDE"/>
    <a:srgbClr val="FF7300"/>
    <a:srgbClr val="00B050"/>
    <a:srgbClr val="0055BB"/>
    <a:srgbClr val="77A4DB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555"/>
  </p:normalViewPr>
  <p:slideViewPr>
    <p:cSldViewPr snapToGrid="0" showGuides="1">
      <p:cViewPr varScale="1">
        <p:scale>
          <a:sx n="81" d="100"/>
          <a:sy n="81" d="100"/>
        </p:scale>
        <p:origin x="787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1915-5389-5645-8C0B-E58869D0EDD6}" type="datetimeFigureOut">
              <a:rPr lang="en-RU" smtClean="0"/>
              <a:t>12/23/2024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F35D-4421-2B40-80CA-1462CEE20BC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0686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атом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55BB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46857"/>
          <a:stretch/>
        </p:blipFill>
        <p:spPr>
          <a:xfrm>
            <a:off x="8040340" y="-1"/>
            <a:ext cx="4151660" cy="1223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1108156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accent2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23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560194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560194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2" y="558606"/>
            <a:ext cx="2616703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9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6418217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6418217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6418217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250"/>
            <a:ext cx="5888506" cy="4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Титуль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6418217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6418217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6418217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250"/>
            <a:ext cx="5888428" cy="4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4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sp>
        <p:nvSpPr>
          <p:cNvPr id="7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05834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797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9989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D4A470-D186-460E-BFFA-A336BBB6414C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138" y="170399"/>
            <a:ext cx="1656000" cy="8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6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559572" y="359101"/>
            <a:ext cx="919989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en-US" dirty="0"/>
              <a:t>Header sample</a:t>
            </a:r>
            <a:endParaRPr lang="ru-RU" dirty="0"/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en-US" dirty="0"/>
              <a:t>Text sample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D4A470-D186-460E-BFFA-A336BBB6414C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138" y="170399"/>
            <a:ext cx="1653948" cy="8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синя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62" y="170399"/>
            <a:ext cx="1656000" cy="88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3DE57E-711D-404D-B188-192C4B659303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683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Шапка с логотипом без коня (синя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559572" y="359101"/>
            <a:ext cx="9173513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 baseline="0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en-US" dirty="0"/>
              <a:t>Header sample</a:t>
            </a:r>
            <a:endParaRPr lang="ru-RU" dirty="0"/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en-US" dirty="0"/>
              <a:t>Text sample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3DE57E-711D-404D-B188-192C4B659303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14" y="171599"/>
            <a:ext cx="1653948" cy="8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89009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chemeClr val="tx2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00D0962-6951-42C9-AAB7-A8419B4562CD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26" y="44713"/>
            <a:ext cx="1821312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Шапка с логотипом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559572" y="359101"/>
            <a:ext cx="89009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chemeClr val="tx2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en-US" dirty="0"/>
              <a:t>Header sample</a:t>
            </a:r>
            <a:endParaRPr lang="ru-RU" dirty="0"/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en-US" dirty="0"/>
              <a:t>Text sample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00D0962-6951-42C9-AAB7-A8419B4562CD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823" y="44713"/>
            <a:ext cx="1820315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сер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DD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03283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0055BB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2077ADA-551A-4656-A047-B811D4148796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26" y="41586"/>
            <a:ext cx="1821312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Шапка с логотипом коня (сер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DD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559572" y="359101"/>
            <a:ext cx="903283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0055BB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en-US" dirty="0"/>
              <a:t>Header sample</a:t>
            </a:r>
            <a:endParaRPr lang="ru-RU" dirty="0"/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en-US" dirty="0"/>
              <a:t>Text sample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2077ADA-551A-4656-A047-B811D4148796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823" y="41586"/>
            <a:ext cx="1820315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83" r:id="rId3"/>
    <p:sldLayoutId id="2147483678" r:id="rId4"/>
    <p:sldLayoutId id="2147483684" r:id="rId5"/>
    <p:sldLayoutId id="2147483679" r:id="rId6"/>
    <p:sldLayoutId id="2147483685" r:id="rId7"/>
    <p:sldLayoutId id="2147483680" r:id="rId8"/>
    <p:sldLayoutId id="2147483686" r:id="rId9"/>
    <p:sldLayoutId id="2147483687" r:id="rId10"/>
    <p:sldLayoutId id="2147483682" r:id="rId11"/>
    <p:sldLayoutId id="2147483688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347" userDrawn="1">
          <p15:clr>
            <a:srgbClr val="F26B43"/>
          </p15:clr>
        </p15:guide>
        <p15:guide id="6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26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97D2D04-2F58-7A7E-AC82-1E669A83D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44005" y="155790"/>
            <a:ext cx="1649811" cy="369332"/>
          </a:xfrm>
        </p:spPr>
        <p:txBody>
          <a:bodyPr/>
          <a:lstStyle/>
          <a:p>
            <a:r>
              <a:rPr lang="ru-RU" dirty="0"/>
              <a:t>20.12.2024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8BDD21-8303-1053-C62A-C99C97D9AF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2550" y="4870939"/>
            <a:ext cx="5026361" cy="1646605"/>
          </a:xfrm>
        </p:spPr>
        <p:txBody>
          <a:bodyPr/>
          <a:lstStyle/>
          <a:p>
            <a:pPr algn="ctr"/>
            <a:r>
              <a:rPr lang="ru-RU" dirty="0"/>
              <a:t>Седов Григорий Алексеевич, Бабак Захар Олегович, Мамонтов Олег Дмитриевич</a:t>
            </a:r>
          </a:p>
          <a:p>
            <a:pPr algn="ctr"/>
            <a:r>
              <a:rPr lang="ru-RU" dirty="0"/>
              <a:t>Б23-215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DA1EE4C-64FB-5165-8CCE-386DDD239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9463" y="2274838"/>
            <a:ext cx="6672537" cy="2308324"/>
          </a:xfrm>
        </p:spPr>
        <p:txBody>
          <a:bodyPr/>
          <a:lstStyle/>
          <a:p>
            <a:pPr algn="ctr"/>
            <a:r>
              <a:rPr lang="ru-RU" dirty="0"/>
              <a:t>Использование</a:t>
            </a:r>
            <a:r>
              <a:rPr lang="en-US" dirty="0"/>
              <a:t> PINN </a:t>
            </a:r>
            <a:r>
              <a:rPr lang="ru-RU" dirty="0"/>
              <a:t>на примере решения дифференциального уравнения Дуффинга</a:t>
            </a:r>
          </a:p>
        </p:txBody>
      </p:sp>
    </p:spTree>
    <p:extLst>
      <p:ext uri="{BB962C8B-B14F-4D97-AF65-F5344CB8AC3E}">
        <p14:creationId xmlns:p14="http://schemas.microsoft.com/office/powerpoint/2010/main" val="300933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9223D-E689-2277-09E6-4D40C968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параметров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96135-CB1B-63A4-54E4-0763C197D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5217" y="1525236"/>
            <a:ext cx="11081566" cy="812447"/>
          </a:xfrm>
        </p:spPr>
        <p:txBody>
          <a:bodyPr/>
          <a:lstStyle/>
          <a:p>
            <a:r>
              <a:rPr lang="ru-RU" sz="2000" dirty="0"/>
              <a:t>При занулении определенных коэффициентов уравнения Дуффинга, оно преобразуется в уравнения уже известных колебательных систем.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5B996A6D-A9D1-334E-439D-2B07B55D1F97}"/>
              </a:ext>
            </a:extLst>
          </p:cNvPr>
          <p:cNvSpPr txBox="1">
            <a:spLocks/>
          </p:cNvSpPr>
          <p:nvPr/>
        </p:nvSpPr>
        <p:spPr>
          <a:xfrm>
            <a:off x="555217" y="4033986"/>
            <a:ext cx="11081566" cy="2062103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/>
              <a:t>Таким образом, можно выявить некоторое влияние параметров уравнения на поведение осциллятора</a:t>
            </a:r>
            <a:br>
              <a:rPr lang="ru-RU" sz="2000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24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EE174CC2-092C-7986-6C4D-877073E352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EE174CC2-092C-7986-6C4D-877073E3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5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601B5EE-22DD-4A25-5D6F-A063887CE3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65876" y="1402793"/>
                <a:ext cx="11072856" cy="1031051"/>
              </a:xfrm>
            </p:spPr>
            <p:txBody>
              <a:bodyPr/>
              <a:lstStyle/>
              <a:p>
                <a:r>
                  <a:rPr lang="ru-RU" sz="2000" dirty="0"/>
                  <a:t>При заданных параметрах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ru-RU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ru-RU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ru-RU" sz="2000" dirty="0"/>
                  <a:t>уравнение Дуффинга описывает гармонические колебания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601B5EE-22DD-4A25-5D6F-A063887CE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65876" y="1402793"/>
                <a:ext cx="11072856" cy="1031051"/>
              </a:xfrm>
              <a:blipFill>
                <a:blip r:embed="rId3"/>
                <a:stretch>
                  <a:fillRect l="-550" t="-2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8C366F02-12F1-8854-A55C-27E9FC09B00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59572" y="6298844"/>
                <a:ext cx="10838101" cy="40011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/>
                      <m:t>𝛼</m:t>
                    </m:r>
                    <m:r>
                      <m:rPr>
                        <m:nor/>
                      </m:rPr>
                      <a:rPr lang="ru-RU" sz="2000"/>
                      <m:t> определяет линейную жесткость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8C366F02-12F1-8854-A55C-27E9FC09B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59572" y="6298844"/>
                <a:ext cx="10838101" cy="400110"/>
              </a:xfrm>
              <a:blipFill>
                <a:blip r:embed="rId4"/>
                <a:stretch>
                  <a:fillRect l="-506" t="-3030" b="-2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CCDC4A-5DE2-922F-79A4-8F59C813280A}"/>
                  </a:ext>
                </a:extLst>
              </p:cNvPr>
              <p:cNvSpPr txBox="1"/>
              <p:nvPr/>
            </p:nvSpPr>
            <p:spPr>
              <a:xfrm>
                <a:off x="568282" y="3083360"/>
                <a:ext cx="12979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CCDC4A-5DE2-922F-79A4-8F59C8132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82" y="3083360"/>
                <a:ext cx="1297919" cy="307777"/>
              </a:xfrm>
              <a:prstGeom prst="rect">
                <a:avLst/>
              </a:prstGeom>
              <a:blipFill>
                <a:blip r:embed="rId5"/>
                <a:stretch>
                  <a:fillRect l="-1408" t="-2000" r="-3756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 descr="Изображение выглядит как текст, линия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A3B190D-CE5E-ED15-20FD-C50AD65D2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4" y="2181352"/>
            <a:ext cx="2711455" cy="2033591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круг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EB1ABDD-376B-2DE9-EB68-DA58E6F2B5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4" y="4155013"/>
            <a:ext cx="2512110" cy="188408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иния, диаграмма, График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1B0D7C-2012-1D07-FC14-A5B9264DB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14" y="2098907"/>
            <a:ext cx="2711454" cy="2033591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Прямоугольн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4B70B41-8EE2-51B1-67D5-89C7E4D512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22" y="2141643"/>
            <a:ext cx="2855983" cy="2141987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264A927-29E5-7844-B977-0B6A08F53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09" y="4097604"/>
            <a:ext cx="3017197" cy="2262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CA354-A8A7-D4C0-E77F-6F409EAB8C44}"/>
                  </a:ext>
                </a:extLst>
              </p:cNvPr>
              <p:cNvSpPr txBox="1"/>
              <p:nvPr/>
            </p:nvSpPr>
            <p:spPr>
              <a:xfrm>
                <a:off x="3179201" y="5954682"/>
                <a:ext cx="12344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  <a:latin typeface="Montserrat" panose="00000500000000000000" pitchFamily="2" charset="-52"/>
                  </a:rPr>
                  <a:t> = 1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CA354-A8A7-D4C0-E77F-6F409EAB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01" y="5954682"/>
                <a:ext cx="1234440" cy="400110"/>
              </a:xfrm>
              <a:prstGeom prst="rect">
                <a:avLst/>
              </a:prstGeom>
              <a:blipFill>
                <a:blip r:embed="rId11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DAAA3-B7BC-42C2-EA0D-3813A1538651}"/>
                  </a:ext>
                </a:extLst>
              </p:cNvPr>
              <p:cNvSpPr txBox="1"/>
              <p:nvPr/>
            </p:nvSpPr>
            <p:spPr>
              <a:xfrm>
                <a:off x="6339464" y="4286970"/>
                <a:ext cx="12866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Montserrat" panose="00000500000000000000" pitchFamily="2" charset="-52"/>
                  </a:rPr>
                  <a:t> = 0</a:t>
                </a:r>
              </a:p>
              <a:p>
                <a:endParaRPr lang="ru-RU" sz="28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DAAA3-B7BC-42C2-EA0D-3813A153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464" y="4286970"/>
                <a:ext cx="1286632" cy="954107"/>
              </a:xfrm>
              <a:prstGeom prst="rect">
                <a:avLst/>
              </a:prstGeom>
              <a:blipFill>
                <a:blip r:embed="rId12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1ED106-352B-916E-82D2-66E753812F5F}"/>
                  </a:ext>
                </a:extLst>
              </p:cNvPr>
              <p:cNvSpPr txBox="1"/>
              <p:nvPr/>
            </p:nvSpPr>
            <p:spPr>
              <a:xfrm>
                <a:off x="9911521" y="6190099"/>
                <a:ext cx="13264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  <a:latin typeface="Montserrat" panose="00000500000000000000" pitchFamily="2" charset="-52"/>
                  </a:rPr>
                  <a:t> = -3</a:t>
                </a:r>
              </a:p>
              <a:p>
                <a:endParaRPr lang="ru-RU" sz="20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1ED106-352B-916E-82D2-66E753812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521" y="6190099"/>
                <a:ext cx="1326455" cy="707886"/>
              </a:xfrm>
              <a:prstGeom prst="rect">
                <a:avLst/>
              </a:prstGeom>
              <a:blipFill>
                <a:blip r:embed="rId13"/>
                <a:stretch>
                  <a:fillRect t="-3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37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AFA6596-E1C0-C707-3D07-037BE6737C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AFA6596-E1C0-C707-3D07-037BE6737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5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Текст 2">
            <a:extLst>
              <a:ext uri="{FF2B5EF4-FFF2-40B4-BE49-F238E27FC236}">
                <a16:creationId xmlns:a16="http://schemas.microsoft.com/office/drawing/2014/main" id="{10EB025D-E341-0321-CFB4-DD404894C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72" y="1599985"/>
            <a:ext cx="11281446" cy="400110"/>
          </a:xfrm>
        </p:spPr>
        <p:txBody>
          <a:bodyPr/>
          <a:lstStyle/>
          <a:p>
            <a:r>
              <a:rPr lang="ru-RU" sz="2000" dirty="0"/>
              <a:t>Первая производная отвечает за затухание колебаний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FC094-F55A-61CB-EECB-BDE1B7A49621}"/>
                  </a:ext>
                </a:extLst>
              </p:cNvPr>
              <p:cNvSpPr txBox="1"/>
              <p:nvPr/>
            </p:nvSpPr>
            <p:spPr>
              <a:xfrm>
                <a:off x="4845987" y="3955012"/>
                <a:ext cx="25801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b="1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ru-RU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b="1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FC094-F55A-61CB-EECB-BDE1B7A49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87" y="3955012"/>
                <a:ext cx="25801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 3">
                <a:extLst>
                  <a:ext uri="{FF2B5EF4-FFF2-40B4-BE49-F238E27FC236}">
                    <a16:creationId xmlns:a16="http://schemas.microsoft.com/office/drawing/2014/main" id="{A432EAA6-94DD-86D4-F75F-E4BBCA2DF4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572" y="6098789"/>
                <a:ext cx="108381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rgbClr val="222A3F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/>
                      <m:t>𝛿</m:t>
                    </m:r>
                    <m:r>
                      <m:rPr>
                        <m:nor/>
                      </m:rPr>
                      <a:rPr lang="ru-RU" sz="2000"/>
                      <m:t> определяет степень затухания колебаний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Текст 3">
                <a:extLst>
                  <a:ext uri="{FF2B5EF4-FFF2-40B4-BE49-F238E27FC236}">
                    <a16:creationId xmlns:a16="http://schemas.microsoft.com/office/drawing/2014/main" id="{A432EAA6-94DD-86D4-F75F-E4BBCA2DF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72" y="6098789"/>
                <a:ext cx="10838101" cy="400110"/>
              </a:xfrm>
              <a:prstGeom prst="rect">
                <a:avLst/>
              </a:prstGeom>
              <a:blipFill>
                <a:blip r:embed="rId4"/>
                <a:stretch>
                  <a:fillRect l="-506" t="-3030" b="-2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667CAC3-B3E8-DD6E-4B3C-0B36CA7FF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2" y="2747002"/>
            <a:ext cx="4206245" cy="3154684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линия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20296F4-A15D-6F50-3AD2-4593653B6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93" y="2747002"/>
            <a:ext cx="4206245" cy="31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637660-DAAC-EAC0-1497-51070750CE0B}"/>
                  </a:ext>
                </a:extLst>
              </p:cNvPr>
              <p:cNvSpPr txBox="1"/>
              <p:nvPr/>
            </p:nvSpPr>
            <p:spPr>
              <a:xfrm>
                <a:off x="1078896" y="2717759"/>
                <a:ext cx="31675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637660-DAAC-EAC0-1497-51070750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96" y="2717759"/>
                <a:ext cx="316759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D633B5-94F7-EE7E-C921-5FBEF1E3205E}"/>
                  </a:ext>
                </a:extLst>
              </p:cNvPr>
              <p:cNvSpPr txBox="1"/>
              <p:nvPr/>
            </p:nvSpPr>
            <p:spPr>
              <a:xfrm>
                <a:off x="6488491" y="2834960"/>
                <a:ext cx="60990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ru-RU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D633B5-94F7-EE7E-C921-5FBEF1E32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91" y="2834960"/>
                <a:ext cx="609904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32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464B777-4163-756A-8F35-D0D54DA2E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464B777-4163-756A-8F35-D0D54DA2E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5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Текст 2">
            <a:extLst>
              <a:ext uri="{FF2B5EF4-FFF2-40B4-BE49-F238E27FC236}">
                <a16:creationId xmlns:a16="http://schemas.microsoft.com/office/drawing/2014/main" id="{4945DDA7-F96E-0D16-49D5-14AA50321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71" y="1646167"/>
            <a:ext cx="11004355" cy="707886"/>
          </a:xfrm>
        </p:spPr>
        <p:txBody>
          <a:bodyPr/>
          <a:lstStyle/>
          <a:p>
            <a:r>
              <a:rPr lang="ru-RU" sz="2000" dirty="0"/>
              <a:t>Добавив кубический член в предыдущее уравнение, получим нелинейную динамическую систему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B33CD71E-A3B8-77B5-BA8B-5BC9CFC0621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59571" y="2493631"/>
                <a:ext cx="10921229" cy="400110"/>
              </a:xfrm>
            </p:spPr>
            <p:txBody>
              <a:bodyPr/>
              <a:lstStyle/>
              <a:p>
                <a:r>
                  <a:rPr lang="ru-RU" sz="2000" dirty="0"/>
                  <a:t>Закон Гука</a:t>
                </a:r>
                <a:r>
                  <a:rPr lang="en-US" sz="2000" dirty="0"/>
                  <a:t>: </a:t>
                </a:r>
                <a:r>
                  <a:rPr lang="ru-RU" sz="2000" dirty="0"/>
                  <a:t>  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sz="2000" i="0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ru-RU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ru-RU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sz="2000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ru-RU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B33CD71E-A3B8-77B5-BA8B-5BC9CFC06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59571" y="2493631"/>
                <a:ext cx="10921229" cy="400110"/>
              </a:xfrm>
              <a:blipFill>
                <a:blip r:embed="rId3"/>
                <a:stretch>
                  <a:fillRect l="-614" t="-606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3">
                <a:extLst>
                  <a:ext uri="{FF2B5EF4-FFF2-40B4-BE49-F238E27FC236}">
                    <a16:creationId xmlns:a16="http://schemas.microsoft.com/office/drawing/2014/main" id="{3F23C98A-8CC2-F09D-E064-9937348382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571" y="6178880"/>
                <a:ext cx="108381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rgbClr val="222A3F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/>
                      <m:t>𝛽</m:t>
                    </m:r>
                    <m:r>
                      <m:rPr>
                        <m:nor/>
                      </m:rPr>
                      <a:rPr lang="ru-RU" sz="2000"/>
                      <m:t> контролирует степень нелинейности восстанавливающей силы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Текст 3">
                <a:extLst>
                  <a:ext uri="{FF2B5EF4-FFF2-40B4-BE49-F238E27FC236}">
                    <a16:creationId xmlns:a16="http://schemas.microsoft.com/office/drawing/2014/main" id="{3F23C98A-8CC2-F09D-E064-99373483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71" y="6178880"/>
                <a:ext cx="10838101" cy="400110"/>
              </a:xfrm>
              <a:prstGeom prst="rect">
                <a:avLst/>
              </a:prstGeom>
              <a:blipFill>
                <a:blip r:embed="rId4"/>
                <a:stretch>
                  <a:fillRect l="-506" t="-4615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34136-385D-8E77-0367-7172B7EDB2C7}"/>
                  </a:ext>
                </a:extLst>
              </p:cNvPr>
              <p:cNvSpPr txBox="1"/>
              <p:nvPr/>
            </p:nvSpPr>
            <p:spPr>
              <a:xfrm>
                <a:off x="4458091" y="4524539"/>
                <a:ext cx="2615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b="1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ru-RU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b="1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ru-RU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34136-385D-8E77-0367-7172B7EDB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1" y="4524539"/>
                <a:ext cx="261501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 descr="Изображение выглядит как диаграмма, круг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746B948C-53A5-1230-209E-859C99179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1" y="3560937"/>
            <a:ext cx="3453660" cy="2590245"/>
          </a:xfrm>
          <a:prstGeom prst="rect">
            <a:avLst/>
          </a:prstGeom>
        </p:spPr>
      </p:pic>
      <p:pic>
        <p:nvPicPr>
          <p:cNvPr id="10" name="Рисунок 9" descr="Изображение выглядит как диаграмма, круг, лин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2738D38-8A7F-515D-0CA3-52D69882C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69" y="3442658"/>
            <a:ext cx="3583494" cy="2765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D7B69-F154-A1A7-8674-F50964D88998}"/>
                  </a:ext>
                </a:extLst>
              </p:cNvPr>
              <p:cNvSpPr txBox="1"/>
              <p:nvPr/>
            </p:nvSpPr>
            <p:spPr>
              <a:xfrm>
                <a:off x="702603" y="3481370"/>
                <a:ext cx="31675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&lt;0,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D7B69-F154-A1A7-8674-F50964D88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3" y="3481370"/>
                <a:ext cx="3167595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3A7B5-A1F8-1B47-6825-481C2778BE1B}"/>
                  </a:ext>
                </a:extLst>
              </p:cNvPr>
              <p:cNvSpPr txBox="1"/>
              <p:nvPr/>
            </p:nvSpPr>
            <p:spPr>
              <a:xfrm>
                <a:off x="7661002" y="3336463"/>
                <a:ext cx="35834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  <a:latin typeface="Montserrat" panose="00000500000000000000" pitchFamily="2" charset="-52"/>
                </a:endParaRPr>
              </a:p>
              <a:p>
                <a:endParaRPr lang="ru-RU" sz="28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3A7B5-A1F8-1B47-6825-481C2778B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02" y="3336463"/>
                <a:ext cx="358349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0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F24A9E3-846B-928F-2E2D-A3DA316BC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F24A9E3-846B-928F-2E2D-A3DA316BC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5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EFDAF54-149D-2A79-0E94-DA302892687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59571" y="1314920"/>
                <a:ext cx="9857047" cy="707886"/>
              </a:xfrm>
            </p:spPr>
            <p:txBody>
              <a:bodyPr/>
              <a:lstStyle/>
              <a:p>
                <a:r>
                  <a:rPr lang="ru-RU" sz="2000" dirty="0"/>
                  <a:t>При ненулевом параметре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ru-RU" sz="20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PINN</a:t>
                </a:r>
                <a:r>
                  <a:rPr lang="ru-RU" sz="2000" dirty="0"/>
                  <a:t> плохо аппроксимирует уравнение Дуффинга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EFDAF54-149D-2A79-0E94-DA3028926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59571" y="1314920"/>
                <a:ext cx="9857047" cy="707886"/>
              </a:xfrm>
              <a:blipFill>
                <a:blip r:embed="rId3"/>
                <a:stretch>
                  <a:fillRect l="-680" t="-4310" r="-928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Текст 3">
            <a:extLst>
              <a:ext uri="{FF2B5EF4-FFF2-40B4-BE49-F238E27FC236}">
                <a16:creationId xmlns:a16="http://schemas.microsoft.com/office/drawing/2014/main" id="{C56563E0-81D1-D2D0-D141-975A3A2AF1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571" y="2116804"/>
            <a:ext cx="11403042" cy="1015663"/>
          </a:xfrm>
        </p:spPr>
        <p:txBody>
          <a:bodyPr/>
          <a:lstStyle/>
          <a:p>
            <a:r>
              <a:rPr lang="ru-RU" sz="2000" dirty="0"/>
              <a:t>Это связано с тем, что данный коэффициент решающим образом влияет на возможность перехода системы в состояние динамического хаоса, а также влияет на нелинейные свойства системы.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206AFF-16A3-844E-B816-E2B624D14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957" y="3209411"/>
            <a:ext cx="6325650" cy="34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0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FD042FF-E35E-E156-111B-B03B3F703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9572" y="359101"/>
                <a:ext cx="11081566" cy="523220"/>
              </a:xfrm>
            </p:spPr>
            <p:txBody>
              <a:bodyPr/>
              <a:lstStyle/>
              <a:p>
                <a:r>
                  <a:rPr lang="ru-RU" dirty="0">
                    <a:solidFill>
                      <a:schemeClr val="bg1"/>
                    </a:solidFill>
                  </a:rPr>
                  <a:t>Параметры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FD042FF-E35E-E156-111B-B03B3F703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9572" y="359101"/>
                <a:ext cx="11081566" cy="523220"/>
              </a:xfrm>
              <a:blipFill>
                <a:blip r:embed="rId2"/>
                <a:stretch>
                  <a:fillRect l="-1155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DB8D92-1E18-2D15-2091-23DB5128F74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59571" y="1657733"/>
                <a:ext cx="11081565" cy="400110"/>
              </a:xfrm>
            </p:spPr>
            <p:txBody>
              <a:bodyPr/>
              <a:lstStyle/>
              <a:p>
                <a:r>
                  <a:rPr lang="ru-RU" sz="2000" dirty="0"/>
                  <a:t>Установив</a:t>
                </a:r>
                <a:r>
                  <a:rPr lang="ru-RU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ru-RU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000" dirty="0"/>
                  <a:t> получим уравнение вынужденных колебаний 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DB8D92-1E18-2D15-2091-23DB5128F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59571" y="1657733"/>
                <a:ext cx="11081565" cy="400110"/>
              </a:xfrm>
              <a:blipFill>
                <a:blip r:embed="rId3"/>
                <a:stretch>
                  <a:fillRect l="-605" t="-7576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1E960746-B549-2FC6-1DEC-51C6705ED3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949" y="5714069"/>
                <a:ext cx="1083810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rgbClr val="222A3F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dirty="0"/>
                      <m:t>𝛾</m:t>
                    </m:r>
                    <m:r>
                      <m:rPr>
                        <m:nor/>
                      </m:rPr>
                      <a:rPr lang="ru-RU" sz="2000" dirty="0"/>
                      <m:t> — это амплитуда периодической внешней силы</m:t>
                    </m:r>
                  </m:oMath>
                </a14:m>
                <a:endParaRPr lang="ru-R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𝜔 — это угловая частота периодической внешней силы</a:t>
                </a:r>
              </a:p>
            </p:txBody>
          </p:sp>
        </mc:Choice>
        <mc:Fallback xmlns="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1E960746-B549-2FC6-1DEC-51C6705ED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9" y="5714069"/>
                <a:ext cx="10838101" cy="784830"/>
              </a:xfrm>
              <a:prstGeom prst="rect">
                <a:avLst/>
              </a:prstGeom>
              <a:blipFill>
                <a:blip r:embed="rId4"/>
                <a:stretch>
                  <a:fillRect l="-506" t="-1550" b="-131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F9143F-FE26-5DE7-9749-EE4E9ABF8D8E}"/>
                  </a:ext>
                </a:extLst>
              </p:cNvPr>
              <p:cNvSpPr txBox="1"/>
              <p:nvPr/>
            </p:nvSpPr>
            <p:spPr>
              <a:xfrm>
                <a:off x="4577016" y="3947512"/>
                <a:ext cx="3046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sz="20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b="1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ru-R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ru-R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F9143F-FE26-5DE7-9749-EE4E9ABF8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016" y="3947512"/>
                <a:ext cx="3046675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 descr="Изображение выглядит как текст, линия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1DD37704-305D-C108-C48E-26200F67D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1" y="2700864"/>
            <a:ext cx="3866125" cy="2899594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линия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1F766D9-D86F-0A15-4BEB-5BCC2CEF38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11" y="2697770"/>
            <a:ext cx="3866125" cy="2899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14827A-AC02-6AA3-0FC4-9F34350CC22D}"/>
                  </a:ext>
                </a:extLst>
              </p:cNvPr>
              <p:cNvSpPr txBox="1"/>
              <p:nvPr/>
            </p:nvSpPr>
            <p:spPr>
              <a:xfrm>
                <a:off x="908835" y="2633200"/>
                <a:ext cx="31675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14827A-AC02-6AA3-0FC4-9F34350C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5" y="2633200"/>
                <a:ext cx="3167595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4C5F2E-A9DF-A815-D7DF-828D74171D6A}"/>
                  </a:ext>
                </a:extLst>
              </p:cNvPr>
              <p:cNvSpPr txBox="1"/>
              <p:nvPr/>
            </p:nvSpPr>
            <p:spPr>
              <a:xfrm>
                <a:off x="8115570" y="2633200"/>
                <a:ext cx="31675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4C5F2E-A9DF-A815-D7DF-828D7417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570" y="2633200"/>
                <a:ext cx="3167595" cy="400110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8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6CA24-6C48-95DA-FD2C-2885879C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уравнения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C38266B-E702-5DB2-C6C1-C185D3328E0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59571" y="1729294"/>
                <a:ext cx="11081566" cy="707886"/>
              </a:xfrm>
            </p:spPr>
            <p:txBody>
              <a:bodyPr/>
              <a:lstStyle/>
              <a:p>
                <a:r>
                  <a:rPr lang="ru-RU" sz="2000" dirty="0"/>
                  <a:t>Полный вид уравнения Дуффинга</a:t>
                </a:r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ru-RU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̇"/>
                        <m:ctrlPr>
                          <a:rPr lang="ru-R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ru-R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ru-R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ru-RU" sz="2000" dirty="0"/>
                  <a:t> можно исследовать с помощью частотной характеристики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C38266B-E702-5DB2-C6C1-C185D3328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59571" y="1729294"/>
                <a:ext cx="11081566" cy="707886"/>
              </a:xfrm>
              <a:blipFill>
                <a:blip r:embed="rId2"/>
                <a:stretch>
                  <a:fillRect l="-605" t="-4310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3">
                <a:extLst>
                  <a:ext uri="{FF2B5EF4-FFF2-40B4-BE49-F238E27FC236}">
                    <a16:creationId xmlns:a16="http://schemas.microsoft.com/office/drawing/2014/main" id="{72FB9065-3421-606C-2708-4856B365BC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217" y="3031426"/>
                <a:ext cx="1108156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rgbClr val="222A3F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000" dirty="0"/>
                  <a:t>При пренебрежении нелинейностью уравнение Дуффинга становится неоднородным линейным дифференциальным уравнением, решение которого можно искать в форме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ru-RU" sz="2000" b="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ru-R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ru-R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ru-R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ru-R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ru-RU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Текст 3">
                <a:extLst>
                  <a:ext uri="{FF2B5EF4-FFF2-40B4-BE49-F238E27FC236}">
                    <a16:creationId xmlns:a16="http://schemas.microsoft.com/office/drawing/2014/main" id="{72FB9065-3421-606C-2708-4856B365B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7" y="3031426"/>
                <a:ext cx="11081566" cy="1015663"/>
              </a:xfrm>
              <a:prstGeom prst="rect">
                <a:avLst/>
              </a:prstGeom>
              <a:blipFill>
                <a:blip r:embed="rId3"/>
                <a:stretch>
                  <a:fillRect l="-550" t="-2395" b="-10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 3">
                <a:extLst>
                  <a:ext uri="{FF2B5EF4-FFF2-40B4-BE49-F238E27FC236}">
                    <a16:creationId xmlns:a16="http://schemas.microsoft.com/office/drawing/2014/main" id="{8369BC84-A81C-C5DE-FAA4-A65D465999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217" y="4641335"/>
                <a:ext cx="11081566" cy="1938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rgbClr val="222A3F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000" dirty="0"/>
                  <a:t>Подставляя полученное в изначальное уравнение получим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ru-RU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ru-RU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ru-RU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ru-RU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ru-RU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ru-RU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  <a:p>
                <a:r>
                  <a:rPr lang="ru-RU" sz="2000" dirty="0"/>
                  <a:t>Получили зависимость амплитуды координаты от частоты вынуждающей силы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7" name="Текст 3">
                <a:extLst>
                  <a:ext uri="{FF2B5EF4-FFF2-40B4-BE49-F238E27FC236}">
                    <a16:creationId xmlns:a16="http://schemas.microsoft.com/office/drawing/2014/main" id="{8369BC84-A81C-C5DE-FAA4-A65D4659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7" y="4641335"/>
                <a:ext cx="11081566" cy="1938031"/>
              </a:xfrm>
              <a:prstGeom prst="rect">
                <a:avLst/>
              </a:prstGeom>
              <a:blipFill>
                <a:blip r:embed="rId4"/>
                <a:stretch>
                  <a:fillRect l="-550" t="-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38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555AE-2DB7-99E3-D441-2D306407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Частотная характеристика</a:t>
            </a:r>
          </a:p>
        </p:txBody>
      </p:sp>
      <p:pic>
        <p:nvPicPr>
          <p:cNvPr id="8" name="Рисунок 7" descr="Изображение выглядит как диаграмма, снимок экрана, линия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E4CF17F7-C808-D17E-1DD5-47E5D259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96" y="1690670"/>
            <a:ext cx="4363382" cy="45001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03F24F-04E6-9528-C55F-76F63F8D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72" y="2213889"/>
            <a:ext cx="5645006" cy="37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715AC-F039-CBD5-5548-4CB9F049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к хаосу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4946AC-512E-4726-FED4-4661888AE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72" y="1729294"/>
            <a:ext cx="11081566" cy="707886"/>
          </a:xfrm>
        </p:spPr>
        <p:txBody>
          <a:bodyPr/>
          <a:lstStyle/>
          <a:p>
            <a:r>
              <a:rPr lang="ru-RU" sz="2000" dirty="0"/>
              <a:t>Частотная характеристика непосредственно связан с бифуркациями динамической системы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BDA299-E6D7-DDEE-CA71-9E8F6BE7ED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572" y="2846355"/>
            <a:ext cx="11081566" cy="1017979"/>
          </a:xfrm>
        </p:spPr>
        <p:txBody>
          <a:bodyPr/>
          <a:lstStyle/>
          <a:p>
            <a:r>
              <a:rPr lang="ru-RU" sz="2000" dirty="0"/>
              <a:t>В анализе предполагалось, что собственная частота осциллятора доминирует, а нелинейность восстанавливающей силы пренебрежимо мала. В случае, если вынуждающая сила достаточно сильна, поведение системы будет хаотичным.  </a:t>
            </a:r>
          </a:p>
        </p:txBody>
      </p:sp>
      <p:pic>
        <p:nvPicPr>
          <p:cNvPr id="6" name="Рисунок 5" descr="Изображение выглядит как зарисовка, рисунок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C86C4F2-6A62-9216-F0B7-06AAC026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70" y="3864334"/>
            <a:ext cx="3523494" cy="2642621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линия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FD3120F-C7A0-546D-4A5C-EC2A50088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67" y="3864334"/>
            <a:ext cx="3523494" cy="26426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388459-C495-F83A-1634-2EB90D890C8F}"/>
                  </a:ext>
                </a:extLst>
              </p:cNvPr>
              <p:cNvSpPr txBox="1"/>
              <p:nvPr/>
            </p:nvSpPr>
            <p:spPr>
              <a:xfrm>
                <a:off x="4304253" y="4180344"/>
                <a:ext cx="35834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b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0.5</a:t>
                </a:r>
              </a:p>
              <a:p>
                <a:pPr algn="ctr"/>
                <a:endParaRPr lang="ru-RU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28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388459-C495-F83A-1634-2EB90D890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253" y="4180344"/>
                <a:ext cx="3583494" cy="2677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91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02E21-002F-93CF-B239-C824A5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B090FE95-EB7C-FAA6-A478-4C69433D72D7}"/>
              </a:ext>
            </a:extLst>
          </p:cNvPr>
          <p:cNvSpPr txBox="1">
            <a:spLocks/>
          </p:cNvSpPr>
          <p:nvPr/>
        </p:nvSpPr>
        <p:spPr>
          <a:xfrm>
            <a:off x="6366509" y="956746"/>
            <a:ext cx="5348246" cy="11849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82A5231-E064-9707-04F5-D8317019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56718"/>
              </p:ext>
            </p:extLst>
          </p:nvPr>
        </p:nvGraphicFramePr>
        <p:xfrm>
          <a:off x="1099886" y="1993392"/>
          <a:ext cx="9945448" cy="411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93">
                  <a:extLst>
                    <a:ext uri="{9D8B030D-6E8A-4147-A177-3AD203B41FA5}">
                      <a16:colId xmlns:a16="http://schemas.microsoft.com/office/drawing/2014/main" val="2677141270"/>
                    </a:ext>
                  </a:extLst>
                </a:gridCol>
                <a:gridCol w="4407706">
                  <a:extLst>
                    <a:ext uri="{9D8B030D-6E8A-4147-A177-3AD203B41FA5}">
                      <a16:colId xmlns:a16="http://schemas.microsoft.com/office/drawing/2014/main" val="2376781437"/>
                    </a:ext>
                  </a:extLst>
                </a:gridCol>
                <a:gridCol w="3315149">
                  <a:extLst>
                    <a:ext uri="{9D8B030D-6E8A-4147-A177-3AD203B41FA5}">
                      <a16:colId xmlns:a16="http://schemas.microsoft.com/office/drawing/2014/main" val="3779082190"/>
                    </a:ext>
                  </a:extLst>
                </a:gridCol>
              </a:tblGrid>
              <a:tr h="897509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Physics-Informed Neural Networks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Численные методы</a:t>
                      </a:r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133331"/>
                  </a:ext>
                </a:extLst>
              </a:tr>
              <a:tr h="897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Реализация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Сложная зависимость </a:t>
                      </a:r>
                      <a:r>
                        <a:rPr lang="ru-RU" dirty="0" err="1"/>
                        <a:t>гиперпараметров</a:t>
                      </a:r>
                      <a:r>
                        <a:rPr lang="ru-RU" dirty="0"/>
                        <a:t> реализации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Простой алгоритм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397358"/>
                  </a:ext>
                </a:extLst>
              </a:tr>
              <a:tr h="519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Надежность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Непредсказуемость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Детерминированность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619004"/>
                  </a:ext>
                </a:extLst>
              </a:tr>
              <a:tr h="519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Скорость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Тренировка + предсказание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Сетка значений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252634"/>
                  </a:ext>
                </a:extLst>
              </a:tr>
              <a:tr h="128215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Зависимость от промежутка и шага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Дообучение и гладкость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Пересчет сетки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11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2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A6121-5A84-94DF-3693-0B215406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91D201-4B56-942D-E16D-5BBAEB981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71" y="1729294"/>
            <a:ext cx="9117165" cy="584775"/>
          </a:xfrm>
        </p:spPr>
        <p:txBody>
          <a:bodyPr/>
          <a:lstStyle/>
          <a:p>
            <a:r>
              <a:rPr lang="ru-RU" sz="3200" dirty="0"/>
              <a:t>Были поставлены следующие цели</a:t>
            </a:r>
            <a:r>
              <a:rPr lang="en-US" sz="3200" dirty="0"/>
              <a:t>:</a:t>
            </a:r>
            <a:endParaRPr lang="ru-RU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A84919-EE37-1AA2-3DF5-05F5FC8727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571" y="2536448"/>
            <a:ext cx="8512866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Реализовать PINN метод решения задачи Коши для уравнения Дуффинга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Сравнить результаты с классическими численными методами.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Исследовать влияние параметров на поведение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466861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0E9D-3BD9-C0D2-7358-75E9CB29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E7F3AF-7990-26FD-4757-D4C05999C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72" y="2396805"/>
            <a:ext cx="11081566" cy="2862322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u-RU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George Em </a:t>
            </a:r>
            <a:r>
              <a:rPr kumimoji="0" lang="en-US" altLang="ru-RU" sz="2000" b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Karniadakis</a:t>
            </a:r>
            <a:r>
              <a:rPr kumimoji="0" lang="en-US" altLang="ru-RU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Ioannis G. </a:t>
            </a:r>
            <a:r>
              <a:rPr kumimoji="0" lang="en-US" altLang="ru-RU" sz="2000" b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Kevrekidis</a:t>
            </a:r>
            <a:r>
              <a:rPr kumimoji="0" lang="en-US" altLang="ru-RU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Lu </a:t>
            </a:r>
            <a:r>
              <a:rPr kumimoji="0" lang="en-US" altLang="ru-RU" sz="2000" b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</a:t>
            </a:r>
            <a:r>
              <a:rPr kumimoji="0" lang="en-US" altLang="ru-RU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Paris </a:t>
            </a:r>
            <a:r>
              <a:rPr kumimoji="0" lang="en-US" altLang="ru-RU" sz="2000" b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Perdikaris</a:t>
            </a:r>
            <a:r>
              <a:rPr kumimoji="0" lang="en-US" altLang="ru-RU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Sifan Wang and Liu Yang - Physics-informed machine learning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u-RU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Nikolay A. Kudryashov - The generalized Duffing oscillator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2000" b="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Berndt Muller, Joachim Reinhardt, Michael T. Strickland </a:t>
            </a:r>
            <a:r>
              <a:rPr kumimoji="0" lang="en-US" altLang="ru-RU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- Neural Networks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ru-RU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</a:rPr>
              <a:t>Jordan, D. W.; Smith, P. (2007), Nonlinear ordinary differential equations – An introduction for scientists and engineers (4th ed.)</a:t>
            </a:r>
            <a:endParaRPr lang="ru-RU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5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7991F9F-EEC2-4601-A1FB-78BFE85701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194" y="2287686"/>
            <a:ext cx="6996306" cy="1754326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013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34666-3B41-CFE7-E0CF-7AC6B4CB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5F51BF-38F1-E73F-63AF-7D2F24C1B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72" y="1428594"/>
            <a:ext cx="5308492" cy="400110"/>
          </a:xfrm>
        </p:spPr>
        <p:txBody>
          <a:bodyPr/>
          <a:lstStyle/>
          <a:p>
            <a:r>
              <a:rPr lang="ru-RU" sz="2000" dirty="0"/>
              <a:t>Уравнение Дуффинга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1967DA3-75A7-7071-1866-E5F7AF62811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283745" y="3438543"/>
                <a:ext cx="6472327" cy="40011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–</a:t>
                </a:r>
                <a:r>
                  <a:rPr lang="ru-RU" sz="2000" dirty="0"/>
                  <a:t> исследуемые параметры</a:t>
                </a: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1967DA3-75A7-7071-1866-E5F7AF628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283745" y="3438543"/>
                <a:ext cx="6472327" cy="400110"/>
              </a:xfrm>
              <a:blipFill>
                <a:blip r:embed="rId2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7CD68A-54FB-26DD-CC64-8C0DD43074E3}"/>
                  </a:ext>
                </a:extLst>
              </p:cNvPr>
              <p:cNvSpPr txBox="1"/>
              <p:nvPr/>
            </p:nvSpPr>
            <p:spPr>
              <a:xfrm>
                <a:off x="1283745" y="1986235"/>
                <a:ext cx="7539718" cy="864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ru-RU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ru-RU" sz="2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ru-RU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ru-RU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ru-RU" sz="2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ru-RU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ru-RU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ru-R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ru-R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ru-RU" sz="28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7CD68A-54FB-26DD-CC64-8C0DD4307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45" y="1986235"/>
                <a:ext cx="7539718" cy="864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D7E9AF-BA64-15AB-73CD-6768F3336C14}"/>
                  </a:ext>
                </a:extLst>
              </p:cNvPr>
              <p:cNvSpPr txBox="1"/>
              <p:nvPr/>
            </p:nvSpPr>
            <p:spPr>
              <a:xfrm>
                <a:off x="1283745" y="4084227"/>
                <a:ext cx="1921360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ru-RU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b="1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ru-RU" sz="2800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b="1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ru-RU" sz="2800" b="1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ru-RU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b="1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ru-RU" sz="2800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ru-RU" sz="2800" b="1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D7E9AF-BA64-15AB-73CD-6768F333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45" y="4084227"/>
                <a:ext cx="1921360" cy="961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3">
            <a:extLst>
              <a:ext uri="{FF2B5EF4-FFF2-40B4-BE49-F238E27FC236}">
                <a16:creationId xmlns:a16="http://schemas.microsoft.com/office/drawing/2014/main" id="{B9134B04-CEDF-5DC5-F77A-3E691B4C232D}"/>
              </a:ext>
            </a:extLst>
          </p:cNvPr>
          <p:cNvSpPr txBox="1">
            <a:spLocks/>
          </p:cNvSpPr>
          <p:nvPr/>
        </p:nvSpPr>
        <p:spPr>
          <a:xfrm>
            <a:off x="3213818" y="4364752"/>
            <a:ext cx="306237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–</a:t>
            </a:r>
            <a:r>
              <a:rPr lang="ru-RU" sz="2000" dirty="0"/>
              <a:t> начальные условия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A8C39A95-078E-9338-7717-C50D7DC5DAA1}"/>
              </a:ext>
            </a:extLst>
          </p:cNvPr>
          <p:cNvSpPr txBox="1">
            <a:spLocks/>
          </p:cNvSpPr>
          <p:nvPr/>
        </p:nvSpPr>
        <p:spPr>
          <a:xfrm>
            <a:off x="559572" y="5290961"/>
            <a:ext cx="10749642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Реализовать PINN метод решения задачи Коши для уравнения Дуффинга. Исследовать влияние параметров на поведение системы.</a:t>
            </a:r>
            <a:br>
              <a:rPr lang="ru-RU" sz="2000" dirty="0"/>
            </a:br>
            <a:r>
              <a:rPr lang="ru-RU" sz="2000" dirty="0"/>
              <a:t>Сравнить результаты с классическими численными методами. </a:t>
            </a:r>
          </a:p>
        </p:txBody>
      </p:sp>
    </p:spTree>
    <p:extLst>
      <p:ext uri="{BB962C8B-B14F-4D97-AF65-F5344CB8AC3E}">
        <p14:creationId xmlns:p14="http://schemas.microsoft.com/office/powerpoint/2010/main" val="42655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9FDA0-3A15-6985-4A53-A803D53C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методы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42A2D-87CB-ED1E-F88A-8B8F87FD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71" y="1476400"/>
            <a:ext cx="11375337" cy="892552"/>
          </a:xfrm>
        </p:spPr>
        <p:txBody>
          <a:bodyPr/>
          <a:lstStyle/>
          <a:p>
            <a:r>
              <a:rPr lang="ru-RU" sz="2000" dirty="0"/>
              <a:t>Были реализованы 3 численных метода</a:t>
            </a:r>
            <a:r>
              <a:rPr lang="en-US" sz="2000" dirty="0"/>
              <a:t>: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941AF1-6B8A-DAFC-9494-46846FAA3E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232" y="1978285"/>
            <a:ext cx="10699475" cy="1169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Метод Эйлера первого порядка точности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Метод трапеции второго порядка точности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Метод Рунге-Кутта четвертого порядка точности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01CAC-76B9-CB71-57E2-37743A003711}"/>
                  </a:ext>
                </a:extLst>
              </p:cNvPr>
              <p:cNvSpPr txBox="1"/>
              <p:nvPr/>
            </p:nvSpPr>
            <p:spPr>
              <a:xfrm>
                <a:off x="6247239" y="3377547"/>
                <a:ext cx="2736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01CAC-76B9-CB71-57E2-37743A00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39" y="3377547"/>
                <a:ext cx="273630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591FCD-FE68-6F8D-21F3-F817416B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770" y="1551801"/>
            <a:ext cx="3063659" cy="4374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793DAA-DE42-C4C3-1EDE-1D4B5C4F23B8}"/>
              </a:ext>
            </a:extLst>
          </p:cNvPr>
          <p:cNvSpPr txBox="1"/>
          <p:nvPr/>
        </p:nvSpPr>
        <p:spPr>
          <a:xfrm>
            <a:off x="7966782" y="5981900"/>
            <a:ext cx="426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Логарифмические графики погрешностей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619889A4-D05F-B0D7-7A69-C5A259AF223C}"/>
              </a:ext>
            </a:extLst>
          </p:cNvPr>
          <p:cNvSpPr txBox="1">
            <a:spLocks/>
          </p:cNvSpPr>
          <p:nvPr/>
        </p:nvSpPr>
        <p:spPr>
          <a:xfrm>
            <a:off x="966232" y="3583605"/>
            <a:ext cx="6010436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На произвольном дифференциальном уравнении с аналитическим решением было проведено исследование корректности реализации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EDF9B-AB82-90A6-8651-EB6A56FE9B64}"/>
                  </a:ext>
                </a:extLst>
              </p:cNvPr>
              <p:cNvSpPr txBox="1"/>
              <p:nvPr/>
            </p:nvSpPr>
            <p:spPr>
              <a:xfrm>
                <a:off x="6976668" y="4337501"/>
                <a:ext cx="12979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EDF9B-AB82-90A6-8651-EB6A56FE9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668" y="4337501"/>
                <a:ext cx="1297919" cy="307777"/>
              </a:xfrm>
              <a:prstGeom prst="rect">
                <a:avLst/>
              </a:prstGeom>
              <a:blipFill>
                <a:blip r:embed="rId4"/>
                <a:stretch>
                  <a:fillRect l="-1408" t="-2000" r="-3756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542BA9-49E2-453F-81AE-DF89D4EE3421}"/>
              </a:ext>
            </a:extLst>
          </p:cNvPr>
          <p:cNvSpPr txBox="1"/>
          <p:nvPr/>
        </p:nvSpPr>
        <p:spPr>
          <a:xfrm>
            <a:off x="945849" y="5109123"/>
            <a:ext cx="5863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-52"/>
              </a:rPr>
              <a:t>MSE of numerical solution with DOTS = 10000: 3.55e-15</a:t>
            </a:r>
          </a:p>
          <a:p>
            <a:r>
              <a:rPr lang="en-US" sz="2000" dirty="0">
                <a:latin typeface="Montserrat" panose="00000500000000000000" pitchFamily="2" charset="-52"/>
              </a:rPr>
              <a:t>Max Error of numerical solution with DOTS = 10000: 0.00076</a:t>
            </a:r>
            <a:endParaRPr lang="ru-RU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0124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FC1FB-2044-0A84-FB6D-1CB4E246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A8F5F-6E1A-D620-6CA5-2E558480F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5217" y="1586170"/>
            <a:ext cx="11081566" cy="584775"/>
          </a:xfrm>
        </p:spPr>
        <p:txBody>
          <a:bodyPr/>
          <a:lstStyle/>
          <a:p>
            <a:r>
              <a:rPr lang="en-US" sz="3200" dirty="0"/>
              <a:t>Physics-Informed Neural Network</a:t>
            </a:r>
            <a:endParaRPr lang="ru-RU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582CC9-588B-3BF7-3B22-73583214E1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217" y="2552158"/>
            <a:ext cx="10564303" cy="1170756"/>
          </a:xfrm>
        </p:spPr>
        <p:txBody>
          <a:bodyPr/>
          <a:lstStyle/>
          <a:p>
            <a:r>
              <a:rPr lang="ru-RU" sz="2000" dirty="0"/>
              <a:t>Для аппроксимации уравнения, решение которого неизвестно, обычные типы нейронных сетей не подходят – невозможно вычислить ошибку предсказания.</a:t>
            </a:r>
            <a:br>
              <a:rPr lang="ru-RU" sz="2000" dirty="0"/>
            </a:br>
            <a:br>
              <a:rPr lang="ru-RU" sz="2000" dirty="0"/>
            </a:b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EF7D5-9FF9-C458-02E4-00126F62FF12}"/>
                  </a:ext>
                </a:extLst>
              </p:cNvPr>
              <p:cNvSpPr txBox="1"/>
              <p:nvPr/>
            </p:nvSpPr>
            <p:spPr>
              <a:xfrm>
                <a:off x="555217" y="5487916"/>
                <a:ext cx="10952935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𝐏𝐈𝐍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𝐋𝐎𝐒𝐒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  <m:r>
                                <a:rPr lang="ru-RU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Sup>
                                <m:sSubSupPr>
                                  <m:ctrlP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ru-RU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ru-RU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20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ru-RU" sz="2000" b="1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b="1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 b="1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ru-RU" sz="20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ru-RU" sz="20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b="1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1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sz="20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b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sz="2000" b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b="1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000" b="1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sz="20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b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 b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20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EF7D5-9FF9-C458-02E4-00126F62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7" y="5487916"/>
                <a:ext cx="10952935" cy="8654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Текст 3">
            <a:extLst>
              <a:ext uri="{FF2B5EF4-FFF2-40B4-BE49-F238E27FC236}">
                <a16:creationId xmlns:a16="http://schemas.microsoft.com/office/drawing/2014/main" id="{93C5D381-2370-D74D-F007-D7FF5F264EC8}"/>
              </a:ext>
            </a:extLst>
          </p:cNvPr>
          <p:cNvSpPr txBox="1">
            <a:spLocks/>
          </p:cNvSpPr>
          <p:nvPr/>
        </p:nvSpPr>
        <p:spPr>
          <a:xfrm>
            <a:off x="555217" y="4104127"/>
            <a:ext cx="10952935" cy="193899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PINN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тип нейронных сетей для аппроксимации дифференциальных уравнений, выделяющийся особенной функцией ошибки – она вычисляется подстановкой предсказанных значений в изначальное дифференциальное уравнение, учитывая краевые значения.</a:t>
            </a:r>
            <a:br>
              <a:rPr lang="ru-RU" sz="2000" dirty="0"/>
            </a:b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2312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F7E8B-2762-258E-964F-D33FEC41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Конфигурации нейронной сети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57421AC-11F4-FA77-5620-5CC036673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21699"/>
              </p:ext>
            </p:extLst>
          </p:nvPr>
        </p:nvGraphicFramePr>
        <p:xfrm>
          <a:off x="762786" y="4846320"/>
          <a:ext cx="1029407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82">
                  <a:extLst>
                    <a:ext uri="{9D8B030D-6E8A-4147-A177-3AD203B41FA5}">
                      <a16:colId xmlns:a16="http://schemas.microsoft.com/office/drawing/2014/main" val="1814019132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2634402470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3345056383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4249331183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1642105733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713543601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2318327483"/>
                    </a:ext>
                  </a:extLst>
                </a:gridCol>
              </a:tblGrid>
              <a:tr h="446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Конфигурация 3</a:t>
                      </a:r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6211"/>
                  </a:ext>
                </a:extLst>
              </a:tr>
              <a:tr h="3997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Размерности слоев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(1, 64)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(64, 64)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(64, 64)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(64, 64)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(64, 64)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</a:t>
                      </a:r>
                      <a:r>
                        <a:rPr lang="en-US" dirty="0"/>
                        <a:t>64, 1</a:t>
                      </a:r>
                      <a:r>
                        <a:rPr lang="ru-RU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272584"/>
                  </a:ext>
                </a:extLst>
              </a:tr>
              <a:tr h="7054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Функции активации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Softplus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19456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EB25ED5-6988-BC0F-8DA0-A49751F29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71069"/>
              </p:ext>
            </p:extLst>
          </p:nvPr>
        </p:nvGraphicFramePr>
        <p:xfrm>
          <a:off x="762786" y="1249680"/>
          <a:ext cx="1029407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82">
                  <a:extLst>
                    <a:ext uri="{9D8B030D-6E8A-4147-A177-3AD203B41FA5}">
                      <a16:colId xmlns:a16="http://schemas.microsoft.com/office/drawing/2014/main" val="543808573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3910234277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1704841241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1719907567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442978778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4230842489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3790146276"/>
                    </a:ext>
                  </a:extLst>
                </a:gridCol>
              </a:tblGrid>
              <a:tr h="27556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Конфигурация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70399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Размерности слоев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(1, 32)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(32, 32)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(32, 32)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(32, 32)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(32, </a:t>
                      </a:r>
                      <a:r>
                        <a:rPr lang="ru-RU" dirty="0"/>
                        <a:t>32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(32</a:t>
                      </a:r>
                      <a:r>
                        <a:rPr lang="en-US" dirty="0"/>
                        <a:t>, 1</a:t>
                      </a:r>
                      <a:r>
                        <a:rPr lang="ru-RU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08064"/>
                  </a:ext>
                </a:extLst>
              </a:tr>
              <a:tr h="68891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Функции активации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477771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B4005C8-0854-FA68-BC8C-A91B8DBC5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45255"/>
              </p:ext>
            </p:extLst>
          </p:nvPr>
        </p:nvGraphicFramePr>
        <p:xfrm>
          <a:off x="762786" y="3048000"/>
          <a:ext cx="1029407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82">
                  <a:extLst>
                    <a:ext uri="{9D8B030D-6E8A-4147-A177-3AD203B41FA5}">
                      <a16:colId xmlns:a16="http://schemas.microsoft.com/office/drawing/2014/main" val="543808573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3910234277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1704841241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1719907567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442978778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4230842489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3790146276"/>
                    </a:ext>
                  </a:extLst>
                </a:gridCol>
              </a:tblGrid>
              <a:tr h="27556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Конфигурация</a:t>
                      </a:r>
                      <a:r>
                        <a:rPr lang="ru-RU" dirty="0"/>
                        <a:t> </a:t>
                      </a:r>
                      <a:r>
                        <a:rPr lang="ru-RU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70399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Размерности слоев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(1, 32)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(32, 32)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(32, 32)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(32, 32)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(32, </a:t>
                      </a:r>
                      <a:r>
                        <a:rPr lang="ru-RU" dirty="0"/>
                        <a:t>32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(32</a:t>
                      </a:r>
                      <a:r>
                        <a:rPr lang="en-US" dirty="0"/>
                        <a:t>, 1</a:t>
                      </a:r>
                      <a:r>
                        <a:rPr lang="ru-RU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08064"/>
                  </a:ext>
                </a:extLst>
              </a:tr>
              <a:tr h="68891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Функции активации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Softplus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47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05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BA797-0742-B62C-26FD-3E38C5EC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конфигураций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E44DA2F-FA31-5561-9E21-EDEDADAC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08088"/>
              </p:ext>
            </p:extLst>
          </p:nvPr>
        </p:nvGraphicFramePr>
        <p:xfrm>
          <a:off x="781639" y="2631970"/>
          <a:ext cx="10294072" cy="23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518">
                  <a:extLst>
                    <a:ext uri="{9D8B030D-6E8A-4147-A177-3AD203B41FA5}">
                      <a16:colId xmlns:a16="http://schemas.microsoft.com/office/drawing/2014/main" val="2936148712"/>
                    </a:ext>
                  </a:extLst>
                </a:gridCol>
                <a:gridCol w="2573518">
                  <a:extLst>
                    <a:ext uri="{9D8B030D-6E8A-4147-A177-3AD203B41FA5}">
                      <a16:colId xmlns:a16="http://schemas.microsoft.com/office/drawing/2014/main" val="1971115508"/>
                    </a:ext>
                  </a:extLst>
                </a:gridCol>
                <a:gridCol w="2573518">
                  <a:extLst>
                    <a:ext uri="{9D8B030D-6E8A-4147-A177-3AD203B41FA5}">
                      <a16:colId xmlns:a16="http://schemas.microsoft.com/office/drawing/2014/main" val="1347161337"/>
                    </a:ext>
                  </a:extLst>
                </a:gridCol>
                <a:gridCol w="2573518">
                  <a:extLst>
                    <a:ext uri="{9D8B030D-6E8A-4147-A177-3AD203B41FA5}">
                      <a16:colId xmlns:a16="http://schemas.microsoft.com/office/drawing/2014/main" val="363070977"/>
                    </a:ext>
                  </a:extLst>
                </a:gridCol>
              </a:tblGrid>
              <a:tr h="52579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Конфигурация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Конфигурация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Конфигурация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354593"/>
                  </a:ext>
                </a:extLst>
              </a:tr>
              <a:tr h="90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1.8e-07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  <a:r>
                        <a:rPr lang="ru-RU" dirty="0"/>
                        <a:t>9</a:t>
                      </a:r>
                      <a:r>
                        <a:rPr lang="en-US" dirty="0"/>
                        <a:t>e-07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1.18</a:t>
                      </a:r>
                      <a:r>
                        <a:rPr lang="en-US" dirty="0"/>
                        <a:t>e-07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550825"/>
                  </a:ext>
                </a:extLst>
              </a:tr>
              <a:tr h="907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Error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0115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E82331-011E-CBE3-5E27-914E5E78A6FD}"/>
              </a:ext>
            </a:extLst>
          </p:cNvPr>
          <p:cNvSpPr txBox="1"/>
          <p:nvPr/>
        </p:nvSpPr>
        <p:spPr>
          <a:xfrm>
            <a:off x="141009" y="2045616"/>
            <a:ext cx="1190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ontserrat" panose="00000500000000000000" pitchFamily="2" charset="-52"/>
              </a:rPr>
              <a:t>Learning</a:t>
            </a:r>
            <a:r>
              <a:rPr lang="en-US" sz="2000" b="1" dirty="0">
                <a:solidFill>
                  <a:schemeClr val="accent2"/>
                </a:solidFill>
                <a:latin typeface="Montserrat" panose="00000500000000000000" pitchFamily="2" charset="-52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ontserrat" panose="00000500000000000000" pitchFamily="2" charset="-52"/>
              </a:rPr>
              <a:t>rate = 0.001, scheduler: </a:t>
            </a:r>
            <a:r>
              <a:rPr lang="en-US" sz="2000" dirty="0" err="1">
                <a:solidFill>
                  <a:schemeClr val="accent2"/>
                </a:solidFill>
                <a:latin typeface="Montserrat" panose="00000500000000000000" pitchFamily="2" charset="-52"/>
              </a:rPr>
              <a:t>step_size</a:t>
            </a:r>
            <a:r>
              <a:rPr lang="en-US" sz="2000" dirty="0">
                <a:solidFill>
                  <a:schemeClr val="accent2"/>
                </a:solidFill>
                <a:latin typeface="Montserrat" panose="00000500000000000000" pitchFamily="2" charset="-52"/>
              </a:rPr>
              <a:t> = 10, gamma = 0.6, epochs = 256, </a:t>
            </a:r>
            <a:r>
              <a:rPr lang="en-US" sz="2000" dirty="0" err="1">
                <a:solidFill>
                  <a:schemeClr val="accent2"/>
                </a:solidFill>
                <a:latin typeface="Montserrat" panose="00000500000000000000" pitchFamily="2" charset="-52"/>
              </a:rPr>
              <a:t>batch_size</a:t>
            </a:r>
            <a:r>
              <a:rPr lang="en-US" sz="2000" dirty="0">
                <a:solidFill>
                  <a:schemeClr val="accent2"/>
                </a:solidFill>
                <a:latin typeface="Montserrat" panose="00000500000000000000" pitchFamily="2" charset="-52"/>
              </a:rPr>
              <a:t> = 128</a:t>
            </a:r>
            <a:endParaRPr lang="ru-RU" sz="2000" dirty="0">
              <a:solidFill>
                <a:schemeClr val="accent2"/>
              </a:solidFill>
              <a:latin typeface="Montserrat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9D359-4767-976E-2D58-EF09F4A800A0}"/>
              </a:ext>
            </a:extLst>
          </p:cNvPr>
          <p:cNvSpPr txBox="1"/>
          <p:nvPr/>
        </p:nvSpPr>
        <p:spPr>
          <a:xfrm>
            <a:off x="348792" y="5450262"/>
            <a:ext cx="1190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  <a:latin typeface="Montserrat" panose="00000500000000000000" pitchFamily="2" charset="-52"/>
              </a:rPr>
              <a:t>При повышении числа эпох до 512 в конфигурации 3 </a:t>
            </a:r>
            <a:r>
              <a:rPr lang="en-US" sz="2000" dirty="0">
                <a:solidFill>
                  <a:schemeClr val="accent2"/>
                </a:solidFill>
                <a:latin typeface="Montserrat" panose="00000500000000000000" pitchFamily="2" charset="-52"/>
              </a:rPr>
              <a:t>Max Error </a:t>
            </a:r>
            <a:r>
              <a:rPr lang="ru-RU" sz="2000" dirty="0">
                <a:solidFill>
                  <a:schemeClr val="accent2"/>
                </a:solidFill>
                <a:latin typeface="Montserrat" panose="00000500000000000000" pitchFamily="2" charset="-52"/>
              </a:rPr>
              <a:t>понижается до </a:t>
            </a:r>
            <a:r>
              <a:rPr lang="en-US" sz="2000" dirty="0">
                <a:solidFill>
                  <a:schemeClr val="accent2"/>
                </a:solidFill>
                <a:latin typeface="Montserrat" panose="00000500000000000000" pitchFamily="2" charset="-52"/>
              </a:rPr>
              <a:t>8e-3</a:t>
            </a:r>
            <a:endParaRPr lang="ru-RU" sz="2000" dirty="0">
              <a:solidFill>
                <a:schemeClr val="accent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960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B57B0-077B-38AC-A245-B402760B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</a:t>
            </a:r>
            <a:r>
              <a:rPr lang="en-US" dirty="0"/>
              <a:t>Loss-</a:t>
            </a:r>
            <a:r>
              <a:rPr lang="ru-RU" dirty="0"/>
              <a:t>функции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153294-3AC5-AFBB-3F24-623BE5D5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7" y="1231612"/>
            <a:ext cx="10407192" cy="56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9F0D7-B740-0EC8-16C1-5773C1C8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 нейронной сети</a:t>
            </a:r>
          </a:p>
        </p:txBody>
      </p:sp>
      <p:pic>
        <p:nvPicPr>
          <p:cNvPr id="6" name="Рисунок 5" descr="Изображение выглядит как текст, линия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E9A16AC-103E-75E1-70CF-A9C787BE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" y="2481408"/>
            <a:ext cx="3578029" cy="268352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8836B0E-B74D-04F2-57C7-83F116B15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88" y="2373372"/>
            <a:ext cx="3866125" cy="2899594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линия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C72D101-4F85-6AA3-7D9A-99B51FFFA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13" y="2373372"/>
            <a:ext cx="3866125" cy="2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54998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МИФИ">
  <a:themeElements>
    <a:clrScheme name="Другая 7">
      <a:dk1>
        <a:srgbClr val="171616"/>
      </a:dk1>
      <a:lt1>
        <a:srgbClr val="FFFFFF"/>
      </a:lt1>
      <a:dk2>
        <a:srgbClr val="0055BB"/>
      </a:dk2>
      <a:lt2>
        <a:srgbClr val="E2E2E2"/>
      </a:lt2>
      <a:accent1>
        <a:srgbClr val="0055BB"/>
      </a:accent1>
      <a:accent2>
        <a:srgbClr val="00BBEE"/>
      </a:accent2>
      <a:accent3>
        <a:srgbClr val="FF5000"/>
      </a:accent3>
      <a:accent4>
        <a:srgbClr val="00B050"/>
      </a:accent4>
      <a:accent5>
        <a:srgbClr val="00FFCC"/>
      </a:accent5>
      <a:accent6>
        <a:srgbClr val="FF66CC"/>
      </a:accent6>
      <a:hlink>
        <a:srgbClr val="00BBEE"/>
      </a:hlink>
      <a:folHlink>
        <a:srgbClr val="FFAE8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chemeClr val="bg1"/>
            </a:solidFill>
            <a:latin typeface="Montserrat" panose="00000500000000000000" pitchFamily="2" charset="-5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981</Words>
  <Application>Microsoft Office PowerPoint</Application>
  <PresentationFormat>Широкоэкранный</PresentationFormat>
  <Paragraphs>188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Montserrat</vt:lpstr>
      <vt:lpstr>Cambria Math</vt:lpstr>
      <vt:lpstr>Шаблон МИФИ</vt:lpstr>
      <vt:lpstr>Презентация PowerPoint</vt:lpstr>
      <vt:lpstr>Цели</vt:lpstr>
      <vt:lpstr>Формулировка задачи</vt:lpstr>
      <vt:lpstr>Численные методы</vt:lpstr>
      <vt:lpstr>Нейронная сеть</vt:lpstr>
      <vt:lpstr>Конфигурации нейронной сети</vt:lpstr>
      <vt:lpstr>Сравнение конфигураций</vt:lpstr>
      <vt:lpstr>График Loss-функции</vt:lpstr>
      <vt:lpstr>Графики нейронной сети</vt:lpstr>
      <vt:lpstr>Исследование параметров</vt:lpstr>
      <vt:lpstr>Параметр α</vt:lpstr>
      <vt:lpstr>Параметр δ</vt:lpstr>
      <vt:lpstr>Параметр β</vt:lpstr>
      <vt:lpstr>Параметр β</vt:lpstr>
      <vt:lpstr>Параметры γ и ω</vt:lpstr>
      <vt:lpstr>Общий вид уравнения</vt:lpstr>
      <vt:lpstr>Частотная характеристика</vt:lpstr>
      <vt:lpstr>Переход к хаосу</vt:lpstr>
      <vt:lpstr>Выводы</vt:lpstr>
      <vt:lpstr>Список литературы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Замахаев</dc:creator>
  <cp:lastModifiedBy>Захар Бабак</cp:lastModifiedBy>
  <cp:revision>253</cp:revision>
  <cp:lastPrinted>2021-08-26T19:15:04Z</cp:lastPrinted>
  <dcterms:created xsi:type="dcterms:W3CDTF">2020-05-28T16:18:16Z</dcterms:created>
  <dcterms:modified xsi:type="dcterms:W3CDTF">2024-12-23T18:18:17Z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