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58" r:id="rId6"/>
    <p:sldId id="261" r:id="rId7"/>
    <p:sldId id="300" r:id="rId8"/>
    <p:sldId id="301" r:id="rId9"/>
    <p:sldId id="302" r:id="rId10"/>
    <p:sldId id="306" r:id="rId11"/>
    <p:sldId id="303" r:id="rId12"/>
    <p:sldId id="304" r:id="rId13"/>
    <p:sldId id="305" r:id="rId14"/>
    <p:sldId id="307" r:id="rId15"/>
    <p:sldId id="275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Montserrat" panose="00000500000000000000" pitchFamily="2" charset="-52"/>
      <p:regular r:id="rId21"/>
      <p:bold r:id="rId22"/>
      <p:italic r:id="rId23"/>
      <p:boldItalic r:id="rId24"/>
    </p:embeddedFont>
    <p:embeddedFont>
      <p:font typeface="Raleway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6E5"/>
    <a:srgbClr val="10B981"/>
    <a:srgbClr val="F59E0B"/>
    <a:srgbClr val="E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E9751-83E9-43B6-AFAD-48ECD59AB4E6}">
  <a:tblStyle styleId="{62BE9751-83E9-43B6-AFAD-48ECD59AB4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7A9DB3-6235-4F8E-89D8-E0C0AFDAD7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5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f33e935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f33e935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7E3C0688-8FFF-205A-20A1-4959CB6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6583C3E-D3C7-53A6-3690-F800B00F2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30A02E8C-64CC-76C0-5D45-2831A267B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8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49CC5DFE-C508-337A-2341-7E9DBB0F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6FA49B4C-7C9A-5606-5C32-8ADF30661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63920F0-F777-C7E5-9679-5562ABB37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6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AFBDF843-7C60-4337-5A66-C35B38356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4d99d1a72_0_242:notes">
            <a:extLst>
              <a:ext uri="{FF2B5EF4-FFF2-40B4-BE49-F238E27FC236}">
                <a16:creationId xmlns:a16="http://schemas.microsoft.com/office/drawing/2014/main" id="{6AA8CBFF-8EB0-4ABC-4B8E-35BBBAC8D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4d99d1a72_0_242:notes">
            <a:extLst>
              <a:ext uri="{FF2B5EF4-FFF2-40B4-BE49-F238E27FC236}">
                <a16:creationId xmlns:a16="http://schemas.microsoft.com/office/drawing/2014/main" id="{BA426329-E7FE-A76F-FAA7-9E9CCE8DC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9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F5B52C41-95DA-52F0-E6BD-618D6B7BC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16A9BC8-77B5-476A-C367-63989503C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DD4164F3-85FB-DD55-3E32-39F381199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79A69CA6-280A-88E9-76A1-FBD59DA37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CC283F1-E450-DCFA-93A6-8F86CBFBA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ED5BB71A-665D-F622-5F21-6E61D0627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91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B8D319DF-8B3C-B9BA-CD1A-C46FF10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A2AE200E-C031-610D-D58F-DBB991BB2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9C26C14-837D-3703-D999-DF5095CE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1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1BB108FC-03F3-8B0A-0611-F1DF4E7A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52DC8D83-AB18-FDA3-B6E7-605E723D1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B7B2A4FB-F1A2-FB51-D5E1-D684728DE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3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D403B237-FBE9-76C3-B9F5-00B2F49D5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4d99d1a72_0_57:notes">
            <a:extLst>
              <a:ext uri="{FF2B5EF4-FFF2-40B4-BE49-F238E27FC236}">
                <a16:creationId xmlns:a16="http://schemas.microsoft.com/office/drawing/2014/main" id="{F546FEA8-928A-FB91-E7A9-472CACAA6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4d99d1a72_0_57:notes">
            <a:extLst>
              <a:ext uri="{FF2B5EF4-FFF2-40B4-BE49-F238E27FC236}">
                <a16:creationId xmlns:a16="http://schemas.microsoft.com/office/drawing/2014/main" id="{573CAF84-DA0A-5B81-EF45-9913FF6ED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5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0275" y="979000"/>
            <a:ext cx="41442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275" y="3625150"/>
            <a:ext cx="4144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2"/>
            <a:ext cx="2162150" cy="526700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653" y="3956591"/>
            <a:ext cx="2303046" cy="1188404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51801" y="0"/>
            <a:ext cx="1892123" cy="1558933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234795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1" y="54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-6609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740441" y="76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5400000">
            <a:off x="7988069" y="703090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/>
          <p:nvPr/>
        </p:nvSpPr>
        <p:spPr>
          <a:xfrm rot="5400000">
            <a:off x="-384265" y="384285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 rot="10800000">
            <a:off x="11484" y="398715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 rot="-5400000" flipH="1">
            <a:off x="-703070" y="3987565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10800000" flipH="1">
            <a:off x="7729048" y="398715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5400000" flipH="1">
            <a:off x="7988055" y="703090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4923137" y="2878950"/>
            <a:ext cx="25056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715263" y="2878950"/>
            <a:ext cx="25056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715263" y="2489652"/>
            <a:ext cx="2505600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23138" y="2489652"/>
            <a:ext cx="2505600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10800000">
            <a:off x="7278258" y="4692143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>
            <a:off x="7556103" y="54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6609" y="398863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1665900" y="1507481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1665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 hasCustomPrompt="1"/>
          </p:nvPr>
        </p:nvSpPr>
        <p:spPr>
          <a:xfrm>
            <a:off x="4251900" y="1507477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4251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837900" y="1507477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6837900" y="3093339"/>
            <a:ext cx="640200" cy="6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720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3306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5892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720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3306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5892000" y="3885948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/>
          <p:nvPr/>
        </p:nvSpPr>
        <p:spPr>
          <a:xfrm rot="10800000">
            <a:off x="7556103" y="54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 rot="10800000">
            <a:off x="-6609" y="3988637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 rot="5400000">
            <a:off x="7989795" y="704091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-6609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rot="-5400000">
            <a:off x="-100734" y="85837"/>
            <a:ext cx="1069145" cy="880876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713219" y="1735625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4937239" y="1735625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713219" y="3396200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4937239" y="3396200"/>
            <a:ext cx="3484500" cy="12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713220" y="12652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713220" y="29259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4937209" y="12652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8"/>
          </p:nvPr>
        </p:nvSpPr>
        <p:spPr>
          <a:xfrm>
            <a:off x="4937209" y="2925960"/>
            <a:ext cx="34845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/>
          <p:nvPr/>
        </p:nvSpPr>
        <p:spPr>
          <a:xfrm flipH="1">
            <a:off x="7278258" y="54"/>
            <a:ext cx="1859017" cy="452857"/>
          </a:xfrm>
          <a:custGeom>
            <a:avLst/>
            <a:gdLst/>
            <a:ahLst/>
            <a:cxnLst/>
            <a:rect l="l" t="t" r="r" b="b"/>
            <a:pathLst>
              <a:path w="86486" h="21068" extrusionOk="0">
                <a:moveTo>
                  <a:pt x="0" y="0"/>
                </a:moveTo>
                <a:cubicBezTo>
                  <a:pt x="1598" y="6163"/>
                  <a:pt x="6414" y="11047"/>
                  <a:pt x="14722" y="11162"/>
                </a:cubicBezTo>
                <a:cubicBezTo>
                  <a:pt x="14818" y="11162"/>
                  <a:pt x="14914" y="11163"/>
                  <a:pt x="15009" y="11163"/>
                </a:cubicBezTo>
                <a:cubicBezTo>
                  <a:pt x="20111" y="11163"/>
                  <a:pt x="24904" y="9922"/>
                  <a:pt x="29827" y="9922"/>
                </a:cubicBezTo>
                <a:cubicBezTo>
                  <a:pt x="31932" y="9922"/>
                  <a:pt x="34060" y="10149"/>
                  <a:pt x="36247" y="10796"/>
                </a:cubicBezTo>
                <a:cubicBezTo>
                  <a:pt x="42889" y="12759"/>
                  <a:pt x="48412" y="17393"/>
                  <a:pt x="54941" y="19630"/>
                </a:cubicBezTo>
                <a:cubicBezTo>
                  <a:pt x="57731" y="20580"/>
                  <a:pt x="60696" y="21068"/>
                  <a:pt x="63651" y="21068"/>
                </a:cubicBezTo>
                <a:cubicBezTo>
                  <a:pt x="68430" y="21068"/>
                  <a:pt x="73186" y="19793"/>
                  <a:pt x="77150" y="17142"/>
                </a:cubicBezTo>
                <a:cubicBezTo>
                  <a:pt x="82765" y="13376"/>
                  <a:pt x="86485" y="6733"/>
                  <a:pt x="8646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flipH="1">
            <a:off x="7556103" y="4325728"/>
            <a:ext cx="1587822" cy="819271"/>
          </a:xfrm>
          <a:custGeom>
            <a:avLst/>
            <a:gdLst/>
            <a:ahLst/>
            <a:cxnLst/>
            <a:rect l="l" t="t" r="r" b="b"/>
            <a:pathLst>
              <a:path w="52111" h="26890" extrusionOk="0">
                <a:moveTo>
                  <a:pt x="232" y="0"/>
                </a:moveTo>
                <a:cubicBezTo>
                  <a:pt x="154" y="0"/>
                  <a:pt x="77" y="1"/>
                  <a:pt x="0" y="2"/>
                </a:cubicBezTo>
                <a:lnTo>
                  <a:pt x="0" y="26890"/>
                </a:lnTo>
                <a:lnTo>
                  <a:pt x="52110" y="26890"/>
                </a:lnTo>
                <a:cubicBezTo>
                  <a:pt x="51836" y="25886"/>
                  <a:pt x="51448" y="24927"/>
                  <a:pt x="50992" y="24014"/>
                </a:cubicBezTo>
                <a:cubicBezTo>
                  <a:pt x="48242" y="18663"/>
                  <a:pt x="42325" y="15104"/>
                  <a:pt x="36312" y="15104"/>
                </a:cubicBezTo>
                <a:cubicBezTo>
                  <a:pt x="35887" y="15104"/>
                  <a:pt x="35462" y="15122"/>
                  <a:pt x="35037" y="15158"/>
                </a:cubicBezTo>
                <a:cubicBezTo>
                  <a:pt x="31433" y="15451"/>
                  <a:pt x="27701" y="16922"/>
                  <a:pt x="24207" y="16922"/>
                </a:cubicBezTo>
                <a:cubicBezTo>
                  <a:pt x="22810" y="16922"/>
                  <a:pt x="21452" y="16687"/>
                  <a:pt x="20155" y="16048"/>
                </a:cubicBezTo>
                <a:cubicBezTo>
                  <a:pt x="15019" y="13560"/>
                  <a:pt x="14334" y="6918"/>
                  <a:pt x="10249" y="3380"/>
                </a:cubicBezTo>
                <a:cubicBezTo>
                  <a:pt x="7610" y="1077"/>
                  <a:pt x="3942" y="0"/>
                  <a:pt x="232" y="0"/>
                </a:cubicBezTo>
                <a:close/>
              </a:path>
            </a:pathLst>
          </a:custGeom>
          <a:gradFill>
            <a:gsLst>
              <a:gs pos="0">
                <a:schemeClr val="dk2">
                  <a:alpha val="59730"/>
                </a:schemeClr>
              </a:gs>
              <a:gs pos="100000">
                <a:schemeClr val="lt2">
                  <a:alpha val="5973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 flipH="1">
            <a:off x="-6609" y="76"/>
            <a:ext cx="1403484" cy="1156340"/>
          </a:xfrm>
          <a:custGeom>
            <a:avLst/>
            <a:gdLst/>
            <a:ahLst/>
            <a:cxnLst/>
            <a:rect l="l" t="t" r="r" b="b"/>
            <a:pathLst>
              <a:path w="49258" h="40584" extrusionOk="0">
                <a:moveTo>
                  <a:pt x="49257" y="0"/>
                </a:moveTo>
                <a:lnTo>
                  <a:pt x="49257" y="40583"/>
                </a:lnTo>
                <a:cubicBezTo>
                  <a:pt x="44053" y="39351"/>
                  <a:pt x="39283" y="36452"/>
                  <a:pt x="36156" y="32092"/>
                </a:cubicBezTo>
                <a:cubicBezTo>
                  <a:pt x="33211" y="27984"/>
                  <a:pt x="31659" y="22802"/>
                  <a:pt x="27801" y="19538"/>
                </a:cubicBezTo>
                <a:cubicBezTo>
                  <a:pt x="24469" y="16754"/>
                  <a:pt x="19995" y="15864"/>
                  <a:pt x="15795" y="14836"/>
                </a:cubicBezTo>
                <a:cubicBezTo>
                  <a:pt x="8971" y="13193"/>
                  <a:pt x="0" y="7418"/>
                  <a:pt x="216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sz="3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chivo Black"/>
              <a:buNone/>
              <a:defRPr sz="30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5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0.wdp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microsoft.com/office/2007/relationships/hdphoto" Target="../media/hdphoto8.wdp"/><Relationship Id="rId10" Type="http://schemas.openxmlformats.org/officeDocument/2006/relationships/image" Target="../media/image10.png"/><Relationship Id="rId4" Type="http://schemas.microsoft.com/office/2007/relationships/hdphoto" Target="../media/hdphoto5.wdp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ctrTitle"/>
          </p:nvPr>
        </p:nvSpPr>
        <p:spPr>
          <a:xfrm>
            <a:off x="698106" y="1413539"/>
            <a:ext cx="4893047" cy="25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600" cap="all" dirty="0">
                <a:solidFill>
                  <a:schemeClr val="bg2"/>
                </a:solidFill>
              </a:rPr>
              <a:t>Платформа</a:t>
            </a:r>
            <a:r>
              <a:rPr lang="ru-RU" sz="3600" cap="all" dirty="0"/>
              <a:t> взаимного кредитования</a:t>
            </a:r>
            <a:br>
              <a:rPr lang="en-US" cap="all" dirty="0"/>
            </a:br>
            <a:br>
              <a:rPr lang="en-US" cap="all" dirty="0"/>
            </a:br>
            <a:r>
              <a:rPr lang="en-US" cap="all" dirty="0">
                <a:solidFill>
                  <a:schemeClr val="bg2">
                    <a:lumMod val="50000"/>
                  </a:schemeClr>
                </a:solidFill>
              </a:rPr>
              <a:t>Simulacrum</a:t>
            </a:r>
            <a:endParaRPr lang="ru-RU" cap="all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73" name="Google Shape;173;p28"/>
          <p:cNvGrpSpPr/>
          <p:nvPr/>
        </p:nvGrpSpPr>
        <p:grpSpPr>
          <a:xfrm>
            <a:off x="6285321" y="480482"/>
            <a:ext cx="345413" cy="564911"/>
            <a:chOff x="-3731650" y="1563039"/>
            <a:chExt cx="1041657" cy="1703592"/>
          </a:xfrm>
        </p:grpSpPr>
        <p:sp>
          <p:nvSpPr>
            <p:cNvPr id="174" name="Google Shape;174;p28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8"/>
          <p:cNvGrpSpPr/>
          <p:nvPr/>
        </p:nvGrpSpPr>
        <p:grpSpPr>
          <a:xfrm>
            <a:off x="5799891" y="1227038"/>
            <a:ext cx="598853" cy="643961"/>
            <a:chOff x="-2932090" y="-176096"/>
            <a:chExt cx="1259947" cy="1354852"/>
          </a:xfrm>
        </p:grpSpPr>
        <p:sp>
          <p:nvSpPr>
            <p:cNvPr id="180" name="Google Shape;180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8"/>
          <p:cNvGrpSpPr/>
          <p:nvPr/>
        </p:nvGrpSpPr>
        <p:grpSpPr>
          <a:xfrm>
            <a:off x="7877181" y="1665884"/>
            <a:ext cx="345414" cy="564911"/>
            <a:chOff x="-3731656" y="1563039"/>
            <a:chExt cx="1041662" cy="1703592"/>
          </a:xfrm>
        </p:grpSpPr>
        <p:sp>
          <p:nvSpPr>
            <p:cNvPr id="186" name="Google Shape;186;p28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-3731656" y="1563039"/>
              <a:ext cx="602794" cy="735534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8"/>
          <p:cNvGrpSpPr/>
          <p:nvPr/>
        </p:nvGrpSpPr>
        <p:grpSpPr>
          <a:xfrm rot="10800000">
            <a:off x="6917650" y="916235"/>
            <a:ext cx="598853" cy="643961"/>
            <a:chOff x="-2932090" y="-176096"/>
            <a:chExt cx="1259947" cy="1354852"/>
          </a:xfrm>
        </p:grpSpPr>
        <p:sp>
          <p:nvSpPr>
            <p:cNvPr id="192" name="Google Shape;192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7802786" y="652252"/>
            <a:ext cx="598853" cy="643961"/>
            <a:chOff x="-2932090" y="-176096"/>
            <a:chExt cx="1259947" cy="1354852"/>
          </a:xfrm>
        </p:grpSpPr>
        <p:sp>
          <p:nvSpPr>
            <p:cNvPr id="209" name="Google Shape;209;p28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6048447" y="1724852"/>
            <a:ext cx="2059508" cy="2790789"/>
            <a:chOff x="5802424" y="1711081"/>
            <a:chExt cx="2059508" cy="2790789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6342663" y="1711081"/>
              <a:ext cx="979007" cy="1706662"/>
              <a:chOff x="213575" y="419800"/>
              <a:chExt cx="1056786" cy="1842252"/>
            </a:xfrm>
          </p:grpSpPr>
          <p:sp>
            <p:nvSpPr>
              <p:cNvPr id="216" name="Google Shape;216;p28"/>
              <p:cNvSpPr/>
              <p:nvPr/>
            </p:nvSpPr>
            <p:spPr>
              <a:xfrm>
                <a:off x="213575" y="1234313"/>
                <a:ext cx="1056773" cy="595495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8741" extrusionOk="0">
                    <a:moveTo>
                      <a:pt x="1" y="8651"/>
                    </a:moveTo>
                    <a:lnTo>
                      <a:pt x="16161" y="18740"/>
                    </a:lnTo>
                    <a:lnTo>
                      <a:pt x="33257" y="8902"/>
                    </a:lnTo>
                    <a:lnTo>
                      <a:pt x="1616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213575" y="1505585"/>
                <a:ext cx="1056773" cy="756467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23807" extrusionOk="0">
                    <a:moveTo>
                      <a:pt x="46" y="0"/>
                    </a:moveTo>
                    <a:lnTo>
                      <a:pt x="1" y="114"/>
                    </a:lnTo>
                    <a:lnTo>
                      <a:pt x="16161" y="10203"/>
                    </a:lnTo>
                    <a:lnTo>
                      <a:pt x="16161" y="23807"/>
                    </a:lnTo>
                    <a:lnTo>
                      <a:pt x="16321" y="23579"/>
                    </a:lnTo>
                    <a:lnTo>
                      <a:pt x="16321" y="10203"/>
                    </a:lnTo>
                    <a:lnTo>
                      <a:pt x="33257" y="365"/>
                    </a:lnTo>
                    <a:lnTo>
                      <a:pt x="33189" y="251"/>
                    </a:lnTo>
                    <a:lnTo>
                      <a:pt x="16161" y="10043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13575" y="1502562"/>
                <a:ext cx="513516" cy="752845"/>
              </a:xfrm>
              <a:custGeom>
                <a:avLst/>
                <a:gdLst/>
                <a:ahLst/>
                <a:cxnLst/>
                <a:rect l="l" t="t" r="r" b="b"/>
                <a:pathLst>
                  <a:path w="16161" h="23693" extrusionOk="0">
                    <a:moveTo>
                      <a:pt x="16161" y="23693"/>
                    </a:moveTo>
                    <a:lnTo>
                      <a:pt x="16161" y="10089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727072" y="1510538"/>
                <a:ext cx="543289" cy="744870"/>
              </a:xfrm>
              <a:custGeom>
                <a:avLst/>
                <a:gdLst/>
                <a:ahLst/>
                <a:cxnLst/>
                <a:rect l="l" t="t" r="r" b="b"/>
                <a:pathLst>
                  <a:path w="17098" h="23442" extrusionOk="0">
                    <a:moveTo>
                      <a:pt x="1" y="9838"/>
                    </a:moveTo>
                    <a:lnTo>
                      <a:pt x="1" y="23442"/>
                    </a:lnTo>
                    <a:lnTo>
                      <a:pt x="170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213575" y="419800"/>
                <a:ext cx="513516" cy="1409984"/>
              </a:xfrm>
              <a:custGeom>
                <a:avLst/>
                <a:gdLst/>
                <a:ahLst/>
                <a:cxnLst/>
                <a:rect l="l" t="t" r="r" b="b"/>
                <a:pathLst>
                  <a:path w="16161" h="44374" extrusionOk="0">
                    <a:moveTo>
                      <a:pt x="16161" y="1"/>
                    </a:moveTo>
                    <a:lnTo>
                      <a:pt x="1" y="34284"/>
                    </a:lnTo>
                    <a:lnTo>
                      <a:pt x="16161" y="44373"/>
                    </a:lnTo>
                    <a:close/>
                  </a:path>
                </a:pathLst>
              </a:custGeom>
              <a:solidFill>
                <a:srgbClr val="5992FD">
                  <a:alpha val="45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727072" y="419800"/>
                <a:ext cx="543289" cy="1409984"/>
              </a:xfrm>
              <a:custGeom>
                <a:avLst/>
                <a:gdLst/>
                <a:ahLst/>
                <a:cxnLst/>
                <a:rect l="l" t="t" r="r" b="b"/>
                <a:pathLst>
                  <a:path w="17098" h="44374" extrusionOk="0">
                    <a:moveTo>
                      <a:pt x="1" y="1"/>
                    </a:moveTo>
                    <a:lnTo>
                      <a:pt x="1" y="44373"/>
                    </a:lnTo>
                    <a:lnTo>
                      <a:pt x="17097" y="34535"/>
                    </a:lnTo>
                    <a:close/>
                  </a:path>
                </a:pathLst>
              </a:custGeom>
              <a:solidFill>
                <a:srgbClr val="5992FD">
                  <a:alpha val="31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" name="Google Shape;222;p28"/>
            <p:cNvGrpSpPr/>
            <p:nvPr/>
          </p:nvGrpSpPr>
          <p:grpSpPr>
            <a:xfrm>
              <a:off x="5802424" y="3497982"/>
              <a:ext cx="2059508" cy="1003889"/>
              <a:chOff x="5802424" y="3497982"/>
              <a:chExt cx="2059508" cy="1003889"/>
            </a:xfrm>
          </p:grpSpPr>
          <p:sp>
            <p:nvSpPr>
              <p:cNvPr id="223" name="Google Shape;223;p28"/>
              <p:cNvSpPr/>
              <p:nvPr/>
            </p:nvSpPr>
            <p:spPr>
              <a:xfrm>
                <a:off x="6644743" y="3651243"/>
                <a:ext cx="374871" cy="139244"/>
              </a:xfrm>
              <a:custGeom>
                <a:avLst/>
                <a:gdLst/>
                <a:ahLst/>
                <a:cxnLst/>
                <a:rect l="l" t="t" r="r" b="b"/>
                <a:pathLst>
                  <a:path w="13399" h="4977" extrusionOk="0">
                    <a:moveTo>
                      <a:pt x="6711" y="1"/>
                    </a:moveTo>
                    <a:cubicBezTo>
                      <a:pt x="3013" y="1"/>
                      <a:pt x="0" y="1119"/>
                      <a:pt x="0" y="2489"/>
                    </a:cubicBezTo>
                    <a:cubicBezTo>
                      <a:pt x="0" y="3858"/>
                      <a:pt x="3013" y="4977"/>
                      <a:pt x="6711" y="4977"/>
                    </a:cubicBezTo>
                    <a:cubicBezTo>
                      <a:pt x="10409" y="4977"/>
                      <a:pt x="13399" y="3858"/>
                      <a:pt x="13399" y="2489"/>
                    </a:cubicBezTo>
                    <a:cubicBezTo>
                      <a:pt x="13399" y="1119"/>
                      <a:pt x="10409" y="1"/>
                      <a:pt x="6711" y="1"/>
                    </a:cubicBezTo>
                    <a:close/>
                  </a:path>
                </a:pathLst>
              </a:cu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5802424" y="3676786"/>
                <a:ext cx="2059508" cy="825084"/>
              </a:xfrm>
              <a:custGeom>
                <a:avLst/>
                <a:gdLst/>
                <a:ahLst/>
                <a:cxnLst/>
                <a:rect l="l" t="t" r="r" b="b"/>
                <a:pathLst>
                  <a:path w="73613" h="29491" extrusionOk="0">
                    <a:moveTo>
                      <a:pt x="1" y="14746"/>
                    </a:moveTo>
                    <a:cubicBezTo>
                      <a:pt x="1" y="22872"/>
                      <a:pt x="16481" y="29491"/>
                      <a:pt x="36818" y="29491"/>
                    </a:cubicBezTo>
                    <a:lnTo>
                      <a:pt x="36818" y="29491"/>
                    </a:lnTo>
                    <a:cubicBezTo>
                      <a:pt x="57132" y="29491"/>
                      <a:pt x="73612" y="22872"/>
                      <a:pt x="73612" y="14746"/>
                    </a:cubicBezTo>
                    <a:lnTo>
                      <a:pt x="73612" y="14746"/>
                    </a:lnTo>
                    <a:cubicBezTo>
                      <a:pt x="73612" y="6597"/>
                      <a:pt x="57132" y="1"/>
                      <a:pt x="36818" y="1"/>
                    </a:cubicBezTo>
                    <a:lnTo>
                      <a:pt x="36818" y="1"/>
                    </a:lnTo>
                    <a:cubicBezTo>
                      <a:pt x="16481" y="1"/>
                      <a:pt x="1" y="6597"/>
                      <a:pt x="1" y="147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5970373" y="3724683"/>
                <a:ext cx="1728086" cy="705676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25223" extrusionOk="0">
                    <a:moveTo>
                      <a:pt x="7259" y="4497"/>
                    </a:moveTo>
                    <a:lnTo>
                      <a:pt x="1" y="4497"/>
                    </a:lnTo>
                    <a:lnTo>
                      <a:pt x="1" y="12737"/>
                    </a:lnTo>
                    <a:lnTo>
                      <a:pt x="24" y="12737"/>
                    </a:lnTo>
                    <a:cubicBezTo>
                      <a:pt x="161" y="19630"/>
                      <a:pt x="13924" y="25222"/>
                      <a:pt x="30883" y="25222"/>
                    </a:cubicBezTo>
                    <a:lnTo>
                      <a:pt x="30883" y="25222"/>
                    </a:lnTo>
                    <a:cubicBezTo>
                      <a:pt x="47843" y="25222"/>
                      <a:pt x="61629" y="19630"/>
                      <a:pt x="61766" y="12737"/>
                    </a:cubicBezTo>
                    <a:lnTo>
                      <a:pt x="61766" y="12737"/>
                    </a:lnTo>
                    <a:lnTo>
                      <a:pt x="61766" y="12737"/>
                    </a:lnTo>
                    <a:lnTo>
                      <a:pt x="61766" y="4497"/>
                    </a:lnTo>
                    <a:lnTo>
                      <a:pt x="54508" y="4497"/>
                    </a:lnTo>
                    <a:cubicBezTo>
                      <a:pt x="48847" y="1735"/>
                      <a:pt x="40379" y="1"/>
                      <a:pt x="30883" y="1"/>
                    </a:cubicBezTo>
                    <a:lnTo>
                      <a:pt x="30883" y="1"/>
                    </a:lnTo>
                    <a:cubicBezTo>
                      <a:pt x="21411" y="1"/>
                      <a:pt x="12943" y="1735"/>
                      <a:pt x="7259" y="449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5970373" y="4070178"/>
                <a:ext cx="1728086" cy="360182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12874" extrusionOk="0">
                    <a:moveTo>
                      <a:pt x="1" y="0"/>
                    </a:moveTo>
                    <a:lnTo>
                      <a:pt x="1" y="388"/>
                    </a:lnTo>
                    <a:lnTo>
                      <a:pt x="24" y="388"/>
                    </a:lnTo>
                    <a:cubicBezTo>
                      <a:pt x="161" y="7281"/>
                      <a:pt x="13924" y="12873"/>
                      <a:pt x="30883" y="12873"/>
                    </a:cubicBezTo>
                    <a:cubicBezTo>
                      <a:pt x="47843" y="12873"/>
                      <a:pt x="61629" y="7281"/>
                      <a:pt x="61766" y="388"/>
                    </a:cubicBezTo>
                    <a:lnTo>
                      <a:pt x="61766" y="0"/>
                    </a:lnTo>
                    <a:cubicBezTo>
                      <a:pt x="61629" y="6916"/>
                      <a:pt x="47843" y="12508"/>
                      <a:pt x="30883" y="12508"/>
                    </a:cubicBezTo>
                    <a:cubicBezTo>
                      <a:pt x="13924" y="12508"/>
                      <a:pt x="161" y="6916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5970373" y="3497982"/>
                <a:ext cx="1728086" cy="704390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25177" extrusionOk="0">
                    <a:moveTo>
                      <a:pt x="1" y="12600"/>
                    </a:moveTo>
                    <a:cubicBezTo>
                      <a:pt x="1" y="19539"/>
                      <a:pt x="13833" y="25177"/>
                      <a:pt x="30883" y="25177"/>
                    </a:cubicBezTo>
                    <a:lnTo>
                      <a:pt x="30883" y="25177"/>
                    </a:lnTo>
                    <a:cubicBezTo>
                      <a:pt x="47957" y="25177"/>
                      <a:pt x="61766" y="19539"/>
                      <a:pt x="61766" y="12600"/>
                    </a:cubicBezTo>
                    <a:lnTo>
                      <a:pt x="61766" y="12600"/>
                    </a:lnTo>
                    <a:cubicBezTo>
                      <a:pt x="61766" y="5638"/>
                      <a:pt x="47957" y="1"/>
                      <a:pt x="30883" y="1"/>
                    </a:cubicBezTo>
                    <a:lnTo>
                      <a:pt x="30883" y="1"/>
                    </a:lnTo>
                    <a:cubicBezTo>
                      <a:pt x="13833" y="1"/>
                      <a:pt x="1" y="5638"/>
                      <a:pt x="1" y="12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6071288" y="3560567"/>
                <a:ext cx="1522424" cy="566460"/>
              </a:xfrm>
              <a:custGeom>
                <a:avLst/>
                <a:gdLst/>
                <a:ahLst/>
                <a:cxnLst/>
                <a:rect l="l" t="t" r="r" b="b"/>
                <a:pathLst>
                  <a:path w="54416" h="20247" extrusionOk="0">
                    <a:moveTo>
                      <a:pt x="27208" y="0"/>
                    </a:moveTo>
                    <a:cubicBezTo>
                      <a:pt x="12166" y="0"/>
                      <a:pt x="0" y="4543"/>
                      <a:pt x="0" y="10112"/>
                    </a:cubicBezTo>
                    <a:cubicBezTo>
                      <a:pt x="0" y="15704"/>
                      <a:pt x="12166" y="20246"/>
                      <a:pt x="27208" y="20246"/>
                    </a:cubicBezTo>
                    <a:cubicBezTo>
                      <a:pt x="42227" y="20246"/>
                      <a:pt x="54416" y="15704"/>
                      <a:pt x="54416" y="10112"/>
                    </a:cubicBezTo>
                    <a:cubicBezTo>
                      <a:pt x="54416" y="4543"/>
                      <a:pt x="42227" y="0"/>
                      <a:pt x="27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5970373" y="3843476"/>
                <a:ext cx="1728086" cy="358895"/>
              </a:xfrm>
              <a:custGeom>
                <a:avLst/>
                <a:gdLst/>
                <a:ahLst/>
                <a:cxnLst/>
                <a:rect l="l" t="t" r="r" b="b"/>
                <a:pathLst>
                  <a:path w="61767" h="12828" extrusionOk="0">
                    <a:moveTo>
                      <a:pt x="24" y="0"/>
                    </a:moveTo>
                    <a:cubicBezTo>
                      <a:pt x="24" y="91"/>
                      <a:pt x="1" y="160"/>
                      <a:pt x="1" y="251"/>
                    </a:cubicBezTo>
                    <a:cubicBezTo>
                      <a:pt x="1" y="7190"/>
                      <a:pt x="13833" y="12828"/>
                      <a:pt x="30883" y="12828"/>
                    </a:cubicBezTo>
                    <a:cubicBezTo>
                      <a:pt x="47957" y="12828"/>
                      <a:pt x="61766" y="7190"/>
                      <a:pt x="61766" y="251"/>
                    </a:cubicBezTo>
                    <a:cubicBezTo>
                      <a:pt x="61766" y="160"/>
                      <a:pt x="61766" y="91"/>
                      <a:pt x="61766" y="0"/>
                    </a:cubicBezTo>
                    <a:cubicBezTo>
                      <a:pt x="61469" y="6848"/>
                      <a:pt x="47751" y="12371"/>
                      <a:pt x="30883" y="12371"/>
                    </a:cubicBezTo>
                    <a:cubicBezTo>
                      <a:pt x="14016" y="12371"/>
                      <a:pt x="320" y="6848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6343957" y="3653173"/>
                <a:ext cx="981563" cy="401057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14335" extrusionOk="0">
                    <a:moveTo>
                      <a:pt x="4132" y="2557"/>
                    </a:moveTo>
                    <a:lnTo>
                      <a:pt x="1" y="2557"/>
                    </a:lnTo>
                    <a:lnTo>
                      <a:pt x="1" y="7236"/>
                    </a:lnTo>
                    <a:lnTo>
                      <a:pt x="1" y="7236"/>
                    </a:lnTo>
                    <a:cubicBezTo>
                      <a:pt x="92" y="11162"/>
                      <a:pt x="7921" y="14334"/>
                      <a:pt x="17530" y="14334"/>
                    </a:cubicBezTo>
                    <a:lnTo>
                      <a:pt x="17530" y="14334"/>
                    </a:lnTo>
                    <a:cubicBezTo>
                      <a:pt x="27163" y="14334"/>
                      <a:pt x="34992" y="11162"/>
                      <a:pt x="35060" y="7236"/>
                    </a:cubicBezTo>
                    <a:lnTo>
                      <a:pt x="35060" y="7236"/>
                    </a:lnTo>
                    <a:lnTo>
                      <a:pt x="35083" y="7236"/>
                    </a:lnTo>
                    <a:lnTo>
                      <a:pt x="35083" y="2557"/>
                    </a:lnTo>
                    <a:lnTo>
                      <a:pt x="30952" y="2557"/>
                    </a:lnTo>
                    <a:cubicBezTo>
                      <a:pt x="27733" y="982"/>
                      <a:pt x="22917" y="0"/>
                      <a:pt x="17530" y="0"/>
                    </a:cubicBezTo>
                    <a:lnTo>
                      <a:pt x="17530" y="0"/>
                    </a:lnTo>
                    <a:cubicBezTo>
                      <a:pt x="12166" y="0"/>
                      <a:pt x="7350" y="982"/>
                      <a:pt x="4132" y="2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6343957" y="3849211"/>
                <a:ext cx="981563" cy="205019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7328" extrusionOk="0">
                    <a:moveTo>
                      <a:pt x="1" y="0"/>
                    </a:moveTo>
                    <a:lnTo>
                      <a:pt x="1" y="229"/>
                    </a:lnTo>
                    <a:cubicBezTo>
                      <a:pt x="92" y="4155"/>
                      <a:pt x="7921" y="7327"/>
                      <a:pt x="17530" y="7327"/>
                    </a:cubicBezTo>
                    <a:cubicBezTo>
                      <a:pt x="27163" y="7327"/>
                      <a:pt x="34992" y="4155"/>
                      <a:pt x="35060" y="229"/>
                    </a:cubicBezTo>
                    <a:lnTo>
                      <a:pt x="35083" y="229"/>
                    </a:lnTo>
                    <a:lnTo>
                      <a:pt x="35083" y="0"/>
                    </a:lnTo>
                    <a:lnTo>
                      <a:pt x="35060" y="0"/>
                    </a:lnTo>
                    <a:cubicBezTo>
                      <a:pt x="34992" y="3926"/>
                      <a:pt x="27163" y="7099"/>
                      <a:pt x="17530" y="7099"/>
                    </a:cubicBezTo>
                    <a:cubicBezTo>
                      <a:pt x="7921" y="7099"/>
                      <a:pt x="92" y="392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6343957" y="3524812"/>
                <a:ext cx="981563" cy="399770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14289" extrusionOk="0">
                    <a:moveTo>
                      <a:pt x="1" y="7145"/>
                    </a:moveTo>
                    <a:cubicBezTo>
                      <a:pt x="1" y="11070"/>
                      <a:pt x="7852" y="14289"/>
                      <a:pt x="17530" y="14289"/>
                    </a:cubicBezTo>
                    <a:lnTo>
                      <a:pt x="17530" y="14289"/>
                    </a:lnTo>
                    <a:cubicBezTo>
                      <a:pt x="27231" y="14289"/>
                      <a:pt x="35083" y="11070"/>
                      <a:pt x="35083" y="7145"/>
                    </a:cubicBezTo>
                    <a:lnTo>
                      <a:pt x="35083" y="7145"/>
                    </a:lnTo>
                    <a:cubicBezTo>
                      <a:pt x="35083" y="3196"/>
                      <a:pt x="27231" y="0"/>
                      <a:pt x="17530" y="0"/>
                    </a:cubicBezTo>
                    <a:lnTo>
                      <a:pt x="17530" y="0"/>
                    </a:lnTo>
                    <a:cubicBezTo>
                      <a:pt x="7852" y="0"/>
                      <a:pt x="1" y="3196"/>
                      <a:pt x="1" y="714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6400807" y="3559924"/>
                <a:ext cx="864673" cy="321881"/>
              </a:xfrm>
              <a:custGeom>
                <a:avLst/>
                <a:gdLst/>
                <a:ahLst/>
                <a:cxnLst/>
                <a:rect l="l" t="t" r="r" b="b"/>
                <a:pathLst>
                  <a:path w="30906" h="11505" extrusionOk="0">
                    <a:moveTo>
                      <a:pt x="15453" y="1"/>
                    </a:moveTo>
                    <a:cubicBezTo>
                      <a:pt x="6939" y="1"/>
                      <a:pt x="0" y="2580"/>
                      <a:pt x="0" y="5753"/>
                    </a:cubicBezTo>
                    <a:cubicBezTo>
                      <a:pt x="0" y="8925"/>
                      <a:pt x="6939" y="11505"/>
                      <a:pt x="15453" y="11505"/>
                    </a:cubicBezTo>
                    <a:cubicBezTo>
                      <a:pt x="23989" y="11505"/>
                      <a:pt x="30906" y="8925"/>
                      <a:pt x="30906" y="5753"/>
                    </a:cubicBezTo>
                    <a:cubicBezTo>
                      <a:pt x="30906" y="2580"/>
                      <a:pt x="23989" y="1"/>
                      <a:pt x="15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6343957" y="3720851"/>
                <a:ext cx="981563" cy="203732"/>
              </a:xfrm>
              <a:custGeom>
                <a:avLst/>
                <a:gdLst/>
                <a:ahLst/>
                <a:cxnLst/>
                <a:rect l="l" t="t" r="r" b="b"/>
                <a:pathLst>
                  <a:path w="35084" h="7282" extrusionOk="0">
                    <a:moveTo>
                      <a:pt x="1" y="1"/>
                    </a:moveTo>
                    <a:cubicBezTo>
                      <a:pt x="1" y="46"/>
                      <a:pt x="1" y="92"/>
                      <a:pt x="1" y="138"/>
                    </a:cubicBezTo>
                    <a:cubicBezTo>
                      <a:pt x="1" y="4063"/>
                      <a:pt x="7852" y="7282"/>
                      <a:pt x="17530" y="7282"/>
                    </a:cubicBezTo>
                    <a:cubicBezTo>
                      <a:pt x="27231" y="7282"/>
                      <a:pt x="35083" y="4063"/>
                      <a:pt x="35083" y="138"/>
                    </a:cubicBezTo>
                    <a:cubicBezTo>
                      <a:pt x="35083" y="92"/>
                      <a:pt x="35060" y="46"/>
                      <a:pt x="35060" y="1"/>
                    </a:cubicBezTo>
                    <a:cubicBezTo>
                      <a:pt x="34900" y="3881"/>
                      <a:pt x="27117" y="7008"/>
                      <a:pt x="17530" y="7008"/>
                    </a:cubicBezTo>
                    <a:cubicBezTo>
                      <a:pt x="7967" y="7008"/>
                      <a:pt x="183" y="388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28"/>
            <p:cNvSpPr/>
            <p:nvPr/>
          </p:nvSpPr>
          <p:spPr>
            <a:xfrm>
              <a:off x="6188488" y="2425196"/>
              <a:ext cx="1287375" cy="1703600"/>
            </a:xfrm>
            <a:custGeom>
              <a:avLst/>
              <a:gdLst/>
              <a:ahLst/>
              <a:cxnLst/>
              <a:rect l="l" t="t" r="r" b="b"/>
              <a:pathLst>
                <a:path w="51495" h="68144" extrusionOk="0">
                  <a:moveTo>
                    <a:pt x="1" y="0"/>
                  </a:moveTo>
                  <a:lnTo>
                    <a:pt x="1" y="58571"/>
                  </a:lnTo>
                  <a:cubicBezTo>
                    <a:pt x="1" y="63868"/>
                    <a:pt x="11528" y="68143"/>
                    <a:pt x="25740" y="68143"/>
                  </a:cubicBezTo>
                  <a:cubicBezTo>
                    <a:pt x="39967" y="68143"/>
                    <a:pt x="51494" y="63868"/>
                    <a:pt x="51494" y="58571"/>
                  </a:cubicBezTo>
                  <a:lnTo>
                    <a:pt x="5149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450"/>
                    <a:alpha val="27600"/>
                  </a:srgbClr>
                </a:gs>
                <a:gs pos="100000">
                  <a:schemeClr val="lt2">
                    <a:alpha val="276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BA2BCD5B-BD2B-1C28-8FF6-0C55A820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Овал 268">
            <a:extLst>
              <a:ext uri="{FF2B5EF4-FFF2-40B4-BE49-F238E27FC236}">
                <a16:creationId xmlns:a16="http://schemas.microsoft.com/office/drawing/2014/main" id="{90D9D4C2-F95B-21AA-7AB6-E44E9A6A2375}"/>
              </a:ext>
            </a:extLst>
          </p:cNvPr>
          <p:cNvSpPr/>
          <p:nvPr/>
        </p:nvSpPr>
        <p:spPr>
          <a:xfrm>
            <a:off x="7607064" y="2565896"/>
            <a:ext cx="1220183" cy="1235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8" name="Овал 267">
            <a:extLst>
              <a:ext uri="{FF2B5EF4-FFF2-40B4-BE49-F238E27FC236}">
                <a16:creationId xmlns:a16="http://schemas.microsoft.com/office/drawing/2014/main" id="{A53FD8B7-427F-0BE5-BC23-7745CAB8B982}"/>
              </a:ext>
            </a:extLst>
          </p:cNvPr>
          <p:cNvSpPr/>
          <p:nvPr/>
        </p:nvSpPr>
        <p:spPr>
          <a:xfrm>
            <a:off x="0" y="2593974"/>
            <a:ext cx="1220183" cy="12359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9161AC59-2CD4-C2A9-7C1C-81CF721152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3BE3AA97-47E4-B061-A17C-1B12097449CA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pic>
        <p:nvPicPr>
          <p:cNvPr id="2052" name="Picture 4" descr="люди значок png | PNGWing">
            <a:extLst>
              <a:ext uri="{FF2B5EF4-FFF2-40B4-BE49-F238E27FC236}">
                <a16:creationId xmlns:a16="http://schemas.microsoft.com/office/drawing/2014/main" id="{70963A11-E268-7B05-0A3D-F6F48112D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22" y1="40000" x2="4622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2871" r="15373" b="11725"/>
          <a:stretch>
            <a:fillRect/>
          </a:stretch>
        </p:blipFill>
        <p:spPr bwMode="auto">
          <a:xfrm>
            <a:off x="272631" y="2683442"/>
            <a:ext cx="709659" cy="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BED30-38C8-60CF-21FF-C68C775EC580}"/>
              </a:ext>
            </a:extLst>
          </p:cNvPr>
          <p:cNvSpPr txBox="1"/>
          <p:nvPr/>
        </p:nvSpPr>
        <p:spPr>
          <a:xfrm>
            <a:off x="147518" y="3406414"/>
            <a:ext cx="944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Заёмщик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01AA626-EF13-696F-9171-B23C7A4F4028}"/>
              </a:ext>
            </a:extLst>
          </p:cNvPr>
          <p:cNvCxnSpPr>
            <a:cxnSpLocks/>
          </p:cNvCxnSpPr>
          <p:nvPr/>
        </p:nvCxnSpPr>
        <p:spPr>
          <a:xfrm>
            <a:off x="1814486" y="1908657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5ED30C-198D-BA27-346F-0FF5D726C21B}"/>
              </a:ext>
            </a:extLst>
          </p:cNvPr>
          <p:cNvSpPr txBox="1"/>
          <p:nvPr/>
        </p:nvSpPr>
        <p:spPr>
          <a:xfrm>
            <a:off x="2007798" y="1524679"/>
            <a:ext cx="75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заявка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33285F-F852-F31F-6C2F-9C38573C9002}"/>
              </a:ext>
            </a:extLst>
          </p:cNvPr>
          <p:cNvSpPr txBox="1"/>
          <p:nvPr/>
        </p:nvSpPr>
        <p:spPr>
          <a:xfrm>
            <a:off x="2068281" y="1936488"/>
            <a:ext cx="75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залог</a:t>
            </a: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F5BC6ED5-9052-2002-C081-CA953088B8BF}"/>
              </a:ext>
            </a:extLst>
          </p:cNvPr>
          <p:cNvSpPr/>
          <p:nvPr/>
        </p:nvSpPr>
        <p:spPr>
          <a:xfrm>
            <a:off x="3448329" y="1318107"/>
            <a:ext cx="2247342" cy="3761894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2ED1F-5126-BDCD-307F-1AC69183BD92}"/>
              </a:ext>
            </a:extLst>
          </p:cNvPr>
          <p:cNvSpPr txBox="1"/>
          <p:nvPr/>
        </p:nvSpPr>
        <p:spPr>
          <a:xfrm>
            <a:off x="3448328" y="1336018"/>
            <a:ext cx="224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Smart-contract</a:t>
            </a:r>
            <a:endParaRPr lang="ru-RU" sz="2000" b="1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2056" name="Picture 8" descr="Синий токен Эфириума изолирован на белом фоне 3D значок знак и символ  Мультяшный минимальный стиль | Премиум PSD">
            <a:extLst>
              <a:ext uri="{FF2B5EF4-FFF2-40B4-BE49-F238E27FC236}">
                <a16:creationId xmlns:a16="http://schemas.microsoft.com/office/drawing/2014/main" id="{A6FE0315-A2E7-CB54-AECF-936D1BA8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05" b="89776" l="9744" r="89936">
                        <a14:foregroundMark x1="49521" y1="9265" x2="49521" y2="9265"/>
                        <a14:foregroundMark x1="9744" y1="48882" x2="9744" y2="48882"/>
                        <a14:foregroundMark x1="56230" y1="89617" x2="56230" y2="89617"/>
                        <a14:foregroundMark x1="89936" y1="52077" x2="89936" y2="52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60" y="2222484"/>
            <a:ext cx="450487" cy="4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люди значок png | PNGWing">
            <a:extLst>
              <a:ext uri="{FF2B5EF4-FFF2-40B4-BE49-F238E27FC236}">
                <a16:creationId xmlns:a16="http://schemas.microsoft.com/office/drawing/2014/main" id="{5BE05021-C51D-0DF9-BA44-E2AF3EA1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222" y1="40000" x2="4622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53" t="12871" r="15373" b="11725"/>
          <a:stretch>
            <a:fillRect/>
          </a:stretch>
        </p:blipFill>
        <p:spPr bwMode="auto">
          <a:xfrm>
            <a:off x="7863027" y="2664261"/>
            <a:ext cx="709659" cy="75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C70DBB-A31F-8745-3C3F-4A766B80E4C9}"/>
              </a:ext>
            </a:extLst>
          </p:cNvPr>
          <p:cNvSpPr txBox="1"/>
          <p:nvPr/>
        </p:nvSpPr>
        <p:spPr>
          <a:xfrm>
            <a:off x="7733577" y="3403111"/>
            <a:ext cx="96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Кредитор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C4BF56F1-750E-0FA3-C24E-7CF49CEF65A7}"/>
              </a:ext>
            </a:extLst>
          </p:cNvPr>
          <p:cNvCxnSpPr>
            <a:cxnSpLocks/>
          </p:cNvCxnSpPr>
          <p:nvPr/>
        </p:nvCxnSpPr>
        <p:spPr>
          <a:xfrm flipH="1">
            <a:off x="6153279" y="2593851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6936CCAC-8EBC-7E60-A462-186C24BC1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13" y="1827669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C970CF-6ECC-64AD-84BF-3F63F680DD82}"/>
              </a:ext>
            </a:extLst>
          </p:cNvPr>
          <p:cNvSpPr txBox="1"/>
          <p:nvPr/>
        </p:nvSpPr>
        <p:spPr>
          <a:xfrm>
            <a:off x="5985839" y="2181723"/>
            <a:ext cx="163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финансирование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BB6A1-D240-80C4-C80B-640CDE8401E0}"/>
              </a:ext>
            </a:extLst>
          </p:cNvPr>
          <p:cNvSpPr txBox="1"/>
          <p:nvPr/>
        </p:nvSpPr>
        <p:spPr>
          <a:xfrm>
            <a:off x="6040232" y="2654722"/>
            <a:ext cx="147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подтверждение перевода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C7C5BE2-9B58-6A73-2212-633570DEE147}"/>
              </a:ext>
            </a:extLst>
          </p:cNvPr>
          <p:cNvCxnSpPr>
            <a:cxnSpLocks/>
          </p:cNvCxnSpPr>
          <p:nvPr/>
        </p:nvCxnSpPr>
        <p:spPr>
          <a:xfrm>
            <a:off x="3562350" y="3041773"/>
            <a:ext cx="2006600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DA30BC-0B17-C51C-D7D7-8F70D2753601}"/>
              </a:ext>
            </a:extLst>
          </p:cNvPr>
          <p:cNvSpPr txBox="1"/>
          <p:nvPr/>
        </p:nvSpPr>
        <p:spPr>
          <a:xfrm>
            <a:off x="4160179" y="3041773"/>
            <a:ext cx="823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сделка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A6B0048-5811-597A-B9B8-D1AD01F832AC}"/>
              </a:ext>
            </a:extLst>
          </p:cNvPr>
          <p:cNvCxnSpPr>
            <a:cxnSpLocks/>
          </p:cNvCxnSpPr>
          <p:nvPr/>
        </p:nvCxnSpPr>
        <p:spPr>
          <a:xfrm flipH="1">
            <a:off x="1814486" y="3560180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38A594E-EBA2-CCAE-20FE-4B11F36F5ABE}"/>
              </a:ext>
            </a:extLst>
          </p:cNvPr>
          <p:cNvCxnSpPr>
            <a:cxnSpLocks/>
          </p:cNvCxnSpPr>
          <p:nvPr/>
        </p:nvCxnSpPr>
        <p:spPr>
          <a:xfrm>
            <a:off x="3562350" y="4001658"/>
            <a:ext cx="2006600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AF42E7-A819-FC24-3CD4-1423CFCC72AE}"/>
              </a:ext>
            </a:extLst>
          </p:cNvPr>
          <p:cNvSpPr txBox="1"/>
          <p:nvPr/>
        </p:nvSpPr>
        <p:spPr>
          <a:xfrm>
            <a:off x="3791642" y="4023645"/>
            <a:ext cx="156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окончание срока</a:t>
            </a:r>
          </a:p>
        </p:txBody>
      </p: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038479B8-7D34-5009-1B22-88F5CE50D553}"/>
              </a:ext>
            </a:extLst>
          </p:cNvPr>
          <p:cNvCxnSpPr>
            <a:cxnSpLocks/>
          </p:cNvCxnSpPr>
          <p:nvPr/>
        </p:nvCxnSpPr>
        <p:spPr>
          <a:xfrm>
            <a:off x="6162368" y="4447399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C46F0F1A-517A-4342-D6E8-B9C500EC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08" y="4015350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10" descr="УЗДК – Бесплатные иконки: бизнес и финансы">
            <a:extLst>
              <a:ext uri="{FF2B5EF4-FFF2-40B4-BE49-F238E27FC236}">
                <a16:creationId xmlns:a16="http://schemas.microsoft.com/office/drawing/2014/main" id="{81AA191C-7E7E-8958-1B62-741E5D43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94" y="4019528"/>
            <a:ext cx="361767" cy="3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504FA307-C094-84B1-FB75-4C3D879376F0}"/>
              </a:ext>
            </a:extLst>
          </p:cNvPr>
          <p:cNvSpPr txBox="1"/>
          <p:nvPr/>
        </p:nvSpPr>
        <p:spPr>
          <a:xfrm>
            <a:off x="4111241" y="4338448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выплата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B8FB819-363E-BD3F-EB5D-30FC9676C8B7}"/>
              </a:ext>
            </a:extLst>
          </p:cNvPr>
          <p:cNvSpPr txBox="1"/>
          <p:nvPr/>
        </p:nvSpPr>
        <p:spPr>
          <a:xfrm>
            <a:off x="4365013" y="4568300"/>
            <a:ext cx="440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или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8D59D65-E269-8197-98FE-2E61D09736E7}"/>
              </a:ext>
            </a:extLst>
          </p:cNvPr>
          <p:cNvSpPr txBox="1"/>
          <p:nvPr/>
        </p:nvSpPr>
        <p:spPr>
          <a:xfrm>
            <a:off x="3494084" y="4753941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невыплата</a:t>
            </a:r>
            <a:r>
              <a:rPr lang="en-US" dirty="0"/>
              <a:t>/</a:t>
            </a:r>
            <a:r>
              <a:rPr lang="ru-RU" dirty="0"/>
              <a:t>ликвидация</a:t>
            </a:r>
          </a:p>
        </p:txBody>
      </p: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E749A1AC-44DF-CA76-1B04-0BF1A4AFF2FF}"/>
              </a:ext>
            </a:extLst>
          </p:cNvPr>
          <p:cNvCxnSpPr>
            <a:cxnSpLocks/>
          </p:cNvCxnSpPr>
          <p:nvPr/>
        </p:nvCxnSpPr>
        <p:spPr>
          <a:xfrm flipH="1">
            <a:off x="1814486" y="4498487"/>
            <a:ext cx="114287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>
            <a:extLst>
              <a:ext uri="{FF2B5EF4-FFF2-40B4-BE49-F238E27FC236}">
                <a16:creationId xmlns:a16="http://schemas.microsoft.com/office/drawing/2014/main" id="{FBF7F575-8F94-A0F4-4BD6-B7630DB5358D}"/>
              </a:ext>
            </a:extLst>
          </p:cNvPr>
          <p:cNvCxnSpPr>
            <a:cxnSpLocks/>
          </p:cNvCxnSpPr>
          <p:nvPr/>
        </p:nvCxnSpPr>
        <p:spPr>
          <a:xfrm>
            <a:off x="6170094" y="4941366"/>
            <a:ext cx="1143000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16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24583 -0.0981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09877E-6 L -0.20538 0.1138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8" y="567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83 -0.09815 L 0.21632 0.0283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32 0.02839 L 0.23889 0.2240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97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8 0.11389 L -0.4691 0.25988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728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9 0.22407 L 0.00156 0.3506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63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35061 L 0.47622 0.43642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33" y="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6" grpId="0"/>
      <p:bldP spid="40" grpId="0"/>
      <p:bldP spid="45" grpId="0"/>
      <p:bldP spid="56" grpId="0"/>
      <p:bldP spid="260" grpId="0"/>
      <p:bldP spid="261" grpId="0"/>
      <p:bldP spid="2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1E2CB6CD-C629-BE1C-61C1-4AFF21D1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CD90C222-58B3-3B8C-D5BE-0F2E83D72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FD60BB18-2CA5-D429-D8EF-E61ED60A6082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pic>
        <p:nvPicPr>
          <p:cNvPr id="16" name="Рисунок 15" descr="Изображение выглядит как шаблон, Цвет Majorelle blue, Цвет электрик, фиолетов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58FEE94-47D1-1673-9A2B-BD98383E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33" y="1755775"/>
            <a:ext cx="2170113" cy="2170113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131257E-AF6B-3BDC-9B64-B3269688F652}"/>
              </a:ext>
            </a:extLst>
          </p:cNvPr>
          <p:cNvSpPr/>
          <p:nvPr/>
        </p:nvSpPr>
        <p:spPr>
          <a:xfrm>
            <a:off x="5032242" y="3699460"/>
            <a:ext cx="566804" cy="13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093DE-092E-B7EB-813D-5136AFD44AF3}"/>
              </a:ext>
            </a:extLst>
          </p:cNvPr>
          <p:cNvSpPr txBox="1"/>
          <p:nvPr/>
        </p:nvSpPr>
        <p:spPr>
          <a:xfrm>
            <a:off x="3365500" y="3925888"/>
            <a:ext cx="241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-52"/>
              </a:rPr>
              <a:t>Sepolia</a:t>
            </a:r>
            <a:r>
              <a:rPr lang="en-US" sz="2000" b="1" dirty="0">
                <a:latin typeface="Montserrat" panose="00000500000000000000" pitchFamily="2" charset="-52"/>
              </a:rPr>
              <a:t> RPC URL</a:t>
            </a:r>
            <a:endParaRPr lang="ru-RU" sz="2000" b="1" dirty="0">
              <a:latin typeface="Montserrat" panose="00000500000000000000" pitchFamily="2" charset="-52"/>
            </a:endParaRPr>
          </a:p>
        </p:txBody>
      </p:sp>
      <p:pic>
        <p:nvPicPr>
          <p:cNvPr id="21" name="Рисунок 20" descr="Изображение выглядит как шаблон, Графика, Цвет Majorelle blue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898561-3A21-813A-BF1A-EC770E50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6" y="1755775"/>
            <a:ext cx="2170113" cy="2170113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B7E6F62-2297-9177-9CD7-803B7C8A6245}"/>
              </a:ext>
            </a:extLst>
          </p:cNvPr>
          <p:cNvSpPr/>
          <p:nvPr/>
        </p:nvSpPr>
        <p:spPr>
          <a:xfrm>
            <a:off x="1910927" y="3668467"/>
            <a:ext cx="559223" cy="1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60C666-BEC7-925D-7921-C97198F3DED3}"/>
              </a:ext>
            </a:extLst>
          </p:cNvPr>
          <p:cNvSpPr txBox="1"/>
          <p:nvPr/>
        </p:nvSpPr>
        <p:spPr>
          <a:xfrm>
            <a:off x="821454" y="3921124"/>
            <a:ext cx="134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Montserrat" panose="00000500000000000000" pitchFamily="2" charset="-52"/>
              </a:rPr>
              <a:t>Вебсайт</a:t>
            </a:r>
          </a:p>
        </p:txBody>
      </p:sp>
      <p:pic>
        <p:nvPicPr>
          <p:cNvPr id="25" name="Рисунок 24" descr="Изображение выглядит как шаблон, Графика, Цвет Majorelle blue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521F512-C025-06D5-67D0-9B18A119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460" y="1755774"/>
            <a:ext cx="2170113" cy="2170113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B4D4468-8138-A81E-C38E-198A049FB2A0}"/>
              </a:ext>
            </a:extLst>
          </p:cNvPr>
          <p:cNvSpPr/>
          <p:nvPr/>
        </p:nvSpPr>
        <p:spPr>
          <a:xfrm>
            <a:off x="8051588" y="3668467"/>
            <a:ext cx="559223" cy="1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BF81E-B44C-4CB4-7437-DBA4207B6EDA}"/>
              </a:ext>
            </a:extLst>
          </p:cNvPr>
          <p:cNvSpPr txBox="1"/>
          <p:nvPr/>
        </p:nvSpPr>
        <p:spPr>
          <a:xfrm>
            <a:off x="7092249" y="3921124"/>
            <a:ext cx="1126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2" charset="-52"/>
              </a:rPr>
              <a:t>GitHub</a:t>
            </a:r>
            <a:endParaRPr lang="ru-RU" sz="2000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302199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4727FFD5-6532-F6F5-97A3-EE1F8E79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BBEBC8D3-69CF-9F59-B395-3987093CE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CA29097E-76D9-3874-5DBA-ACF1F47C746D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70236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5C9E76E1-7FCC-E394-D781-76566A490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21CE2FBB-86B2-39B0-804C-D4339A9D1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</a:t>
            </a:r>
            <a:r>
              <a:rPr lang="en-US" dirty="0"/>
              <a:t> </a:t>
            </a:r>
            <a:r>
              <a:rPr lang="ru-RU" dirty="0"/>
              <a:t>функционала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A40611E0-4D5D-A2EC-8C24-5AE1B8FF1346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4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813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87E09ECD-9C70-4817-6877-A6E06A25D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9C1B7A60-E481-7EF1-DAE6-43C7EE6EA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5802" y="483801"/>
            <a:ext cx="62353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работы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09F35854-DF7D-AF6E-BF7E-C490CD571DBF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279873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5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500434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7"/>
          <p:cNvGrpSpPr/>
          <p:nvPr/>
        </p:nvGrpSpPr>
        <p:grpSpPr>
          <a:xfrm>
            <a:off x="540518" y="1276533"/>
            <a:ext cx="345413" cy="564911"/>
            <a:chOff x="-3731650" y="1563039"/>
            <a:chExt cx="1041657" cy="1703592"/>
          </a:xfrm>
        </p:grpSpPr>
        <p:sp>
          <p:nvSpPr>
            <p:cNvPr id="496" name="Google Shape;496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7"/>
          <p:cNvGrpSpPr/>
          <p:nvPr/>
        </p:nvGrpSpPr>
        <p:grpSpPr>
          <a:xfrm>
            <a:off x="413800" y="2354447"/>
            <a:ext cx="598853" cy="643961"/>
            <a:chOff x="-2932090" y="-176096"/>
            <a:chExt cx="1259947" cy="1354852"/>
          </a:xfrm>
        </p:grpSpPr>
        <p:sp>
          <p:nvSpPr>
            <p:cNvPr id="502" name="Google Shape;502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47"/>
          <p:cNvGrpSpPr/>
          <p:nvPr/>
        </p:nvGrpSpPr>
        <p:grpSpPr>
          <a:xfrm rot="10800000">
            <a:off x="1061150" y="1490647"/>
            <a:ext cx="598853" cy="643961"/>
            <a:chOff x="-2932090" y="-176096"/>
            <a:chExt cx="1259947" cy="1354852"/>
          </a:xfrm>
        </p:grpSpPr>
        <p:sp>
          <p:nvSpPr>
            <p:cNvPr id="508" name="Google Shape;508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7"/>
          <p:cNvGrpSpPr/>
          <p:nvPr/>
        </p:nvGrpSpPr>
        <p:grpSpPr>
          <a:xfrm>
            <a:off x="540518" y="3518495"/>
            <a:ext cx="345413" cy="564911"/>
            <a:chOff x="-3731650" y="1563039"/>
            <a:chExt cx="1041657" cy="1703592"/>
          </a:xfrm>
        </p:grpSpPr>
        <p:sp>
          <p:nvSpPr>
            <p:cNvPr id="514" name="Google Shape;514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47"/>
          <p:cNvGrpSpPr/>
          <p:nvPr/>
        </p:nvGrpSpPr>
        <p:grpSpPr>
          <a:xfrm>
            <a:off x="7610718" y="967370"/>
            <a:ext cx="345413" cy="564911"/>
            <a:chOff x="-3731650" y="1563039"/>
            <a:chExt cx="1041657" cy="1703592"/>
          </a:xfrm>
        </p:grpSpPr>
        <p:sp>
          <p:nvSpPr>
            <p:cNvPr id="520" name="Google Shape;520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47"/>
          <p:cNvGrpSpPr/>
          <p:nvPr/>
        </p:nvGrpSpPr>
        <p:grpSpPr>
          <a:xfrm>
            <a:off x="7484000" y="2045285"/>
            <a:ext cx="598853" cy="643961"/>
            <a:chOff x="-2932090" y="-176096"/>
            <a:chExt cx="1259947" cy="1354852"/>
          </a:xfrm>
        </p:grpSpPr>
        <p:sp>
          <p:nvSpPr>
            <p:cNvPr id="526" name="Google Shape;526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7"/>
          <p:cNvGrpSpPr/>
          <p:nvPr/>
        </p:nvGrpSpPr>
        <p:grpSpPr>
          <a:xfrm rot="10800000">
            <a:off x="8131350" y="1181485"/>
            <a:ext cx="598853" cy="643961"/>
            <a:chOff x="-2932090" y="-176096"/>
            <a:chExt cx="1259947" cy="1354852"/>
          </a:xfrm>
        </p:grpSpPr>
        <p:sp>
          <p:nvSpPr>
            <p:cNvPr id="532" name="Google Shape;532;p47"/>
            <p:cNvSpPr/>
            <p:nvPr/>
          </p:nvSpPr>
          <p:spPr>
            <a:xfrm>
              <a:off x="-2932090" y="-145328"/>
              <a:ext cx="1155584" cy="1324083"/>
            </a:xfrm>
            <a:custGeom>
              <a:avLst/>
              <a:gdLst/>
              <a:ahLst/>
              <a:cxnLst/>
              <a:rect l="l" t="t" r="r" b="b"/>
              <a:pathLst>
                <a:path w="11117" h="12738" extrusionOk="0">
                  <a:moveTo>
                    <a:pt x="1621" y="823"/>
                  </a:moveTo>
                  <a:lnTo>
                    <a:pt x="1621" y="823"/>
                  </a:lnTo>
                  <a:cubicBezTo>
                    <a:pt x="1" y="2124"/>
                    <a:pt x="411" y="5479"/>
                    <a:pt x="2557" y="8401"/>
                  </a:cubicBezTo>
                  <a:lnTo>
                    <a:pt x="2557" y="8401"/>
                  </a:lnTo>
                  <a:cubicBezTo>
                    <a:pt x="4703" y="11345"/>
                    <a:pt x="7784" y="12737"/>
                    <a:pt x="9519" y="11573"/>
                  </a:cubicBezTo>
                  <a:lnTo>
                    <a:pt x="9519" y="11573"/>
                  </a:lnTo>
                  <a:lnTo>
                    <a:pt x="9519" y="11573"/>
                  </a:lnTo>
                  <a:lnTo>
                    <a:pt x="10455" y="10889"/>
                  </a:lnTo>
                  <a:lnTo>
                    <a:pt x="10295" y="10660"/>
                  </a:lnTo>
                  <a:cubicBezTo>
                    <a:pt x="11117" y="9085"/>
                    <a:pt x="10546" y="6323"/>
                    <a:pt x="8743" y="3881"/>
                  </a:cubicBezTo>
                  <a:lnTo>
                    <a:pt x="8743" y="3881"/>
                  </a:lnTo>
                  <a:cubicBezTo>
                    <a:pt x="6917" y="1393"/>
                    <a:pt x="4429" y="1"/>
                    <a:pt x="2648" y="343"/>
                  </a:cubicBezTo>
                  <a:lnTo>
                    <a:pt x="2648" y="343"/>
                  </a:lnTo>
                  <a:lnTo>
                    <a:pt x="2511" y="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7"/>
            <p:cNvSpPr/>
            <p:nvPr/>
          </p:nvSpPr>
          <p:spPr>
            <a:xfrm>
              <a:off x="-2849037" y="-176096"/>
              <a:ext cx="1176894" cy="1295498"/>
            </a:xfrm>
            <a:custGeom>
              <a:avLst/>
              <a:gdLst/>
              <a:ahLst/>
              <a:cxnLst/>
              <a:rect l="l" t="t" r="r" b="b"/>
              <a:pathLst>
                <a:path w="11322" h="12463" extrusionOk="0">
                  <a:moveTo>
                    <a:pt x="1712" y="457"/>
                  </a:moveTo>
                  <a:cubicBezTo>
                    <a:pt x="0" y="1712"/>
                    <a:pt x="389" y="5136"/>
                    <a:pt x="2580" y="8103"/>
                  </a:cubicBezTo>
                  <a:lnTo>
                    <a:pt x="2580" y="8103"/>
                  </a:lnTo>
                  <a:cubicBezTo>
                    <a:pt x="4748" y="11070"/>
                    <a:pt x="7898" y="12463"/>
                    <a:pt x="9610" y="11230"/>
                  </a:cubicBezTo>
                  <a:lnTo>
                    <a:pt x="9610" y="11230"/>
                  </a:lnTo>
                  <a:cubicBezTo>
                    <a:pt x="11322" y="9975"/>
                    <a:pt x="10934" y="6551"/>
                    <a:pt x="8765" y="3561"/>
                  </a:cubicBezTo>
                  <a:lnTo>
                    <a:pt x="8765" y="3561"/>
                  </a:lnTo>
                  <a:cubicBezTo>
                    <a:pt x="7122" y="1347"/>
                    <a:pt x="4931" y="0"/>
                    <a:pt x="3219" y="0"/>
                  </a:cubicBezTo>
                  <a:lnTo>
                    <a:pt x="3219" y="0"/>
                  </a:lnTo>
                  <a:cubicBezTo>
                    <a:pt x="2671" y="0"/>
                    <a:pt x="2146" y="137"/>
                    <a:pt x="1712" y="4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7"/>
            <p:cNvSpPr/>
            <p:nvPr/>
          </p:nvSpPr>
          <p:spPr>
            <a:xfrm>
              <a:off x="-2718583" y="-59884"/>
              <a:ext cx="935008" cy="1032199"/>
            </a:xfrm>
            <a:custGeom>
              <a:avLst/>
              <a:gdLst/>
              <a:ahLst/>
              <a:cxnLst/>
              <a:rect l="l" t="t" r="r" b="b"/>
              <a:pathLst>
                <a:path w="8995" h="9930" extrusionOk="0">
                  <a:moveTo>
                    <a:pt x="1370" y="366"/>
                  </a:moveTo>
                  <a:cubicBezTo>
                    <a:pt x="1" y="1370"/>
                    <a:pt x="320" y="4086"/>
                    <a:pt x="2055" y="6460"/>
                  </a:cubicBezTo>
                  <a:lnTo>
                    <a:pt x="2055" y="6460"/>
                  </a:lnTo>
                  <a:cubicBezTo>
                    <a:pt x="3790" y="8811"/>
                    <a:pt x="6278" y="9930"/>
                    <a:pt x="7647" y="8925"/>
                  </a:cubicBezTo>
                  <a:lnTo>
                    <a:pt x="7647" y="8925"/>
                  </a:lnTo>
                  <a:cubicBezTo>
                    <a:pt x="8994" y="7921"/>
                    <a:pt x="8697" y="5205"/>
                    <a:pt x="6963" y="2854"/>
                  </a:cubicBezTo>
                  <a:lnTo>
                    <a:pt x="6963" y="2854"/>
                  </a:lnTo>
                  <a:cubicBezTo>
                    <a:pt x="5662" y="1073"/>
                    <a:pt x="3927" y="1"/>
                    <a:pt x="2580" y="1"/>
                  </a:cubicBezTo>
                  <a:lnTo>
                    <a:pt x="2580" y="1"/>
                  </a:lnTo>
                  <a:cubicBezTo>
                    <a:pt x="2124" y="1"/>
                    <a:pt x="1713" y="115"/>
                    <a:pt x="1370" y="3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7"/>
            <p:cNvSpPr/>
            <p:nvPr/>
          </p:nvSpPr>
          <p:spPr>
            <a:xfrm>
              <a:off x="-2690102" y="-34417"/>
              <a:ext cx="880331" cy="914842"/>
            </a:xfrm>
            <a:custGeom>
              <a:avLst/>
              <a:gdLst/>
              <a:ahLst/>
              <a:cxnLst/>
              <a:rect l="l" t="t" r="r" b="b"/>
              <a:pathLst>
                <a:path w="8469" h="8801" extrusionOk="0">
                  <a:moveTo>
                    <a:pt x="2310" y="27"/>
                  </a:moveTo>
                  <a:cubicBezTo>
                    <a:pt x="3574" y="27"/>
                    <a:pt x="5228" y="1068"/>
                    <a:pt x="6460" y="2769"/>
                  </a:cubicBezTo>
                  <a:cubicBezTo>
                    <a:pt x="8104" y="5005"/>
                    <a:pt x="8446" y="7562"/>
                    <a:pt x="7214" y="8452"/>
                  </a:cubicBezTo>
                  <a:cubicBezTo>
                    <a:pt x="6918" y="8671"/>
                    <a:pt x="6558" y="8774"/>
                    <a:pt x="6160" y="8774"/>
                  </a:cubicBezTo>
                  <a:cubicBezTo>
                    <a:pt x="4895" y="8774"/>
                    <a:pt x="3236" y="7733"/>
                    <a:pt x="1987" y="6033"/>
                  </a:cubicBezTo>
                  <a:cubicBezTo>
                    <a:pt x="366" y="3819"/>
                    <a:pt x="24" y="1262"/>
                    <a:pt x="1256" y="349"/>
                  </a:cubicBezTo>
                  <a:cubicBezTo>
                    <a:pt x="1552" y="130"/>
                    <a:pt x="1911" y="27"/>
                    <a:pt x="2310" y="27"/>
                  </a:cubicBezTo>
                  <a:close/>
                  <a:moveTo>
                    <a:pt x="2310" y="1"/>
                  </a:moveTo>
                  <a:cubicBezTo>
                    <a:pt x="1904" y="1"/>
                    <a:pt x="1537" y="106"/>
                    <a:pt x="1233" y="326"/>
                  </a:cubicBezTo>
                  <a:cubicBezTo>
                    <a:pt x="1" y="1239"/>
                    <a:pt x="320" y="3819"/>
                    <a:pt x="1964" y="6055"/>
                  </a:cubicBezTo>
                  <a:cubicBezTo>
                    <a:pt x="3227" y="7769"/>
                    <a:pt x="4885" y="8800"/>
                    <a:pt x="6150" y="8800"/>
                  </a:cubicBezTo>
                  <a:cubicBezTo>
                    <a:pt x="6553" y="8800"/>
                    <a:pt x="6916" y="8695"/>
                    <a:pt x="7214" y="8475"/>
                  </a:cubicBezTo>
                  <a:cubicBezTo>
                    <a:pt x="8469" y="7562"/>
                    <a:pt x="8149" y="4983"/>
                    <a:pt x="6506" y="2746"/>
                  </a:cubicBezTo>
                  <a:cubicBezTo>
                    <a:pt x="5242" y="1032"/>
                    <a:pt x="3585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7"/>
            <p:cNvSpPr/>
            <p:nvPr/>
          </p:nvSpPr>
          <p:spPr>
            <a:xfrm>
              <a:off x="-2469423" y="54042"/>
              <a:ext cx="470362" cy="737923"/>
            </a:xfrm>
            <a:custGeom>
              <a:avLst/>
              <a:gdLst/>
              <a:ahLst/>
              <a:cxnLst/>
              <a:rect l="l" t="t" r="r" b="b"/>
              <a:pathLst>
                <a:path w="4525" h="7099" extrusionOk="0">
                  <a:moveTo>
                    <a:pt x="1347" y="1826"/>
                  </a:moveTo>
                  <a:lnTo>
                    <a:pt x="1507" y="1918"/>
                  </a:lnTo>
                  <a:lnTo>
                    <a:pt x="2534" y="2465"/>
                  </a:lnTo>
                  <a:cubicBezTo>
                    <a:pt x="2762" y="2579"/>
                    <a:pt x="2968" y="2899"/>
                    <a:pt x="3036" y="3173"/>
                  </a:cubicBezTo>
                  <a:lnTo>
                    <a:pt x="3036" y="3241"/>
                  </a:lnTo>
                  <a:cubicBezTo>
                    <a:pt x="3087" y="3444"/>
                    <a:pt x="3025" y="3559"/>
                    <a:pt x="2906" y="3559"/>
                  </a:cubicBezTo>
                  <a:cubicBezTo>
                    <a:pt x="2865" y="3559"/>
                    <a:pt x="2816" y="3545"/>
                    <a:pt x="2762" y="3515"/>
                  </a:cubicBezTo>
                  <a:lnTo>
                    <a:pt x="1575" y="2876"/>
                  </a:lnTo>
                  <a:lnTo>
                    <a:pt x="1347" y="1826"/>
                  </a:lnTo>
                  <a:close/>
                  <a:moveTo>
                    <a:pt x="1781" y="3835"/>
                  </a:moveTo>
                  <a:lnTo>
                    <a:pt x="2968" y="4497"/>
                  </a:lnTo>
                  <a:lnTo>
                    <a:pt x="3059" y="4542"/>
                  </a:lnTo>
                  <a:cubicBezTo>
                    <a:pt x="3310" y="4657"/>
                    <a:pt x="3538" y="5022"/>
                    <a:pt x="3607" y="5319"/>
                  </a:cubicBezTo>
                  <a:lnTo>
                    <a:pt x="3630" y="5387"/>
                  </a:lnTo>
                  <a:cubicBezTo>
                    <a:pt x="3682" y="5613"/>
                    <a:pt x="3601" y="5747"/>
                    <a:pt x="3459" y="5747"/>
                  </a:cubicBezTo>
                  <a:cubicBezTo>
                    <a:pt x="3415" y="5747"/>
                    <a:pt x="3364" y="5734"/>
                    <a:pt x="3310" y="5707"/>
                  </a:cubicBezTo>
                  <a:lnTo>
                    <a:pt x="2192" y="5090"/>
                  </a:lnTo>
                  <a:lnTo>
                    <a:pt x="2032" y="4999"/>
                  </a:lnTo>
                  <a:lnTo>
                    <a:pt x="1781" y="3835"/>
                  </a:lnTo>
                  <a:close/>
                  <a:moveTo>
                    <a:pt x="434" y="0"/>
                  </a:moveTo>
                  <a:lnTo>
                    <a:pt x="548" y="548"/>
                  </a:lnTo>
                  <a:lnTo>
                    <a:pt x="389" y="457"/>
                  </a:lnTo>
                  <a:lnTo>
                    <a:pt x="1" y="251"/>
                  </a:lnTo>
                  <a:lnTo>
                    <a:pt x="206" y="1210"/>
                  </a:lnTo>
                  <a:lnTo>
                    <a:pt x="594" y="1415"/>
                  </a:lnTo>
                  <a:lnTo>
                    <a:pt x="799" y="2465"/>
                  </a:lnTo>
                  <a:lnTo>
                    <a:pt x="1005" y="3424"/>
                  </a:lnTo>
                  <a:lnTo>
                    <a:pt x="1256" y="4588"/>
                  </a:lnTo>
                  <a:lnTo>
                    <a:pt x="868" y="4383"/>
                  </a:lnTo>
                  <a:lnTo>
                    <a:pt x="1073" y="5364"/>
                  </a:lnTo>
                  <a:lnTo>
                    <a:pt x="1461" y="5570"/>
                  </a:lnTo>
                  <a:lnTo>
                    <a:pt x="1644" y="5661"/>
                  </a:lnTo>
                  <a:lnTo>
                    <a:pt x="1735" y="6095"/>
                  </a:lnTo>
                  <a:lnTo>
                    <a:pt x="2511" y="6505"/>
                  </a:lnTo>
                  <a:lnTo>
                    <a:pt x="2397" y="6072"/>
                  </a:lnTo>
                  <a:lnTo>
                    <a:pt x="2397" y="6072"/>
                  </a:lnTo>
                  <a:lnTo>
                    <a:pt x="2717" y="6232"/>
                  </a:lnTo>
                  <a:lnTo>
                    <a:pt x="2808" y="6688"/>
                  </a:lnTo>
                  <a:lnTo>
                    <a:pt x="3584" y="7099"/>
                  </a:lnTo>
                  <a:lnTo>
                    <a:pt x="3493" y="6642"/>
                  </a:lnTo>
                  <a:lnTo>
                    <a:pt x="3516" y="6665"/>
                  </a:lnTo>
                  <a:cubicBezTo>
                    <a:pt x="3685" y="6758"/>
                    <a:pt x="3836" y="6803"/>
                    <a:pt x="3964" y="6803"/>
                  </a:cubicBezTo>
                  <a:cubicBezTo>
                    <a:pt x="4340" y="6803"/>
                    <a:pt x="4525" y="6427"/>
                    <a:pt x="4406" y="5798"/>
                  </a:cubicBezTo>
                  <a:lnTo>
                    <a:pt x="4383" y="5729"/>
                  </a:lnTo>
                  <a:cubicBezTo>
                    <a:pt x="4292" y="5296"/>
                    <a:pt x="4063" y="4816"/>
                    <a:pt x="3767" y="4405"/>
                  </a:cubicBezTo>
                  <a:cubicBezTo>
                    <a:pt x="3858" y="4246"/>
                    <a:pt x="3881" y="3995"/>
                    <a:pt x="3812" y="3652"/>
                  </a:cubicBezTo>
                  <a:lnTo>
                    <a:pt x="3790" y="3584"/>
                  </a:lnTo>
                  <a:cubicBezTo>
                    <a:pt x="3630" y="2808"/>
                    <a:pt x="3013" y="1918"/>
                    <a:pt x="2420" y="1552"/>
                  </a:cubicBezTo>
                  <a:lnTo>
                    <a:pt x="2283" y="1005"/>
                  </a:lnTo>
                  <a:lnTo>
                    <a:pt x="1530" y="594"/>
                  </a:lnTo>
                  <a:lnTo>
                    <a:pt x="1644" y="1141"/>
                  </a:lnTo>
                  <a:lnTo>
                    <a:pt x="1324" y="959"/>
                  </a:lnTo>
                  <a:lnTo>
                    <a:pt x="1210" y="41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7"/>
          <p:cNvGrpSpPr/>
          <p:nvPr/>
        </p:nvGrpSpPr>
        <p:grpSpPr>
          <a:xfrm>
            <a:off x="7610718" y="3209333"/>
            <a:ext cx="345413" cy="564911"/>
            <a:chOff x="-3731650" y="1563039"/>
            <a:chExt cx="1041657" cy="1703592"/>
          </a:xfrm>
        </p:grpSpPr>
        <p:sp>
          <p:nvSpPr>
            <p:cNvPr id="538" name="Google Shape;538;p47"/>
            <p:cNvSpPr/>
            <p:nvPr/>
          </p:nvSpPr>
          <p:spPr>
            <a:xfrm>
              <a:off x="-3546625" y="1563039"/>
              <a:ext cx="856631" cy="735533"/>
            </a:xfrm>
            <a:custGeom>
              <a:avLst/>
              <a:gdLst/>
              <a:ahLst/>
              <a:cxnLst/>
              <a:rect l="l" t="t" r="r" b="b"/>
              <a:pathLst>
                <a:path w="8241" h="7076" extrusionOk="0">
                  <a:moveTo>
                    <a:pt x="4018" y="0"/>
                  </a:moveTo>
                  <a:lnTo>
                    <a:pt x="1" y="7076"/>
                  </a:lnTo>
                  <a:lnTo>
                    <a:pt x="8241" y="6642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7"/>
            <p:cNvSpPr/>
            <p:nvPr/>
          </p:nvSpPr>
          <p:spPr>
            <a:xfrm>
              <a:off x="-3731650" y="1563039"/>
              <a:ext cx="602792" cy="735533"/>
            </a:xfrm>
            <a:custGeom>
              <a:avLst/>
              <a:gdLst/>
              <a:ahLst/>
              <a:cxnLst/>
              <a:rect l="l" t="t" r="r" b="b"/>
              <a:pathLst>
                <a:path w="5799" h="7076" extrusionOk="0">
                  <a:moveTo>
                    <a:pt x="5798" y="0"/>
                  </a:moveTo>
                  <a:lnTo>
                    <a:pt x="3744" y="0"/>
                  </a:lnTo>
                  <a:lnTo>
                    <a:pt x="0" y="6665"/>
                  </a:lnTo>
                  <a:lnTo>
                    <a:pt x="1781" y="7076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7"/>
            <p:cNvSpPr/>
            <p:nvPr/>
          </p:nvSpPr>
          <p:spPr>
            <a:xfrm>
              <a:off x="-3292682" y="2262914"/>
              <a:ext cx="391570" cy="1003717"/>
            </a:xfrm>
            <a:custGeom>
              <a:avLst/>
              <a:gdLst/>
              <a:ahLst/>
              <a:cxnLst/>
              <a:rect l="l" t="t" r="r" b="b"/>
              <a:pathLst>
                <a:path w="3767" h="9656" extrusionOk="0">
                  <a:moveTo>
                    <a:pt x="3766" y="8720"/>
                  </a:moveTo>
                  <a:lnTo>
                    <a:pt x="0" y="9656"/>
                  </a:lnTo>
                  <a:lnTo>
                    <a:pt x="0" y="206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7"/>
            <p:cNvSpPr/>
            <p:nvPr/>
          </p:nvSpPr>
          <p:spPr>
            <a:xfrm>
              <a:off x="-3513362" y="2284223"/>
              <a:ext cx="220784" cy="982408"/>
            </a:xfrm>
            <a:custGeom>
              <a:avLst/>
              <a:gdLst/>
              <a:ahLst/>
              <a:cxnLst/>
              <a:rect l="l" t="t" r="r" b="b"/>
              <a:pathLst>
                <a:path w="2124" h="9451" extrusionOk="0">
                  <a:moveTo>
                    <a:pt x="2123" y="9451"/>
                  </a:moveTo>
                  <a:lnTo>
                    <a:pt x="0" y="8994"/>
                  </a:lnTo>
                  <a:lnTo>
                    <a:pt x="0" y="115"/>
                  </a:lnTo>
                  <a:lnTo>
                    <a:pt x="2123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59730"/>
                  </a:schemeClr>
                </a:gs>
                <a:gs pos="100000">
                  <a:schemeClr val="lt2">
                    <a:alpha val="597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7"/>
            <p:cNvSpPr/>
            <p:nvPr/>
          </p:nvSpPr>
          <p:spPr>
            <a:xfrm>
              <a:off x="-3513362" y="2262914"/>
              <a:ext cx="612251" cy="54676"/>
            </a:xfrm>
            <a:custGeom>
              <a:avLst/>
              <a:gdLst/>
              <a:ahLst/>
              <a:cxnLst/>
              <a:rect l="l" t="t" r="r" b="b"/>
              <a:pathLst>
                <a:path w="5890" h="526" extrusionOk="0">
                  <a:moveTo>
                    <a:pt x="5889" y="1"/>
                  </a:moveTo>
                  <a:lnTo>
                    <a:pt x="2123" y="206"/>
                  </a:lnTo>
                  <a:lnTo>
                    <a:pt x="0" y="320"/>
                  </a:lnTo>
                  <a:lnTo>
                    <a:pt x="0" y="526"/>
                  </a:lnTo>
                  <a:lnTo>
                    <a:pt x="2123" y="457"/>
                  </a:lnTo>
                  <a:lnTo>
                    <a:pt x="5889" y="229"/>
                  </a:lnTo>
                  <a:lnTo>
                    <a:pt x="5889" y="1"/>
                  </a:lnTo>
                  <a:close/>
                </a:path>
              </a:pathLst>
            </a:custGeom>
            <a:solidFill>
              <a:srgbClr val="ACC9FF">
                <a:alpha val="5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Блок-схема: процесс 5">
            <a:extLst>
              <a:ext uri="{FF2B5EF4-FFF2-40B4-BE49-F238E27FC236}">
                <a16:creationId xmlns:a16="http://schemas.microsoft.com/office/drawing/2014/main" id="{088B3CAE-2A6E-87A7-7AC2-577BEAF9FB15}"/>
              </a:ext>
            </a:extLst>
          </p:cNvPr>
          <p:cNvSpPr/>
          <p:nvPr/>
        </p:nvSpPr>
        <p:spPr>
          <a:xfrm>
            <a:off x="2162175" y="3607828"/>
            <a:ext cx="4733925" cy="6974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0" name="Google Shape;480;p47"/>
          <p:cNvSpPr txBox="1">
            <a:spLocks noGrp="1"/>
          </p:cNvSpPr>
          <p:nvPr>
            <p:ph type="title"/>
          </p:nvPr>
        </p:nvSpPr>
        <p:spPr>
          <a:xfrm>
            <a:off x="1869885" y="982240"/>
            <a:ext cx="5408364" cy="3410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Спасибо за внимание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28">
            <a:extLst>
              <a:ext uri="{FF2B5EF4-FFF2-40B4-BE49-F238E27FC236}">
                <a16:creationId xmlns:a16="http://schemas.microsoft.com/office/drawing/2014/main" id="{B105FD3B-9106-67D3-3125-23216300139C}"/>
              </a:ext>
            </a:extLst>
          </p:cNvPr>
          <p:cNvSpPr txBox="1">
            <a:spLocks/>
          </p:cNvSpPr>
          <p:nvPr/>
        </p:nvSpPr>
        <p:spPr>
          <a:xfrm>
            <a:off x="2284324" y="1100072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F9DA95F-A58D-E733-1F0C-D3B06815673A}"/>
              </a:ext>
            </a:extLst>
          </p:cNvPr>
          <p:cNvSpPr/>
          <p:nvPr/>
        </p:nvSpPr>
        <p:spPr>
          <a:xfrm>
            <a:off x="4562475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10B9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CDBE2E0-74B4-DE35-F4F1-8E205C73B092}"/>
              </a:ext>
            </a:extLst>
          </p:cNvPr>
          <p:cNvSpPr/>
          <p:nvPr/>
        </p:nvSpPr>
        <p:spPr>
          <a:xfrm>
            <a:off x="2451839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F59E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CA0ED5-65F1-BC17-ACE6-DDC522A61126}"/>
              </a:ext>
            </a:extLst>
          </p:cNvPr>
          <p:cNvSpPr/>
          <p:nvPr/>
        </p:nvSpPr>
        <p:spPr>
          <a:xfrm>
            <a:off x="341203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0F03E8F-0B77-8E27-0D43-86AEDD08A496}"/>
              </a:ext>
            </a:extLst>
          </p:cNvPr>
          <p:cNvSpPr/>
          <p:nvPr/>
        </p:nvSpPr>
        <p:spPr>
          <a:xfrm>
            <a:off x="6673111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FDF9510-FAA9-0701-3B58-BCF5BED47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664194" y="2809874"/>
            <a:ext cx="1685926" cy="427672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76490C-76FA-8769-7180-251B89B84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614884" y="3158516"/>
            <a:ext cx="1563274" cy="320796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416DEA-B5C4-A04F-4638-91B63325E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1852" t="25741" r="11975"/>
          <a:stretch>
            <a:fillRect/>
          </a:stretch>
        </p:blipFill>
        <p:spPr>
          <a:xfrm>
            <a:off x="6452079" y="2852737"/>
            <a:ext cx="2552700" cy="381952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1F7AAB2-8300-F165-951D-F0E2EA54D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4568" t="29777" r="24568"/>
          <a:stretch>
            <a:fillRect/>
          </a:stretch>
        </p:blipFill>
        <p:spPr>
          <a:xfrm>
            <a:off x="4641056" y="3230932"/>
            <a:ext cx="1962151" cy="36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206B-8BB5-0542-4525-AA8F7FCD0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28">
            <a:extLst>
              <a:ext uri="{FF2B5EF4-FFF2-40B4-BE49-F238E27FC236}">
                <a16:creationId xmlns:a16="http://schemas.microsoft.com/office/drawing/2014/main" id="{7C95FECD-A07A-B7A9-14EF-E593EFCFF177}"/>
              </a:ext>
            </a:extLst>
          </p:cNvPr>
          <p:cNvSpPr txBox="1">
            <a:spLocks/>
          </p:cNvSpPr>
          <p:nvPr/>
        </p:nvSpPr>
        <p:spPr>
          <a:xfrm>
            <a:off x="2284324" y="654586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33D59B6-DA4F-AA67-7C23-8E6A95E8089A}"/>
              </a:ext>
            </a:extLst>
          </p:cNvPr>
          <p:cNvSpPr/>
          <p:nvPr/>
        </p:nvSpPr>
        <p:spPr>
          <a:xfrm>
            <a:off x="4562475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accent1"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1F92DE9-B14A-5957-AAB0-A5D258034B65}"/>
              </a:ext>
            </a:extLst>
          </p:cNvPr>
          <p:cNvSpPr/>
          <p:nvPr/>
        </p:nvSpPr>
        <p:spPr>
          <a:xfrm>
            <a:off x="2451839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accent1"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29A07D0-F951-C0FF-3B49-992FBF6D1A79}"/>
              </a:ext>
            </a:extLst>
          </p:cNvPr>
          <p:cNvSpPr/>
          <p:nvPr/>
        </p:nvSpPr>
        <p:spPr>
          <a:xfrm>
            <a:off x="360253" y="2583232"/>
            <a:ext cx="2110636" cy="3480409"/>
          </a:xfrm>
          <a:prstGeom prst="roundRect">
            <a:avLst>
              <a:gd name="adj" fmla="val 46001"/>
            </a:avLst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7A0CBE9-983D-6A2A-A864-41882ABF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664194" y="2809874"/>
            <a:ext cx="1685926" cy="427672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0F13378-FF5D-AE90-8EC0-0F45E34C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491483" y="2016449"/>
            <a:ext cx="1767051" cy="362613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7675F1-1711-1FE5-24DE-E707D44FDD69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4568" t="29777" r="24568"/>
          <a:stretch>
            <a:fillRect/>
          </a:stretch>
        </p:blipFill>
        <p:spPr>
          <a:xfrm>
            <a:off x="4641056" y="3230932"/>
            <a:ext cx="1962151" cy="3684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23D557-1B62-E694-7310-966E7A5DD153}"/>
              </a:ext>
            </a:extLst>
          </p:cNvPr>
          <p:cNvSpPr txBox="1"/>
          <p:nvPr/>
        </p:nvSpPr>
        <p:spPr>
          <a:xfrm>
            <a:off x="-43663" y="1789662"/>
            <a:ext cx="283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EF4444"/>
                </a:solidFill>
                <a:latin typeface="Montserrat" panose="00000500000000000000" pitchFamily="2" charset="-52"/>
              </a:rPr>
              <a:t>Тарасов Тимофей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F16EADB-A8D8-8EC4-8661-FDFDB40BC18C}"/>
              </a:ext>
            </a:extLst>
          </p:cNvPr>
          <p:cNvSpPr/>
          <p:nvPr/>
        </p:nvSpPr>
        <p:spPr>
          <a:xfrm>
            <a:off x="6651681" y="2513621"/>
            <a:ext cx="2110636" cy="3550017"/>
          </a:xfrm>
          <a:prstGeom prst="roundRect">
            <a:avLst>
              <a:gd name="adj" fmla="val 46001"/>
            </a:avLst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F7F6096-C0AA-3526-0A94-C78F0F890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1851" t="37631" r="17212"/>
          <a:stretch>
            <a:fillRect/>
          </a:stretch>
        </p:blipFill>
        <p:spPr>
          <a:xfrm>
            <a:off x="6362700" y="2189772"/>
            <a:ext cx="2421047" cy="34528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96288A-BB2B-6005-4FC7-9E3DE88E69D4}"/>
              </a:ext>
            </a:extLst>
          </p:cNvPr>
          <p:cNvSpPr txBox="1"/>
          <p:nvPr/>
        </p:nvSpPr>
        <p:spPr>
          <a:xfrm>
            <a:off x="6266382" y="1816279"/>
            <a:ext cx="261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4F46E5"/>
                </a:solidFill>
                <a:latin typeface="Montserrat" panose="00000500000000000000" pitchFamily="2" charset="-52"/>
              </a:rPr>
              <a:t>Масалов Кирилл</a:t>
            </a:r>
            <a:endParaRPr lang="ru-RU" b="1" dirty="0">
              <a:solidFill>
                <a:srgbClr val="4F46E5"/>
              </a:solidFill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F17DDA-701B-E56B-3548-6E21E30C6C58}"/>
              </a:ext>
            </a:extLst>
          </p:cNvPr>
          <p:cNvSpPr txBox="1"/>
          <p:nvPr/>
        </p:nvSpPr>
        <p:spPr>
          <a:xfrm>
            <a:off x="3296016" y="1286046"/>
            <a:ext cx="253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cap="all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Блокчейнеры</a:t>
            </a:r>
            <a:endParaRPr lang="ru-RU" sz="2000" b="1" cap="all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2875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335E9-820B-9294-BA0E-2709D82E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D120113-86BF-FCB1-6571-37B7877E19CD}"/>
              </a:ext>
            </a:extLst>
          </p:cNvPr>
          <p:cNvSpPr/>
          <p:nvPr/>
        </p:nvSpPr>
        <p:spPr>
          <a:xfrm>
            <a:off x="2449459" y="2571750"/>
            <a:ext cx="2110636" cy="3491892"/>
          </a:xfrm>
          <a:prstGeom prst="roundRect">
            <a:avLst>
              <a:gd name="adj" fmla="val 46001"/>
            </a:avLst>
          </a:prstGeom>
          <a:solidFill>
            <a:srgbClr val="F59E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BC004ED-FDD8-438A-C6F1-BBBD28947B44}"/>
              </a:ext>
            </a:extLst>
          </p:cNvPr>
          <p:cNvSpPr/>
          <p:nvPr/>
        </p:nvSpPr>
        <p:spPr>
          <a:xfrm>
            <a:off x="341203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59E0B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92A70FD-F9C3-65F5-7675-7DE6C0AD2295}"/>
              </a:ext>
            </a:extLst>
          </p:cNvPr>
          <p:cNvSpPr/>
          <p:nvPr/>
        </p:nvSpPr>
        <p:spPr>
          <a:xfrm>
            <a:off x="6673111" y="3230932"/>
            <a:ext cx="2110636" cy="3207968"/>
          </a:xfrm>
          <a:prstGeom prst="roundRect">
            <a:avLst>
              <a:gd name="adj" fmla="val 460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стена, одежда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B319522-DE4C-38FA-42F1-119CFD284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167" b="91685" l="30296" r="65260"/>
                    </a14:imgEffect>
                  </a14:imgLayer>
                </a14:imgProps>
              </a:ext>
            </a:extLst>
          </a:blip>
          <a:srcRect l="25926" t="16852" r="30370"/>
          <a:stretch>
            <a:fillRect/>
          </a:stretch>
        </p:blipFill>
        <p:spPr>
          <a:xfrm>
            <a:off x="2507457" y="1594822"/>
            <a:ext cx="1962150" cy="497742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тена, человек, в помещении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F7D1CEC-B527-5EFE-3080-F5EE3D083F1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63" b="95391" l="30000" r="68229">
                        <a14:foregroundMark x1="44063" y1="41328" x2="53021" y2="34531"/>
                        <a14:foregroundMark x1="53021" y1="34531" x2="55417" y2="40938"/>
                        <a14:foregroundMark x1="52917" y1="34063" x2="43958" y2="40469"/>
                        <a14:foregroundMark x1="43958" y1="40469" x2="44583" y2="40703"/>
                        <a14:foregroundMark x1="50521" y1="38516" x2="53229" y2="38516"/>
                        <a14:foregroundMark x1="51771" y1="38516" x2="53229" y2="38672"/>
                        <a14:foregroundMark x1="51458" y1="39844" x2="55729" y2="38906"/>
                        <a14:foregroundMark x1="33750" y1="91328" x2="35417" y2="95391"/>
                        <a14:foregroundMark x1="68229" y1="81641" x2="67500" y2="72969"/>
                        <a14:foregroundMark x1="52500" y1="34063" x2="43125" y2="38906"/>
                      </a14:backgroundRemoval>
                    </a14:imgEffect>
                  </a14:imgLayer>
                </a14:imgProps>
              </a:ext>
            </a:extLst>
          </a:blip>
          <a:srcRect l="25309" t="27037" r="27284"/>
          <a:stretch>
            <a:fillRect/>
          </a:stretch>
        </p:blipFill>
        <p:spPr>
          <a:xfrm>
            <a:off x="614884" y="3158516"/>
            <a:ext cx="1563274" cy="320796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тена, человек, Человеческое лицо, плеч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C8ADDCA-A5CF-D458-E6F3-391C330A0333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167" b="92574" l="28469" r="81408"/>
                    </a14:imgEffect>
                  </a14:imgLayer>
                </a14:imgProps>
              </a:ext>
            </a:extLst>
          </a:blip>
          <a:srcRect l="29619" t="31686" r="17704"/>
          <a:stretch>
            <a:fillRect/>
          </a:stretch>
        </p:blipFill>
        <p:spPr>
          <a:xfrm>
            <a:off x="6751691" y="3158516"/>
            <a:ext cx="2032055" cy="3513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BEE06-263E-E626-B445-F403B50B7368}"/>
              </a:ext>
            </a:extLst>
          </p:cNvPr>
          <p:cNvSpPr txBox="1"/>
          <p:nvPr/>
        </p:nvSpPr>
        <p:spPr>
          <a:xfrm>
            <a:off x="2178158" y="1817257"/>
            <a:ext cx="237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err="1">
                <a:solidFill>
                  <a:srgbClr val="F59E0B"/>
                </a:solidFill>
                <a:latin typeface="Montserrat" panose="00000500000000000000" pitchFamily="2" charset="-52"/>
              </a:rPr>
              <a:t>Жмелёв</a:t>
            </a:r>
            <a:r>
              <a:rPr lang="ru-RU" sz="2000" b="1" dirty="0">
                <a:solidFill>
                  <a:srgbClr val="F59E0B"/>
                </a:solidFill>
                <a:latin typeface="Montserrat" panose="00000500000000000000" pitchFamily="2" charset="-52"/>
              </a:rPr>
              <a:t> Глеб</a:t>
            </a:r>
            <a:endParaRPr lang="ru-RU" b="1" dirty="0">
              <a:solidFill>
                <a:srgbClr val="F59E0B"/>
              </a:solidFill>
              <a:latin typeface="Montserrat" panose="00000500000000000000" pitchFamily="2" charset="-52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0C01BB9-7550-176B-1918-FA2AC5CAF818}"/>
              </a:ext>
            </a:extLst>
          </p:cNvPr>
          <p:cNvSpPr/>
          <p:nvPr/>
        </p:nvSpPr>
        <p:spPr>
          <a:xfrm>
            <a:off x="4562475" y="2571749"/>
            <a:ext cx="2110636" cy="3514725"/>
          </a:xfrm>
          <a:prstGeom prst="roundRect">
            <a:avLst>
              <a:gd name="adj" fmla="val 46001"/>
            </a:avLst>
          </a:prstGeom>
          <a:solidFill>
            <a:srgbClr val="10B9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Изображение выглядит как стена, человек, одежда, Человеческое лиц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A9F7FF3-3F0E-31A9-47C0-4FC54728E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844" b="92969" l="29583" r="70313">
                        <a14:foregroundMark x1="54896" y1="37969" x2="45313" y2="39063"/>
                        <a14:foregroundMark x1="54688" y1="36641" x2="52708" y2="34844"/>
                      </a14:backgroundRemoval>
                    </a14:imgEffect>
                  </a14:imgLayer>
                </a14:imgProps>
              </a:ext>
            </a:extLst>
          </a:blip>
          <a:srcRect l="27785" t="29777" r="31780"/>
          <a:stretch>
            <a:fillRect/>
          </a:stretch>
        </p:blipFill>
        <p:spPr>
          <a:xfrm>
            <a:off x="4696249" y="2135992"/>
            <a:ext cx="1791125" cy="4230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567D61-F9E8-9798-67DA-24B4B7644489}"/>
              </a:ext>
            </a:extLst>
          </p:cNvPr>
          <p:cNvSpPr txBox="1"/>
          <p:nvPr/>
        </p:nvSpPr>
        <p:spPr>
          <a:xfrm>
            <a:off x="4560095" y="1821802"/>
            <a:ext cx="237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10B981"/>
                </a:solidFill>
                <a:latin typeface="Montserrat" panose="00000500000000000000" pitchFamily="2" charset="-52"/>
              </a:rPr>
              <a:t>Мамонтов Олег</a:t>
            </a:r>
            <a:endParaRPr lang="ru-RU" b="1" dirty="0">
              <a:solidFill>
                <a:srgbClr val="10B981"/>
              </a:solidFill>
              <a:latin typeface="Montserrat" panose="00000500000000000000" pitchFamily="2" charset="-52"/>
            </a:endParaRPr>
          </a:p>
        </p:txBody>
      </p:sp>
      <p:sp>
        <p:nvSpPr>
          <p:cNvPr id="25" name="Google Shape;171;p28">
            <a:extLst>
              <a:ext uri="{FF2B5EF4-FFF2-40B4-BE49-F238E27FC236}">
                <a16:creationId xmlns:a16="http://schemas.microsoft.com/office/drawing/2014/main" id="{E29461AC-F42E-197E-C9CB-1740EA8AE1A2}"/>
              </a:ext>
            </a:extLst>
          </p:cNvPr>
          <p:cNvSpPr txBox="1">
            <a:spLocks/>
          </p:cNvSpPr>
          <p:nvPr/>
        </p:nvSpPr>
        <p:spPr>
          <a:xfrm>
            <a:off x="2284324" y="654586"/>
            <a:ext cx="4575352" cy="7077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6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НАША КОМАНДА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648C5-27BA-1092-D352-75C3951DCC5C}"/>
              </a:ext>
            </a:extLst>
          </p:cNvPr>
          <p:cNvSpPr txBox="1"/>
          <p:nvPr/>
        </p:nvSpPr>
        <p:spPr>
          <a:xfrm>
            <a:off x="2500495" y="1308649"/>
            <a:ext cx="4143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dirty="0" err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FULLSTaCK</a:t>
            </a:r>
            <a:r>
              <a:rPr lang="ru-RU" sz="2000" b="1" cap="all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-52"/>
              </a:rPr>
              <a:t>-разработчики</a:t>
            </a:r>
          </a:p>
        </p:txBody>
      </p:sp>
    </p:spTree>
    <p:extLst>
      <p:ext uri="{BB962C8B-B14F-4D97-AF65-F5344CB8AC3E}">
        <p14:creationId xmlns:p14="http://schemas.microsoft.com/office/powerpoint/2010/main" val="1267967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Roadmap </a:t>
            </a:r>
            <a:r>
              <a:rPr lang="ru-RU" dirty="0"/>
              <a:t>презентации</a:t>
            </a:r>
            <a:endParaRPr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2"/>
          </p:nvPr>
        </p:nvSpPr>
        <p:spPr>
          <a:xfrm>
            <a:off x="1665900" y="1507481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 idx="3"/>
          </p:nvPr>
        </p:nvSpPr>
        <p:spPr>
          <a:xfrm>
            <a:off x="2985900" y="3110965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idx="4"/>
          </p:nvPr>
        </p:nvSpPr>
        <p:spPr>
          <a:xfrm>
            <a:off x="4251900" y="1507477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5"/>
          </p:nvPr>
        </p:nvSpPr>
        <p:spPr>
          <a:xfrm>
            <a:off x="5686200" y="3110965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6"/>
          </p:nvPr>
        </p:nvSpPr>
        <p:spPr>
          <a:xfrm>
            <a:off x="6837900" y="1507477"/>
            <a:ext cx="6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1"/>
          </p:nvPr>
        </p:nvSpPr>
        <p:spPr>
          <a:xfrm>
            <a:off x="720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продукта</a:t>
            </a:r>
            <a:endParaRPr lang="en-US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8"/>
          </p:nvPr>
        </p:nvSpPr>
        <p:spPr>
          <a:xfrm>
            <a:off x="3306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Стек разработки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9"/>
          </p:nvPr>
        </p:nvSpPr>
        <p:spPr>
          <a:xfrm>
            <a:off x="5892000" y="2300073"/>
            <a:ext cx="25320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13"/>
          </p:nvPr>
        </p:nvSpPr>
        <p:spPr>
          <a:xfrm>
            <a:off x="2040000" y="3938148"/>
            <a:ext cx="253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Демонстрация функционала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4"/>
          </p:nvPr>
        </p:nvSpPr>
        <p:spPr>
          <a:xfrm>
            <a:off x="5178225" y="3938148"/>
            <a:ext cx="1656150" cy="43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работы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subTitle" idx="4"/>
          </p:nvPr>
        </p:nvSpPr>
        <p:spPr>
          <a:xfrm>
            <a:off x="4703681" y="2490327"/>
            <a:ext cx="3258837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Цель реализации</a:t>
            </a:r>
            <a:endParaRPr sz="3200" dirty="0"/>
          </a:p>
        </p:txBody>
      </p:sp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2003075" y="614649"/>
            <a:ext cx="1289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</a:t>
            </a:r>
            <a:endParaRPr dirty="0"/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1"/>
          </p:nvPr>
        </p:nvSpPr>
        <p:spPr>
          <a:xfrm>
            <a:off x="4384402" y="2878950"/>
            <a:ext cx="3897394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Разработать </a:t>
            </a:r>
            <a:r>
              <a:rPr lang="en-US" sz="1400" dirty="0"/>
              <a:t>P2P lending </a:t>
            </a:r>
            <a:r>
              <a:rPr lang="ru-RU" sz="1400" dirty="0"/>
              <a:t>платформу, позволяющую заёмщикам оставлять заявки на кредит под залог криптовалюты, а кредиторам финансировать эти заявки</a:t>
            </a:r>
            <a:r>
              <a:rPr lang="en-US" sz="1400" dirty="0"/>
              <a:t>;</a:t>
            </a:r>
            <a:endParaRPr lang="ru-RU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при этом платформа, оперирующая на блокчейне, гарантирует корректность сделок и их безопасность</a:t>
            </a:r>
            <a:endParaRPr sz="1400" dirty="0"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2"/>
          </p:nvPr>
        </p:nvSpPr>
        <p:spPr>
          <a:xfrm>
            <a:off x="1282482" y="2913552"/>
            <a:ext cx="2903146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Целевой аудиторией являются заёмщики и кредиторы, ищущие возможности простого и безопасного денежного обмена с целью получения выгоды</a:t>
            </a:r>
            <a:endParaRPr sz="1400" dirty="0"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3"/>
          </p:nvPr>
        </p:nvSpPr>
        <p:spPr>
          <a:xfrm>
            <a:off x="1410462" y="2490327"/>
            <a:ext cx="2647187" cy="4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Целевая аудитория</a:t>
            </a:r>
            <a:endParaRPr sz="3200" dirty="0"/>
          </a:p>
        </p:txBody>
      </p:sp>
      <p:sp>
        <p:nvSpPr>
          <p:cNvPr id="3" name="Google Shape;275;p32">
            <a:extLst>
              <a:ext uri="{FF2B5EF4-FFF2-40B4-BE49-F238E27FC236}">
                <a16:creationId xmlns:a16="http://schemas.microsoft.com/office/drawing/2014/main" id="{EBBE593D-C401-A77F-6097-26665A724396}"/>
              </a:ext>
            </a:extLst>
          </p:cNvPr>
          <p:cNvSpPr txBox="1">
            <a:spLocks/>
          </p:cNvSpPr>
          <p:nvPr/>
        </p:nvSpPr>
        <p:spPr>
          <a:xfrm>
            <a:off x="720000" y="336855"/>
            <a:ext cx="1151100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B821B2C0-2496-A176-F3DC-394006F2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3;p34">
            <a:extLst>
              <a:ext uri="{FF2B5EF4-FFF2-40B4-BE49-F238E27FC236}">
                <a16:creationId xmlns:a16="http://schemas.microsoft.com/office/drawing/2014/main" id="{94C183D0-6383-D344-78B2-CED9D9785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5729" y="451741"/>
            <a:ext cx="37933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Стек разработки</a:t>
            </a:r>
            <a:endParaRPr dirty="0"/>
          </a:p>
        </p:txBody>
      </p:sp>
      <p:sp>
        <p:nvSpPr>
          <p:cNvPr id="5" name="Google Shape;294;p34">
            <a:extLst>
              <a:ext uri="{FF2B5EF4-FFF2-40B4-BE49-F238E27FC236}">
                <a16:creationId xmlns:a16="http://schemas.microsoft.com/office/drawing/2014/main" id="{157BDC77-A5CF-A60A-D82D-EEF2EF9D192A}"/>
              </a:ext>
            </a:extLst>
          </p:cNvPr>
          <p:cNvSpPr txBox="1">
            <a:spLocks/>
          </p:cNvSpPr>
          <p:nvPr/>
        </p:nvSpPr>
        <p:spPr>
          <a:xfrm>
            <a:off x="1403167" y="1521075"/>
            <a:ext cx="1391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2000" dirty="0"/>
              <a:t>Backend</a:t>
            </a:r>
          </a:p>
        </p:txBody>
      </p:sp>
      <p:sp>
        <p:nvSpPr>
          <p:cNvPr id="6" name="Google Shape;295;p34">
            <a:extLst>
              <a:ext uri="{FF2B5EF4-FFF2-40B4-BE49-F238E27FC236}">
                <a16:creationId xmlns:a16="http://schemas.microsoft.com/office/drawing/2014/main" id="{EEDA6696-E837-09EA-FF99-8A88FA4E35FB}"/>
              </a:ext>
            </a:extLst>
          </p:cNvPr>
          <p:cNvSpPr txBox="1">
            <a:spLocks/>
          </p:cNvSpPr>
          <p:nvPr/>
        </p:nvSpPr>
        <p:spPr>
          <a:xfrm>
            <a:off x="1403166" y="2544150"/>
            <a:ext cx="1487259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Montserrat" panose="00000500000000000000" pitchFamily="2" charset="-52"/>
              </a:rPr>
              <a:t>Frontend</a:t>
            </a:r>
          </a:p>
        </p:txBody>
      </p:sp>
      <p:sp>
        <p:nvSpPr>
          <p:cNvPr id="7" name="Google Shape;299;p34">
            <a:extLst>
              <a:ext uri="{FF2B5EF4-FFF2-40B4-BE49-F238E27FC236}">
                <a16:creationId xmlns:a16="http://schemas.microsoft.com/office/drawing/2014/main" id="{EE0B9CF0-94FE-33AF-5FCC-4E07E9EC0DC8}"/>
              </a:ext>
            </a:extLst>
          </p:cNvPr>
          <p:cNvSpPr txBox="1">
            <a:spLocks/>
          </p:cNvSpPr>
          <p:nvPr/>
        </p:nvSpPr>
        <p:spPr>
          <a:xfrm>
            <a:off x="1403167" y="3567225"/>
            <a:ext cx="1692458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Montserrat" panose="00000500000000000000" pitchFamily="2" charset="-52"/>
              </a:rPr>
              <a:t>Blockchain</a:t>
            </a:r>
          </a:p>
        </p:txBody>
      </p:sp>
      <p:sp>
        <p:nvSpPr>
          <p:cNvPr id="8" name="Google Shape;300;p34">
            <a:extLst>
              <a:ext uri="{FF2B5EF4-FFF2-40B4-BE49-F238E27FC236}">
                <a16:creationId xmlns:a16="http://schemas.microsoft.com/office/drawing/2014/main" id="{EBF0E653-7F95-6BA5-ADE6-E05487AC0E22}"/>
              </a:ext>
            </a:extLst>
          </p:cNvPr>
          <p:cNvSpPr/>
          <p:nvPr/>
        </p:nvSpPr>
        <p:spPr>
          <a:xfrm>
            <a:off x="713225" y="1521075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01;p34">
            <a:extLst>
              <a:ext uri="{FF2B5EF4-FFF2-40B4-BE49-F238E27FC236}">
                <a16:creationId xmlns:a16="http://schemas.microsoft.com/office/drawing/2014/main" id="{BCDB0B9F-D7A6-9B6B-4A69-9EA1EBE81E66}"/>
              </a:ext>
            </a:extLst>
          </p:cNvPr>
          <p:cNvSpPr/>
          <p:nvPr/>
        </p:nvSpPr>
        <p:spPr>
          <a:xfrm>
            <a:off x="713225" y="2544150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302;p34">
            <a:extLst>
              <a:ext uri="{FF2B5EF4-FFF2-40B4-BE49-F238E27FC236}">
                <a16:creationId xmlns:a16="http://schemas.microsoft.com/office/drawing/2014/main" id="{2654BFF5-90E3-E6E1-356F-582830DF1C48}"/>
              </a:ext>
            </a:extLst>
          </p:cNvPr>
          <p:cNvSpPr/>
          <p:nvPr/>
        </p:nvSpPr>
        <p:spPr>
          <a:xfrm>
            <a:off x="713225" y="3567225"/>
            <a:ext cx="640200" cy="70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Рисунок 10" descr="Изображение выглядит как шестерня, символ, логотип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4A82681-F097-2F9F-774E-993B366EC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0" b="91500" l="8500" r="91000">
                        <a14:foregroundMark x1="57000" y1="14000" x2="57000" y2="10000"/>
                        <a14:foregroundMark x1="50000" y1="11500" x2="50000" y2="9000"/>
                        <a14:foregroundMark x1="41500" y1="14000" x2="41500" y2="8500"/>
                        <a14:foregroundMark x1="12500" y1="42500" x2="9000" y2="42000"/>
                        <a14:foregroundMark x1="11500" y1="51000" x2="8500" y2="50000"/>
                        <a14:foregroundMark x1="12500" y1="59000" x2="9500" y2="58500"/>
                        <a14:foregroundMark x1="42000" y1="88000" x2="42000" y2="90500"/>
                        <a14:foregroundMark x1="49000" y1="89000" x2="50000" y2="91500"/>
                        <a14:foregroundMark x1="58500" y1="88000" x2="58500" y2="90500"/>
                        <a14:foregroundMark x1="89000" y1="58000" x2="91000" y2="58500"/>
                        <a14:foregroundMark x1="87000" y1="50500" x2="90500" y2="51000"/>
                        <a14:foregroundMark x1="87500" y1="41500" x2="90500" y2="4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975" y="1298868"/>
            <a:ext cx="1133475" cy="1133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29C6E3-2B65-2DA8-E6A8-B5763545E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375" y="1386986"/>
            <a:ext cx="924054" cy="943107"/>
          </a:xfrm>
          <a:prstGeom prst="ellipse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62DE0EAD-BEDF-EB81-9DF9-14D2ABC4D808}"/>
              </a:ext>
            </a:extLst>
          </p:cNvPr>
          <p:cNvSpPr/>
          <p:nvPr/>
        </p:nvSpPr>
        <p:spPr>
          <a:xfrm>
            <a:off x="3973700" y="1628056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EBFAD-B6D0-F9D3-7595-8C749046482B}"/>
              </a:ext>
            </a:extLst>
          </p:cNvPr>
          <p:cNvSpPr txBox="1"/>
          <p:nvPr/>
        </p:nvSpPr>
        <p:spPr>
          <a:xfrm>
            <a:off x="5437429" y="1636956"/>
            <a:ext cx="10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-52"/>
              </a:rPr>
              <a:t>Axum</a:t>
            </a:r>
            <a:endParaRPr lang="ru-RU" sz="2000" b="1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15" name="Знак ''плюс'' 14">
            <a:extLst>
              <a:ext uri="{FF2B5EF4-FFF2-40B4-BE49-F238E27FC236}">
                <a16:creationId xmlns:a16="http://schemas.microsoft.com/office/drawing/2014/main" id="{30FE8067-21B1-ABC3-8137-4C15335A80B3}"/>
              </a:ext>
            </a:extLst>
          </p:cNvPr>
          <p:cNvSpPr/>
          <p:nvPr/>
        </p:nvSpPr>
        <p:spPr>
          <a:xfrm>
            <a:off x="6456604" y="1600046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C09758-8947-183E-2768-805BF2F98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31" y="1436396"/>
            <a:ext cx="2233869" cy="708300"/>
          </a:xfrm>
          <a:prstGeom prst="rect">
            <a:avLst/>
          </a:prstGeom>
        </p:spPr>
      </p:pic>
      <p:pic>
        <p:nvPicPr>
          <p:cNvPr id="17" name="Picture 2" descr="HTML — Википедия">
            <a:extLst>
              <a:ext uri="{FF2B5EF4-FFF2-40B4-BE49-F238E27FC236}">
                <a16:creationId xmlns:a16="http://schemas.microsoft.com/office/drawing/2014/main" id="{3C17911B-1902-9ED7-D85E-1E1A01BA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612"/>
          <a:stretch>
            <a:fillRect/>
          </a:stretch>
        </p:blipFill>
        <p:spPr bwMode="auto">
          <a:xfrm>
            <a:off x="3776016" y="2447577"/>
            <a:ext cx="795417" cy="8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нак ''плюс'' 17">
            <a:extLst>
              <a:ext uri="{FF2B5EF4-FFF2-40B4-BE49-F238E27FC236}">
                <a16:creationId xmlns:a16="http://schemas.microsoft.com/office/drawing/2014/main" id="{661FDEF5-9446-600D-70DF-8D277E5CE0A3}"/>
              </a:ext>
            </a:extLst>
          </p:cNvPr>
          <p:cNvSpPr/>
          <p:nvPr/>
        </p:nvSpPr>
        <p:spPr>
          <a:xfrm>
            <a:off x="4793417" y="2683383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4" descr="Что такое CSS (каскадные стили) — полное руководство">
            <a:extLst>
              <a:ext uri="{FF2B5EF4-FFF2-40B4-BE49-F238E27FC236}">
                <a16:creationId xmlns:a16="http://schemas.microsoft.com/office/drawing/2014/main" id="{6E91F7DC-6597-6567-B9EA-BA66C37C9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5313" y1="18375" x2="45000" y2="18500"/>
                        <a14:foregroundMark x1="48563" y1="18500" x2="50000" y2="18750"/>
                        <a14:foregroundMark x1="53312" y1="18750" x2="55000" y2="18750"/>
                        <a14:backgroundMark x1="51875" y1="20375" x2="51563" y2="2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52" t="15833" r="37818" b="15208"/>
          <a:stretch>
            <a:fillRect/>
          </a:stretch>
        </p:blipFill>
        <p:spPr bwMode="auto">
          <a:xfrm>
            <a:off x="5415451" y="2385066"/>
            <a:ext cx="680669" cy="9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8890ED64-41DB-8758-3A61-2024127920A0}"/>
              </a:ext>
            </a:extLst>
          </p:cNvPr>
          <p:cNvSpPr/>
          <p:nvPr/>
        </p:nvSpPr>
        <p:spPr>
          <a:xfrm>
            <a:off x="6318104" y="2683383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BC55C20-9691-DF44-A5D0-6CC3CA365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138" y="2382051"/>
            <a:ext cx="721437" cy="943107"/>
          </a:xfrm>
          <a:prstGeom prst="rect">
            <a:avLst/>
          </a:prstGeom>
        </p:spPr>
      </p:pic>
      <p:pic>
        <p:nvPicPr>
          <p:cNvPr id="22" name="Picture 12" descr="Welcome to Solidity: The language of the new web! | by Meyoron Aghogho |  CoinsBench">
            <a:extLst>
              <a:ext uri="{FF2B5EF4-FFF2-40B4-BE49-F238E27FC236}">
                <a16:creationId xmlns:a16="http://schemas.microsoft.com/office/drawing/2014/main" id="{5563E61C-4236-0F8E-82CA-71BAFE21E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5" r="67362"/>
          <a:stretch>
            <a:fillRect/>
          </a:stretch>
        </p:blipFill>
        <p:spPr bwMode="auto">
          <a:xfrm>
            <a:off x="4166492" y="3523959"/>
            <a:ext cx="506600" cy="8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Getting started with Remix IDE - Ethereum -">
            <a:extLst>
              <a:ext uri="{FF2B5EF4-FFF2-40B4-BE49-F238E27FC236}">
                <a16:creationId xmlns:a16="http://schemas.microsoft.com/office/drawing/2014/main" id="{03FEC93E-7088-AF9F-3FA8-38693D8B7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048" y1="51389" x2="39048" y2="51389"/>
                        <a14:foregroundMark x1="50159" y1="64722" x2="50159" y2="64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63" t="25919" r="35893" b="28855"/>
          <a:stretch>
            <a:fillRect/>
          </a:stretch>
        </p:blipFill>
        <p:spPr bwMode="auto">
          <a:xfrm>
            <a:off x="5307215" y="3537324"/>
            <a:ext cx="924054" cy="8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Знак ''плюс'' 23">
            <a:extLst>
              <a:ext uri="{FF2B5EF4-FFF2-40B4-BE49-F238E27FC236}">
                <a16:creationId xmlns:a16="http://schemas.microsoft.com/office/drawing/2014/main" id="{29EDE3BF-21BB-5BAA-FE4A-896918DC5D12}"/>
              </a:ext>
            </a:extLst>
          </p:cNvPr>
          <p:cNvSpPr/>
          <p:nvPr/>
        </p:nvSpPr>
        <p:spPr>
          <a:xfrm>
            <a:off x="4790128" y="3763510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18" descr="Sepolia Resources – Information hub for the Sepolia Testnet">
            <a:extLst>
              <a:ext uri="{FF2B5EF4-FFF2-40B4-BE49-F238E27FC236}">
                <a16:creationId xmlns:a16="http://schemas.microsoft.com/office/drawing/2014/main" id="{9EA668A4-5210-226E-4D6F-BB8E2D428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48" b="91937" l="10000" r="90000">
                        <a14:foregroundMark x1="32396" y1="10052" x2="32396" y2="10052"/>
                        <a14:foregroundMark x1="31042" y1="38953" x2="26250" y2="52042"/>
                        <a14:foregroundMark x1="26250" y1="52042" x2="34010" y2="46492"/>
                        <a14:foregroundMark x1="34010" y1="46492" x2="34375" y2="43141"/>
                        <a14:foregroundMark x1="28854" y1="89424" x2="28542" y2="91937"/>
                        <a14:foregroundMark x1="45096" y1="55288" x2="45208" y2="56754"/>
                        <a14:foregroundMark x1="45000" y1="54031" x2="45030" y2="54426"/>
                        <a14:foregroundMark x1="49792" y1="53613" x2="49832" y2="54053"/>
                        <a14:foregroundMark x1="57070" y1="56550" x2="57083" y2="56963"/>
                        <a14:foregroundMark x1="57292" y1="51728" x2="57292" y2="51728"/>
                        <a14:foregroundMark x1="57188" y1="51099" x2="57188" y2="51099"/>
                        <a14:foregroundMark x1="64063" y1="51937" x2="64063" y2="52949"/>
                        <a14:foregroundMark x1="66282" y1="57016" x2="66458" y2="58010"/>
                        <a14:foregroundMark x1="67875" y1="57384" x2="67604" y2="58220"/>
                        <a14:foregroundMark x1="70729" y1="52147" x2="70799" y2="52427"/>
                        <a14:foregroundMark x1="77396" y1="52147" x2="78164" y2="56586"/>
                        <a14:backgroundMark x1="52708" y1="54869" x2="52708" y2="54869"/>
                        <a14:backgroundMark x1="45729" y1="55288" x2="45729" y2="55288"/>
                        <a14:backgroundMark x1="50417" y1="54869" x2="50417" y2="54869"/>
                        <a14:backgroundMark x1="54375" y1="53822" x2="54375" y2="53822"/>
                        <a14:backgroundMark x1="54375" y1="54660" x2="54375" y2="53194"/>
                        <a14:backgroundMark x1="54271" y1="59058" x2="54583" y2="58429"/>
                        <a14:backgroundMark x1="54375" y1="58220" x2="54375" y2="58220"/>
                        <a14:backgroundMark x1="56667" y1="59058" x2="54375" y2="58010"/>
                        <a14:backgroundMark x1="55833" y1="50262" x2="46563" y2="50890"/>
                        <a14:backgroundMark x1="46563" y1="50890" x2="91563" y2="61257"/>
                        <a14:backgroundMark x1="91563" y1="61257" x2="89271" y2="45340"/>
                        <a14:backgroundMark x1="89271" y1="45340" x2="85938" y2="45026"/>
                        <a14:backgroundMark x1="81979" y1="48586" x2="51667" y2="43665"/>
                        <a14:backgroundMark x1="51667" y1="43665" x2="45469" y2="50890"/>
                        <a14:backgroundMark x1="45469" y1="50890" x2="52656" y2="61571"/>
                        <a14:backgroundMark x1="52656" y1="61571" x2="77083" y2="62618"/>
                        <a14:backgroundMark x1="77083" y1="62618" x2="81302" y2="52565"/>
                        <a14:backgroundMark x1="81302" y1="52565" x2="80938" y2="50890"/>
                        <a14:backgroundMark x1="77917" y1="53403" x2="45521" y2="55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5336" r="56227" b="5300"/>
          <a:stretch>
            <a:fillRect/>
          </a:stretch>
        </p:blipFill>
        <p:spPr bwMode="auto">
          <a:xfrm>
            <a:off x="6773630" y="3404352"/>
            <a:ext cx="593861" cy="10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Знак ''плюс'' 25">
            <a:extLst>
              <a:ext uri="{FF2B5EF4-FFF2-40B4-BE49-F238E27FC236}">
                <a16:creationId xmlns:a16="http://schemas.microsoft.com/office/drawing/2014/main" id="{218C5F19-F0C0-5389-04DC-A3BD11E8215F}"/>
              </a:ext>
            </a:extLst>
          </p:cNvPr>
          <p:cNvSpPr/>
          <p:nvPr/>
        </p:nvSpPr>
        <p:spPr>
          <a:xfrm>
            <a:off x="6348306" y="3763510"/>
            <a:ext cx="400050" cy="381000"/>
          </a:xfrm>
          <a:prstGeom prst="mathPlus">
            <a:avLst/>
          </a:prstGeom>
          <a:solidFill>
            <a:srgbClr val="4F46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Google Shape;275;p32">
            <a:extLst>
              <a:ext uri="{FF2B5EF4-FFF2-40B4-BE49-F238E27FC236}">
                <a16:creationId xmlns:a16="http://schemas.microsoft.com/office/drawing/2014/main" id="{26C24ED2-0AD3-E993-964F-5EB25E11D88D}"/>
              </a:ext>
            </a:extLst>
          </p:cNvPr>
          <p:cNvSpPr txBox="1">
            <a:spLocks/>
          </p:cNvSpPr>
          <p:nvPr/>
        </p:nvSpPr>
        <p:spPr>
          <a:xfrm>
            <a:off x="668853" y="166107"/>
            <a:ext cx="1151100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673726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6033CBD8-E2F7-F35A-F356-4C048098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F35F6B-CD08-8613-9A79-8972CFFCD190}"/>
              </a:ext>
            </a:extLst>
          </p:cNvPr>
          <p:cNvSpPr/>
          <p:nvPr/>
        </p:nvSpPr>
        <p:spPr>
          <a:xfrm>
            <a:off x="4785752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AF448-C298-6E67-BC2A-D817A5601DC3}"/>
              </a:ext>
            </a:extLst>
          </p:cNvPr>
          <p:cNvSpPr/>
          <p:nvPr/>
        </p:nvSpPr>
        <p:spPr>
          <a:xfrm>
            <a:off x="552450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4CC8DE70-27E2-2CA3-CBE2-BE6326284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309" name="Google Shape;309;p35">
            <a:extLst>
              <a:ext uri="{FF2B5EF4-FFF2-40B4-BE49-F238E27FC236}">
                <a16:creationId xmlns:a16="http://schemas.microsoft.com/office/drawing/2014/main" id="{00C3ECFD-C930-43B9-8D07-866BA22714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885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помощью сервиса заёмщик может быстро и просто получить нужную сумму в </a:t>
            </a:r>
            <a:r>
              <a:rPr lang="en-US" dirty="0"/>
              <a:t>USDC</a:t>
            </a:r>
            <a:r>
              <a:rPr lang="ru-RU" dirty="0"/>
              <a:t> на удобных условиях, оставляя в залог </a:t>
            </a:r>
            <a:r>
              <a:rPr lang="en-US" dirty="0"/>
              <a:t>Ethereum</a:t>
            </a:r>
            <a:r>
              <a:rPr lang="ru-RU" dirty="0"/>
              <a:t> (тем самым позволяя сохранить состояние инвестиционного портфеля в случае выплаты кредита).</a:t>
            </a:r>
            <a:endParaRPr dirty="0"/>
          </a:p>
        </p:txBody>
      </p:sp>
      <p:sp>
        <p:nvSpPr>
          <p:cNvPr id="310" name="Google Shape;310;p35">
            <a:extLst>
              <a:ext uri="{FF2B5EF4-FFF2-40B4-BE49-F238E27FC236}">
                <a16:creationId xmlns:a16="http://schemas.microsoft.com/office/drawing/2014/main" id="{F87ABF64-8893-9478-BAFC-51FB093DAE2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9287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Кредиторы могут выгодно вкладывать свои средства, финансируя кредиты, при этом не волнуясь за свои деньги – смарт-контракт либо вернет вам залог, либо ликвидирует </a:t>
            </a:r>
            <a:r>
              <a:rPr lang="en-US" dirty="0"/>
              <a:t>Ethereum </a:t>
            </a:r>
            <a:r>
              <a:rPr lang="ru-RU" dirty="0"/>
              <a:t>в случае его падения, обменяв его на </a:t>
            </a:r>
            <a:r>
              <a:rPr lang="en-US" dirty="0"/>
              <a:t>USDC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13" name="Google Shape;313;p35">
            <a:extLst>
              <a:ext uri="{FF2B5EF4-FFF2-40B4-BE49-F238E27FC236}">
                <a16:creationId xmlns:a16="http://schemas.microsoft.com/office/drawing/2014/main" id="{1EB4842D-161F-4836-44AF-F101B782706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68853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Заявки на кредит</a:t>
            </a:r>
            <a:endParaRPr dirty="0"/>
          </a:p>
        </p:txBody>
      </p: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8BF17FDD-F9DB-5EF0-94E4-6F662A2C29B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9284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Финансирование кредита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911E172E-D271-681A-F32D-F5C0D1DF9134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4EA78-B8F6-BC41-6331-9356ACFC8918}"/>
              </a:ext>
            </a:extLst>
          </p:cNvPr>
          <p:cNvSpPr txBox="1"/>
          <p:nvPr/>
        </p:nvSpPr>
        <p:spPr>
          <a:xfrm>
            <a:off x="2800350" y="1762125"/>
            <a:ext cx="348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P2P lending</a:t>
            </a:r>
            <a:endParaRPr lang="ru-RU" sz="4000" b="1" dirty="0">
              <a:solidFill>
                <a:srgbClr val="0070C0"/>
              </a:solidFill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6359F3-814B-ADF5-A39D-06761B3E3E63}"/>
              </a:ext>
            </a:extLst>
          </p:cNvPr>
          <p:cNvSpPr/>
          <p:nvPr/>
        </p:nvSpPr>
        <p:spPr>
          <a:xfrm>
            <a:off x="2722660" y="2714625"/>
            <a:ext cx="3698679" cy="19450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1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827FD80D-2B78-07F3-ABB1-7D14E6AE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BDEAA8-DF94-A966-6FD5-E137A0CFF2D3}"/>
              </a:ext>
            </a:extLst>
          </p:cNvPr>
          <p:cNvSpPr/>
          <p:nvPr/>
        </p:nvSpPr>
        <p:spPr>
          <a:xfrm>
            <a:off x="9383152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912554-375F-81D7-B580-7F375E511E79}"/>
              </a:ext>
            </a:extLst>
          </p:cNvPr>
          <p:cNvSpPr/>
          <p:nvPr/>
        </p:nvSpPr>
        <p:spPr>
          <a:xfrm>
            <a:off x="-3952875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Google Shape;308;p35">
            <a:extLst>
              <a:ext uri="{FF2B5EF4-FFF2-40B4-BE49-F238E27FC236}">
                <a16:creationId xmlns:a16="http://schemas.microsoft.com/office/drawing/2014/main" id="{EC740095-4D22-8420-2B8B-594937677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8725" y="483801"/>
            <a:ext cx="26899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309" name="Google Shape;309;p35">
            <a:extLst>
              <a:ext uri="{FF2B5EF4-FFF2-40B4-BE49-F238E27FC236}">
                <a16:creationId xmlns:a16="http://schemas.microsoft.com/office/drawing/2014/main" id="{CA2D2022-239E-E7FB-5A3C-99914B6DD2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836473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помощью сервиса заёмщик может быстро и просто получить нужную сумму в </a:t>
            </a:r>
            <a:r>
              <a:rPr lang="en-US" dirty="0"/>
              <a:t>USDC</a:t>
            </a:r>
            <a:r>
              <a:rPr lang="ru-RU" dirty="0"/>
              <a:t> на удобных условиях, оставляя в залог </a:t>
            </a:r>
            <a:r>
              <a:rPr lang="en-US" dirty="0"/>
              <a:t>Ethereum</a:t>
            </a:r>
            <a:r>
              <a:rPr lang="ru-RU" dirty="0"/>
              <a:t> (тем самым позволяя сохранить состояние инвестиционного портфеля в случае выплаты кредита).</a:t>
            </a:r>
            <a:endParaRPr dirty="0"/>
          </a:p>
        </p:txBody>
      </p:sp>
      <p:sp>
        <p:nvSpPr>
          <p:cNvPr id="310" name="Google Shape;310;p35">
            <a:extLst>
              <a:ext uri="{FF2B5EF4-FFF2-40B4-BE49-F238E27FC236}">
                <a16:creationId xmlns:a16="http://schemas.microsoft.com/office/drawing/2014/main" id="{44FC350C-3A1A-C791-FBF9-88AC23C6721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490272" y="3288200"/>
            <a:ext cx="3484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Кредиторы могут выгодно вкладывать свои средства, финансируя кредиты, при этом не волнуясь за свои деньги – смарт-контракт либо вернет вам залог, либо ликвидирует </a:t>
            </a:r>
            <a:r>
              <a:rPr lang="en-US" dirty="0"/>
              <a:t>Ethereum </a:t>
            </a:r>
            <a:r>
              <a:rPr lang="ru-RU" dirty="0"/>
              <a:t>в случае его падения, обменяв его на </a:t>
            </a:r>
            <a:r>
              <a:rPr lang="en-US" dirty="0"/>
              <a:t>USDC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13" name="Google Shape;313;p35">
            <a:extLst>
              <a:ext uri="{FF2B5EF4-FFF2-40B4-BE49-F238E27FC236}">
                <a16:creationId xmlns:a16="http://schemas.microsoft.com/office/drawing/2014/main" id="{72F91F03-5FBD-1230-7B4D-2CADEC9B0B7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-383647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Заявки на кредит</a:t>
            </a:r>
            <a:endParaRPr dirty="0"/>
          </a:p>
        </p:txBody>
      </p: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2DC4755B-CA93-6DA6-65A5-4C8D9A6655C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9490242" y="2817835"/>
            <a:ext cx="3484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Финансирование кредита</a:t>
            </a:r>
            <a:endParaRPr dirty="0"/>
          </a:p>
        </p:txBody>
      </p:sp>
      <p:sp>
        <p:nvSpPr>
          <p:cNvPr id="2" name="Google Shape;275;p32">
            <a:extLst>
              <a:ext uri="{FF2B5EF4-FFF2-40B4-BE49-F238E27FC236}">
                <a16:creationId xmlns:a16="http://schemas.microsoft.com/office/drawing/2014/main" id="{30F9A97D-E9C0-17D6-38A7-C9136A6FB01F}"/>
              </a:ext>
            </a:extLst>
          </p:cNvPr>
          <p:cNvSpPr txBox="1">
            <a:spLocks/>
          </p:cNvSpPr>
          <p:nvPr/>
        </p:nvSpPr>
        <p:spPr>
          <a:xfrm>
            <a:off x="668852" y="166107"/>
            <a:ext cx="1178997" cy="115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0</a:t>
            </a:r>
            <a:r>
              <a:rPr lang="ru-RU" sz="6000" b="1" dirty="0">
                <a:solidFill>
                  <a:schemeClr val="bg2"/>
                </a:solidFill>
                <a:latin typeface="Montserrat" panose="00000500000000000000" pitchFamily="2" charset="-52"/>
              </a:rPr>
              <a:t>3</a:t>
            </a:r>
            <a:endParaRPr lang="en" sz="6000" b="1" dirty="0">
              <a:solidFill>
                <a:schemeClr val="bg2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9ED86-427C-78DB-E292-791540175A49}"/>
              </a:ext>
            </a:extLst>
          </p:cNvPr>
          <p:cNvSpPr txBox="1"/>
          <p:nvPr/>
        </p:nvSpPr>
        <p:spPr>
          <a:xfrm>
            <a:off x="1518174" y="1720989"/>
            <a:ext cx="610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Montserrat" panose="00000500000000000000" pitchFamily="2" charset="-52"/>
              </a:rPr>
              <a:t>dApp</a:t>
            </a:r>
            <a:r>
              <a:rPr lang="en-US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 </a:t>
            </a:r>
            <a:r>
              <a:rPr lang="ru-RU" sz="4000" b="1" dirty="0">
                <a:solidFill>
                  <a:srgbClr val="0070C0"/>
                </a:solidFill>
                <a:latin typeface="Montserrat" panose="00000500000000000000" pitchFamily="2" charset="-52"/>
              </a:rPr>
              <a:t>и безопасность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E8949FF-2DE6-1347-CA7A-7CC716238FC8}"/>
              </a:ext>
            </a:extLst>
          </p:cNvPr>
          <p:cNvSpPr/>
          <p:nvPr/>
        </p:nvSpPr>
        <p:spPr>
          <a:xfrm>
            <a:off x="2715138" y="2714625"/>
            <a:ext cx="3698679" cy="194507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Google Shape;309;p35">
            <a:extLst>
              <a:ext uri="{FF2B5EF4-FFF2-40B4-BE49-F238E27FC236}">
                <a16:creationId xmlns:a16="http://schemas.microsoft.com/office/drawing/2014/main" id="{4B04479A-E6F9-1329-76E8-EF9371A1FC88}"/>
              </a:ext>
            </a:extLst>
          </p:cNvPr>
          <p:cNvSpPr txBox="1">
            <a:spLocks/>
          </p:cNvSpPr>
          <p:nvPr/>
        </p:nvSpPr>
        <p:spPr>
          <a:xfrm>
            <a:off x="2829749" y="3286635"/>
            <a:ext cx="34845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ru-RU" dirty="0"/>
              <a:t>Технология блокчейна позволяет нашему продукту гарантировать прозрачность и безопасность всех сделок – корректность всех смарт-контрактов, реализующих логику, может легко проверить любой желающий.</a:t>
            </a:r>
          </a:p>
        </p:txBody>
      </p:sp>
      <p:sp>
        <p:nvSpPr>
          <p:cNvPr id="12" name="Google Shape;313;p35">
            <a:extLst>
              <a:ext uri="{FF2B5EF4-FFF2-40B4-BE49-F238E27FC236}">
                <a16:creationId xmlns:a16="http://schemas.microsoft.com/office/drawing/2014/main" id="{5AEDD056-804F-7DFA-EE8A-D3039C6EB96A}"/>
              </a:ext>
            </a:extLst>
          </p:cNvPr>
          <p:cNvSpPr txBox="1">
            <a:spLocks/>
          </p:cNvSpPr>
          <p:nvPr/>
        </p:nvSpPr>
        <p:spPr>
          <a:xfrm>
            <a:off x="2829750" y="2816270"/>
            <a:ext cx="34845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ru-RU" dirty="0" err="1"/>
              <a:t>Децентрализованность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114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ypto Insurance Project Proposal by Slidesgo">
  <a:themeElements>
    <a:clrScheme name="Simple Light">
      <a:dk1>
        <a:srgbClr val="191919"/>
      </a:dk1>
      <a:lt1>
        <a:srgbClr val="FFFFFF"/>
      </a:lt1>
      <a:dk2>
        <a:srgbClr val="5992FD"/>
      </a:dk2>
      <a:lt2>
        <a:srgbClr val="ACC9FF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340</Words>
  <Application>Microsoft Office PowerPoint</Application>
  <PresentationFormat>Экран (16:9)</PresentationFormat>
  <Paragraphs>79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Montserrat</vt:lpstr>
      <vt:lpstr>Anaheim</vt:lpstr>
      <vt:lpstr>Bebas Neue</vt:lpstr>
      <vt:lpstr>Arial</vt:lpstr>
      <vt:lpstr>Raleway</vt:lpstr>
      <vt:lpstr>Crypto Insurance Project Proposal by Slidesgo</vt:lpstr>
      <vt:lpstr>Платформа взаимного кредитования  Simulacrum</vt:lpstr>
      <vt:lpstr>Презентация PowerPoint</vt:lpstr>
      <vt:lpstr>Презентация PowerPoint</vt:lpstr>
      <vt:lpstr>Презентация PowerPoint</vt:lpstr>
      <vt:lpstr>Roadmap презентации</vt:lpstr>
      <vt:lpstr>Цели</vt:lpstr>
      <vt:lpstr>Стек разработки</vt:lpstr>
      <vt:lpstr>Реализация</vt:lpstr>
      <vt:lpstr>Реализация</vt:lpstr>
      <vt:lpstr>Реализация</vt:lpstr>
      <vt:lpstr>Демонстрация функционала</vt:lpstr>
      <vt:lpstr>Демонстрация функционала</vt:lpstr>
      <vt:lpstr>Демонстрация функционала</vt:lpstr>
      <vt:lpstr>Результаты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Олег Мамонтов</dc:creator>
  <cp:lastModifiedBy>Олег Мамонтов</cp:lastModifiedBy>
  <cp:revision>2</cp:revision>
  <dcterms:modified xsi:type="dcterms:W3CDTF">2025-07-11T02:06:32Z</dcterms:modified>
</cp:coreProperties>
</file>