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4"/>
  </p:notesMasterIdLst>
  <p:sldIdLst>
    <p:sldId id="256" r:id="rId3"/>
    <p:sldId id="257" r:id="rId4"/>
    <p:sldId id="259" r:id="rId5"/>
    <p:sldId id="261" r:id="rId6"/>
    <p:sldId id="281" r:id="rId7"/>
    <p:sldId id="260" r:id="rId8"/>
    <p:sldId id="262" r:id="rId9"/>
    <p:sldId id="264" r:id="rId10"/>
    <p:sldId id="274" r:id="rId11"/>
    <p:sldId id="275" r:id="rId12"/>
    <p:sldId id="271" r:id="rId13"/>
    <p:sldId id="272" r:id="rId14"/>
    <p:sldId id="270" r:id="rId15"/>
    <p:sldId id="279" r:id="rId16"/>
    <p:sldId id="280" r:id="rId17"/>
    <p:sldId id="273" r:id="rId18"/>
    <p:sldId id="269" r:id="rId19"/>
    <p:sldId id="266" r:id="rId20"/>
    <p:sldId id="267" r:id="rId21"/>
    <p:sldId id="26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470" autoAdjust="0"/>
  </p:normalViewPr>
  <p:slideViewPr>
    <p:cSldViewPr snapToGrid="0">
      <p:cViewPr varScale="1">
        <p:scale>
          <a:sx n="78" d="100"/>
          <a:sy n="78"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E86BE-FBA1-4769-B70C-A214ECF3B158}"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kumimoji="1" lang="ja-JP" altLang="en-US"/>
        </a:p>
      </dgm:t>
    </dgm:pt>
    <dgm:pt modelId="{7166EC89-8DDB-4776-8C89-9422C195FBEC}">
      <dgm:prSet phldrT="[Text]"/>
      <dgm:spPr>
        <a:noFill/>
        <a:ln>
          <a:noFill/>
        </a:ln>
      </dgm:spPr>
      <dgm:t>
        <a:bodyPr/>
        <a:lstStyle/>
        <a:p>
          <a:r>
            <a:rPr kumimoji="1" lang="en-US" altLang="ja-JP" dirty="0">
              <a:solidFill>
                <a:schemeClr val="tx1"/>
              </a:solidFill>
            </a:rPr>
            <a:t>Nature</a:t>
          </a:r>
          <a:endParaRPr kumimoji="1" lang="ja-JP" altLang="en-US" dirty="0">
            <a:solidFill>
              <a:schemeClr val="tx1"/>
            </a:solidFill>
          </a:endParaRPr>
        </a:p>
      </dgm:t>
    </dgm:pt>
    <dgm:pt modelId="{A7FC0B36-F7AF-48B2-AF25-F20E667D9A3F}" type="parTrans" cxnId="{372ECCA3-806F-44D7-A8C3-1BC7F9E4CC02}">
      <dgm:prSet/>
      <dgm:spPr/>
      <dgm:t>
        <a:bodyPr/>
        <a:lstStyle/>
        <a:p>
          <a:endParaRPr kumimoji="1" lang="ja-JP" altLang="en-US"/>
        </a:p>
      </dgm:t>
    </dgm:pt>
    <dgm:pt modelId="{064120B7-9D29-4756-9A79-06F4B3807C36}" type="sibTrans" cxnId="{372ECCA3-806F-44D7-A8C3-1BC7F9E4CC02}">
      <dgm:prSet/>
      <dgm:spPr>
        <a:solidFill>
          <a:schemeClr val="tx1"/>
        </a:solidFill>
      </dgm:spPr>
      <dgm:t>
        <a:bodyPr/>
        <a:lstStyle/>
        <a:p>
          <a:endParaRPr kumimoji="1" lang="ja-JP" altLang="en-US"/>
        </a:p>
      </dgm:t>
    </dgm:pt>
    <dgm:pt modelId="{89F854A1-7432-408D-B044-838F8C8CB84F}">
      <dgm:prSet phldrT="[Text]"/>
      <dgm:spPr>
        <a:noFill/>
        <a:ln>
          <a:noFill/>
        </a:ln>
      </dgm:spPr>
      <dgm:t>
        <a:bodyPr/>
        <a:lstStyle/>
        <a:p>
          <a:r>
            <a:rPr kumimoji="1" lang="en-US" altLang="ja-JP" dirty="0">
              <a:solidFill>
                <a:schemeClr val="tx1"/>
              </a:solidFill>
            </a:rPr>
            <a:t>Society</a:t>
          </a:r>
          <a:endParaRPr kumimoji="1" lang="ja-JP" altLang="en-US" dirty="0">
            <a:solidFill>
              <a:schemeClr val="tx1"/>
            </a:solidFill>
          </a:endParaRPr>
        </a:p>
      </dgm:t>
    </dgm:pt>
    <dgm:pt modelId="{5C9082C1-902C-48D3-8D3E-9308DE842AD9}" type="parTrans" cxnId="{3030F7BF-1081-42BE-BB48-092DE8998852}">
      <dgm:prSet/>
      <dgm:spPr/>
      <dgm:t>
        <a:bodyPr/>
        <a:lstStyle/>
        <a:p>
          <a:endParaRPr kumimoji="1" lang="ja-JP" altLang="en-US"/>
        </a:p>
      </dgm:t>
    </dgm:pt>
    <dgm:pt modelId="{A9D23AC8-AF58-4EE5-BCCC-7EE9A8A4E7B0}" type="sibTrans" cxnId="{3030F7BF-1081-42BE-BB48-092DE8998852}">
      <dgm:prSet/>
      <dgm:spPr>
        <a:solidFill>
          <a:schemeClr val="tx1"/>
        </a:solidFill>
      </dgm:spPr>
      <dgm:t>
        <a:bodyPr/>
        <a:lstStyle/>
        <a:p>
          <a:endParaRPr kumimoji="1" lang="ja-JP" altLang="en-US"/>
        </a:p>
      </dgm:t>
    </dgm:pt>
    <dgm:pt modelId="{8D89E627-400C-4958-97EA-E9ECD51D7238}">
      <dgm:prSet phldrT="[Text]"/>
      <dgm:spPr>
        <a:noFill/>
        <a:ln>
          <a:noFill/>
        </a:ln>
      </dgm:spPr>
      <dgm:t>
        <a:bodyPr/>
        <a:lstStyle/>
        <a:p>
          <a:r>
            <a:rPr kumimoji="1" lang="en-US" altLang="ja-JP" dirty="0">
              <a:solidFill>
                <a:schemeClr val="tx1"/>
              </a:solidFill>
            </a:rPr>
            <a:t>Human</a:t>
          </a:r>
          <a:endParaRPr kumimoji="1" lang="ja-JP" altLang="en-US" dirty="0">
            <a:solidFill>
              <a:schemeClr val="tx1"/>
            </a:solidFill>
          </a:endParaRPr>
        </a:p>
      </dgm:t>
    </dgm:pt>
    <dgm:pt modelId="{73A05F08-E0C2-474E-AF87-11B69E27FDB8}" type="parTrans" cxnId="{E57B3AE7-0078-44FD-8EF8-87AC0742EE9E}">
      <dgm:prSet/>
      <dgm:spPr/>
      <dgm:t>
        <a:bodyPr/>
        <a:lstStyle/>
        <a:p>
          <a:endParaRPr kumimoji="1" lang="ja-JP" altLang="en-US"/>
        </a:p>
      </dgm:t>
    </dgm:pt>
    <dgm:pt modelId="{6A8972FA-1CC0-4881-BAC4-D75FEB4F8632}" type="sibTrans" cxnId="{E57B3AE7-0078-44FD-8EF8-87AC0742EE9E}">
      <dgm:prSet/>
      <dgm:spPr>
        <a:solidFill>
          <a:schemeClr val="tx1"/>
        </a:solidFill>
      </dgm:spPr>
      <dgm:t>
        <a:bodyPr/>
        <a:lstStyle/>
        <a:p>
          <a:endParaRPr kumimoji="1" lang="ja-JP" altLang="en-US"/>
        </a:p>
      </dgm:t>
    </dgm:pt>
    <dgm:pt modelId="{DF0951F2-87CE-4579-8F0F-1D438194A050}" type="pres">
      <dgm:prSet presAssocID="{652E86BE-FBA1-4769-B70C-A214ECF3B158}" presName="Name0" presStyleCnt="0">
        <dgm:presLayoutVars>
          <dgm:dir/>
          <dgm:resizeHandles val="exact"/>
        </dgm:presLayoutVars>
      </dgm:prSet>
      <dgm:spPr/>
      <dgm:t>
        <a:bodyPr/>
        <a:lstStyle/>
        <a:p>
          <a:endParaRPr lang="en-US"/>
        </a:p>
      </dgm:t>
    </dgm:pt>
    <dgm:pt modelId="{0A62140D-25EA-4FDE-8D30-061D7FAB99E7}" type="pres">
      <dgm:prSet presAssocID="{7166EC89-8DDB-4776-8C89-9422C195FBEC}" presName="node" presStyleLbl="node1" presStyleIdx="0" presStyleCnt="3" custRadScaleRad="84019" custRadScaleInc="1145">
        <dgm:presLayoutVars>
          <dgm:bulletEnabled val="1"/>
        </dgm:presLayoutVars>
      </dgm:prSet>
      <dgm:spPr/>
      <dgm:t>
        <a:bodyPr/>
        <a:lstStyle/>
        <a:p>
          <a:endParaRPr lang="en-US"/>
        </a:p>
      </dgm:t>
    </dgm:pt>
    <dgm:pt modelId="{CEA65D52-F54D-4ECC-BF37-86F0925700C0}" type="pres">
      <dgm:prSet presAssocID="{064120B7-9D29-4756-9A79-06F4B3807C36}" presName="sibTrans" presStyleLbl="sibTrans2D1" presStyleIdx="0" presStyleCnt="3" custLinFactNeighborX="-3326" custLinFactNeighborY="-19686"/>
      <dgm:spPr/>
      <dgm:t>
        <a:bodyPr/>
        <a:lstStyle/>
        <a:p>
          <a:endParaRPr lang="en-US"/>
        </a:p>
      </dgm:t>
    </dgm:pt>
    <dgm:pt modelId="{12A86639-467D-4C07-B54E-A966683CFEAF}" type="pres">
      <dgm:prSet presAssocID="{064120B7-9D29-4756-9A79-06F4B3807C36}" presName="connectorText" presStyleLbl="sibTrans2D1" presStyleIdx="0" presStyleCnt="3"/>
      <dgm:spPr/>
      <dgm:t>
        <a:bodyPr/>
        <a:lstStyle/>
        <a:p>
          <a:endParaRPr lang="en-US"/>
        </a:p>
      </dgm:t>
    </dgm:pt>
    <dgm:pt modelId="{2308D608-C97C-496C-A832-B9C4B4AED811}" type="pres">
      <dgm:prSet presAssocID="{89F854A1-7432-408D-B044-838F8C8CB84F}" presName="node" presStyleLbl="node1" presStyleIdx="1" presStyleCnt="3" custRadScaleRad="85599" custRadScaleInc="-21289">
        <dgm:presLayoutVars>
          <dgm:bulletEnabled val="1"/>
        </dgm:presLayoutVars>
      </dgm:prSet>
      <dgm:spPr/>
      <dgm:t>
        <a:bodyPr/>
        <a:lstStyle/>
        <a:p>
          <a:endParaRPr lang="en-US"/>
        </a:p>
      </dgm:t>
    </dgm:pt>
    <dgm:pt modelId="{1EBB47EF-3C0F-43BA-A92C-CBA3312F43A5}" type="pres">
      <dgm:prSet presAssocID="{A9D23AC8-AF58-4EE5-BCCC-7EE9A8A4E7B0}" presName="sibTrans" presStyleLbl="sibTrans2D1" presStyleIdx="1" presStyleCnt="3"/>
      <dgm:spPr/>
      <dgm:t>
        <a:bodyPr/>
        <a:lstStyle/>
        <a:p>
          <a:endParaRPr lang="en-US"/>
        </a:p>
      </dgm:t>
    </dgm:pt>
    <dgm:pt modelId="{791E66A7-202A-4738-920B-BCC8CE382AB0}" type="pres">
      <dgm:prSet presAssocID="{A9D23AC8-AF58-4EE5-BCCC-7EE9A8A4E7B0}" presName="connectorText" presStyleLbl="sibTrans2D1" presStyleIdx="1" presStyleCnt="3"/>
      <dgm:spPr/>
      <dgm:t>
        <a:bodyPr/>
        <a:lstStyle/>
        <a:p>
          <a:endParaRPr lang="en-US"/>
        </a:p>
      </dgm:t>
    </dgm:pt>
    <dgm:pt modelId="{711B5A4C-29F4-4EAF-8358-865166E08FC6}" type="pres">
      <dgm:prSet presAssocID="{8D89E627-400C-4958-97EA-E9ECD51D7238}" presName="node" presStyleLbl="node1" presStyleIdx="2" presStyleCnt="3" custRadScaleRad="86989" custRadScaleInc="23181">
        <dgm:presLayoutVars>
          <dgm:bulletEnabled val="1"/>
        </dgm:presLayoutVars>
      </dgm:prSet>
      <dgm:spPr/>
      <dgm:t>
        <a:bodyPr/>
        <a:lstStyle/>
        <a:p>
          <a:endParaRPr lang="en-US"/>
        </a:p>
      </dgm:t>
    </dgm:pt>
    <dgm:pt modelId="{A301D794-2485-4A20-A0A8-A98381B3B52F}" type="pres">
      <dgm:prSet presAssocID="{6A8972FA-1CC0-4881-BAC4-D75FEB4F8632}" presName="sibTrans" presStyleLbl="sibTrans2D1" presStyleIdx="2" presStyleCnt="3" custLinFactNeighborX="1111" custLinFactNeighborY="-19686"/>
      <dgm:spPr/>
      <dgm:t>
        <a:bodyPr/>
        <a:lstStyle/>
        <a:p>
          <a:endParaRPr lang="en-US"/>
        </a:p>
      </dgm:t>
    </dgm:pt>
    <dgm:pt modelId="{769EF7E6-EBD3-4E8D-A4D4-2EBE315772FA}" type="pres">
      <dgm:prSet presAssocID="{6A8972FA-1CC0-4881-BAC4-D75FEB4F8632}" presName="connectorText" presStyleLbl="sibTrans2D1" presStyleIdx="2" presStyleCnt="3"/>
      <dgm:spPr/>
      <dgm:t>
        <a:bodyPr/>
        <a:lstStyle/>
        <a:p>
          <a:endParaRPr lang="en-US"/>
        </a:p>
      </dgm:t>
    </dgm:pt>
  </dgm:ptLst>
  <dgm:cxnLst>
    <dgm:cxn modelId="{448DE1AD-9868-444D-80B2-D8C0B91AB05F}" type="presOf" srcId="{8D89E627-400C-4958-97EA-E9ECD51D7238}" destId="{711B5A4C-29F4-4EAF-8358-865166E08FC6}" srcOrd="0" destOrd="0" presId="urn:microsoft.com/office/officeart/2005/8/layout/cycle7"/>
    <dgm:cxn modelId="{20961940-01D2-469A-879D-D89D6BA62DB5}" type="presOf" srcId="{6A8972FA-1CC0-4881-BAC4-D75FEB4F8632}" destId="{A301D794-2485-4A20-A0A8-A98381B3B52F}" srcOrd="0" destOrd="0" presId="urn:microsoft.com/office/officeart/2005/8/layout/cycle7"/>
    <dgm:cxn modelId="{372ECCA3-806F-44D7-A8C3-1BC7F9E4CC02}" srcId="{652E86BE-FBA1-4769-B70C-A214ECF3B158}" destId="{7166EC89-8DDB-4776-8C89-9422C195FBEC}" srcOrd="0" destOrd="0" parTransId="{A7FC0B36-F7AF-48B2-AF25-F20E667D9A3F}" sibTransId="{064120B7-9D29-4756-9A79-06F4B3807C36}"/>
    <dgm:cxn modelId="{EDCDAD16-37F1-4516-8C19-C0A0AC4D71CB}" type="presOf" srcId="{7166EC89-8DDB-4776-8C89-9422C195FBEC}" destId="{0A62140D-25EA-4FDE-8D30-061D7FAB99E7}" srcOrd="0" destOrd="0" presId="urn:microsoft.com/office/officeart/2005/8/layout/cycle7"/>
    <dgm:cxn modelId="{3030F7BF-1081-42BE-BB48-092DE8998852}" srcId="{652E86BE-FBA1-4769-B70C-A214ECF3B158}" destId="{89F854A1-7432-408D-B044-838F8C8CB84F}" srcOrd="1" destOrd="0" parTransId="{5C9082C1-902C-48D3-8D3E-9308DE842AD9}" sibTransId="{A9D23AC8-AF58-4EE5-BCCC-7EE9A8A4E7B0}"/>
    <dgm:cxn modelId="{E57B3AE7-0078-44FD-8EF8-87AC0742EE9E}" srcId="{652E86BE-FBA1-4769-B70C-A214ECF3B158}" destId="{8D89E627-400C-4958-97EA-E9ECD51D7238}" srcOrd="2" destOrd="0" parTransId="{73A05F08-E0C2-474E-AF87-11B69E27FDB8}" sibTransId="{6A8972FA-1CC0-4881-BAC4-D75FEB4F8632}"/>
    <dgm:cxn modelId="{C48E3B72-CD39-4585-B7FE-B3660BF8B3A0}" type="presOf" srcId="{6A8972FA-1CC0-4881-BAC4-D75FEB4F8632}" destId="{769EF7E6-EBD3-4E8D-A4D4-2EBE315772FA}" srcOrd="1" destOrd="0" presId="urn:microsoft.com/office/officeart/2005/8/layout/cycle7"/>
    <dgm:cxn modelId="{AF8535E8-A249-4656-88AF-876CDA43D3CE}" type="presOf" srcId="{652E86BE-FBA1-4769-B70C-A214ECF3B158}" destId="{DF0951F2-87CE-4579-8F0F-1D438194A050}" srcOrd="0" destOrd="0" presId="urn:microsoft.com/office/officeart/2005/8/layout/cycle7"/>
    <dgm:cxn modelId="{9E5003FC-1F83-4413-A609-5B1840DCB786}" type="presOf" srcId="{A9D23AC8-AF58-4EE5-BCCC-7EE9A8A4E7B0}" destId="{1EBB47EF-3C0F-43BA-A92C-CBA3312F43A5}" srcOrd="0" destOrd="0" presId="urn:microsoft.com/office/officeart/2005/8/layout/cycle7"/>
    <dgm:cxn modelId="{3E19458B-3049-43A6-B881-2E1A029F621B}" type="presOf" srcId="{064120B7-9D29-4756-9A79-06F4B3807C36}" destId="{12A86639-467D-4C07-B54E-A966683CFEAF}" srcOrd="1" destOrd="0" presId="urn:microsoft.com/office/officeart/2005/8/layout/cycle7"/>
    <dgm:cxn modelId="{B85D68E1-31A4-4566-BFB5-599945EA12F9}" type="presOf" srcId="{064120B7-9D29-4756-9A79-06F4B3807C36}" destId="{CEA65D52-F54D-4ECC-BF37-86F0925700C0}" srcOrd="0" destOrd="0" presId="urn:microsoft.com/office/officeart/2005/8/layout/cycle7"/>
    <dgm:cxn modelId="{9705D718-C293-4B2E-8DF0-D14CC28FDA3E}" type="presOf" srcId="{A9D23AC8-AF58-4EE5-BCCC-7EE9A8A4E7B0}" destId="{791E66A7-202A-4738-920B-BCC8CE382AB0}" srcOrd="1" destOrd="0" presId="urn:microsoft.com/office/officeart/2005/8/layout/cycle7"/>
    <dgm:cxn modelId="{F012203C-4278-46F0-A1C9-3D3966F56729}" type="presOf" srcId="{89F854A1-7432-408D-B044-838F8C8CB84F}" destId="{2308D608-C97C-496C-A832-B9C4B4AED811}" srcOrd="0" destOrd="0" presId="urn:microsoft.com/office/officeart/2005/8/layout/cycle7"/>
    <dgm:cxn modelId="{66A14584-DB5C-4ED3-B643-C91AA19B4331}" type="presParOf" srcId="{DF0951F2-87CE-4579-8F0F-1D438194A050}" destId="{0A62140D-25EA-4FDE-8D30-061D7FAB99E7}" srcOrd="0" destOrd="0" presId="urn:microsoft.com/office/officeart/2005/8/layout/cycle7"/>
    <dgm:cxn modelId="{2559B18A-CCFB-4B14-ACA2-8AF5F7E7487D}" type="presParOf" srcId="{DF0951F2-87CE-4579-8F0F-1D438194A050}" destId="{CEA65D52-F54D-4ECC-BF37-86F0925700C0}" srcOrd="1" destOrd="0" presId="urn:microsoft.com/office/officeart/2005/8/layout/cycle7"/>
    <dgm:cxn modelId="{0D7246BF-86BC-44CF-A264-5F1480408CF1}" type="presParOf" srcId="{CEA65D52-F54D-4ECC-BF37-86F0925700C0}" destId="{12A86639-467D-4C07-B54E-A966683CFEAF}" srcOrd="0" destOrd="0" presId="urn:microsoft.com/office/officeart/2005/8/layout/cycle7"/>
    <dgm:cxn modelId="{BE6C0FBA-0F2C-4A09-BF5C-EF610EC690A9}" type="presParOf" srcId="{DF0951F2-87CE-4579-8F0F-1D438194A050}" destId="{2308D608-C97C-496C-A832-B9C4B4AED811}" srcOrd="2" destOrd="0" presId="urn:microsoft.com/office/officeart/2005/8/layout/cycle7"/>
    <dgm:cxn modelId="{BBD657B1-F51F-443A-98DA-7E8467DB7DC9}" type="presParOf" srcId="{DF0951F2-87CE-4579-8F0F-1D438194A050}" destId="{1EBB47EF-3C0F-43BA-A92C-CBA3312F43A5}" srcOrd="3" destOrd="0" presId="urn:microsoft.com/office/officeart/2005/8/layout/cycle7"/>
    <dgm:cxn modelId="{47FA61E7-CDD0-4F66-96A8-6CC1137F61F1}" type="presParOf" srcId="{1EBB47EF-3C0F-43BA-A92C-CBA3312F43A5}" destId="{791E66A7-202A-4738-920B-BCC8CE382AB0}" srcOrd="0" destOrd="0" presId="urn:microsoft.com/office/officeart/2005/8/layout/cycle7"/>
    <dgm:cxn modelId="{976D9317-4BE9-42EE-8DEA-F63FD6504FDC}" type="presParOf" srcId="{DF0951F2-87CE-4579-8F0F-1D438194A050}" destId="{711B5A4C-29F4-4EAF-8358-865166E08FC6}" srcOrd="4" destOrd="0" presId="urn:microsoft.com/office/officeart/2005/8/layout/cycle7"/>
    <dgm:cxn modelId="{B178D8DE-6A04-4DED-8E04-59C98EDAF8A6}" type="presParOf" srcId="{DF0951F2-87CE-4579-8F0F-1D438194A050}" destId="{A301D794-2485-4A20-A0A8-A98381B3B52F}" srcOrd="5" destOrd="0" presId="urn:microsoft.com/office/officeart/2005/8/layout/cycle7"/>
    <dgm:cxn modelId="{F4BEDB68-56C6-445C-A210-F562F0751C58}" type="presParOf" srcId="{A301D794-2485-4A20-A0A8-A98381B3B52F}" destId="{769EF7E6-EBD3-4E8D-A4D4-2EBE315772F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2140D-25EA-4FDE-8D30-061D7FAB99E7}">
      <dsp:nvSpPr>
        <dsp:cNvPr id="0" name=""/>
        <dsp:cNvSpPr/>
      </dsp:nvSpPr>
      <dsp:spPr>
        <a:xfrm>
          <a:off x="1071023" y="185416"/>
          <a:ext cx="1211423" cy="605711"/>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kumimoji="1" lang="en-US" altLang="ja-JP" sz="2600" kern="1200" dirty="0">
              <a:solidFill>
                <a:schemeClr val="tx1"/>
              </a:solidFill>
            </a:rPr>
            <a:t>Nature</a:t>
          </a:r>
          <a:endParaRPr kumimoji="1" lang="ja-JP" altLang="en-US" sz="2600" kern="1200" dirty="0">
            <a:solidFill>
              <a:schemeClr val="tx1"/>
            </a:solidFill>
          </a:endParaRPr>
        </a:p>
      </dsp:txBody>
      <dsp:txXfrm>
        <a:off x="1088764" y="203157"/>
        <a:ext cx="1175941" cy="570229"/>
      </dsp:txXfrm>
    </dsp:sp>
    <dsp:sp modelId="{CEA65D52-F54D-4ECC-BF37-86F0925700C0}">
      <dsp:nvSpPr>
        <dsp:cNvPr id="0" name=""/>
        <dsp:cNvSpPr/>
      </dsp:nvSpPr>
      <dsp:spPr>
        <a:xfrm rot="3213513">
          <a:off x="1845123" y="972227"/>
          <a:ext cx="558899" cy="211999"/>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kumimoji="1" lang="ja-JP" altLang="en-US" sz="900" kern="1200"/>
        </a:p>
      </dsp:txBody>
      <dsp:txXfrm>
        <a:off x="1908723" y="1014627"/>
        <a:ext cx="431699" cy="127199"/>
      </dsp:txXfrm>
    </dsp:sp>
    <dsp:sp modelId="{2308D608-C97C-496C-A832-B9C4B4AED811}">
      <dsp:nvSpPr>
        <dsp:cNvPr id="0" name=""/>
        <dsp:cNvSpPr/>
      </dsp:nvSpPr>
      <dsp:spPr>
        <a:xfrm>
          <a:off x="2003878" y="1448794"/>
          <a:ext cx="1211423" cy="605711"/>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kumimoji="1" lang="en-US" altLang="ja-JP" sz="2600" kern="1200" dirty="0">
              <a:solidFill>
                <a:schemeClr val="tx1"/>
              </a:solidFill>
            </a:rPr>
            <a:t>Society</a:t>
          </a:r>
          <a:endParaRPr kumimoji="1" lang="ja-JP" altLang="en-US" sz="2600" kern="1200" dirty="0">
            <a:solidFill>
              <a:schemeClr val="tx1"/>
            </a:solidFill>
          </a:endParaRPr>
        </a:p>
      </dsp:txBody>
      <dsp:txXfrm>
        <a:off x="2021619" y="1466535"/>
        <a:ext cx="1175941" cy="570229"/>
      </dsp:txXfrm>
    </dsp:sp>
    <dsp:sp modelId="{1EBB47EF-3C0F-43BA-A92C-CBA3312F43A5}">
      <dsp:nvSpPr>
        <dsp:cNvPr id="0" name=""/>
        <dsp:cNvSpPr/>
      </dsp:nvSpPr>
      <dsp:spPr>
        <a:xfrm rot="10825771">
          <a:off x="1375125" y="1638491"/>
          <a:ext cx="558899" cy="211999"/>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kumimoji="1" lang="ja-JP" altLang="en-US" sz="900" kern="1200"/>
        </a:p>
      </dsp:txBody>
      <dsp:txXfrm rot="10800000">
        <a:off x="1438725" y="1680891"/>
        <a:ext cx="431699" cy="127199"/>
      </dsp:txXfrm>
    </dsp:sp>
    <dsp:sp modelId="{711B5A4C-29F4-4EAF-8358-865166E08FC6}">
      <dsp:nvSpPr>
        <dsp:cNvPr id="0" name=""/>
        <dsp:cNvSpPr/>
      </dsp:nvSpPr>
      <dsp:spPr>
        <a:xfrm>
          <a:off x="93849" y="1434475"/>
          <a:ext cx="1211423" cy="605711"/>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kumimoji="1" lang="en-US" altLang="ja-JP" sz="2600" kern="1200" dirty="0">
              <a:solidFill>
                <a:schemeClr val="tx1"/>
              </a:solidFill>
            </a:rPr>
            <a:t>Human</a:t>
          </a:r>
          <a:endParaRPr kumimoji="1" lang="ja-JP" altLang="en-US" sz="2600" kern="1200" dirty="0">
            <a:solidFill>
              <a:schemeClr val="tx1"/>
            </a:solidFill>
          </a:endParaRPr>
        </a:p>
      </dsp:txBody>
      <dsp:txXfrm>
        <a:off x="111590" y="1452216"/>
        <a:ext cx="1175941" cy="570229"/>
      </dsp:txXfrm>
    </dsp:sp>
    <dsp:sp modelId="{A301D794-2485-4A20-A0A8-A98381B3B52F}">
      <dsp:nvSpPr>
        <dsp:cNvPr id="0" name=""/>
        <dsp:cNvSpPr/>
      </dsp:nvSpPr>
      <dsp:spPr>
        <a:xfrm rot="18482224">
          <a:off x="914908" y="965068"/>
          <a:ext cx="558899" cy="211999"/>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kumimoji="1" lang="ja-JP" altLang="en-US" sz="900" kern="1200"/>
        </a:p>
      </dsp:txBody>
      <dsp:txXfrm>
        <a:off x="978508" y="1007468"/>
        <a:ext cx="431699" cy="12719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F4DC1-33EB-4B61-AFD4-258C07B0C0A2}"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7436C-CB52-4F8F-AF4C-951E942362E0}" type="slidenum">
              <a:rPr lang="en-US" smtClean="0"/>
              <a:t>‹#›</a:t>
            </a:fld>
            <a:endParaRPr lang="en-US"/>
          </a:p>
        </p:txBody>
      </p:sp>
    </p:spTree>
    <p:extLst>
      <p:ext uri="{BB962C8B-B14F-4D97-AF65-F5344CB8AC3E}">
        <p14:creationId xmlns:p14="http://schemas.microsoft.com/office/powerpoint/2010/main" val="25450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Good morning, members of the panel,</a:t>
            </a:r>
            <a:r>
              <a:rPr lang="en-US" baseline="0" dirty="0" smtClean="0"/>
              <a:t> the Kenya Space Agency Secretariat, and fellow colleagues from the other esteemed institutions of higher education.</a:t>
            </a:r>
          </a:p>
          <a:p>
            <a:pPr marL="171450" indent="-171450">
              <a:buFontTx/>
              <a:buChar char="-"/>
            </a:pPr>
            <a:r>
              <a:rPr lang="en-US" baseline="0" dirty="0" smtClean="0"/>
              <a:t>Thank you for this opportunity to present our proposal. My name is Eunice Nduati and I will be making the presentation entitled small-scale crop mapping using artificial intelligence and machine learning on behalf of the team from JKUAT.</a:t>
            </a: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1</a:t>
            </a:fld>
            <a:endParaRPr lang="en-US"/>
          </a:p>
        </p:txBody>
      </p:sp>
    </p:spTree>
    <p:extLst>
      <p:ext uri="{BB962C8B-B14F-4D97-AF65-F5344CB8AC3E}">
        <p14:creationId xmlns:p14="http://schemas.microsoft.com/office/powerpoint/2010/main" val="3732126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diagram depicts</a:t>
            </a:r>
            <a:r>
              <a:rPr lang="en-US" baseline="0" dirty="0" smtClean="0"/>
              <a:t> the conceptual framework of our research proposal</a:t>
            </a:r>
            <a:endParaRPr lang="en-US" dirty="0" smtClean="0"/>
          </a:p>
          <a:p>
            <a:pPr marL="171450" indent="-171450">
              <a:buFontTx/>
              <a:buChar char="-"/>
            </a:pPr>
            <a:r>
              <a:rPr lang="en-US" dirty="0" smtClean="0"/>
              <a:t>Ideally,</a:t>
            </a:r>
            <a:r>
              <a:rPr lang="en-US" baseline="0" dirty="0" smtClean="0"/>
              <a:t> for effective agricultural management, we require NEAR –REAL-TIME, NEAR LEAF-SCALE information.</a:t>
            </a:r>
          </a:p>
          <a:p>
            <a:pPr marL="171450" indent="-171450">
              <a:buFontTx/>
              <a:buChar char="-"/>
            </a:pPr>
            <a:r>
              <a:rPr lang="en-US" baseline="0" dirty="0" smtClean="0"/>
              <a:t>However, this is not possible to achieve using datasets from a single sensor. </a:t>
            </a:r>
          </a:p>
          <a:p>
            <a:pPr marL="171450" indent="-171450">
              <a:buFontTx/>
              <a:buChar char="-"/>
            </a:pPr>
            <a:r>
              <a:rPr lang="en-US" baseline="0" dirty="0" smtClean="0"/>
              <a:t>Therefore we propose the use multi-spatiotemporal datasets which will allow us obtain near-real-time, near-leaf scale information</a:t>
            </a:r>
          </a:p>
          <a:p>
            <a:pPr marL="171450" indent="-171450">
              <a:buFontTx/>
              <a:buChar char="-"/>
            </a:pPr>
            <a:r>
              <a:rPr lang="en-US" baseline="0" dirty="0" smtClean="0"/>
              <a:t>We therefore intend to implement spatio-temporal image fusion algorithms towards crop mapping and monitoring</a:t>
            </a:r>
          </a:p>
          <a:p>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10</a:t>
            </a:fld>
            <a:endParaRPr lang="en-US"/>
          </a:p>
        </p:txBody>
      </p:sp>
    </p:spTree>
    <p:extLst>
      <p:ext uri="{BB962C8B-B14F-4D97-AF65-F5344CB8AC3E}">
        <p14:creationId xmlns:p14="http://schemas.microsoft.com/office/powerpoint/2010/main" val="190475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latin typeface="+mn-lt"/>
                <a:ea typeface="+mn-ea"/>
                <a:cs typeface="+mn-cs"/>
              </a:rPr>
              <a:t>Since image classification will require ground reference data collected at regular intervals over the course of the research project, rapid field data collection equipment are required. </a:t>
            </a:r>
          </a:p>
          <a:p>
            <a:pPr marL="171450" indent="-171450">
              <a:buFontTx/>
              <a:buChar char="-"/>
            </a:pPr>
            <a:r>
              <a:rPr lang="en-US" sz="1200" b="0" i="0" u="none" strike="noStrike" kern="1200" baseline="0" dirty="0" smtClean="0">
                <a:solidFill>
                  <a:schemeClr val="tx1"/>
                </a:solidFill>
                <a:latin typeface="+mn-lt"/>
                <a:ea typeface="+mn-ea"/>
                <a:cs typeface="+mn-cs"/>
              </a:rPr>
              <a:t>We are happy to report that JKUAT possesses two state of the art drones (multi-spectral and LiDAR) and RTK-GNSS survey equipment which will be used for the ground truth data acquisition exercises. </a:t>
            </a: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11</a:t>
            </a:fld>
            <a:endParaRPr lang="en-US"/>
          </a:p>
        </p:txBody>
      </p:sp>
    </p:spTree>
    <p:extLst>
      <p:ext uri="{BB962C8B-B14F-4D97-AF65-F5344CB8AC3E}">
        <p14:creationId xmlns:p14="http://schemas.microsoft.com/office/powerpoint/2010/main" val="98120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The JKUAT</a:t>
            </a:r>
            <a:r>
              <a:rPr lang="en-US" baseline="0" dirty="0" smtClean="0"/>
              <a:t> team is composed of one member of faculty and 6 student researchers drawn from the Departments of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Geomatic </a:t>
            </a:r>
            <a:r>
              <a:rPr lang="en-US" sz="1200" dirty="0" smtClean="0">
                <a:effectLst/>
                <a:latin typeface="Calibri" panose="020F0502020204030204" pitchFamily="34" charset="0"/>
              </a:rPr>
              <a:t>Engineering and Geospatial Information Systems,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effectLst/>
                <a:latin typeface="Calibri" panose="020F0502020204030204" pitchFamily="34" charset="0"/>
              </a:rPr>
              <a:t>Soil, Water &amp; Environmental Engineering  and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effectLst/>
                <a:latin typeface="Calibri" panose="020F0502020204030204" pitchFamily="34" charset="0"/>
              </a:rPr>
              <a:t>Computer Science.</a:t>
            </a:r>
            <a:endParaRPr lang="en-US" sz="1200" dirty="0" smtClean="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12</a:t>
            </a:fld>
            <a:endParaRPr lang="en-US"/>
          </a:p>
        </p:txBody>
      </p:sp>
    </p:spTree>
    <p:extLst>
      <p:ext uri="{BB962C8B-B14F-4D97-AF65-F5344CB8AC3E}">
        <p14:creationId xmlns:p14="http://schemas.microsoft.com/office/powerpoint/2010/main" val="2050974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latin typeface="+mn-lt"/>
                <a:ea typeface="+mn-ea"/>
                <a:cs typeface="+mn-cs"/>
              </a:rPr>
              <a:t>For objective 1, it will involve the development and implementation of AI/ ML image classification algorithms for mapping of land cover and final estimation and retrieval of crop area, crop status indices and crop yield. </a:t>
            </a:r>
          </a:p>
          <a:p>
            <a:pPr marL="171450" indent="-171450">
              <a:buFontTx/>
              <a:buChar char="-"/>
            </a:pPr>
            <a:r>
              <a:rPr lang="en-US" sz="1200" b="0" i="0" u="none" strike="noStrike" kern="1200" baseline="0" dirty="0" smtClean="0">
                <a:solidFill>
                  <a:schemeClr val="tx1"/>
                </a:solidFill>
                <a:latin typeface="+mn-lt"/>
                <a:ea typeface="+mn-ea"/>
                <a:cs typeface="+mn-cs"/>
              </a:rPr>
              <a:t>During the client data access request process, users will be required to stipulate which kind of data output they wish to view or download. Bearing in mind that there are hardware limitations in terms of the database and application server storage, we propose that only PNG outputs are made available for download at first. </a:t>
            </a:r>
          </a:p>
          <a:p>
            <a:pPr marL="171450" indent="-171450">
              <a:buFontTx/>
              <a:buChar char="-"/>
            </a:pPr>
            <a:r>
              <a:rPr lang="en-US" sz="1200" b="0" i="0" u="none" strike="noStrike" kern="1200" baseline="0" dirty="0" smtClean="0">
                <a:solidFill>
                  <a:schemeClr val="tx1"/>
                </a:solidFill>
                <a:latin typeface="+mn-lt"/>
                <a:ea typeface="+mn-ea"/>
                <a:cs typeface="+mn-cs"/>
              </a:rPr>
              <a:t>Automatic AI/ML-driven classification algorithms will be used to generate: </a:t>
            </a:r>
          </a:p>
          <a:p>
            <a:pPr marL="628650" lvl="1" indent="-171450">
              <a:buFontTx/>
              <a:buChar char="-"/>
            </a:pPr>
            <a:r>
              <a:rPr lang="en-US" sz="1200" b="0" i="0" u="none" strike="noStrike" kern="1200" baseline="0" dirty="0" smtClean="0">
                <a:solidFill>
                  <a:schemeClr val="tx1"/>
                </a:solidFill>
                <a:latin typeface="+mn-lt"/>
                <a:ea typeface="+mn-ea"/>
                <a:cs typeface="+mn-cs"/>
              </a:rPr>
              <a:t>Periodic and regular general land cover classification maps, depicting all classes as outlined by the UN Land Cover Classification System. </a:t>
            </a:r>
          </a:p>
          <a:p>
            <a:pPr marL="628650" lvl="1" indent="-171450">
              <a:buFontTx/>
              <a:buChar char="-"/>
            </a:pPr>
            <a:r>
              <a:rPr lang="en-US" sz="1200" b="0" i="0" u="none" strike="noStrike" kern="1200" baseline="0" dirty="0" smtClean="0">
                <a:solidFill>
                  <a:schemeClr val="tx1"/>
                </a:solidFill>
                <a:latin typeface="+mn-lt"/>
                <a:ea typeface="+mn-ea"/>
                <a:cs typeface="+mn-cs"/>
              </a:rPr>
              <a:t>The eight major land cover types under this system that are relevant to Kenya include: </a:t>
            </a:r>
          </a:p>
          <a:p>
            <a:pPr marL="628650" lvl="1" indent="-171450">
              <a:buFontTx/>
              <a:buChar char="-"/>
            </a:pPr>
            <a:r>
              <a:rPr lang="en-US" sz="1200" b="0" i="0" u="none" strike="noStrike" kern="1200" baseline="0" dirty="0" smtClean="0">
                <a:solidFill>
                  <a:schemeClr val="tx1"/>
                </a:solidFill>
                <a:latin typeface="+mn-lt"/>
                <a:ea typeface="+mn-ea"/>
                <a:cs typeface="+mn-cs"/>
              </a:rPr>
              <a:t>(1) Cultivated and Managed Terrestrial Areas, </a:t>
            </a:r>
          </a:p>
          <a:p>
            <a:pPr marL="628650" lvl="1" indent="-171450">
              <a:buFontTx/>
              <a:buChar char="-"/>
            </a:pPr>
            <a:r>
              <a:rPr lang="en-US" sz="1200" b="0" i="0" u="none" strike="noStrike" kern="1200" baseline="0" dirty="0" smtClean="0">
                <a:solidFill>
                  <a:schemeClr val="tx1"/>
                </a:solidFill>
                <a:latin typeface="+mn-lt"/>
                <a:ea typeface="+mn-ea"/>
                <a:cs typeface="+mn-cs"/>
              </a:rPr>
              <a:t>(2) Natural and Semi-Natural Terrestrial Vegetation, </a:t>
            </a:r>
          </a:p>
          <a:p>
            <a:pPr marL="628650" lvl="1" indent="-171450">
              <a:buFontTx/>
              <a:buChar char="-"/>
            </a:pPr>
            <a:r>
              <a:rPr lang="en-US" sz="1200" b="0" i="0" u="none" strike="noStrike" kern="1200" baseline="0" dirty="0" smtClean="0">
                <a:solidFill>
                  <a:schemeClr val="tx1"/>
                </a:solidFill>
                <a:latin typeface="+mn-lt"/>
                <a:ea typeface="+mn-ea"/>
                <a:cs typeface="+mn-cs"/>
              </a:rPr>
              <a:t>(3) Cultivated Aquatic or Regularly Flooded Areas, </a:t>
            </a:r>
          </a:p>
          <a:p>
            <a:pPr marL="628650" lvl="1" indent="-171450">
              <a:buFontTx/>
              <a:buChar char="-"/>
            </a:pPr>
            <a:r>
              <a:rPr lang="en-US" sz="1200" b="0" i="0" u="none" strike="noStrike" kern="1200" baseline="0" dirty="0" smtClean="0">
                <a:solidFill>
                  <a:schemeClr val="tx1"/>
                </a:solidFill>
                <a:latin typeface="+mn-lt"/>
                <a:ea typeface="+mn-ea"/>
                <a:cs typeface="+mn-cs"/>
              </a:rPr>
              <a:t>(4) Natural and Semi-Natural Aquatic or Regularly Flooded Vegetation, </a:t>
            </a:r>
          </a:p>
          <a:p>
            <a:pPr marL="628650" lvl="1" indent="-171450">
              <a:buFontTx/>
              <a:buChar char="-"/>
            </a:pPr>
            <a:r>
              <a:rPr lang="en-US" sz="1200" b="0" i="0" u="none" strike="noStrike" kern="1200" baseline="0" dirty="0" smtClean="0">
                <a:solidFill>
                  <a:schemeClr val="tx1"/>
                </a:solidFill>
                <a:latin typeface="+mn-lt"/>
                <a:ea typeface="+mn-ea"/>
                <a:cs typeface="+mn-cs"/>
              </a:rPr>
              <a:t>(5) Artificial Surfaces and Associated Areas, </a:t>
            </a:r>
          </a:p>
          <a:p>
            <a:pPr marL="628650" lvl="1" indent="-171450">
              <a:buFontTx/>
              <a:buChar char="-"/>
            </a:pPr>
            <a:r>
              <a:rPr lang="en-US" sz="1200" b="0" i="0" u="none" strike="noStrike" kern="1200" baseline="0" dirty="0" smtClean="0">
                <a:solidFill>
                  <a:schemeClr val="tx1"/>
                </a:solidFill>
                <a:latin typeface="+mn-lt"/>
                <a:ea typeface="+mn-ea"/>
                <a:cs typeface="+mn-cs"/>
              </a:rPr>
              <a:t>(6) Bare Areas, </a:t>
            </a:r>
          </a:p>
          <a:p>
            <a:pPr marL="628650" lvl="1" indent="-171450">
              <a:buFontTx/>
              <a:buChar char="-"/>
            </a:pPr>
            <a:r>
              <a:rPr lang="en-US" sz="1200" b="0" i="0" u="none" strike="noStrike" kern="1200" baseline="0" dirty="0" smtClean="0">
                <a:solidFill>
                  <a:schemeClr val="tx1"/>
                </a:solidFill>
                <a:latin typeface="+mn-lt"/>
                <a:ea typeface="+mn-ea"/>
                <a:cs typeface="+mn-cs"/>
              </a:rPr>
              <a:t>(7) Artificial Waterbodies and </a:t>
            </a:r>
          </a:p>
          <a:p>
            <a:pPr marL="628650" lvl="1" indent="-171450">
              <a:buFontTx/>
              <a:buChar char="-"/>
            </a:pPr>
            <a:r>
              <a:rPr lang="en-US" sz="1200" b="0" i="0" u="none" strike="noStrike" kern="1200" baseline="0" dirty="0" smtClean="0">
                <a:solidFill>
                  <a:schemeClr val="tx1"/>
                </a:solidFill>
                <a:latin typeface="+mn-lt"/>
                <a:ea typeface="+mn-ea"/>
                <a:cs typeface="+mn-cs"/>
              </a:rPr>
              <a:t>(8) Natural Waterbodies </a:t>
            </a:r>
          </a:p>
          <a:p>
            <a:pPr marL="171450" lvl="0" indent="-171450">
              <a:buFontTx/>
              <a:buChar char="-"/>
            </a:pPr>
            <a:r>
              <a:rPr lang="en-US" sz="1200" b="0" i="0" u="none" strike="noStrike" kern="1200" baseline="0" dirty="0" smtClean="0">
                <a:solidFill>
                  <a:schemeClr val="tx1"/>
                </a:solidFill>
                <a:latin typeface="+mn-lt"/>
                <a:ea typeface="+mn-ea"/>
                <a:cs typeface="+mn-cs"/>
              </a:rPr>
              <a:t>Cropland area extraction will involve extraction of the Cultivated and Managed Terrestrial and Cultivated Aquatic or Regularly Flooded Area classes.</a:t>
            </a:r>
          </a:p>
          <a:p>
            <a:pPr marL="171450" lvl="0" indent="-171450">
              <a:buFontTx/>
              <a:buChar char="-"/>
            </a:pPr>
            <a:r>
              <a:rPr lang="en-US" sz="1200" b="0" i="0" u="none" strike="noStrike" kern="1200" baseline="0" dirty="0" smtClean="0">
                <a:solidFill>
                  <a:schemeClr val="tx1"/>
                </a:solidFill>
                <a:latin typeface="+mn-lt"/>
                <a:ea typeface="+mn-ea"/>
                <a:cs typeface="+mn-cs"/>
              </a:rPr>
              <a:t>Crop-related indices including the Normalized Difference Vegetation Index (NDVI), the Normalized Difference Red Edge (NDRE) index, the Modified Soil Adjusted Vegetation Index, and the Normalized Difference Moisture Index will be computed as soon as images become available after pre-processing as per objective 1. These indices will be made available for on-demand viewing by clients.</a:t>
            </a:r>
          </a:p>
          <a:p>
            <a:pPr marL="171450" lvl="0" indent="-171450">
              <a:buFontTx/>
              <a:buChar char="-"/>
            </a:pPr>
            <a:r>
              <a:rPr lang="en-US" sz="1200" b="0" i="0" u="none" strike="noStrike" kern="1200" baseline="0" dirty="0" smtClean="0">
                <a:solidFill>
                  <a:schemeClr val="tx1"/>
                </a:solidFill>
                <a:latin typeface="+mn-lt"/>
                <a:ea typeface="+mn-ea"/>
                <a:cs typeface="+mn-cs"/>
              </a:rPr>
              <a:t>The classification results datasets will not be available in a near-real-time fashion since an ingestion period for accuracy assessment and validation will be required. However, a mechanism to inform users on the availability of classification tiles can be implemented.	</a:t>
            </a:r>
          </a:p>
          <a:p>
            <a:pPr marL="171450" lvl="0" indent="-171450">
              <a:buFontTx/>
              <a:buChar cha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pPr marL="171450" indent="-171450">
              <a:buFontTx/>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7436C-CB52-4F8F-AF4C-951E942362E0}" type="slidenum">
              <a:rPr lang="en-US" smtClean="0"/>
              <a:t>17</a:t>
            </a:fld>
            <a:endParaRPr lang="en-US"/>
          </a:p>
        </p:txBody>
      </p:sp>
    </p:spTree>
    <p:extLst>
      <p:ext uri="{BB962C8B-B14F-4D97-AF65-F5344CB8AC3E}">
        <p14:creationId xmlns:p14="http://schemas.microsoft.com/office/powerpoint/2010/main" val="1367153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latin typeface="+mn-lt"/>
                <a:ea typeface="+mn-ea"/>
                <a:cs typeface="+mn-cs"/>
              </a:rPr>
              <a:t>On objective 2 involving the implementation of real-time or near-real-time image processing, the WMTS server side will automatically run background image processing algorithms to various levels, as may be dictated by the user needs, based on their level of expertise and application requirements. </a:t>
            </a:r>
          </a:p>
          <a:p>
            <a:pPr marL="171450" indent="-171450">
              <a:buFontTx/>
              <a:buChar char="-"/>
            </a:pPr>
            <a:r>
              <a:rPr lang="en-US" sz="1200" b="0" i="0" u="none" strike="noStrike" kern="1200" baseline="0" dirty="0" smtClean="0">
                <a:solidFill>
                  <a:schemeClr val="tx1"/>
                </a:solidFill>
                <a:latin typeface="+mn-lt"/>
                <a:ea typeface="+mn-ea"/>
                <a:cs typeface="+mn-cs"/>
              </a:rPr>
              <a:t>The main processing algorithms include: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For the optical datasets, that is,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Landsat 8/9 and Sentinel-2A/2B: At-sensor radiance and TOA reflectance, Surface reflectance, Compositing, Cloud Masking and Mosaicking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For the SAR dataset, that is Sentinel 1A/1B: Pixel-wise derivation of the backscatter coefficient through application of orbit file</a:t>
            </a:r>
            <a:r>
              <a:rPr lang="en-US" sz="1200" b="1" i="0" u="none" strike="noStrike" kern="1200" baseline="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Ground Range Detected</a:t>
            </a:r>
            <a:r>
              <a:rPr lang="en-US" sz="1200" b="0" i="0" u="none" strike="noStrike" kern="1200" baseline="0" dirty="0" smtClean="0">
                <a:solidFill>
                  <a:schemeClr val="tx1"/>
                </a:solidFill>
                <a:latin typeface="+mn-lt"/>
                <a:ea typeface="+mn-ea"/>
                <a:cs typeface="+mn-cs"/>
              </a:rPr>
              <a:t> border noise removal, thermal noise removal, radiometric calibration, and terrain correction (orthorectification). </a:t>
            </a:r>
          </a:p>
          <a:p>
            <a:r>
              <a:rPr lang="en-US" sz="1200" b="0" i="0" u="none" strike="noStrike" kern="1200" baseline="0" dirty="0" smtClean="0">
                <a:solidFill>
                  <a:schemeClr val="tx1"/>
                </a:solidFill>
                <a:latin typeface="+mn-lt"/>
                <a:ea typeface="+mn-ea"/>
                <a:cs typeface="+mn-cs"/>
              </a:rPr>
              <a:t>	</a:t>
            </a:r>
          </a:p>
          <a:p>
            <a:pPr marL="171450" indent="-171450">
              <a:buFontTx/>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7436C-CB52-4F8F-AF4C-951E942362E0}" type="slidenum">
              <a:rPr lang="en-US" smtClean="0"/>
              <a:t>18</a:t>
            </a:fld>
            <a:endParaRPr lang="en-US"/>
          </a:p>
        </p:txBody>
      </p:sp>
    </p:spTree>
    <p:extLst>
      <p:ext uri="{BB962C8B-B14F-4D97-AF65-F5344CB8AC3E}">
        <p14:creationId xmlns:p14="http://schemas.microsoft.com/office/powerpoint/2010/main" val="261776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This diagram </a:t>
            </a:r>
            <a:r>
              <a:rPr lang="en-US" sz="1200" b="0" i="0" u="none" strike="noStrike" kern="1200" baseline="0" dirty="0" smtClean="0">
                <a:solidFill>
                  <a:schemeClr val="tx1"/>
                </a:solidFill>
                <a:latin typeface="+mn-lt"/>
                <a:ea typeface="+mn-ea"/>
                <a:cs typeface="+mn-cs"/>
              </a:rPr>
              <a:t>shows an example of how the back-end image processing can be implemented in relation to the WMTS client for SAR data.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Client-side transactions have to be authenticated, and a valid Region of Interest or ROI provided. Once a valid request is received on the server-side, background image processing algorithms can be implemented.</a:t>
            </a:r>
          </a:p>
          <a:p>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19</a:t>
            </a:fld>
            <a:endParaRPr lang="en-US"/>
          </a:p>
        </p:txBody>
      </p:sp>
    </p:spTree>
    <p:extLst>
      <p:ext uri="{BB962C8B-B14F-4D97-AF65-F5344CB8AC3E}">
        <p14:creationId xmlns:p14="http://schemas.microsoft.com/office/powerpoint/2010/main" val="191936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smtClean="0"/>
              <a:t>For </a:t>
            </a:r>
            <a:r>
              <a:rPr lang="en-US" sz="1200" b="0" i="0" u="none" strike="noStrike" kern="1200" baseline="0" dirty="0" smtClean="0">
                <a:solidFill>
                  <a:schemeClr val="tx1"/>
                </a:solidFill>
                <a:latin typeface="+mn-lt"/>
                <a:ea typeface="+mn-ea"/>
                <a:cs typeface="+mn-cs"/>
              </a:rPr>
              <a:t>Objective 3 which will be to develop a web-based application for the automatic download of or access to Landsat 8/9, Sentinel-2A/2B, and Sentinel-1A/1B images of Kenya, a web-based application employing an integration of WMTS client and server applications will be designed, developed and implemented using the GEE Python API. </a:t>
            </a:r>
          </a:p>
          <a:p>
            <a:pPr marL="171450" indent="-171450">
              <a:buFontTx/>
              <a:buChar char="-"/>
            </a:pPr>
            <a:r>
              <a:rPr lang="en-US" sz="1200" b="0" i="0" kern="1200" dirty="0" smtClean="0">
                <a:solidFill>
                  <a:schemeClr val="tx1"/>
                </a:solidFill>
                <a:effectLst/>
                <a:latin typeface="+mn-lt"/>
                <a:ea typeface="+mn-ea"/>
                <a:cs typeface="+mn-cs"/>
              </a:rPr>
              <a:t>The development process conceptually</a:t>
            </a:r>
            <a:r>
              <a:rPr lang="en-US" sz="1200" b="0" i="0" kern="1200" baseline="0" dirty="0" smtClean="0">
                <a:solidFill>
                  <a:schemeClr val="tx1"/>
                </a:solidFill>
                <a:effectLst/>
                <a:latin typeface="+mn-lt"/>
                <a:ea typeface="+mn-ea"/>
                <a:cs typeface="+mn-cs"/>
              </a:rPr>
              <a:t> involves a three-step t</a:t>
            </a:r>
            <a:r>
              <a:rPr lang="en-US" sz="1200" b="0" i="0" kern="1200" dirty="0" smtClean="0">
                <a:solidFill>
                  <a:schemeClr val="tx1"/>
                </a:solidFill>
                <a:effectLst/>
                <a:latin typeface="+mn-lt"/>
                <a:ea typeface="+mn-ea"/>
                <a:cs typeface="+mn-cs"/>
              </a:rPr>
              <a:t>ile generation process. The first step consists of data collection and transformation into a format suitable for fast query and retrieval.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server application then draws the tile using the prepared data and stores it in a file cache for reuse in the second step. This second step is where the server software generates and caches the tiles on demand. Should the tile be present in the cache, the server immediately delivers it to the client. During this process, the server code can compare the cached tile generation date with the current date and determine whether it needs refreshing. This process would keep the tile data up-to-date. The final step of the process is the tile delivery to the client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using an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API.</a:t>
            </a:r>
          </a:p>
          <a:p>
            <a:pPr marL="171450" indent="-171450">
              <a:buFontTx/>
              <a:buChar char="-"/>
            </a:pPr>
            <a:r>
              <a:rPr lang="en-US" sz="1200" b="0" i="0" kern="1200" dirty="0" smtClean="0">
                <a:solidFill>
                  <a:schemeClr val="tx1"/>
                </a:solidFill>
                <a:effectLst/>
                <a:latin typeface="+mn-lt"/>
                <a:ea typeface="+mn-ea"/>
                <a:cs typeface="+mn-cs"/>
              </a:rPr>
              <a:t>Although the capabilities of the</a:t>
            </a:r>
            <a:r>
              <a:rPr lang="en-US" sz="1200" b="0" i="0" kern="1200" baseline="0" dirty="0" smtClean="0">
                <a:solidFill>
                  <a:schemeClr val="tx1"/>
                </a:solidFill>
                <a:effectLst/>
                <a:latin typeface="+mn-lt"/>
                <a:ea typeface="+mn-ea"/>
                <a:cs typeface="+mn-cs"/>
              </a:rPr>
              <a:t> GEE python </a:t>
            </a:r>
            <a:r>
              <a:rPr lang="en-US" sz="1200" b="0" i="0" kern="1200" dirty="0" smtClean="0">
                <a:solidFill>
                  <a:schemeClr val="tx1"/>
                </a:solidFill>
                <a:effectLst/>
                <a:latin typeface="+mn-lt"/>
                <a:ea typeface="+mn-ea"/>
                <a:cs typeface="+mn-cs"/>
              </a:rPr>
              <a:t>API are reduced compared to the Java-based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Code editor, the Python API can be used on a local machine without the need to utilize a browser.</a:t>
            </a:r>
            <a:r>
              <a:rPr lang="en-US" sz="1200" b="0" i="0" kern="1200" baseline="0" dirty="0" smtClean="0">
                <a:solidFill>
                  <a:schemeClr val="tx1"/>
                </a:solidFill>
                <a:effectLst/>
                <a:latin typeface="+mn-lt"/>
                <a:ea typeface="+mn-ea"/>
                <a:cs typeface="+mn-cs"/>
              </a:rPr>
              <a:t> We propose this approach due to the fact that our country faces additional challenges when it comes to harnessing information and processing resources from the internet due to unstable power and internet connections. The ability and option to work offline is therefore important.</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7436C-CB52-4F8F-AF4C-951E942362E0}" type="slidenum">
              <a:rPr lang="en-US" smtClean="0"/>
              <a:t>20</a:t>
            </a:fld>
            <a:endParaRPr lang="en-US"/>
          </a:p>
        </p:txBody>
      </p:sp>
    </p:spTree>
    <p:extLst>
      <p:ext uri="{BB962C8B-B14F-4D97-AF65-F5344CB8AC3E}">
        <p14:creationId xmlns:p14="http://schemas.microsoft.com/office/powerpoint/2010/main" val="1504469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0EB557D2-66CC-4FC4-B1F7-56CFED972DD7}" type="slidenum">
              <a:rPr kumimoji="1" lang="ja-JP" altLang="en-US" smtClean="0"/>
              <a:t>21</a:t>
            </a:fld>
            <a:endParaRPr kumimoji="1" lang="ja-JP" altLang="en-US"/>
          </a:p>
        </p:txBody>
      </p:sp>
    </p:spTree>
    <p:extLst>
      <p:ext uri="{BB962C8B-B14F-4D97-AF65-F5344CB8AC3E}">
        <p14:creationId xmlns:p14="http://schemas.microsoft.com/office/powerpoint/2010/main" val="44390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2018, the Food and Agriculture Organization (FAO) proposed to define small-scale food producers using a combination of two criteria.</a:t>
            </a:r>
          </a:p>
          <a:p>
            <a:pPr marL="171450" indent="-171450">
              <a:buFontTx/>
              <a:buChar char="-"/>
            </a:pPr>
            <a:r>
              <a:rPr lang="en-US" dirty="0" smtClean="0"/>
              <a:t>The first one is on the basis of the physical size of the food producer, as expressed by the amount of land under crop production and number of livestock heads in production, and the second criterion is on the basis of the economic size of the food producer, as expressed by its revenues.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Other Definitions of “small-scale food producers” that are found in scientific literature and in policy documents are mostly based on four criteria, including: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Size of operated land, amount of labour input employed for agricultural production (especially of family members), market orientation and economic size of the holding.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Land size is the most commonly used criterion,  and based on a 2006 national household</a:t>
            </a:r>
            <a:r>
              <a:rPr lang="en-US" baseline="0" dirty="0" smtClean="0"/>
              <a:t> survey, </a:t>
            </a:r>
            <a:r>
              <a:rPr lang="en-US" sz="1200" b="0" i="0" kern="1200" dirty="0" smtClean="0">
                <a:solidFill>
                  <a:schemeClr val="tx1"/>
                </a:solidFill>
                <a:effectLst/>
                <a:latin typeface="+mn-lt"/>
                <a:ea typeface="+mn-ea"/>
                <a:cs typeface="+mn-cs"/>
              </a:rPr>
              <a:t>Kenya’s ministry of agriculture </a:t>
            </a:r>
            <a:r>
              <a:rPr lang="en-US" baseline="0" dirty="0" smtClean="0"/>
              <a:t>defines small-scale or smallholder farmers as </a:t>
            </a:r>
            <a:r>
              <a:rPr lang="en-US" sz="1200" b="0" i="0" kern="1200" dirty="0" smtClean="0">
                <a:solidFill>
                  <a:schemeClr val="tx1"/>
                </a:solidFill>
                <a:effectLst/>
                <a:latin typeface="+mn-lt"/>
                <a:ea typeface="+mn-ea"/>
                <a:cs typeface="+mn-cs"/>
              </a:rPr>
              <a:t>those working land between 0.5 Ha or</a:t>
            </a:r>
            <a:r>
              <a:rPr lang="en-US" sz="1200" b="0" i="0" kern="1200" baseline="0" dirty="0" smtClean="0">
                <a:solidFill>
                  <a:schemeClr val="tx1"/>
                </a:solidFill>
                <a:effectLst/>
                <a:latin typeface="+mn-lt"/>
                <a:ea typeface="+mn-ea"/>
                <a:cs typeface="+mn-cs"/>
              </a:rPr>
              <a:t> 1.2 acres</a:t>
            </a:r>
            <a:r>
              <a:rPr lang="en-US" sz="1200" b="0" i="0" kern="1200" dirty="0" smtClean="0">
                <a:solidFill>
                  <a:schemeClr val="tx1"/>
                </a:solidFill>
                <a:effectLst/>
                <a:latin typeface="+mn-lt"/>
                <a:ea typeface="+mn-ea"/>
                <a:cs typeface="+mn-cs"/>
              </a:rPr>
              <a:t> and 5 Ha, that is 12.3 acres.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Other</a:t>
            </a:r>
            <a:r>
              <a:rPr lang="en-US" sz="1200" b="0" i="0" kern="1200" baseline="0" dirty="0" smtClean="0">
                <a:solidFill>
                  <a:schemeClr val="tx1"/>
                </a:solidFill>
                <a:effectLst/>
                <a:latin typeface="+mn-lt"/>
                <a:ea typeface="+mn-ea"/>
                <a:cs typeface="+mn-cs"/>
              </a:rPr>
              <a:t> definitions for small scale farms provide for a range of between 0.2 Ha or 0.5 acres and 2 Ha, that is 5 acres.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effectLst/>
                <a:latin typeface="+mn-lt"/>
                <a:ea typeface="+mn-ea"/>
                <a:cs typeface="+mn-cs"/>
              </a:rPr>
              <a:t>As such, the definition of small-scale farming on the basis of physical size is highly variable and contextual, but it is generally agreed upon that the parcels of land that are under cultivation or livestock production, are small.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Smallholder agriculture, and in particular crop cultivation is an important part of Kenya’s economy. According to the Kenya Economic Survey (2021), the percentage contribution of crop cultivation to the Gross Domestic Product (GDP) in 2020 was 16.6%.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2</a:t>
            </a:fld>
            <a:endParaRPr lang="en-US"/>
          </a:p>
        </p:txBody>
      </p:sp>
    </p:spTree>
    <p:extLst>
      <p:ext uri="{BB962C8B-B14F-4D97-AF65-F5344CB8AC3E}">
        <p14:creationId xmlns:p14="http://schemas.microsoft.com/office/powerpoint/2010/main" val="134534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 second sustainable development goal (SDG-2) on ‘zero hunger’ recognizes that, while the number of undernourished people has reduced over the years, there is an urgent need to promote and support sustainable agriculture, small-scale farmers and equal access to land, technology and markets (FAO Assembly, 2015).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 aspect of promotion and support of small-scale farmers and access to technology is particularly important in Africa, because of the rapidly growing population, which places a lot of pressure on the existing available arable land.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SDG 2 aims to double agricultural productivity of small-scale food producers, to promote implementation of resilient agricultural practices that strengthen the capacity for adaptation to climate change, and to increase investment in agriculture through agricultural research and technological development.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These targets need to be aligned with the four pillars of food security, that is, availability, access, utilization, and stability, and their realization is bound to access to up-to-date information resources on agricultural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Kenya’s National Agricultural Investment Plan for 2019 – 2024 highlights the limitations of the data that is currently available on agriculture, and the need for an increased capacity to use data from innovation, research and technology in agriculture.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In order to make data available and actionable for agriculture, researchers need to put farmers and agronomists at the center of their work. This will require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integration of extensive ground-truth data collected from the field with high-quality Earth observation data.</a:t>
            </a: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3</a:t>
            </a:fld>
            <a:endParaRPr lang="en-US"/>
          </a:p>
        </p:txBody>
      </p:sp>
    </p:spTree>
    <p:extLst>
      <p:ext uri="{BB962C8B-B14F-4D97-AF65-F5344CB8AC3E}">
        <p14:creationId xmlns:p14="http://schemas.microsoft.com/office/powerpoint/2010/main" val="195302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graphic</a:t>
            </a:r>
            <a:r>
              <a:rPr lang="en-US" baseline="0" dirty="0" smtClean="0"/>
              <a:t> shows the global population increase particularly in urban areas.</a:t>
            </a:r>
          </a:p>
          <a:p>
            <a:pPr marL="171450" indent="-171450">
              <a:buFontTx/>
              <a:buChar char="-"/>
            </a:pPr>
            <a:r>
              <a:rPr lang="en-US" baseline="0" dirty="0" smtClean="0"/>
              <a:t>Looking at Africa, as you can see here, we know that this area is the </a:t>
            </a:r>
            <a:r>
              <a:rPr lang="en-US" baseline="0" dirty="0" err="1" smtClean="0"/>
              <a:t>sahara</a:t>
            </a:r>
            <a:r>
              <a:rPr lang="en-US" baseline="0" dirty="0" smtClean="0"/>
              <a:t> desert, and so by 2030, most of the available arable land will have occupancy of more than 4 million people.</a:t>
            </a:r>
          </a:p>
          <a:p>
            <a:pPr marL="171450" indent="-171450">
              <a:buFontTx/>
              <a:buChar char="-"/>
            </a:pPr>
            <a:r>
              <a:rPr lang="en-US" baseline="0" dirty="0" smtClean="0"/>
              <a:t>There is already an increase in competition for resources that we rely on for food production, including land and water, which is going to continue intensifying.</a:t>
            </a: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4</a:t>
            </a:fld>
            <a:endParaRPr lang="en-US"/>
          </a:p>
        </p:txBody>
      </p:sp>
    </p:spTree>
    <p:extLst>
      <p:ext uri="{BB962C8B-B14F-4D97-AF65-F5344CB8AC3E}">
        <p14:creationId xmlns:p14="http://schemas.microsoft.com/office/powerpoint/2010/main" val="71228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 According to the Food and Agriculture Organization, FAO, Agricultural production will need to increase by 60% over the next forty years to meet the rising demand for food.</a:t>
            </a:r>
          </a:p>
          <a:p>
            <a:pPr marL="171450" indent="-171450">
              <a:buFontTx/>
              <a:buChar char="-"/>
            </a:pPr>
            <a:r>
              <a:rPr lang="en-US" baseline="0" dirty="0" smtClean="0"/>
              <a:t>Yield </a:t>
            </a:r>
            <a:r>
              <a:rPr lang="en-US" baseline="0" dirty="0"/>
              <a:t>is influenced by:</a:t>
            </a:r>
          </a:p>
          <a:p>
            <a:pPr marL="1085850" lvl="2" indent="-171450">
              <a:buFontTx/>
              <a:buChar char="-"/>
            </a:pPr>
            <a:r>
              <a:rPr lang="en-US" baseline="0" dirty="0"/>
              <a:t>physiological parameters such as the variety or cultivar which determines the Yield potential</a:t>
            </a:r>
          </a:p>
          <a:p>
            <a:pPr marL="1085850" lvl="2" indent="-171450">
              <a:buFontTx/>
              <a:buChar char="-"/>
            </a:pPr>
            <a:r>
              <a:rPr lang="en-US" baseline="0" dirty="0"/>
              <a:t>Ecological parameters such as temperature, precipitation/ moisture and soil</a:t>
            </a:r>
          </a:p>
          <a:p>
            <a:pPr marL="171450" lvl="0" indent="-171450">
              <a:buFontTx/>
              <a:buChar char="-"/>
            </a:pPr>
            <a:r>
              <a:rPr lang="en-US" baseline="0" dirty="0"/>
              <a:t>Economically &amp; Environmentally sustainable approaches are necessary in order to increase yield and protein content while enhancing crop protection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An understanding of </a:t>
            </a:r>
            <a:r>
              <a:rPr lang="en-US" baseline="0" dirty="0" smtClean="0"/>
              <a:t>these biophysical at varied spatial and temporal scales is important</a:t>
            </a:r>
            <a:endParaRPr lang="en-US" baseline="0" dirty="0"/>
          </a:p>
        </p:txBody>
      </p:sp>
      <p:sp>
        <p:nvSpPr>
          <p:cNvPr id="4" name="Slide Number Placeholder 3"/>
          <p:cNvSpPr>
            <a:spLocks noGrp="1"/>
          </p:cNvSpPr>
          <p:nvPr>
            <p:ph type="sldNum" sz="quarter" idx="10"/>
          </p:nvPr>
        </p:nvSpPr>
        <p:spPr/>
        <p:txBody>
          <a:bodyPr/>
          <a:lstStyle/>
          <a:p>
            <a:pPr>
              <a:defRPr/>
            </a:pPr>
            <a:fld id="{82D8B902-018B-4FD9-92E0-51C95E648677}" type="slidenum">
              <a:rPr lang="en-US" sz="1800" kern="0" smtClean="0">
                <a:solidFill>
                  <a:sysClr val="windowText" lastClr="000000"/>
                </a:solidFill>
              </a:rPr>
              <a:pPr>
                <a:defRPr/>
              </a:pPr>
              <a:t>5</a:t>
            </a:fld>
            <a:endParaRPr lang="en-US" sz="1800" kern="0">
              <a:solidFill>
                <a:sysClr val="windowText" lastClr="000000"/>
              </a:solidFill>
            </a:endParaRPr>
          </a:p>
        </p:txBody>
      </p:sp>
      <p:sp>
        <p:nvSpPr>
          <p:cNvPr id="5" name="Date Placeholder 4"/>
          <p:cNvSpPr>
            <a:spLocks noGrp="1"/>
          </p:cNvSpPr>
          <p:nvPr>
            <p:ph type="dt" idx="11"/>
          </p:nvPr>
        </p:nvSpPr>
        <p:spPr/>
        <p:txBody>
          <a:bodyPr/>
          <a:lstStyle/>
          <a:p>
            <a:pPr>
              <a:defRPr/>
            </a:pPr>
            <a:r>
              <a:rPr lang="en-US" sz="1800" kern="0">
                <a:solidFill>
                  <a:sysClr val="windowText" lastClr="000000"/>
                </a:solidFill>
              </a:rPr>
              <a:t>2017-05-17</a:t>
            </a:r>
          </a:p>
        </p:txBody>
      </p:sp>
    </p:spTree>
    <p:extLst>
      <p:ext uri="{BB962C8B-B14F-4D97-AF65-F5344CB8AC3E}">
        <p14:creationId xmlns:p14="http://schemas.microsoft.com/office/powerpoint/2010/main" val="49072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As mentioned earlier, in order to realize the targets of SDG-2, access to up-to-date information resources on agricultural production is imperative for farmers and policy makers.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Data 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 areas of crop cultivation,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 types of crops that are under cultivation, and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 status of crops during the growing season plays an important role in advising farming practices and policy and decision making pertaining to agricultural production and food distribution.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These datasets and information can also aid in the implementation of precision agriculture, thereby helping small-scale farmers to appropriately apply inputs and save on production costs.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In addition, estimation of yield can help the country to plan for food shortages or surplus thus ensuring food security.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Small-scale crop mapping is a non-trivial exercise, which requires procedures that can handle temporally, spatially, and spectrally complex data. This is because small-scale crop cultivation tends to be spatiotemporally heterogeneous and diverse.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Remote sensing imagery acquired by sensors aboard satellites and Unmanned Aerial Vehicles (UAVs) at varying spatial and temporal scales provide an excellent source of data for the mapping and continuous monitoring of small-scale crop cultivation.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AI and ML classification algorithms will aid the derivation of estimates and predictions of crop features and outputs from satellite imagery in five main areas including: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biomass and yield estimation,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vegetation and water stress monitoring,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crop acreage estimation,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crop type proportion mapping and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crop phenological development</a:t>
            </a:r>
          </a:p>
          <a:p>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6</a:t>
            </a:fld>
            <a:endParaRPr lang="en-US"/>
          </a:p>
        </p:txBody>
      </p:sp>
    </p:spTree>
    <p:extLst>
      <p:ext uri="{BB962C8B-B14F-4D97-AF65-F5344CB8AC3E}">
        <p14:creationId xmlns:p14="http://schemas.microsoft.com/office/powerpoint/2010/main" val="2684859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altLang="ja-JP" dirty="0" smtClean="0"/>
              <a:t>The research</a:t>
            </a:r>
            <a:r>
              <a:rPr kumimoji="1" lang="en-US" altLang="ja-JP" baseline="0" dirty="0" smtClean="0"/>
              <a:t> we propose today</a:t>
            </a:r>
            <a:r>
              <a:rPr kumimoji="1" lang="en-US" altLang="ja-JP" dirty="0" smtClean="0"/>
              <a:t> is based</a:t>
            </a:r>
            <a:r>
              <a:rPr kumimoji="1" lang="en-US" altLang="ja-JP" baseline="0" dirty="0" smtClean="0"/>
              <a:t> on providing and enhancing the understanding of the earth or space that we occupy, which constitutes the interaction between nature, or our natural ecosystems, the human as an individual, and the society, which is the human collective.</a:t>
            </a:r>
          </a:p>
          <a:p>
            <a:pPr marL="171450" indent="-171450">
              <a:buFontTx/>
              <a:buChar char="-"/>
            </a:pPr>
            <a:r>
              <a:rPr kumimoji="1" lang="en-US" altLang="ja-JP" baseline="0" dirty="0" smtClean="0"/>
              <a:t>In order to enhance and promote the understanding of the earth, we require data, which can be acquired using sensors and measurement devices. This data, when processed and analyzed, will provide information which facilitates modelling in order to understand the various interaction mechanisms in cultivated spaces and their governing rules.</a:t>
            </a:r>
          </a:p>
          <a:p>
            <a:pPr marL="171450" indent="-171450">
              <a:buFontTx/>
              <a:buChar char="-"/>
            </a:pPr>
            <a:r>
              <a:rPr kumimoji="1" lang="en-US" altLang="ja-JP" baseline="0" dirty="0" smtClean="0"/>
              <a:t>It is our hope that by providing this information, objective policy and action will follow in Kenyan agriculture practice and policy and decision making.</a:t>
            </a:r>
          </a:p>
          <a:p>
            <a:pPr marL="171450" indent="-171450">
              <a:buFontTx/>
              <a:buChar char="-"/>
            </a:pPr>
            <a:r>
              <a:rPr lang="en-US" dirty="0" smtClean="0"/>
              <a:t>This graphic depicts the overall</a:t>
            </a:r>
            <a:r>
              <a:rPr lang="en-US" baseline="0" dirty="0" smtClean="0"/>
              <a:t> methodological framework.</a:t>
            </a:r>
          </a:p>
          <a:p>
            <a:pPr marL="171450" indent="-171450">
              <a:buFontTx/>
              <a:buChar char="-"/>
            </a:pPr>
            <a:r>
              <a:rPr lang="en-US" baseline="0" dirty="0" smtClean="0"/>
              <a:t>We propose the continuous acquisition of satellite imagery from satellite-borne sensors, UAV imagery and field survey exercises towards acquisition of data on land use and land cover.</a:t>
            </a:r>
          </a:p>
          <a:p>
            <a:pPr marL="171450" indent="-171450">
              <a:buFontTx/>
              <a:buChar char="-"/>
            </a:pPr>
            <a:r>
              <a:rPr lang="en-US" baseline="0" dirty="0" smtClean="0"/>
              <a:t>Once the data is captured and processed, the derived </a:t>
            </a:r>
            <a:r>
              <a:rPr lang="en-US" sz="1200" b="0" i="0" u="none" strike="noStrike" kern="1200" baseline="0" dirty="0" smtClean="0">
                <a:solidFill>
                  <a:schemeClr val="tx1"/>
                </a:solidFill>
                <a:latin typeface="+mn-lt"/>
                <a:ea typeface="+mn-ea"/>
                <a:cs typeface="+mn-cs"/>
              </a:rPr>
              <a:t>estimates and predictions of crop features and outputs can be delivered to farmers in order to inform better decision making and enable better productivity.</a:t>
            </a:r>
            <a:endParaRPr lang="en-US" dirty="0" smtClean="0"/>
          </a:p>
        </p:txBody>
      </p:sp>
      <p:sp>
        <p:nvSpPr>
          <p:cNvPr id="4" name="Slide Number Placeholder 3"/>
          <p:cNvSpPr>
            <a:spLocks noGrp="1"/>
          </p:cNvSpPr>
          <p:nvPr>
            <p:ph type="sldNum" sz="quarter" idx="10"/>
          </p:nvPr>
        </p:nvSpPr>
        <p:spPr/>
        <p:txBody>
          <a:bodyPr/>
          <a:lstStyle/>
          <a:p>
            <a:fld id="{0EB557D2-66CC-4FC4-B1F7-56CFED972DD7}" type="slidenum">
              <a:rPr kumimoji="1" lang="ja-JP" altLang="en-US" smtClean="0"/>
              <a:t>7</a:t>
            </a:fld>
            <a:endParaRPr kumimoji="1" lang="ja-JP" altLang="en-US"/>
          </a:p>
        </p:txBody>
      </p:sp>
    </p:spTree>
    <p:extLst>
      <p:ext uri="{BB962C8B-B14F-4D97-AF65-F5344CB8AC3E}">
        <p14:creationId xmlns:p14="http://schemas.microsoft.com/office/powerpoint/2010/main" val="3504331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objective of this research</a:t>
            </a:r>
            <a:r>
              <a:rPr lang="en-US" baseline="0" dirty="0" smtClean="0"/>
              <a:t> project will be </a:t>
            </a:r>
            <a:r>
              <a:rPr lang="en-US" sz="1200" baseline="0" dirty="0" smtClean="0"/>
              <a:t>t</a:t>
            </a:r>
            <a:r>
              <a:rPr lang="en-US" sz="1200" dirty="0" smtClean="0"/>
              <a:t>o design, develop and implement a web-based application for the access/ download, processing, classification and retrieval of small-scale cropland specific features and outputs.</a:t>
            </a:r>
          </a:p>
          <a:p>
            <a:r>
              <a:rPr lang="en-US" sz="1200" dirty="0" smtClean="0"/>
              <a:t>Towards the achievement of this general</a:t>
            </a:r>
            <a:r>
              <a:rPr lang="en-US" sz="1200" baseline="0" dirty="0" smtClean="0"/>
              <a:t> objective, the specific objectives are:</a:t>
            </a: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8</a:t>
            </a:fld>
            <a:endParaRPr lang="en-US"/>
          </a:p>
        </p:txBody>
      </p:sp>
    </p:spTree>
    <p:extLst>
      <p:ext uri="{BB962C8B-B14F-4D97-AF65-F5344CB8AC3E}">
        <p14:creationId xmlns:p14="http://schemas.microsoft.com/office/powerpoint/2010/main" val="397148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latin typeface="+mn-lt"/>
                <a:ea typeface="+mn-ea"/>
                <a:cs typeface="+mn-cs"/>
              </a:rPr>
              <a:t>Towards realization of objective 1, we propose the development and implementation of AI/ ML image classification algorithms for mapping of land cover and final estimation and retrieval of crop area, crop status indices and crop yield.</a:t>
            </a:r>
          </a:p>
          <a:p>
            <a:pPr marL="171450" indent="-171450">
              <a:buFontTx/>
              <a:buChar char="-"/>
            </a:pPr>
            <a:r>
              <a:rPr lang="en-US" sz="1200" b="0" i="0" u="none" strike="noStrike" kern="1200" baseline="0" dirty="0" smtClean="0">
                <a:solidFill>
                  <a:schemeClr val="tx1"/>
                </a:solidFill>
                <a:latin typeface="+mn-lt"/>
                <a:ea typeface="+mn-ea"/>
                <a:cs typeface="+mn-cs"/>
              </a:rPr>
              <a:t>Automatic AI/ML-driven classification algorithms will be developed and used to generate: </a:t>
            </a:r>
          </a:p>
          <a:p>
            <a:pPr marL="628650" lvl="1" indent="-171450">
              <a:buFontTx/>
              <a:buChar char="-"/>
            </a:pPr>
            <a:r>
              <a:rPr lang="en-US" sz="1200" b="0" i="0" u="none" strike="noStrike" kern="1200" baseline="0" dirty="0" smtClean="0">
                <a:solidFill>
                  <a:schemeClr val="tx1"/>
                </a:solidFill>
                <a:latin typeface="+mn-lt"/>
                <a:ea typeface="+mn-ea"/>
                <a:cs typeface="+mn-cs"/>
              </a:rPr>
              <a:t>Periodic and regular general land cover classification maps, depicting all classes as outlined by the UN Land Cover Classification System. </a:t>
            </a:r>
          </a:p>
          <a:p>
            <a:pPr marL="628650" lvl="1" indent="-171450">
              <a:buFontTx/>
              <a:buChar char="-"/>
            </a:pPr>
            <a:r>
              <a:rPr lang="en-US" sz="1200" b="0" i="0" u="none" strike="noStrike" kern="1200" baseline="0" dirty="0" smtClean="0">
                <a:solidFill>
                  <a:schemeClr val="tx1"/>
                </a:solidFill>
                <a:latin typeface="+mn-lt"/>
                <a:ea typeface="+mn-ea"/>
                <a:cs typeface="+mn-cs"/>
              </a:rPr>
              <a:t>The eight major land cover types under this system that are relevant to Kenya include: </a:t>
            </a:r>
          </a:p>
          <a:p>
            <a:pPr marL="628650" lvl="1" indent="-171450">
              <a:buFontTx/>
              <a:buChar char="-"/>
            </a:pPr>
            <a:r>
              <a:rPr lang="en-US" sz="1200" b="0" i="0" u="none" strike="noStrike" kern="1200" baseline="0" dirty="0" smtClean="0">
                <a:solidFill>
                  <a:schemeClr val="tx1"/>
                </a:solidFill>
                <a:latin typeface="+mn-lt"/>
                <a:ea typeface="+mn-ea"/>
                <a:cs typeface="+mn-cs"/>
              </a:rPr>
              <a:t>(1) Cultivated and Managed Terrestrial Areas, </a:t>
            </a:r>
          </a:p>
          <a:p>
            <a:pPr marL="628650" lvl="1" indent="-171450">
              <a:buFontTx/>
              <a:buChar char="-"/>
            </a:pPr>
            <a:r>
              <a:rPr lang="en-US" sz="1200" b="0" i="0" u="none" strike="noStrike" kern="1200" baseline="0" dirty="0" smtClean="0">
                <a:solidFill>
                  <a:schemeClr val="tx1"/>
                </a:solidFill>
                <a:latin typeface="+mn-lt"/>
                <a:ea typeface="+mn-ea"/>
                <a:cs typeface="+mn-cs"/>
              </a:rPr>
              <a:t>(2) Natural and Semi-Natural Terrestrial Vegetation, </a:t>
            </a:r>
          </a:p>
          <a:p>
            <a:pPr marL="628650" lvl="1" indent="-171450">
              <a:buFontTx/>
              <a:buChar char="-"/>
            </a:pPr>
            <a:r>
              <a:rPr lang="en-US" sz="1200" b="0" i="0" u="none" strike="noStrike" kern="1200" baseline="0" dirty="0" smtClean="0">
                <a:solidFill>
                  <a:schemeClr val="tx1"/>
                </a:solidFill>
                <a:latin typeface="+mn-lt"/>
                <a:ea typeface="+mn-ea"/>
                <a:cs typeface="+mn-cs"/>
              </a:rPr>
              <a:t>(3) Cultivated Aquatic or Regularly Flooded Areas, </a:t>
            </a:r>
          </a:p>
          <a:p>
            <a:pPr marL="628650" lvl="1" indent="-171450">
              <a:buFontTx/>
              <a:buChar char="-"/>
            </a:pPr>
            <a:r>
              <a:rPr lang="en-US" sz="1200" b="0" i="0" u="none" strike="noStrike" kern="1200" baseline="0" dirty="0" smtClean="0">
                <a:solidFill>
                  <a:schemeClr val="tx1"/>
                </a:solidFill>
                <a:latin typeface="+mn-lt"/>
                <a:ea typeface="+mn-ea"/>
                <a:cs typeface="+mn-cs"/>
              </a:rPr>
              <a:t>(4) Natural and Semi-Natural Aquatic or Regularly Flooded Vegetation, </a:t>
            </a:r>
          </a:p>
          <a:p>
            <a:pPr marL="628650" lvl="1" indent="-171450">
              <a:buFontTx/>
              <a:buChar char="-"/>
            </a:pPr>
            <a:r>
              <a:rPr lang="en-US" sz="1200" b="0" i="0" u="none" strike="noStrike" kern="1200" baseline="0" dirty="0" smtClean="0">
                <a:solidFill>
                  <a:schemeClr val="tx1"/>
                </a:solidFill>
                <a:latin typeface="+mn-lt"/>
                <a:ea typeface="+mn-ea"/>
                <a:cs typeface="+mn-cs"/>
              </a:rPr>
              <a:t>(5) Artificial Surfaces and Associated Areas, </a:t>
            </a:r>
          </a:p>
          <a:p>
            <a:pPr marL="628650" lvl="1" indent="-171450">
              <a:buFontTx/>
              <a:buChar char="-"/>
            </a:pPr>
            <a:r>
              <a:rPr lang="en-US" sz="1200" b="0" i="0" u="none" strike="noStrike" kern="1200" baseline="0" dirty="0" smtClean="0">
                <a:solidFill>
                  <a:schemeClr val="tx1"/>
                </a:solidFill>
                <a:latin typeface="+mn-lt"/>
                <a:ea typeface="+mn-ea"/>
                <a:cs typeface="+mn-cs"/>
              </a:rPr>
              <a:t>(6) Bare Areas, </a:t>
            </a:r>
          </a:p>
          <a:p>
            <a:pPr marL="628650" lvl="1" indent="-171450">
              <a:buFontTx/>
              <a:buChar char="-"/>
            </a:pPr>
            <a:r>
              <a:rPr lang="en-US" sz="1200" b="0" i="0" u="none" strike="noStrike" kern="1200" baseline="0" dirty="0" smtClean="0">
                <a:solidFill>
                  <a:schemeClr val="tx1"/>
                </a:solidFill>
                <a:latin typeface="+mn-lt"/>
                <a:ea typeface="+mn-ea"/>
                <a:cs typeface="+mn-cs"/>
              </a:rPr>
              <a:t>(7) Artificial Waterbodies and </a:t>
            </a:r>
          </a:p>
          <a:p>
            <a:pPr marL="628650" lvl="1" indent="-171450">
              <a:buFontTx/>
              <a:buChar char="-"/>
            </a:pPr>
            <a:r>
              <a:rPr lang="en-US" sz="1200" b="0" i="0" u="none" strike="noStrike" kern="1200" baseline="0" dirty="0" smtClean="0">
                <a:solidFill>
                  <a:schemeClr val="tx1"/>
                </a:solidFill>
                <a:latin typeface="+mn-lt"/>
                <a:ea typeface="+mn-ea"/>
                <a:cs typeface="+mn-cs"/>
              </a:rPr>
              <a:t>(8) Natural Waterbodies </a:t>
            </a:r>
          </a:p>
          <a:p>
            <a:pPr marL="171450" lvl="0" indent="-171450">
              <a:buFontTx/>
              <a:buChar char="-"/>
            </a:pPr>
            <a:r>
              <a:rPr lang="en-US" sz="1200" b="0" i="0" u="none" strike="noStrike" kern="1200" baseline="0" dirty="0" smtClean="0">
                <a:solidFill>
                  <a:schemeClr val="tx1"/>
                </a:solidFill>
                <a:latin typeface="+mn-lt"/>
                <a:ea typeface="+mn-ea"/>
                <a:cs typeface="+mn-cs"/>
              </a:rPr>
              <a:t>Cropland area extraction will involve extraction of the Cultivated and Managed Terrestrial and Cultivated Aquatic or Regularly Flooded Area classes.</a:t>
            </a:r>
          </a:p>
          <a:p>
            <a:pPr marL="171450" indent="-171450">
              <a:buFontTx/>
              <a:buChar char="-"/>
            </a:pPr>
            <a:r>
              <a:rPr lang="en-US" sz="1200" b="0" i="0" u="none" strike="noStrike" kern="1200" baseline="0" dirty="0" smtClean="0">
                <a:solidFill>
                  <a:schemeClr val="tx1"/>
                </a:solidFill>
                <a:latin typeface="+mn-lt"/>
                <a:ea typeface="+mn-ea"/>
                <a:cs typeface="+mn-cs"/>
              </a:rPr>
              <a:t>On objective 2 involving the implementation of real-time or near-real-time image processing, background image processing algorithms will be run automatically to various levels, as may be dictated by the user needs, based on their level of expertise and application requirements, as images become available. </a:t>
            </a:r>
          </a:p>
          <a:p>
            <a:pPr marL="171450" indent="-171450">
              <a:buFontTx/>
              <a:buChar char="-"/>
            </a:pPr>
            <a:r>
              <a:rPr lang="en-US" sz="1200" b="0" i="0" u="none" strike="noStrike" kern="1200" baseline="0" dirty="0" smtClean="0">
                <a:solidFill>
                  <a:schemeClr val="tx1"/>
                </a:solidFill>
                <a:latin typeface="+mn-lt"/>
                <a:ea typeface="+mn-ea"/>
                <a:cs typeface="+mn-cs"/>
              </a:rPr>
              <a:t>The main processing algorithms include: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For the optical datasets, that is,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Landsat 8/9 and Sentinel-2A/2B: At-sensor radiance and TOA reflectance, Surface reflectance, Compositing, Cloud Masking and Mosaicking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For the SAR dataset, that is Sentinel 1A/1B: Pixel-wise derivation of the backscatter coefficient through application of orbit file</a:t>
            </a:r>
            <a:r>
              <a:rPr lang="en-US" sz="1200" b="1" i="0" u="none" strike="noStrike" kern="1200" baseline="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Ground Range Detected</a:t>
            </a:r>
            <a:r>
              <a:rPr lang="en-US" sz="1200" b="0" i="0" u="none" strike="noStrike" kern="1200" baseline="0" dirty="0" smtClean="0">
                <a:solidFill>
                  <a:schemeClr val="tx1"/>
                </a:solidFill>
                <a:latin typeface="+mn-lt"/>
                <a:ea typeface="+mn-ea"/>
                <a:cs typeface="+mn-cs"/>
              </a:rPr>
              <a:t> border noise removal, thermal noise removal, radiometric calibration, and terrain correction (orthorectification).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smtClean="0"/>
              <a:t>For </a:t>
            </a:r>
            <a:r>
              <a:rPr lang="en-US" sz="1200" b="0" i="0" u="none" strike="noStrike" kern="1200" baseline="0" dirty="0" smtClean="0">
                <a:solidFill>
                  <a:schemeClr val="tx1"/>
                </a:solidFill>
                <a:latin typeface="+mn-lt"/>
                <a:ea typeface="+mn-ea"/>
                <a:cs typeface="+mn-cs"/>
              </a:rPr>
              <a:t>Objective 3 which will be to develop a web-based application for the automatic download of or access to MODIS Terra &amp; Aqua (Daily, 250m), Landsat 8/9, Sentinel-2A/2B, and Sentinel-1A/1B images of Kenya, a web-based application employing an integration of WMTS client and server applications will be designed, developed and implemented using the GEE Python API.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All the activities as here-in proposed will be implemented using open source software.</a:t>
            </a:r>
          </a:p>
          <a:p>
            <a:pPr marL="171450" indent="-171450">
              <a:buFontTx/>
              <a:buChar char="-"/>
            </a:pPr>
            <a:endParaRPr lang="en-US" sz="1200" b="0" i="0" u="none" strike="noStrike" kern="1200" baseline="0" dirty="0" smtClean="0">
              <a:solidFill>
                <a:schemeClr val="tx1"/>
              </a:solidFill>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AA7436C-CB52-4F8F-AF4C-951E942362E0}" type="slidenum">
              <a:rPr lang="en-US" smtClean="0"/>
              <a:t>9</a:t>
            </a:fld>
            <a:endParaRPr lang="en-US"/>
          </a:p>
        </p:txBody>
      </p:sp>
    </p:spTree>
    <p:extLst>
      <p:ext uri="{BB962C8B-B14F-4D97-AF65-F5344CB8AC3E}">
        <p14:creationId xmlns:p14="http://schemas.microsoft.com/office/powerpoint/2010/main" val="1563019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Kenya Space Agency (@SpaceAgencyKE) | Twitte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5761" r="3015" b="11943"/>
          <a:stretch/>
        </p:blipFill>
        <p:spPr bwMode="auto">
          <a:xfrm>
            <a:off x="550298" y="276720"/>
            <a:ext cx="1947404" cy="14516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kuat logo 2 - Human Resource Departmen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9775666" y="198760"/>
            <a:ext cx="1578134" cy="1546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2131984"/>
            <a:ext cx="9144000" cy="1846334"/>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4184817"/>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26E0B-8184-4F0C-84D1-FBD1B9A850BA}" type="datetime1">
              <a:rPr lang="en-US" smtClean="0"/>
              <a:t>10/30/2021</a:t>
            </a:fld>
            <a:endParaRPr lang="en-US"/>
          </a:p>
        </p:txBody>
      </p:sp>
      <p:sp>
        <p:nvSpPr>
          <p:cNvPr id="6" name="Slide Number Placeholder 5"/>
          <p:cNvSpPr>
            <a:spLocks noGrp="1"/>
          </p:cNvSpPr>
          <p:nvPr>
            <p:ph type="sldNum" sz="quarter" idx="12"/>
          </p:nvPr>
        </p:nvSpPr>
        <p:spPr/>
        <p:txBody>
          <a:bodyPr/>
          <a:lstStyle/>
          <a:p>
            <a:fld id="{72990FA9-B737-4F8C-90C3-9EA2E4B058EF}" type="slidenum">
              <a:rPr lang="en-US" smtClean="0"/>
              <a:t>‹#›</a:t>
            </a:fld>
            <a:endParaRPr lang="en-US"/>
          </a:p>
        </p:txBody>
      </p:sp>
      <p:cxnSp>
        <p:nvCxnSpPr>
          <p:cNvPr id="8" name="Straight Connector 7"/>
          <p:cNvCxnSpPr/>
          <p:nvPr userDrawn="1"/>
        </p:nvCxnSpPr>
        <p:spPr>
          <a:xfrm>
            <a:off x="0" y="1805780"/>
            <a:ext cx="12192000" cy="75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870330"/>
            <a:ext cx="12192000" cy="75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1934897"/>
            <a:ext cx="12192000" cy="752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17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32D6D-24F2-423B-81C1-0B40B6DEEB96}"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279071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8FE6-8DFF-41DB-811E-8CB6B3401AF1}"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118138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63936"/>
          </a:xfrm>
        </p:spPr>
        <p:txBody>
          <a:bodyPr/>
          <a:lstStyle>
            <a:lvl1pPr>
              <a:defRPr sz="3000" b="0"/>
            </a:lvl1pPr>
            <a:lvl2pPr>
              <a:defRPr sz="2400"/>
            </a:lvl2pPr>
            <a:lvl3pPr>
              <a:defRPr sz="2100"/>
            </a:lvl3pPr>
            <a:lvl4pPr>
              <a:defRPr sz="1800"/>
            </a:lvl4pPr>
            <a:lvl5pPr>
              <a:defRPr sz="1500"/>
            </a:lvl5p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Date Placeholder 3"/>
          <p:cNvSpPr>
            <a:spLocks noGrp="1"/>
          </p:cNvSpPr>
          <p:nvPr>
            <p:ph type="dt" sz="half" idx="10"/>
          </p:nvPr>
        </p:nvSpPr>
        <p:spPr>
          <a:xfrm>
            <a:off x="119744" y="6356353"/>
            <a:ext cx="971939" cy="365125"/>
          </a:xfrm>
        </p:spPr>
        <p:txBody>
          <a:bodyPr/>
          <a:lstStyle/>
          <a:p>
            <a:r>
              <a:rPr kumimoji="1" lang="en-US" altLang="ja-JP"/>
              <a:t>2019/01/31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1588621" y="6356353"/>
            <a:ext cx="492967" cy="365125"/>
          </a:xfrm>
        </p:spPr>
        <p:txBody>
          <a:bodyPr/>
          <a:lstStyle/>
          <a:p>
            <a:fld id="{F7546A5E-4366-4254-BB2F-57EE1D83A04B}" type="slidenum">
              <a:rPr kumimoji="1" lang="ja-JP" altLang="en-US" smtClean="0"/>
              <a:t>‹#›</a:t>
            </a:fld>
            <a:endParaRPr kumimoji="1" lang="ja-JP" altLang="en-US"/>
          </a:p>
        </p:txBody>
      </p:sp>
      <p:cxnSp>
        <p:nvCxnSpPr>
          <p:cNvPr id="8" name="Straight Connector 7"/>
          <p:cNvCxnSpPr/>
          <p:nvPr userDrawn="1"/>
        </p:nvCxnSpPr>
        <p:spPr>
          <a:xfrm flipV="1">
            <a:off x="0" y="571956"/>
            <a:ext cx="12192000" cy="32657"/>
          </a:xfrm>
          <a:prstGeom prst="line">
            <a:avLst/>
          </a:prstGeom>
          <a:ln w="3810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userDrawn="1"/>
        </p:nvSpPr>
        <p:spPr>
          <a:xfrm>
            <a:off x="1" y="219980"/>
            <a:ext cx="1808371" cy="356962"/>
          </a:xfrm>
          <a:prstGeom prst="roundRect">
            <a:avLst/>
          </a:prstGeom>
          <a:solidFill>
            <a:schemeClr val="accent1"/>
          </a:solidFill>
          <a:ln>
            <a:solidFill>
              <a:schemeClr val="accent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Introduction</a:t>
            </a:r>
            <a:endParaRPr kumimoji="1" lang="ja-JP" altLang="en-US" sz="1350" dirty="0"/>
          </a:p>
        </p:txBody>
      </p:sp>
      <p:sp>
        <p:nvSpPr>
          <p:cNvPr id="23" name="Rounded Rectangle 22"/>
          <p:cNvSpPr/>
          <p:nvPr userDrawn="1"/>
        </p:nvSpPr>
        <p:spPr>
          <a:xfrm>
            <a:off x="5888337" y="227918"/>
            <a:ext cx="2107753"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Data &amp; Methods </a:t>
            </a:r>
            <a:endParaRPr kumimoji="1" lang="ja-JP" altLang="en-US" sz="1350" dirty="0"/>
          </a:p>
        </p:txBody>
      </p:sp>
      <p:sp>
        <p:nvSpPr>
          <p:cNvPr id="24" name="Rounded Rectangle 23"/>
          <p:cNvSpPr/>
          <p:nvPr userDrawn="1"/>
        </p:nvSpPr>
        <p:spPr>
          <a:xfrm>
            <a:off x="8014801" y="222929"/>
            <a:ext cx="2464353"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Results &amp; Discussion</a:t>
            </a:r>
            <a:endParaRPr kumimoji="1" lang="ja-JP" altLang="en-US" sz="1350" dirty="0"/>
          </a:p>
        </p:txBody>
      </p:sp>
      <p:sp>
        <p:nvSpPr>
          <p:cNvPr id="25" name="Rounded Rectangle 24"/>
          <p:cNvSpPr/>
          <p:nvPr userDrawn="1"/>
        </p:nvSpPr>
        <p:spPr>
          <a:xfrm>
            <a:off x="10479152" y="219980"/>
            <a:ext cx="1712848"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Conclusions</a:t>
            </a:r>
            <a:endParaRPr kumimoji="1" lang="ja-JP" altLang="en-US" sz="1350" dirty="0"/>
          </a:p>
        </p:txBody>
      </p:sp>
      <p:sp>
        <p:nvSpPr>
          <p:cNvPr id="26" name="Rounded Rectangle 25"/>
          <p:cNvSpPr/>
          <p:nvPr userDrawn="1"/>
        </p:nvSpPr>
        <p:spPr>
          <a:xfrm>
            <a:off x="4307182" y="227918"/>
            <a:ext cx="1581153"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Objectives</a:t>
            </a:r>
            <a:endParaRPr kumimoji="1" lang="ja-JP" altLang="en-US" sz="1350" dirty="0"/>
          </a:p>
        </p:txBody>
      </p:sp>
      <p:sp>
        <p:nvSpPr>
          <p:cNvPr id="11" name="Rounded Rectangle 10"/>
          <p:cNvSpPr/>
          <p:nvPr userDrawn="1"/>
        </p:nvSpPr>
        <p:spPr>
          <a:xfrm>
            <a:off x="1816245" y="4"/>
            <a:ext cx="2490936" cy="604609"/>
          </a:xfrm>
          <a:prstGeom prst="roundRect">
            <a:avLst/>
          </a:prstGeom>
          <a:solidFill>
            <a:schemeClr val="accent4"/>
          </a:solidFill>
          <a:ln>
            <a:solidFill>
              <a:schemeClr val="accent4"/>
            </a:solidFill>
          </a:ln>
          <a:effectLst>
            <a:glow rad="1397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00" b="1" dirty="0"/>
              <a:t>Background</a:t>
            </a:r>
            <a:endParaRPr kumimoji="1" lang="ja-JP" altLang="en-US" sz="2100" b="1" dirty="0"/>
          </a:p>
        </p:txBody>
      </p:sp>
    </p:spTree>
    <p:extLst>
      <p:ext uri="{BB962C8B-B14F-4D97-AF65-F5344CB8AC3E}">
        <p14:creationId xmlns:p14="http://schemas.microsoft.com/office/powerpoint/2010/main" val="3873562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115" y="1186776"/>
            <a:ext cx="11021439" cy="4960933"/>
          </a:xfrm>
        </p:spPr>
        <p:txBody>
          <a:bodyPr/>
          <a:lstStyle>
            <a:lvl1pPr>
              <a:defRPr sz="3000" b="0"/>
            </a:lvl1pPr>
            <a:lvl2pPr>
              <a:defRPr sz="2400"/>
            </a:lvl2pPr>
            <a:lvl3pPr>
              <a:defRPr sz="2100"/>
            </a:lvl3pPr>
            <a:lvl4pPr>
              <a:defRPr sz="1800"/>
            </a:lvl4pPr>
            <a:lvl5pPr>
              <a:defRPr sz="1500"/>
            </a:lvl5p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4" name="Date Placeholder 3"/>
          <p:cNvSpPr>
            <a:spLocks noGrp="1"/>
          </p:cNvSpPr>
          <p:nvPr>
            <p:ph type="dt" sz="half" idx="10"/>
          </p:nvPr>
        </p:nvSpPr>
        <p:spPr>
          <a:xfrm>
            <a:off x="147735" y="6356353"/>
            <a:ext cx="943948" cy="365125"/>
          </a:xfrm>
        </p:spPr>
        <p:txBody>
          <a:bodyPr/>
          <a:lstStyle/>
          <a:p>
            <a:r>
              <a:rPr kumimoji="1" lang="en-US" altLang="ja-JP"/>
              <a:t>2019/01/31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1624553" y="6356352"/>
            <a:ext cx="404592" cy="365125"/>
          </a:xfrm>
        </p:spPr>
        <p:txBody>
          <a:bodyPr/>
          <a:lstStyle/>
          <a:p>
            <a:fld id="{F7546A5E-4366-4254-BB2F-57EE1D83A04B}" type="slidenum">
              <a:rPr kumimoji="1" lang="ja-JP" altLang="en-US" smtClean="0"/>
              <a:t>‹#›</a:t>
            </a:fld>
            <a:endParaRPr kumimoji="1" lang="ja-JP" altLang="en-US"/>
          </a:p>
        </p:txBody>
      </p:sp>
      <p:cxnSp>
        <p:nvCxnSpPr>
          <p:cNvPr id="8" name="Straight Connector 7"/>
          <p:cNvCxnSpPr/>
          <p:nvPr userDrawn="1"/>
        </p:nvCxnSpPr>
        <p:spPr>
          <a:xfrm flipV="1">
            <a:off x="-7507" y="571955"/>
            <a:ext cx="12192000" cy="32657"/>
          </a:xfrm>
          <a:prstGeom prst="line">
            <a:avLst/>
          </a:prstGeom>
          <a:ln w="3810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userDrawn="1"/>
        </p:nvSpPr>
        <p:spPr>
          <a:xfrm>
            <a:off x="1" y="219983"/>
            <a:ext cx="1808371" cy="384629"/>
          </a:xfrm>
          <a:prstGeom prst="roundRect">
            <a:avLst/>
          </a:prstGeom>
          <a:solidFill>
            <a:schemeClr val="accent1"/>
          </a:solidFill>
          <a:ln>
            <a:solidFill>
              <a:schemeClr val="accent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Introduction</a:t>
            </a:r>
            <a:endParaRPr kumimoji="1" lang="ja-JP" altLang="en-US" sz="1350" dirty="0"/>
          </a:p>
        </p:txBody>
      </p:sp>
      <p:sp>
        <p:nvSpPr>
          <p:cNvPr id="11" name="Rounded Rectangle 10"/>
          <p:cNvSpPr/>
          <p:nvPr userDrawn="1"/>
        </p:nvSpPr>
        <p:spPr>
          <a:xfrm>
            <a:off x="1830148" y="213634"/>
            <a:ext cx="1581153" cy="390979"/>
          </a:xfrm>
          <a:prstGeom prst="roundRect">
            <a:avLst/>
          </a:prstGeom>
          <a:solidFill>
            <a:schemeClr val="accent1"/>
          </a:solidFill>
          <a:ln>
            <a:solidFill>
              <a:schemeClr val="accent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Background</a:t>
            </a:r>
            <a:endParaRPr kumimoji="1" lang="ja-JP" altLang="en-US" sz="1350" dirty="0"/>
          </a:p>
        </p:txBody>
      </p:sp>
      <p:sp>
        <p:nvSpPr>
          <p:cNvPr id="17" name="Rounded Rectangle 16"/>
          <p:cNvSpPr/>
          <p:nvPr userDrawn="1"/>
        </p:nvSpPr>
        <p:spPr>
          <a:xfrm>
            <a:off x="3397400" y="237218"/>
            <a:ext cx="1581153"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OBJECTIVES</a:t>
            </a:r>
            <a:endParaRPr kumimoji="1" lang="ja-JP" altLang="en-US" sz="1350" dirty="0"/>
          </a:p>
        </p:txBody>
      </p:sp>
      <p:sp>
        <p:nvSpPr>
          <p:cNvPr id="18" name="Rounded Rectangle 17"/>
          <p:cNvSpPr/>
          <p:nvPr userDrawn="1"/>
        </p:nvSpPr>
        <p:spPr>
          <a:xfrm>
            <a:off x="3397400" y="219982"/>
            <a:ext cx="1581153" cy="384628"/>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Objectives</a:t>
            </a:r>
            <a:endParaRPr kumimoji="1" lang="ja-JP" altLang="en-US" sz="1350" dirty="0"/>
          </a:p>
        </p:txBody>
      </p:sp>
      <p:sp>
        <p:nvSpPr>
          <p:cNvPr id="19" name="Rounded Rectangle 18"/>
          <p:cNvSpPr/>
          <p:nvPr userDrawn="1"/>
        </p:nvSpPr>
        <p:spPr>
          <a:xfrm>
            <a:off x="8036665" y="213632"/>
            <a:ext cx="2464353"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Results &amp; Discussion</a:t>
            </a:r>
            <a:endParaRPr kumimoji="1" lang="ja-JP" altLang="en-US" sz="1350" dirty="0"/>
          </a:p>
        </p:txBody>
      </p:sp>
      <p:sp>
        <p:nvSpPr>
          <p:cNvPr id="20" name="Rounded Rectangle 19"/>
          <p:cNvSpPr/>
          <p:nvPr userDrawn="1"/>
        </p:nvSpPr>
        <p:spPr>
          <a:xfrm>
            <a:off x="10506710" y="213632"/>
            <a:ext cx="1658807" cy="351064"/>
          </a:xfrm>
          <a:prstGeom prst="roundRect">
            <a:avLst/>
          </a:prstGeom>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t>Conclusions</a:t>
            </a:r>
            <a:endParaRPr kumimoji="1" lang="ja-JP" altLang="en-US" sz="1350" dirty="0"/>
          </a:p>
        </p:txBody>
      </p:sp>
      <p:sp>
        <p:nvSpPr>
          <p:cNvPr id="12" name="Rounded Rectangle 11"/>
          <p:cNvSpPr/>
          <p:nvPr userDrawn="1"/>
        </p:nvSpPr>
        <p:spPr>
          <a:xfrm>
            <a:off x="4978551" y="32658"/>
            <a:ext cx="3052420" cy="571952"/>
          </a:xfrm>
          <a:prstGeom prst="roundRect">
            <a:avLst/>
          </a:prstGeom>
          <a:solidFill>
            <a:schemeClr val="accent4"/>
          </a:solidFill>
          <a:ln>
            <a:solidFill>
              <a:schemeClr val="accent4"/>
            </a:solidFill>
          </a:ln>
          <a:effectLst>
            <a:glow rad="1016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Data &amp; Methods </a:t>
            </a:r>
            <a:endParaRPr kumimoji="1" lang="ja-JP" altLang="en-US" sz="1800" b="1" dirty="0"/>
          </a:p>
        </p:txBody>
      </p:sp>
      <p:sp>
        <p:nvSpPr>
          <p:cNvPr id="15" name="Rounded Rectangle 14"/>
          <p:cNvSpPr/>
          <p:nvPr userDrawn="1"/>
        </p:nvSpPr>
        <p:spPr>
          <a:xfrm>
            <a:off x="4978551" y="0"/>
            <a:ext cx="3052420" cy="706954"/>
          </a:xfrm>
          <a:prstGeom prst="roundRect">
            <a:avLst/>
          </a:prstGeom>
          <a:solidFill>
            <a:srgbClr val="92D050"/>
          </a:solidFill>
          <a:ln>
            <a:solidFill>
              <a:srgbClr val="92D050"/>
            </a:solidFill>
          </a:ln>
          <a:effectLst>
            <a:glow rad="1397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kumimoji="1" lang="en-US" altLang="ja-JP" sz="1800" b="1" dirty="0">
                <a:solidFill>
                  <a:schemeClr val="tx1"/>
                </a:solidFill>
              </a:rPr>
              <a:t>Overall</a:t>
            </a:r>
            <a:r>
              <a:rPr kumimoji="1" lang="en-US" altLang="ja-JP" sz="1800" b="1" baseline="0" dirty="0">
                <a:solidFill>
                  <a:schemeClr val="tx1"/>
                </a:solidFill>
              </a:rPr>
              <a:t> flow of </a:t>
            </a:r>
          </a:p>
          <a:p>
            <a:pPr algn="ctr">
              <a:lnSpc>
                <a:spcPts val="1800"/>
              </a:lnSpc>
            </a:pPr>
            <a:r>
              <a:rPr kumimoji="1" lang="en-US" altLang="ja-JP" sz="1800" b="1" baseline="0" dirty="0">
                <a:solidFill>
                  <a:schemeClr val="tx1"/>
                </a:solidFill>
              </a:rPr>
              <a:t>Activities</a:t>
            </a:r>
            <a:endParaRPr kumimoji="1" lang="ja-JP" altLang="en-US" sz="1800" b="1" dirty="0">
              <a:solidFill>
                <a:schemeClr val="tx1"/>
              </a:solidFill>
            </a:endParaRPr>
          </a:p>
        </p:txBody>
      </p:sp>
    </p:spTree>
    <p:extLst>
      <p:ext uri="{BB962C8B-B14F-4D97-AF65-F5344CB8AC3E}">
        <p14:creationId xmlns:p14="http://schemas.microsoft.com/office/powerpoint/2010/main" val="264714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2017 - 05- 17</a:t>
            </a: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9296400" y="6356349"/>
            <a:ext cx="2743200" cy="365125"/>
          </a:xfrm>
        </p:spPr>
        <p:txBody>
          <a:bodyPr/>
          <a:lstStyle/>
          <a:p>
            <a:fld id="{23DB4C73-E75D-44C7-945B-7F17FE5514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1959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1400">
                <a:solidFill>
                  <a:schemeClr val="tx1"/>
                </a:solidFill>
              </a:defRPr>
            </a:lvl1pPr>
          </a:lstStyle>
          <a:p>
            <a:r>
              <a:rPr lang="en-US">
                <a:solidFill>
                  <a:prstClr val="black"/>
                </a:solidFill>
              </a:rPr>
              <a:t>2017 - 05- 17</a:t>
            </a:r>
          </a:p>
        </p:txBody>
      </p:sp>
      <p:sp>
        <p:nvSpPr>
          <p:cNvPr id="5" name="Footer Placeholder 4"/>
          <p:cNvSpPr>
            <a:spLocks noGrp="1"/>
          </p:cNvSpPr>
          <p:nvPr>
            <p:ph type="ftr" sz="quarter" idx="11"/>
          </p:nvPr>
        </p:nvSpPr>
        <p:spPr/>
        <p:txBody>
          <a:bodyPr/>
          <a:lstStyle>
            <a:lvl1pPr>
              <a:defRPr sz="14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23DB4C73-E75D-44C7-945B-7F17FE5514D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0912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sz="1400">
                <a:solidFill>
                  <a:schemeClr val="tx1"/>
                </a:solidFill>
              </a:defRPr>
            </a:lvl1pPr>
          </a:lstStyle>
          <a:p>
            <a:r>
              <a:rPr lang="en-US">
                <a:solidFill>
                  <a:prstClr val="black"/>
                </a:solidFill>
              </a:rPr>
              <a:t>2017 - 05- 17</a:t>
            </a:r>
          </a:p>
        </p:txBody>
      </p:sp>
      <p:sp>
        <p:nvSpPr>
          <p:cNvPr id="5" name="Footer Placeholder 4"/>
          <p:cNvSpPr>
            <a:spLocks noGrp="1"/>
          </p:cNvSpPr>
          <p:nvPr>
            <p:ph type="ftr" sz="quarter" idx="11"/>
          </p:nvPr>
        </p:nvSpPr>
        <p:spPr/>
        <p:txBody>
          <a:bodyPr/>
          <a:lstStyle>
            <a:lvl1pPr>
              <a:defRPr sz="14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23DB4C73-E75D-44C7-945B-7F17FE5514D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8740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z="1400">
                <a:solidFill>
                  <a:schemeClr val="tx1"/>
                </a:solidFill>
              </a:defRPr>
            </a:lvl1pPr>
          </a:lstStyle>
          <a:p>
            <a:r>
              <a:rPr lang="en-US">
                <a:solidFill>
                  <a:prstClr val="black"/>
                </a:solidFill>
              </a:rPr>
              <a:t>2017 - 05- 17</a:t>
            </a:r>
          </a:p>
        </p:txBody>
      </p:sp>
      <p:sp>
        <p:nvSpPr>
          <p:cNvPr id="6" name="Footer Placeholder 5"/>
          <p:cNvSpPr>
            <a:spLocks noGrp="1"/>
          </p:cNvSpPr>
          <p:nvPr>
            <p:ph type="ftr" sz="quarter" idx="11"/>
          </p:nvPr>
        </p:nvSpPr>
        <p:spPr/>
        <p:txBody>
          <a:bodyPr/>
          <a:lstStyle>
            <a:lvl1pPr>
              <a:defRPr sz="1400">
                <a:solidFill>
                  <a:schemeClr val="tx1"/>
                </a:solidFill>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sz="1400">
                <a:solidFill>
                  <a:schemeClr val="tx1"/>
                </a:solidFill>
              </a:defRPr>
            </a:lvl1pPr>
          </a:lstStyle>
          <a:p>
            <a:fld id="{23DB4C73-E75D-44C7-945B-7F17FE5514D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86330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1400">
                <a:solidFill>
                  <a:schemeClr val="tx1"/>
                </a:solidFill>
              </a:defRPr>
            </a:lvl1pPr>
          </a:lstStyle>
          <a:p>
            <a:r>
              <a:rPr lang="en-US">
                <a:solidFill>
                  <a:prstClr val="black"/>
                </a:solidFill>
              </a:rPr>
              <a:t>2017 - 05- 17</a:t>
            </a:r>
          </a:p>
        </p:txBody>
      </p:sp>
      <p:sp>
        <p:nvSpPr>
          <p:cNvPr id="8" name="Footer Placeholder 7"/>
          <p:cNvSpPr>
            <a:spLocks noGrp="1"/>
          </p:cNvSpPr>
          <p:nvPr>
            <p:ph type="ftr" sz="quarter" idx="11"/>
          </p:nvPr>
        </p:nvSpPr>
        <p:spPr/>
        <p:txBody>
          <a:bodyPr/>
          <a:lstStyle>
            <a:lvl1pPr>
              <a:defRPr sz="1400">
                <a:solidFill>
                  <a:schemeClr val="tx1"/>
                </a:solidFill>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lvl1pPr>
              <a:defRPr sz="1400">
                <a:solidFill>
                  <a:schemeClr val="tx1"/>
                </a:solidFill>
              </a:defRPr>
            </a:lvl1pPr>
          </a:lstStyle>
          <a:p>
            <a:fld id="{23DB4C73-E75D-44C7-945B-7F17FE5514D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45606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z="1400">
                <a:solidFill>
                  <a:schemeClr val="tx1"/>
                </a:solidFill>
              </a:defRPr>
            </a:lvl1pPr>
          </a:lstStyle>
          <a:p>
            <a:r>
              <a:rPr lang="en-US">
                <a:solidFill>
                  <a:prstClr val="black"/>
                </a:solidFill>
              </a:rPr>
              <a:t>2017 - 05- 17</a:t>
            </a:r>
          </a:p>
        </p:txBody>
      </p:sp>
      <p:sp>
        <p:nvSpPr>
          <p:cNvPr id="4" name="Footer Placeholder 3"/>
          <p:cNvSpPr>
            <a:spLocks noGrp="1"/>
          </p:cNvSpPr>
          <p:nvPr>
            <p:ph type="ftr" sz="quarter" idx="11"/>
          </p:nvPr>
        </p:nvSpPr>
        <p:spPr/>
        <p:txBody>
          <a:bodyPr/>
          <a:lstStyle>
            <a:lvl1pPr>
              <a:defRPr sz="1400">
                <a:solidFill>
                  <a:schemeClr val="tx1"/>
                </a:solidFill>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sz="1400">
                <a:solidFill>
                  <a:schemeClr val="tx1"/>
                </a:solidFill>
              </a:defRPr>
            </a:lvl1pPr>
          </a:lstStyle>
          <a:p>
            <a:fld id="{23DB4C73-E75D-44C7-945B-7F17FE5514D2}"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647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088" y="65861"/>
            <a:ext cx="9045539" cy="836951"/>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264695" y="1229710"/>
            <a:ext cx="11622505" cy="5087677"/>
          </a:xfrm>
        </p:spPr>
        <p:txBody>
          <a:bodyPr>
            <a:normAutofit/>
          </a:bodyPr>
          <a:lstStyle>
            <a:lvl1pPr algn="just">
              <a:defRPr sz="3600"/>
            </a:lvl1pPr>
            <a:lvl2pPr algn="just">
              <a:defRPr sz="3200"/>
            </a:lvl2pPr>
            <a:lvl3pPr algn="just">
              <a:defRPr sz="2800"/>
            </a:lvl3pPr>
            <a:lvl4pPr algn="just">
              <a:defRPr sz="2400"/>
            </a:lvl4pPr>
            <a:lvl5pPr algn="ju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302510" y="6371663"/>
            <a:ext cx="584690" cy="365125"/>
          </a:xfrm>
        </p:spPr>
        <p:txBody>
          <a:bodyPr/>
          <a:lstStyle/>
          <a:p>
            <a:fld id="{72990FA9-B737-4F8C-90C3-9EA2E4B058EF}" type="slidenum">
              <a:rPr lang="en-US" smtClean="0"/>
              <a:t>‹#›</a:t>
            </a:fld>
            <a:endParaRPr lang="en-US"/>
          </a:p>
        </p:txBody>
      </p:sp>
      <p:pic>
        <p:nvPicPr>
          <p:cNvPr id="7" name="Picture 4" descr="jkuat logo 2 - Human Resource Depart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10994901" y="43088"/>
            <a:ext cx="892299" cy="87445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flipV="1">
            <a:off x="0" y="967902"/>
            <a:ext cx="12192000" cy="25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1035009"/>
            <a:ext cx="12192000" cy="9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092035"/>
            <a:ext cx="12192000" cy="1691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1" name="Picture 2" descr="Kenya Space Agency (@SpaceAgencyKE) | Twitte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15761" r="3015" b="11943"/>
          <a:stretch/>
        </p:blipFill>
        <p:spPr bwMode="auto">
          <a:xfrm>
            <a:off x="148466" y="79864"/>
            <a:ext cx="1074398" cy="80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436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823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2017 - 05- 17</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3DB4C73-E75D-44C7-945B-7F17FE5514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088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038"/>
            <a:ext cx="12192000" cy="3255962"/>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2017 - 05- 17</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3DB4C73-E75D-44C7-945B-7F17FE5514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201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70488" y="56077"/>
            <a:ext cx="9651024" cy="862831"/>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324853" y="1214396"/>
            <a:ext cx="5694947" cy="5270625"/>
          </a:xfrm>
        </p:spPr>
        <p:txBody>
          <a:bodyPr>
            <a:normAutofit/>
          </a:bodyPr>
          <a:lstStyle>
            <a:lvl1pPr algn="just">
              <a:defRPr sz="3600"/>
            </a:lvl1pPr>
            <a:lvl2pPr algn="just">
              <a:defRPr sz="3200"/>
            </a:lvl2pPr>
            <a:lvl3pPr algn="just">
              <a:defRPr sz="2800"/>
            </a:lvl3pPr>
            <a:lvl4pPr algn="just">
              <a:defRPr sz="2400"/>
            </a:lvl4pPr>
            <a:lvl5pPr algn="ju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214397"/>
            <a:ext cx="5715000" cy="5270624"/>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4" descr="jkuat logo 2 - Human Resource Depart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10994901" y="66432"/>
            <a:ext cx="892299" cy="87445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0" y="970459"/>
            <a:ext cx="12192000" cy="71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035009"/>
            <a:ext cx="12192000" cy="58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1092035"/>
            <a:ext cx="12192000" cy="71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Kenya Space Agency (@SpaceAgencyKE) | Twitte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15761" r="3015" b="11943"/>
          <a:stretch/>
        </p:blipFill>
        <p:spPr bwMode="auto">
          <a:xfrm>
            <a:off x="122701" y="111746"/>
            <a:ext cx="1074398" cy="80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292840" y="6367780"/>
            <a:ext cx="594360" cy="365125"/>
          </a:xfrm>
        </p:spPr>
        <p:txBody>
          <a:bodyPr/>
          <a:lstStyle/>
          <a:p>
            <a:fld id="{72990FA9-B737-4F8C-90C3-9EA2E4B058EF}" type="slidenum">
              <a:rPr lang="en-US" smtClean="0"/>
              <a:t>‹#›</a:t>
            </a:fld>
            <a:endParaRPr lang="en-US"/>
          </a:p>
        </p:txBody>
      </p:sp>
      <p:sp>
        <p:nvSpPr>
          <p:cNvPr id="5" name="Title 1"/>
          <p:cNvSpPr>
            <a:spLocks noGrp="1"/>
          </p:cNvSpPr>
          <p:nvPr>
            <p:ph type="title"/>
          </p:nvPr>
        </p:nvSpPr>
        <p:spPr>
          <a:xfrm>
            <a:off x="1270488" y="56077"/>
            <a:ext cx="9651024" cy="862831"/>
          </a:xfrm>
        </p:spPr>
        <p:txBody>
          <a:bodyPr/>
          <a:lstStyle>
            <a:lvl1pPr>
              <a:defRPr b="1"/>
            </a:lvl1pPr>
          </a:lstStyle>
          <a:p>
            <a:r>
              <a:rPr lang="en-US" dirty="0" smtClean="0"/>
              <a:t>Click to edit Master title style</a:t>
            </a:r>
            <a:endParaRPr lang="en-US" dirty="0"/>
          </a:p>
        </p:txBody>
      </p:sp>
      <p:pic>
        <p:nvPicPr>
          <p:cNvPr id="6" name="Picture 4" descr="jkuat logo 2 - Human Resource Depart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10994901" y="66432"/>
            <a:ext cx="892299" cy="8744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0" y="970459"/>
            <a:ext cx="12192000" cy="71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1035009"/>
            <a:ext cx="12192000" cy="58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1092035"/>
            <a:ext cx="12192000" cy="71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Kenya Space Agency (@SpaceAgencyKE) | Twitte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15761" r="3015" b="11943"/>
          <a:stretch/>
        </p:blipFill>
        <p:spPr bwMode="auto">
          <a:xfrm>
            <a:off x="122701" y="111746"/>
            <a:ext cx="1074398" cy="80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83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5F704-D5B0-42E8-AD65-627FEE07906F}" type="datetime1">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6908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EBAF6F-325F-4F13-8A50-52F749B6DBAE}" type="datetime1">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375127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B4B6B-9784-4E55-897C-B03B83697ADD}" type="datetime1">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232197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75045-AEBD-43AC-8A86-92AB80E176B5}" type="datetime1">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70673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8324-F29D-46A1-B19A-8D4D5C5C91F2}" type="datetime1">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90FA9-B737-4F8C-90C3-9EA2E4B058EF}" type="slidenum">
              <a:rPr lang="en-US" smtClean="0"/>
              <a:t>‹#›</a:t>
            </a:fld>
            <a:endParaRPr lang="en-US"/>
          </a:p>
        </p:txBody>
      </p:sp>
    </p:spTree>
    <p:extLst>
      <p:ext uri="{BB962C8B-B14F-4D97-AF65-F5344CB8AC3E}">
        <p14:creationId xmlns:p14="http://schemas.microsoft.com/office/powerpoint/2010/main" val="14445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E72AE-08C9-4D8B-B2B7-18EB229C013C}" type="datetime1">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90FA9-B737-4F8C-90C3-9EA2E4B058EF}" type="slidenum">
              <a:rPr lang="en-US" smtClean="0"/>
              <a:t>‹#›</a:t>
            </a:fld>
            <a:endParaRPr lang="en-US"/>
          </a:p>
        </p:txBody>
      </p:sp>
    </p:spTree>
    <p:extLst>
      <p:ext uri="{BB962C8B-B14F-4D97-AF65-F5344CB8AC3E}">
        <p14:creationId xmlns:p14="http://schemas.microsoft.com/office/powerpoint/2010/main" val="24669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1"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2017 - 05- 17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B4C73-E75D-44C7-945B-7F17FE5514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036245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671" y="1969115"/>
            <a:ext cx="9391134" cy="2422568"/>
          </a:xfrm>
        </p:spPr>
        <p:txBody>
          <a:bodyPr>
            <a:normAutofit fontScale="90000"/>
          </a:bodyPr>
          <a:lstStyle/>
          <a:p>
            <a:r>
              <a:rPr lang="en-US" dirty="0"/>
              <a:t/>
            </a:r>
            <a:br>
              <a:rPr lang="en-US" dirty="0"/>
            </a:br>
            <a:r>
              <a:rPr lang="en-US" dirty="0"/>
              <a:t> </a:t>
            </a:r>
            <a:br>
              <a:rPr lang="en-US" dirty="0"/>
            </a:br>
            <a:r>
              <a:rPr lang="en-US" b="1" dirty="0"/>
              <a:t>Small-scale Crop Mapping using Artificial Intelligence/Machine Learning (AI/ML) </a:t>
            </a:r>
            <a:endParaRPr lang="en-US" dirty="0"/>
          </a:p>
        </p:txBody>
      </p:sp>
      <p:sp>
        <p:nvSpPr>
          <p:cNvPr id="3" name="Subtitle 2"/>
          <p:cNvSpPr>
            <a:spLocks noGrp="1"/>
          </p:cNvSpPr>
          <p:nvPr>
            <p:ph type="subTitle" idx="1"/>
          </p:nvPr>
        </p:nvSpPr>
        <p:spPr>
          <a:xfrm>
            <a:off x="1408671" y="4580425"/>
            <a:ext cx="9391134" cy="1655762"/>
          </a:xfrm>
        </p:spPr>
        <p:txBody>
          <a:bodyPr>
            <a:normAutofit fontScale="92500"/>
          </a:bodyPr>
          <a:lstStyle/>
          <a:p>
            <a:r>
              <a:rPr lang="en-US" sz="2800" dirty="0" smtClean="0"/>
              <a:t> </a:t>
            </a:r>
            <a:r>
              <a:rPr lang="en-US" sz="2800" b="1" dirty="0" smtClean="0"/>
              <a:t>Proposal Presentation </a:t>
            </a:r>
            <a:endParaRPr lang="en-US" sz="2800" dirty="0"/>
          </a:p>
          <a:p>
            <a:r>
              <a:rPr lang="en-US" sz="2800" b="1" dirty="0" smtClean="0"/>
              <a:t>by </a:t>
            </a:r>
          </a:p>
          <a:p>
            <a:r>
              <a:rPr lang="en-US" sz="2800" b="1" dirty="0" smtClean="0"/>
              <a:t>Jomo Kenyatta University of Agriculture &amp; Technology (JKUAT )</a:t>
            </a:r>
            <a:endParaRPr lang="en-US" sz="2800" dirty="0"/>
          </a:p>
        </p:txBody>
      </p:sp>
    </p:spTree>
    <p:extLst>
      <p:ext uri="{BB962C8B-B14F-4D97-AF65-F5344CB8AC3E}">
        <p14:creationId xmlns:p14="http://schemas.microsoft.com/office/powerpoint/2010/main" val="2890515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990FA9-B737-4F8C-90C3-9EA2E4B058EF}" type="slidenum">
              <a:rPr lang="en-US" smtClean="0"/>
              <a:t>10</a:t>
            </a:fld>
            <a:endParaRPr lang="en-US"/>
          </a:p>
        </p:txBody>
      </p:sp>
      <p:sp>
        <p:nvSpPr>
          <p:cNvPr id="5" name="Title 4"/>
          <p:cNvSpPr>
            <a:spLocks noGrp="1"/>
          </p:cNvSpPr>
          <p:nvPr>
            <p:ph type="title"/>
          </p:nvPr>
        </p:nvSpPr>
        <p:spPr/>
        <p:txBody>
          <a:bodyPr/>
          <a:lstStyle/>
          <a:p>
            <a:r>
              <a:rPr lang="en-US" dirty="0" smtClean="0"/>
              <a:t>Methodology</a:t>
            </a:r>
            <a:endParaRPr lang="en-US" dirty="0"/>
          </a:p>
        </p:txBody>
      </p:sp>
      <p:grpSp>
        <p:nvGrpSpPr>
          <p:cNvPr id="6" name="Group 5"/>
          <p:cNvGrpSpPr/>
          <p:nvPr/>
        </p:nvGrpSpPr>
        <p:grpSpPr>
          <a:xfrm>
            <a:off x="70646" y="1228442"/>
            <a:ext cx="12121354" cy="5504463"/>
            <a:chOff x="-396159" y="91440"/>
            <a:chExt cx="12586740" cy="6126480"/>
          </a:xfrm>
        </p:grpSpPr>
        <p:grpSp>
          <p:nvGrpSpPr>
            <p:cNvPr id="7" name="Group 6"/>
            <p:cNvGrpSpPr/>
            <p:nvPr/>
          </p:nvGrpSpPr>
          <p:grpSpPr>
            <a:xfrm>
              <a:off x="-396159" y="91440"/>
              <a:ext cx="12380909" cy="6126480"/>
              <a:chOff x="-396159" y="91440"/>
              <a:chExt cx="12380909" cy="6126480"/>
            </a:xfrm>
          </p:grpSpPr>
          <p:sp>
            <p:nvSpPr>
              <p:cNvPr id="10" name="Rectangle: Rounded Corners 7"/>
              <p:cNvSpPr/>
              <p:nvPr/>
            </p:nvSpPr>
            <p:spPr>
              <a:xfrm>
                <a:off x="-91440" y="91440"/>
                <a:ext cx="12057017" cy="612648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96159" y="325052"/>
                <a:ext cx="12380909" cy="5408448"/>
                <a:chOff x="-1732000" y="978195"/>
                <a:chExt cx="15741024" cy="5408448"/>
              </a:xfrm>
            </p:grpSpPr>
            <p:sp>
              <p:nvSpPr>
                <p:cNvPr id="12" name="Rectangle: Rounded Corners 58"/>
                <p:cNvSpPr/>
                <p:nvPr/>
              </p:nvSpPr>
              <p:spPr>
                <a:xfrm>
                  <a:off x="8260339" y="1070364"/>
                  <a:ext cx="3108209" cy="5316279"/>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57"/>
                <p:cNvSpPr/>
                <p:nvPr/>
              </p:nvSpPr>
              <p:spPr>
                <a:xfrm>
                  <a:off x="5430674" y="1040071"/>
                  <a:ext cx="3108209" cy="5316279"/>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51"/>
                <p:cNvSpPr/>
                <p:nvPr/>
              </p:nvSpPr>
              <p:spPr>
                <a:xfrm>
                  <a:off x="3943452" y="1009133"/>
                  <a:ext cx="2269196" cy="5316279"/>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56"/>
                <p:cNvSpPr/>
                <p:nvPr/>
              </p:nvSpPr>
              <p:spPr>
                <a:xfrm>
                  <a:off x="983940" y="978195"/>
                  <a:ext cx="3108209" cy="5316279"/>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3474488" y="-1791742"/>
                  <a:ext cx="4695549" cy="11066868"/>
                </a:xfrm>
                <a:prstGeom prst="triangle">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p:cNvSpPr/>
                <p:nvPr/>
              </p:nvSpPr>
              <p:spPr>
                <a:xfrm rot="5400000">
                  <a:off x="4170178" y="-1900728"/>
                  <a:ext cx="4879949" cy="11193826"/>
                </a:xfrm>
                <a:prstGeom prst="triangle">
                  <a:avLst>
                    <a:gd name="adj" fmla="val 49778"/>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196811" y="1700162"/>
                  <a:ext cx="2924248" cy="3711866"/>
                  <a:chOff x="-85061" y="2636874"/>
                  <a:chExt cx="2179675" cy="2065966"/>
                </a:xfrm>
                <a:solidFill>
                  <a:srgbClr val="FFFF00"/>
                </a:solidFill>
              </p:grpSpPr>
              <p:sp>
                <p:nvSpPr>
                  <p:cNvPr id="55" name="Rectangle 54"/>
                  <p:cNvSpPr/>
                  <p:nvPr/>
                </p:nvSpPr>
                <p:spPr>
                  <a:xfrm>
                    <a:off x="248092" y="263687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66576" y="2714846"/>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5060" y="2792818"/>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0" y="289722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5061" y="3001630"/>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4209963" y="2750244"/>
                  <a:ext cx="1718634" cy="1865512"/>
                  <a:chOff x="-85061" y="2636874"/>
                  <a:chExt cx="2179675" cy="2065966"/>
                </a:xfrm>
                <a:solidFill>
                  <a:srgbClr val="FFC000"/>
                </a:solidFill>
              </p:grpSpPr>
              <p:sp>
                <p:nvSpPr>
                  <p:cNvPr id="50" name="Rectangle 49"/>
                  <p:cNvSpPr/>
                  <p:nvPr/>
                </p:nvSpPr>
                <p:spPr>
                  <a:xfrm>
                    <a:off x="248092" y="263687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66576" y="2714846"/>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5060" y="2792818"/>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0" y="289722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5061" y="3001630"/>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6441486" y="2537881"/>
                  <a:ext cx="1348336" cy="2202436"/>
                  <a:chOff x="6441486" y="2537881"/>
                  <a:chExt cx="1348336" cy="2202436"/>
                </a:xfrm>
              </p:grpSpPr>
              <p:grpSp>
                <p:nvGrpSpPr>
                  <p:cNvPr id="37" name="Group 36"/>
                  <p:cNvGrpSpPr/>
                  <p:nvPr/>
                </p:nvGrpSpPr>
                <p:grpSpPr>
                  <a:xfrm>
                    <a:off x="6488675" y="2537881"/>
                    <a:ext cx="1301147" cy="1242327"/>
                    <a:chOff x="-85061" y="2636874"/>
                    <a:chExt cx="2179675" cy="2065966"/>
                  </a:xfrm>
                  <a:solidFill>
                    <a:srgbClr val="92D050"/>
                  </a:solidFill>
                </p:grpSpPr>
                <p:sp>
                  <p:nvSpPr>
                    <p:cNvPr id="45" name="Rectangle 44"/>
                    <p:cNvSpPr/>
                    <p:nvPr/>
                  </p:nvSpPr>
                  <p:spPr>
                    <a:xfrm>
                      <a:off x="248092" y="263687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66576" y="2714846"/>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5061" y="2792817"/>
                      <a:ext cx="1846523"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0" y="289722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5061" y="3001630"/>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Plus Sign 32"/>
                  <p:cNvSpPr/>
                  <p:nvPr/>
                </p:nvSpPr>
                <p:spPr>
                  <a:xfrm>
                    <a:off x="6441486" y="3556095"/>
                    <a:ext cx="432425" cy="426177"/>
                  </a:xfrm>
                  <a:prstGeom prst="mathPlu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6822331" y="3842991"/>
                    <a:ext cx="776896" cy="897326"/>
                    <a:chOff x="-85061" y="2636874"/>
                    <a:chExt cx="2179675" cy="2065966"/>
                  </a:xfrm>
                  <a:solidFill>
                    <a:srgbClr val="92D050"/>
                  </a:solidFill>
                </p:grpSpPr>
                <p:sp>
                  <p:nvSpPr>
                    <p:cNvPr id="40" name="Rectangle 39"/>
                    <p:cNvSpPr/>
                    <p:nvPr/>
                  </p:nvSpPr>
                  <p:spPr>
                    <a:xfrm>
                      <a:off x="248092" y="263687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66576" y="2714846"/>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5060" y="2792818"/>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0" y="289722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5061" y="3001630"/>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p:cNvGrpSpPr/>
                <p:nvPr/>
              </p:nvGrpSpPr>
              <p:grpSpPr>
                <a:xfrm>
                  <a:off x="9948176" y="3365122"/>
                  <a:ext cx="571204" cy="622192"/>
                  <a:chOff x="-85061" y="2636874"/>
                  <a:chExt cx="2179675" cy="2065966"/>
                </a:xfrm>
                <a:solidFill>
                  <a:srgbClr val="00B050"/>
                </a:solidFill>
              </p:grpSpPr>
              <p:sp>
                <p:nvSpPr>
                  <p:cNvPr id="32" name="Rectangle 31"/>
                  <p:cNvSpPr/>
                  <p:nvPr/>
                </p:nvSpPr>
                <p:spPr>
                  <a:xfrm>
                    <a:off x="248092" y="263687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66576" y="2714846"/>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5060" y="2792818"/>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2897224"/>
                    <a:ext cx="1846522"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5061" y="3001630"/>
                    <a:ext cx="1846523" cy="1701210"/>
                  </a:xfrm>
                  <a:prstGeom prst="rect">
                    <a:avLst/>
                  </a:prstGeom>
                  <a:grp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1732000" y="2129931"/>
                  <a:ext cx="3209348" cy="830997"/>
                </a:xfrm>
                <a:prstGeom prst="rect">
                  <a:avLst/>
                </a:prstGeom>
                <a:noFill/>
              </p:spPr>
              <p:txBody>
                <a:bodyPr wrap="square" rtlCol="0">
                  <a:spAutoFit/>
                </a:bodyPr>
                <a:lstStyle/>
                <a:p>
                  <a:pPr algn="ctr"/>
                  <a:r>
                    <a:rPr lang="en-US" sz="2400" b="1" dirty="0"/>
                    <a:t>TEMPORAL RESOLUTION</a:t>
                  </a:r>
                </a:p>
              </p:txBody>
            </p:sp>
            <p:sp>
              <p:nvSpPr>
                <p:cNvPr id="23" name="TextBox 22"/>
                <p:cNvSpPr txBox="1"/>
                <p:nvPr/>
              </p:nvSpPr>
              <p:spPr>
                <a:xfrm>
                  <a:off x="11451175" y="2169269"/>
                  <a:ext cx="2557849" cy="858453"/>
                </a:xfrm>
                <a:prstGeom prst="rect">
                  <a:avLst/>
                </a:prstGeom>
                <a:noFill/>
              </p:spPr>
              <p:txBody>
                <a:bodyPr wrap="square" rtlCol="0">
                  <a:spAutoFit/>
                </a:bodyPr>
                <a:lstStyle/>
                <a:p>
                  <a:pPr algn="ctr"/>
                  <a:r>
                    <a:rPr lang="en-US" sz="2400" b="1" dirty="0"/>
                    <a:t>SPATIAL RESOLUTION</a:t>
                  </a:r>
                </a:p>
              </p:txBody>
            </p:sp>
            <p:sp>
              <p:nvSpPr>
                <p:cNvPr id="24" name="TextBox 23"/>
                <p:cNvSpPr txBox="1"/>
                <p:nvPr/>
              </p:nvSpPr>
              <p:spPr>
                <a:xfrm>
                  <a:off x="2117981" y="1209251"/>
                  <a:ext cx="1549445" cy="445323"/>
                </a:xfrm>
                <a:prstGeom prst="rect">
                  <a:avLst/>
                </a:prstGeom>
                <a:noFill/>
              </p:spPr>
              <p:txBody>
                <a:bodyPr wrap="square" rtlCol="0">
                  <a:spAutoFit/>
                </a:bodyPr>
                <a:lstStyle/>
                <a:p>
                  <a:pPr algn="ctr"/>
                  <a:r>
                    <a:rPr lang="en-US" sz="2000" b="1" dirty="0">
                      <a:solidFill>
                        <a:srgbClr val="FFFF00"/>
                      </a:solidFill>
                    </a:rPr>
                    <a:t>MODIS </a:t>
                  </a:r>
                </a:p>
              </p:txBody>
            </p:sp>
            <p:sp>
              <p:nvSpPr>
                <p:cNvPr id="25" name="TextBox 24"/>
                <p:cNvSpPr txBox="1"/>
                <p:nvPr/>
              </p:nvSpPr>
              <p:spPr>
                <a:xfrm>
                  <a:off x="6433584" y="1230082"/>
                  <a:ext cx="1954103" cy="445323"/>
                </a:xfrm>
                <a:prstGeom prst="rect">
                  <a:avLst/>
                </a:prstGeom>
                <a:noFill/>
              </p:spPr>
              <p:txBody>
                <a:bodyPr wrap="square" rtlCol="0">
                  <a:spAutoFit/>
                </a:bodyPr>
                <a:lstStyle/>
                <a:p>
                  <a:pPr algn="ctr"/>
                  <a:r>
                    <a:rPr lang="en-US" sz="2000" b="1" dirty="0">
                      <a:solidFill>
                        <a:srgbClr val="92D050"/>
                      </a:solidFill>
                    </a:rPr>
                    <a:t>SENTINEL 2</a:t>
                  </a:r>
                </a:p>
              </p:txBody>
            </p:sp>
            <p:sp>
              <p:nvSpPr>
                <p:cNvPr id="26" name="TextBox 25"/>
                <p:cNvSpPr txBox="1"/>
                <p:nvPr/>
              </p:nvSpPr>
              <p:spPr>
                <a:xfrm>
                  <a:off x="4331212" y="1209251"/>
                  <a:ext cx="1731462" cy="445323"/>
                </a:xfrm>
                <a:prstGeom prst="rect">
                  <a:avLst/>
                </a:prstGeom>
                <a:noFill/>
              </p:spPr>
              <p:txBody>
                <a:bodyPr wrap="square" rtlCol="0">
                  <a:spAutoFit/>
                </a:bodyPr>
                <a:lstStyle/>
                <a:p>
                  <a:pPr algn="ctr"/>
                  <a:r>
                    <a:rPr lang="en-US" sz="2000" b="1" dirty="0">
                      <a:solidFill>
                        <a:srgbClr val="FFC000"/>
                      </a:solidFill>
                    </a:rPr>
                    <a:t>LANDSAT </a:t>
                  </a:r>
                </a:p>
              </p:txBody>
            </p:sp>
            <p:sp>
              <p:nvSpPr>
                <p:cNvPr id="27" name="TextBox 26"/>
                <p:cNvSpPr txBox="1"/>
                <p:nvPr/>
              </p:nvSpPr>
              <p:spPr>
                <a:xfrm>
                  <a:off x="9334753" y="1219759"/>
                  <a:ext cx="1027487" cy="445323"/>
                </a:xfrm>
                <a:prstGeom prst="rect">
                  <a:avLst/>
                </a:prstGeom>
                <a:noFill/>
              </p:spPr>
              <p:txBody>
                <a:bodyPr wrap="square" rtlCol="0">
                  <a:spAutoFit/>
                </a:bodyPr>
                <a:lstStyle/>
                <a:p>
                  <a:pPr algn="ctr"/>
                  <a:r>
                    <a:rPr lang="en-US" sz="2000" b="1" dirty="0">
                      <a:solidFill>
                        <a:srgbClr val="00B050"/>
                      </a:solidFill>
                    </a:rPr>
                    <a:t>UAV </a:t>
                  </a:r>
                </a:p>
              </p:txBody>
            </p:sp>
            <p:sp>
              <p:nvSpPr>
                <p:cNvPr id="28" name="TextBox 27"/>
                <p:cNvSpPr txBox="1"/>
                <p:nvPr/>
              </p:nvSpPr>
              <p:spPr>
                <a:xfrm>
                  <a:off x="6413376" y="4901279"/>
                  <a:ext cx="1822586" cy="719368"/>
                </a:xfrm>
                <a:prstGeom prst="rect">
                  <a:avLst/>
                </a:prstGeom>
                <a:solidFill>
                  <a:srgbClr val="92D050"/>
                </a:solidFill>
              </p:spPr>
              <p:txBody>
                <a:bodyPr wrap="square" rtlCol="0">
                  <a:spAutoFit/>
                </a:bodyPr>
                <a:lstStyle/>
                <a:p>
                  <a:pPr algn="ctr"/>
                  <a:r>
                    <a:rPr lang="en-US" b="1" dirty="0"/>
                    <a:t>10m &amp; 20m</a:t>
                  </a:r>
                </a:p>
                <a:p>
                  <a:pPr algn="ctr"/>
                  <a:r>
                    <a:rPr lang="en-US" b="1" dirty="0"/>
                    <a:t>5/10 Days </a:t>
                  </a:r>
                </a:p>
              </p:txBody>
            </p:sp>
            <p:sp>
              <p:nvSpPr>
                <p:cNvPr id="29" name="TextBox 28"/>
                <p:cNvSpPr txBox="1"/>
                <p:nvPr/>
              </p:nvSpPr>
              <p:spPr>
                <a:xfrm>
                  <a:off x="4158976" y="5115448"/>
                  <a:ext cx="1779950" cy="719368"/>
                </a:xfrm>
                <a:prstGeom prst="rect">
                  <a:avLst/>
                </a:prstGeom>
                <a:solidFill>
                  <a:srgbClr val="FFC000"/>
                </a:solidFill>
              </p:spPr>
              <p:txBody>
                <a:bodyPr wrap="square" rtlCol="0">
                  <a:spAutoFit/>
                </a:bodyPr>
                <a:lstStyle/>
                <a:p>
                  <a:pPr algn="ctr"/>
                  <a:r>
                    <a:rPr lang="en-US" b="1" dirty="0"/>
                    <a:t>30m</a:t>
                  </a:r>
                </a:p>
                <a:p>
                  <a:pPr algn="ctr"/>
                  <a:r>
                    <a:rPr lang="en-US" b="1" dirty="0"/>
                    <a:t>16 Days </a:t>
                  </a:r>
                </a:p>
              </p:txBody>
            </p:sp>
            <p:sp>
              <p:nvSpPr>
                <p:cNvPr id="30" name="TextBox 29"/>
                <p:cNvSpPr txBox="1"/>
                <p:nvPr/>
              </p:nvSpPr>
              <p:spPr>
                <a:xfrm>
                  <a:off x="1748140" y="5371731"/>
                  <a:ext cx="1201691" cy="719368"/>
                </a:xfrm>
                <a:prstGeom prst="rect">
                  <a:avLst/>
                </a:prstGeom>
                <a:solidFill>
                  <a:srgbClr val="FFFF00"/>
                </a:solidFill>
              </p:spPr>
              <p:txBody>
                <a:bodyPr wrap="square" rtlCol="0">
                  <a:spAutoFit/>
                </a:bodyPr>
                <a:lstStyle/>
                <a:p>
                  <a:pPr algn="ctr"/>
                  <a:r>
                    <a:rPr lang="en-US" b="1" dirty="0"/>
                    <a:t>250m</a:t>
                  </a:r>
                </a:p>
                <a:p>
                  <a:pPr algn="ctr"/>
                  <a:r>
                    <a:rPr lang="en-US" b="1" dirty="0"/>
                    <a:t>Daily </a:t>
                  </a:r>
                </a:p>
              </p:txBody>
            </p:sp>
            <p:sp>
              <p:nvSpPr>
                <p:cNvPr id="31" name="TextBox 30"/>
                <p:cNvSpPr txBox="1"/>
                <p:nvPr/>
              </p:nvSpPr>
              <p:spPr>
                <a:xfrm>
                  <a:off x="9223139" y="4286999"/>
                  <a:ext cx="1933972" cy="719368"/>
                </a:xfrm>
                <a:prstGeom prst="rect">
                  <a:avLst/>
                </a:prstGeom>
                <a:solidFill>
                  <a:srgbClr val="00B050"/>
                </a:solidFill>
              </p:spPr>
              <p:txBody>
                <a:bodyPr wrap="square" rtlCol="0">
                  <a:spAutoFit/>
                </a:bodyPr>
                <a:lstStyle/>
                <a:p>
                  <a:pPr algn="ctr"/>
                  <a:r>
                    <a:rPr lang="en-US" b="1" dirty="0"/>
                    <a:t>0.002m</a:t>
                  </a:r>
                </a:p>
                <a:p>
                  <a:pPr algn="ctr"/>
                  <a:r>
                    <a:rPr lang="en-US" b="1" dirty="0"/>
                    <a:t>ON DEMAND </a:t>
                  </a:r>
                </a:p>
              </p:txBody>
            </p:sp>
          </p:grpSp>
        </p:grpSp>
        <p:sp>
          <p:nvSpPr>
            <p:cNvPr id="8" name="TextBox 7"/>
            <p:cNvSpPr txBox="1"/>
            <p:nvPr/>
          </p:nvSpPr>
          <p:spPr>
            <a:xfrm>
              <a:off x="10301612" y="2802436"/>
              <a:ext cx="1888969" cy="445323"/>
            </a:xfrm>
            <a:prstGeom prst="rect">
              <a:avLst/>
            </a:prstGeom>
            <a:noFill/>
          </p:spPr>
          <p:txBody>
            <a:bodyPr wrap="square" rtlCol="0">
              <a:spAutoFit/>
            </a:bodyPr>
            <a:lstStyle/>
            <a:p>
              <a:pPr algn="ctr"/>
              <a:r>
                <a:rPr lang="en-US" sz="2000" b="1" dirty="0"/>
                <a:t>LEAF SCALE</a:t>
              </a:r>
            </a:p>
          </p:txBody>
        </p:sp>
        <p:sp>
          <p:nvSpPr>
            <p:cNvPr id="9" name="TextBox 8"/>
            <p:cNvSpPr txBox="1"/>
            <p:nvPr/>
          </p:nvSpPr>
          <p:spPr>
            <a:xfrm>
              <a:off x="-379895" y="2865174"/>
              <a:ext cx="1888969" cy="445323"/>
            </a:xfrm>
            <a:prstGeom prst="rect">
              <a:avLst/>
            </a:prstGeom>
            <a:noFill/>
          </p:spPr>
          <p:txBody>
            <a:bodyPr wrap="square" rtlCol="0">
              <a:spAutoFit/>
            </a:bodyPr>
            <a:lstStyle/>
            <a:p>
              <a:pPr algn="ctr"/>
              <a:r>
                <a:rPr lang="en-US" sz="2000" b="1" dirty="0"/>
                <a:t>REAL-TIME</a:t>
              </a:r>
            </a:p>
          </p:txBody>
        </p:sp>
      </p:grpSp>
    </p:spTree>
    <p:extLst>
      <p:ext uri="{BB962C8B-B14F-4D97-AF65-F5344CB8AC3E}">
        <p14:creationId xmlns:p14="http://schemas.microsoft.com/office/powerpoint/2010/main" val="1434896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990FA9-B737-4F8C-90C3-9EA2E4B058EF}" type="slidenum">
              <a:rPr lang="en-US" smtClean="0"/>
              <a:t>11</a:t>
            </a:fld>
            <a:endParaRPr lang="en-US"/>
          </a:p>
        </p:txBody>
      </p:sp>
      <p:sp>
        <p:nvSpPr>
          <p:cNvPr id="5" name="Title 4"/>
          <p:cNvSpPr>
            <a:spLocks noGrp="1"/>
          </p:cNvSpPr>
          <p:nvPr>
            <p:ph type="title"/>
          </p:nvPr>
        </p:nvSpPr>
        <p:spPr/>
        <p:txBody>
          <a:bodyPr/>
          <a:lstStyle/>
          <a:p>
            <a:r>
              <a:rPr lang="en-US" dirty="0" smtClean="0"/>
              <a:t>Facilities &amp; Equipment</a:t>
            </a:r>
            <a:endParaRPr lang="en-US" dirty="0"/>
          </a:p>
        </p:txBody>
      </p:sp>
      <p:pic>
        <p:nvPicPr>
          <p:cNvPr id="5122" name="Picture 2" descr="DJI M300 RTK (Matrice 300 RTK) &amp;amp; Zenmuse L1 LiDAR Payload - Geooprem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400" r="6791" b="25600"/>
          <a:stretch/>
        </p:blipFill>
        <p:spPr bwMode="auto">
          <a:xfrm>
            <a:off x="5851931" y="1546424"/>
            <a:ext cx="5738089" cy="31334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329" y="1473358"/>
            <a:ext cx="4630890" cy="3087260"/>
          </a:xfrm>
          <a:prstGeom prst="rect">
            <a:avLst/>
          </a:prstGeom>
        </p:spPr>
      </p:pic>
      <p:sp>
        <p:nvSpPr>
          <p:cNvPr id="11" name="Rectangle 10"/>
          <p:cNvSpPr/>
          <p:nvPr/>
        </p:nvSpPr>
        <p:spPr>
          <a:xfrm>
            <a:off x="6187438" y="4679851"/>
            <a:ext cx="5064208" cy="369332"/>
          </a:xfrm>
          <a:prstGeom prst="rect">
            <a:avLst/>
          </a:prstGeom>
        </p:spPr>
        <p:txBody>
          <a:bodyPr wrap="none">
            <a:spAutoFit/>
          </a:bodyPr>
          <a:lstStyle/>
          <a:p>
            <a:pPr algn="ctr"/>
            <a:r>
              <a:rPr lang="en-US" b="1" i="0" u="none" strike="noStrike" dirty="0" smtClean="0">
                <a:effectLst/>
                <a:latin typeface="lato"/>
              </a:rPr>
              <a:t>DJI </a:t>
            </a:r>
            <a:r>
              <a:rPr lang="en-US" b="1" i="0" u="none" strike="noStrike" dirty="0" err="1" smtClean="0">
                <a:effectLst/>
                <a:latin typeface="lato"/>
              </a:rPr>
              <a:t>Zenmuse</a:t>
            </a:r>
            <a:r>
              <a:rPr lang="en-US" b="1" i="0" u="none" strike="noStrike" dirty="0" smtClean="0">
                <a:effectLst/>
                <a:latin typeface="lato"/>
              </a:rPr>
              <a:t> L1 - Lidar + RGB Survey Drone</a:t>
            </a:r>
            <a:endParaRPr lang="en-US" b="0" i="0" dirty="0">
              <a:solidFill>
                <a:srgbClr val="777777"/>
              </a:solidFill>
              <a:effectLst/>
              <a:latin typeface="Open Sans"/>
            </a:endParaRPr>
          </a:p>
        </p:txBody>
      </p:sp>
      <p:sp>
        <p:nvSpPr>
          <p:cNvPr id="14" name="Rectangle 13"/>
          <p:cNvSpPr/>
          <p:nvPr/>
        </p:nvSpPr>
        <p:spPr>
          <a:xfrm>
            <a:off x="1047662" y="4679851"/>
            <a:ext cx="4006225" cy="369332"/>
          </a:xfrm>
          <a:prstGeom prst="rect">
            <a:avLst/>
          </a:prstGeom>
        </p:spPr>
        <p:txBody>
          <a:bodyPr wrap="none">
            <a:spAutoFit/>
          </a:bodyPr>
          <a:lstStyle/>
          <a:p>
            <a:pPr algn="ctr"/>
            <a:r>
              <a:rPr lang="en-US" b="1" i="0" u="none" strike="noStrike" dirty="0" smtClean="0">
                <a:effectLst/>
                <a:latin typeface="lato"/>
              </a:rPr>
              <a:t>DJI Phantom 4 Multispectral Drone</a:t>
            </a:r>
            <a:endParaRPr lang="en-US" b="0" i="0" dirty="0">
              <a:solidFill>
                <a:srgbClr val="777777"/>
              </a:solidFill>
              <a:effectLst/>
              <a:latin typeface="Open Sans"/>
            </a:endParaRPr>
          </a:p>
        </p:txBody>
      </p:sp>
      <p:sp>
        <p:nvSpPr>
          <p:cNvPr id="15" name="Rectangle 14"/>
          <p:cNvSpPr/>
          <p:nvPr/>
        </p:nvSpPr>
        <p:spPr>
          <a:xfrm>
            <a:off x="557985" y="5287650"/>
            <a:ext cx="5998758" cy="830997"/>
          </a:xfrm>
          <a:prstGeom prst="rect">
            <a:avLst/>
          </a:prstGeom>
        </p:spPr>
        <p:txBody>
          <a:bodyPr wrap="none">
            <a:spAutoFit/>
          </a:bodyPr>
          <a:lstStyle/>
          <a:p>
            <a:pPr marL="285750" indent="-285750" algn="just">
              <a:buFont typeface="Wingdings" panose="05000000000000000000" pitchFamily="2" charset="2"/>
              <a:buChar char="v"/>
            </a:pPr>
            <a:r>
              <a:rPr lang="en-US" sz="2400" b="1" i="0" u="none" strike="noStrike" dirty="0" smtClean="0">
                <a:effectLst/>
                <a:latin typeface="lato"/>
              </a:rPr>
              <a:t>RTK-GNSS Survey base and rover set</a:t>
            </a:r>
          </a:p>
          <a:p>
            <a:pPr marL="285750" indent="-285750" algn="just">
              <a:buFont typeface="Wingdings" panose="05000000000000000000" pitchFamily="2" charset="2"/>
              <a:buChar char="v"/>
            </a:pPr>
            <a:r>
              <a:rPr lang="en-US" sz="2400" b="1" dirty="0" smtClean="0">
                <a:latin typeface="lato"/>
              </a:rPr>
              <a:t>Server room</a:t>
            </a:r>
            <a:endParaRPr lang="en-US" sz="2400" b="0" i="0" dirty="0">
              <a:effectLst/>
              <a:latin typeface="Open Sans"/>
            </a:endParaRPr>
          </a:p>
        </p:txBody>
      </p:sp>
    </p:spTree>
    <p:extLst>
      <p:ext uri="{BB962C8B-B14F-4D97-AF65-F5344CB8AC3E}">
        <p14:creationId xmlns:p14="http://schemas.microsoft.com/office/powerpoint/2010/main" val="390275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990FA9-B737-4F8C-90C3-9EA2E4B058EF}" type="slidenum">
              <a:rPr lang="en-US" smtClean="0"/>
              <a:t>12</a:t>
            </a:fld>
            <a:endParaRPr lang="en-US"/>
          </a:p>
        </p:txBody>
      </p:sp>
      <p:sp>
        <p:nvSpPr>
          <p:cNvPr id="3" name="Title 2"/>
          <p:cNvSpPr>
            <a:spLocks noGrp="1"/>
          </p:cNvSpPr>
          <p:nvPr>
            <p:ph type="title"/>
          </p:nvPr>
        </p:nvSpPr>
        <p:spPr/>
        <p:txBody>
          <a:bodyPr/>
          <a:lstStyle/>
          <a:p>
            <a:r>
              <a:rPr lang="en-US" dirty="0" smtClean="0"/>
              <a:t>The Team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0573593"/>
              </p:ext>
            </p:extLst>
          </p:nvPr>
        </p:nvGraphicFramePr>
        <p:xfrm>
          <a:off x="480060" y="1268724"/>
          <a:ext cx="10984230" cy="5099055"/>
        </p:xfrm>
        <a:graphic>
          <a:graphicData uri="http://schemas.openxmlformats.org/drawingml/2006/table">
            <a:tbl>
              <a:tblPr/>
              <a:tblGrid>
                <a:gridCol w="3661410"/>
                <a:gridCol w="4657794"/>
                <a:gridCol w="2665026"/>
              </a:tblGrid>
              <a:tr h="438435">
                <a:tc>
                  <a:txBody>
                    <a:bodyPr/>
                    <a:lstStyle/>
                    <a:p>
                      <a:pPr marL="0" rtl="0" fontAlgn="t" latinLnBrk="0">
                        <a:spcBef>
                          <a:spcPts val="0"/>
                        </a:spcBef>
                        <a:spcAft>
                          <a:spcPts val="0"/>
                        </a:spcAft>
                      </a:pPr>
                      <a:r>
                        <a:rPr lang="en-US" sz="1600" b="1" dirty="0">
                          <a:solidFill>
                            <a:srgbClr val="FFFFFF"/>
                          </a:solidFill>
                          <a:effectLst/>
                          <a:latin typeface="Calibri" panose="020F0502020204030204" pitchFamily="34" charset="0"/>
                        </a:rPr>
                        <a:t>Name</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D7D31"/>
                    </a:solidFill>
                  </a:tcPr>
                </a:tc>
                <a:tc>
                  <a:txBody>
                    <a:bodyPr/>
                    <a:lstStyle/>
                    <a:p>
                      <a:pPr marL="0" rtl="0" fontAlgn="t" latinLnBrk="0">
                        <a:spcBef>
                          <a:spcPts val="0"/>
                        </a:spcBef>
                        <a:spcAft>
                          <a:spcPts val="0"/>
                        </a:spcAft>
                      </a:pPr>
                      <a:r>
                        <a:rPr lang="en-US" sz="1600" b="1">
                          <a:solidFill>
                            <a:srgbClr val="FFFFFF"/>
                          </a:solidFill>
                          <a:effectLst/>
                          <a:latin typeface="Calibri" panose="020F0502020204030204" pitchFamily="34" charset="0"/>
                        </a:rPr>
                        <a:t>Department</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D7D31"/>
                    </a:solidFill>
                  </a:tcPr>
                </a:tc>
                <a:tc>
                  <a:txBody>
                    <a:bodyPr/>
                    <a:lstStyle/>
                    <a:p>
                      <a:pPr marL="0" rtl="0" fontAlgn="t" latinLnBrk="0">
                        <a:spcBef>
                          <a:spcPts val="0"/>
                        </a:spcBef>
                        <a:spcAft>
                          <a:spcPts val="0"/>
                        </a:spcAft>
                      </a:pPr>
                      <a:r>
                        <a:rPr lang="en-US" sz="1600" b="1">
                          <a:solidFill>
                            <a:srgbClr val="FFFFFF"/>
                          </a:solidFill>
                          <a:effectLst/>
                          <a:latin typeface="Calibri" panose="020F0502020204030204" pitchFamily="34" charset="0"/>
                        </a:rPr>
                        <a:t>Role</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D7D31"/>
                    </a:solidFill>
                  </a:tcPr>
                </a:tc>
              </a:tr>
              <a:tr h="756750">
                <a:tc>
                  <a:txBody>
                    <a:bodyPr/>
                    <a:lstStyle/>
                    <a:p>
                      <a:pPr marL="0" rtl="0" fontAlgn="t" latinLnBrk="0">
                        <a:spcBef>
                          <a:spcPts val="0"/>
                        </a:spcBef>
                        <a:spcAft>
                          <a:spcPts val="0"/>
                        </a:spcAft>
                      </a:pPr>
                      <a:r>
                        <a:rPr lang="en-US" sz="1600">
                          <a:effectLst/>
                          <a:latin typeface="Calibri" panose="020F0502020204030204" pitchFamily="34" charset="0"/>
                        </a:rPr>
                        <a:t>Dr. Eunice Nduati</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dirty="0">
                          <a:effectLst/>
                          <a:latin typeface="Calibri" panose="020F0502020204030204" pitchFamily="34" charset="0"/>
                        </a:rPr>
                        <a:t>Geomatic Engineering and Geospatial Information Systems</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a:effectLst/>
                          <a:latin typeface="Calibri" panose="020F0502020204030204" pitchFamily="34" charset="0"/>
                        </a:rPr>
                        <a:t>Project Lead</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r>
              <a:tr h="756750">
                <a:tc>
                  <a:txBody>
                    <a:bodyPr/>
                    <a:lstStyle/>
                    <a:p>
                      <a:pPr marL="0" rtl="0" fontAlgn="t" latinLnBrk="0">
                        <a:spcBef>
                          <a:spcPts val="0"/>
                        </a:spcBef>
                        <a:spcAft>
                          <a:spcPts val="0"/>
                        </a:spcAft>
                      </a:pPr>
                      <a:r>
                        <a:rPr lang="en-US" sz="1600">
                          <a:effectLst/>
                          <a:latin typeface="Calibri" panose="020F0502020204030204" pitchFamily="34" charset="0"/>
                        </a:rPr>
                        <a:t>Macheche Timothy Simiyu</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rtl="0" fontAlgn="t" latinLnBrk="0">
                        <a:spcBef>
                          <a:spcPts val="0"/>
                        </a:spcBef>
                        <a:spcAft>
                          <a:spcPts val="0"/>
                        </a:spcAft>
                      </a:pPr>
                      <a:r>
                        <a:rPr lang="en-US" sz="1600">
                          <a:effectLst/>
                          <a:latin typeface="Calibri" panose="020F0502020204030204" pitchFamily="34" charset="0"/>
                        </a:rPr>
                        <a:t>Geomatic Engineering and Geospatial Information Systems</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r>
              <a:tr h="756750">
                <a:tc>
                  <a:txBody>
                    <a:bodyPr/>
                    <a:lstStyle/>
                    <a:p>
                      <a:pPr marL="0" rtl="0" fontAlgn="t" latinLnBrk="0">
                        <a:spcBef>
                          <a:spcPts val="0"/>
                        </a:spcBef>
                        <a:spcAft>
                          <a:spcPts val="0"/>
                        </a:spcAft>
                      </a:pPr>
                      <a:r>
                        <a:rPr lang="en-US" sz="1600">
                          <a:effectLst/>
                          <a:latin typeface="Calibri" panose="020F0502020204030204" pitchFamily="34" charset="0"/>
                        </a:rPr>
                        <a:t>Orera Anita Carol Adhiambo</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a:effectLst/>
                          <a:latin typeface="Calibri" panose="020F0502020204030204" pitchFamily="34" charset="0"/>
                        </a:rPr>
                        <a:t>Geomatic Engineering and Geospatial Information Systems</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r>
              <a:tr h="756750">
                <a:tc>
                  <a:txBody>
                    <a:bodyPr/>
                    <a:lstStyle/>
                    <a:p>
                      <a:pPr marL="0" rtl="0" fontAlgn="t" latinLnBrk="0">
                        <a:spcBef>
                          <a:spcPts val="0"/>
                        </a:spcBef>
                        <a:spcAft>
                          <a:spcPts val="0"/>
                        </a:spcAft>
                      </a:pPr>
                      <a:r>
                        <a:rPr lang="en-US" sz="1600">
                          <a:effectLst/>
                          <a:latin typeface="Calibri" panose="020F0502020204030204" pitchFamily="34" charset="0"/>
                        </a:rPr>
                        <a:t>Evalyne Nyawira Wainoi</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rtl="0" fontAlgn="t" latinLnBrk="0">
                        <a:spcBef>
                          <a:spcPts val="0"/>
                        </a:spcBef>
                        <a:spcAft>
                          <a:spcPts val="0"/>
                        </a:spcAft>
                      </a:pPr>
                      <a:r>
                        <a:rPr lang="en-US" sz="1600">
                          <a:effectLst/>
                          <a:latin typeface="Calibri" panose="020F0502020204030204" pitchFamily="34" charset="0"/>
                        </a:rPr>
                        <a:t>Geomatic Engineering and Geospatial Information Systems</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marR="0" indent="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r>
              <a:tr h="756750">
                <a:tc>
                  <a:txBody>
                    <a:bodyPr/>
                    <a:lstStyle/>
                    <a:p>
                      <a:pPr marL="0" rtl="0" fontAlgn="t" latinLnBrk="0">
                        <a:spcBef>
                          <a:spcPts val="0"/>
                        </a:spcBef>
                        <a:spcAft>
                          <a:spcPts val="0"/>
                        </a:spcAft>
                      </a:pPr>
                      <a:r>
                        <a:rPr lang="en-US" sz="1600">
                          <a:effectLst/>
                          <a:latin typeface="Calibri" panose="020F0502020204030204" pitchFamily="34" charset="0"/>
                        </a:rPr>
                        <a:t>Maureen Mutune Nduku</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dirty="0">
                          <a:effectLst/>
                          <a:latin typeface="Calibri" panose="020F0502020204030204" pitchFamily="34" charset="0"/>
                        </a:rPr>
                        <a:t>Soil, Water &amp; Environmental Engineering Department</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marR="0" indent="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r>
              <a:tr h="438435">
                <a:tc>
                  <a:txBody>
                    <a:bodyPr/>
                    <a:lstStyle/>
                    <a:p>
                      <a:pPr marL="0" rtl="0" fontAlgn="t" latinLnBrk="0">
                        <a:spcBef>
                          <a:spcPts val="0"/>
                        </a:spcBef>
                        <a:spcAft>
                          <a:spcPts val="0"/>
                        </a:spcAft>
                      </a:pPr>
                      <a:r>
                        <a:rPr lang="en-US" sz="1600">
                          <a:effectLst/>
                          <a:latin typeface="Calibri" panose="020F0502020204030204" pitchFamily="34" charset="0"/>
                        </a:rPr>
                        <a:t>Patrick Wendo</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rtl="0" fontAlgn="t" latinLnBrk="0">
                        <a:spcBef>
                          <a:spcPts val="0"/>
                        </a:spcBef>
                        <a:spcAft>
                          <a:spcPts val="0"/>
                        </a:spcAft>
                      </a:pPr>
                      <a:r>
                        <a:rPr lang="en-US" sz="1600">
                          <a:effectLst/>
                          <a:latin typeface="Calibri" panose="020F0502020204030204" pitchFamily="34" charset="0"/>
                        </a:rPr>
                        <a:t>Computer Science</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c>
                  <a:txBody>
                    <a:bodyPr/>
                    <a:lstStyle/>
                    <a:p>
                      <a:pPr marL="0" marR="0" indent="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CE8"/>
                    </a:solidFill>
                  </a:tcPr>
                </a:tc>
              </a:tr>
              <a:tr h="438435">
                <a:tc>
                  <a:txBody>
                    <a:bodyPr/>
                    <a:lstStyle/>
                    <a:p>
                      <a:pPr marL="0" rtl="0" fontAlgn="t" latinLnBrk="0">
                        <a:spcBef>
                          <a:spcPts val="0"/>
                        </a:spcBef>
                        <a:spcAft>
                          <a:spcPts val="0"/>
                        </a:spcAft>
                      </a:pPr>
                      <a:r>
                        <a:rPr lang="en-US" sz="1600">
                          <a:effectLst/>
                          <a:latin typeface="Calibri" panose="020F0502020204030204" pitchFamily="34" charset="0"/>
                        </a:rPr>
                        <a:t>Augustine Ndungu</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rtl="0" fontAlgn="t" latinLnBrk="0">
                        <a:spcBef>
                          <a:spcPts val="0"/>
                        </a:spcBef>
                        <a:spcAft>
                          <a:spcPts val="0"/>
                        </a:spcAft>
                      </a:pPr>
                      <a:r>
                        <a:rPr lang="en-US" sz="1600">
                          <a:effectLst/>
                          <a:latin typeface="Calibri" panose="020F0502020204030204" pitchFamily="34" charset="0"/>
                        </a:rPr>
                        <a:t>Computer Science</a:t>
                      </a:r>
                      <a:endParaRPr lang="en-US" sz="160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c>
                  <a:txBody>
                    <a:bodyPr/>
                    <a:lstStyle/>
                    <a:p>
                      <a:pPr marL="0" marR="0" indent="0" rtl="0" fontAlgn="t" latinLnBrk="0">
                        <a:spcBef>
                          <a:spcPts val="0"/>
                        </a:spcBef>
                        <a:spcAft>
                          <a:spcPts val="0"/>
                        </a:spcAft>
                      </a:pPr>
                      <a:r>
                        <a:rPr lang="en-US" sz="1600" dirty="0">
                          <a:effectLst/>
                          <a:latin typeface="Calibri" panose="020F0502020204030204" pitchFamily="34" charset="0"/>
                        </a:rPr>
                        <a:t>Student Researcher </a:t>
                      </a:r>
                      <a:endParaRPr lang="en-US" sz="1600" dirty="0">
                        <a:effectLst/>
                        <a:latin typeface="Arial" panose="020B0604020202020204" pitchFamily="34" charset="0"/>
                      </a:endParaRPr>
                    </a:p>
                  </a:txBody>
                  <a:tcPr marL="82746" marR="82746" marT="41373" marB="413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7CD"/>
                    </a:solidFill>
                  </a:tcPr>
                </a:tc>
              </a:tr>
            </a:tbl>
          </a:graphicData>
        </a:graphic>
      </p:graphicFrame>
    </p:spTree>
    <p:extLst>
      <p:ext uri="{BB962C8B-B14F-4D97-AF65-F5344CB8AC3E}">
        <p14:creationId xmlns:p14="http://schemas.microsoft.com/office/powerpoint/2010/main" val="96417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Results</a:t>
            </a:r>
            <a:endParaRPr lang="en-US" dirty="0"/>
          </a:p>
        </p:txBody>
      </p:sp>
      <p:sp>
        <p:nvSpPr>
          <p:cNvPr id="3" name="Content Placeholder 2"/>
          <p:cNvSpPr>
            <a:spLocks noGrp="1"/>
          </p:cNvSpPr>
          <p:nvPr>
            <p:ph idx="1"/>
          </p:nvPr>
        </p:nvSpPr>
        <p:spPr>
          <a:xfrm>
            <a:off x="264695" y="1572611"/>
            <a:ext cx="11622505" cy="4093404"/>
          </a:xfrm>
        </p:spPr>
        <p:txBody>
          <a:bodyPr>
            <a:normAutofit/>
          </a:bodyPr>
          <a:lstStyle/>
          <a:p>
            <a:pPr marL="0" indent="0">
              <a:buNone/>
            </a:pPr>
            <a:r>
              <a:rPr lang="en-US" dirty="0"/>
              <a:t>The following are the expected outputs from the research chair project: </a:t>
            </a:r>
            <a:endParaRPr lang="en-US" dirty="0" smtClean="0"/>
          </a:p>
          <a:p>
            <a:pPr marL="180000" indent="457200">
              <a:buFont typeface="+mj-lt"/>
              <a:buAutoNum type="romanUcPeriod"/>
            </a:pPr>
            <a:r>
              <a:rPr lang="en-US" dirty="0"/>
              <a:t>Delivery of cropland area estimation and crop status indices </a:t>
            </a:r>
            <a:endParaRPr lang="en-US" dirty="0" smtClean="0"/>
          </a:p>
          <a:p>
            <a:pPr marL="180000" indent="457200">
              <a:buFont typeface="+mj-lt"/>
              <a:buAutoNum type="romanUcPeriod"/>
            </a:pPr>
            <a:r>
              <a:rPr lang="en-US" dirty="0" smtClean="0"/>
              <a:t>Automatic image processing algorithms</a:t>
            </a:r>
          </a:p>
          <a:p>
            <a:pPr marL="180000" indent="457200">
              <a:buFont typeface="+mj-lt"/>
              <a:buAutoNum type="romanUcPeriod"/>
            </a:pPr>
            <a:r>
              <a:rPr lang="en-US" dirty="0" smtClean="0"/>
              <a:t>A Web </a:t>
            </a:r>
            <a:r>
              <a:rPr lang="en-US" dirty="0"/>
              <a:t>M</a:t>
            </a:r>
            <a:r>
              <a:rPr lang="en-US" dirty="0" smtClean="0"/>
              <a:t>ap </a:t>
            </a:r>
            <a:r>
              <a:rPr lang="en-US" dirty="0"/>
              <a:t>T</a:t>
            </a:r>
            <a:r>
              <a:rPr lang="en-US" dirty="0" smtClean="0"/>
              <a:t>ile Service (WMTS) for search, discovery and delivery of crop-related features and products</a:t>
            </a:r>
          </a:p>
        </p:txBody>
      </p:sp>
      <p:sp>
        <p:nvSpPr>
          <p:cNvPr id="4" name="Slide Number Placeholder 3"/>
          <p:cNvSpPr>
            <a:spLocks noGrp="1"/>
          </p:cNvSpPr>
          <p:nvPr>
            <p:ph type="sldNum" sz="quarter" idx="12"/>
          </p:nvPr>
        </p:nvSpPr>
        <p:spPr/>
        <p:txBody>
          <a:bodyPr/>
          <a:lstStyle/>
          <a:p>
            <a:fld id="{72990FA9-B737-4F8C-90C3-9EA2E4B058EF}" type="slidenum">
              <a:rPr lang="en-US" smtClean="0"/>
              <a:t>13</a:t>
            </a:fld>
            <a:endParaRPr lang="en-US"/>
          </a:p>
        </p:txBody>
      </p:sp>
    </p:spTree>
    <p:extLst>
      <p:ext uri="{BB962C8B-B14F-4D97-AF65-F5344CB8AC3E}">
        <p14:creationId xmlns:p14="http://schemas.microsoft.com/office/powerpoint/2010/main" val="197687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990FA9-B737-4F8C-90C3-9EA2E4B058EF}" type="slidenum">
              <a:rPr lang="en-US" smtClean="0"/>
              <a:t>14</a:t>
            </a:fld>
            <a:endParaRPr lang="en-US"/>
          </a:p>
        </p:txBody>
      </p:sp>
      <p:sp>
        <p:nvSpPr>
          <p:cNvPr id="5" name="Title 4"/>
          <p:cNvSpPr>
            <a:spLocks noGrp="1"/>
          </p:cNvSpPr>
          <p:nvPr>
            <p:ph type="title"/>
          </p:nvPr>
        </p:nvSpPr>
        <p:spPr/>
        <p:txBody>
          <a:bodyPr/>
          <a:lstStyle/>
          <a:p>
            <a:r>
              <a:rPr lang="en-US" dirty="0"/>
              <a:t>Budget</a:t>
            </a:r>
          </a:p>
        </p:txBody>
      </p:sp>
      <p:graphicFrame>
        <p:nvGraphicFramePr>
          <p:cNvPr id="6" name="Table 5"/>
          <p:cNvGraphicFramePr>
            <a:graphicFrameLocks noGrp="1"/>
          </p:cNvGraphicFramePr>
          <p:nvPr>
            <p:extLst>
              <p:ext uri="{D42A27DB-BD31-4B8C-83A1-F6EECF244321}">
                <p14:modId xmlns:p14="http://schemas.microsoft.com/office/powerpoint/2010/main" val="1801056383"/>
              </p:ext>
            </p:extLst>
          </p:nvPr>
        </p:nvGraphicFramePr>
        <p:xfrm>
          <a:off x="228600" y="1287193"/>
          <a:ext cx="11734799" cy="5263149"/>
        </p:xfrm>
        <a:graphic>
          <a:graphicData uri="http://schemas.openxmlformats.org/drawingml/2006/table">
            <a:tbl>
              <a:tblPr firstRow="1" firstCol="1" bandRow="1">
                <a:tableStyleId>{5C22544A-7EE6-4342-B048-85BDC9FD1C3A}</a:tableStyleId>
              </a:tblPr>
              <a:tblGrid>
                <a:gridCol w="3397091"/>
                <a:gridCol w="3388257"/>
                <a:gridCol w="2170445"/>
                <a:gridCol w="2779006"/>
              </a:tblGrid>
              <a:tr h="374073">
                <a:tc>
                  <a:txBody>
                    <a:bodyPr/>
                    <a:lstStyle/>
                    <a:p>
                      <a:pPr marL="74295" algn="ctr" eaLnBrk="0">
                        <a:lnSpc>
                          <a:spcPct val="85000"/>
                        </a:lnSpc>
                        <a:spcBef>
                          <a:spcPts val="730"/>
                        </a:spcBef>
                        <a:spcAft>
                          <a:spcPts val="0"/>
                        </a:spcAft>
                      </a:pPr>
                      <a:r>
                        <a:rPr lang="en-US" sz="2000"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rPr>
                        <a:t>Activity</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250190" eaLnBrk="0">
                        <a:lnSpc>
                          <a:spcPct val="85000"/>
                        </a:lnSpc>
                        <a:spcBef>
                          <a:spcPts val="730"/>
                        </a:spcBef>
                        <a:spcAft>
                          <a:spcPts val="0"/>
                        </a:spcAft>
                      </a:pPr>
                      <a:r>
                        <a:rPr lang="en-US" sz="2000">
                          <a:solidFill>
                            <a:schemeClr val="tx1"/>
                          </a:solidFill>
                          <a:effectLst/>
                        </a:rPr>
                        <a:t>Expected</a:t>
                      </a:r>
                      <a:r>
                        <a:rPr lang="en-US" sz="2000" spc="10">
                          <a:solidFill>
                            <a:schemeClr val="tx1"/>
                          </a:solidFill>
                          <a:effectLst/>
                        </a:rPr>
                        <a:t> </a:t>
                      </a:r>
                      <a:r>
                        <a:rPr lang="en-US" sz="2000">
                          <a:solidFill>
                            <a:schemeClr val="tx1"/>
                          </a:solidFill>
                          <a:effectLst/>
                        </a:rPr>
                        <a:t>Output</a:t>
                      </a:r>
                      <a:endParaRPr lang="en-US" sz="200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307340" eaLnBrk="0">
                        <a:lnSpc>
                          <a:spcPct val="85000"/>
                        </a:lnSpc>
                        <a:spcBef>
                          <a:spcPts val="730"/>
                        </a:spcBef>
                        <a:spcAft>
                          <a:spcPts val="0"/>
                        </a:spcAft>
                      </a:pPr>
                      <a:r>
                        <a:rPr lang="en-US" sz="2000" dirty="0" smtClean="0">
                          <a:solidFill>
                            <a:schemeClr val="tx1"/>
                          </a:solidFill>
                          <a:effectLst/>
                        </a:rPr>
                        <a:t>Item</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216535" eaLnBrk="0">
                        <a:lnSpc>
                          <a:spcPct val="85000"/>
                        </a:lnSpc>
                        <a:spcBef>
                          <a:spcPts val="730"/>
                        </a:spcBef>
                        <a:spcAft>
                          <a:spcPts val="0"/>
                        </a:spcAft>
                      </a:pPr>
                      <a:r>
                        <a:rPr lang="en-US" sz="2000">
                          <a:solidFill>
                            <a:schemeClr val="tx1"/>
                          </a:solidFill>
                          <a:effectLst/>
                        </a:rPr>
                        <a:t>Estimated</a:t>
                      </a:r>
                      <a:r>
                        <a:rPr lang="en-US" sz="2000" spc="45">
                          <a:solidFill>
                            <a:schemeClr val="tx1"/>
                          </a:solidFill>
                          <a:effectLst/>
                        </a:rPr>
                        <a:t> </a:t>
                      </a:r>
                      <a:r>
                        <a:rPr lang="en-US" sz="2000">
                          <a:solidFill>
                            <a:schemeClr val="tx1"/>
                          </a:solidFill>
                          <a:effectLst/>
                        </a:rPr>
                        <a:t>Budget</a:t>
                      </a:r>
                      <a:endParaRPr lang="en-US" sz="200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r>
              <a:tr h="2965830">
                <a:tc>
                  <a:txBody>
                    <a:bodyPr/>
                    <a:lstStyle/>
                    <a:p>
                      <a:pPr marL="73660" marR="521970" lvl="0" indent="-1270" algn="l" defTabSz="914400" rtl="0" eaLnBrk="0" fontAlgn="auto" latinLnBrk="0" hangingPunct="1">
                        <a:lnSpc>
                          <a:spcPct val="95000"/>
                        </a:lnSpc>
                        <a:spcBef>
                          <a:spcPts val="260"/>
                        </a:spcBef>
                        <a:spcAft>
                          <a:spcPts val="0"/>
                        </a:spcAft>
                        <a:buClrTx/>
                        <a:buSzTx/>
                        <a:buFontTx/>
                        <a:buNone/>
                        <a:tabLst/>
                        <a:defRPr/>
                      </a:pPr>
                      <a:r>
                        <a:rPr lang="en-US" sz="2000" b="0" dirty="0">
                          <a:solidFill>
                            <a:schemeClr val="tx1"/>
                          </a:solidFill>
                          <a:effectLst/>
                        </a:rPr>
                        <a:t>WMTS</a:t>
                      </a:r>
                      <a:r>
                        <a:rPr lang="en-US" sz="2000" b="0" spc="-55" dirty="0">
                          <a:solidFill>
                            <a:schemeClr val="tx1"/>
                          </a:solidFill>
                          <a:effectLst/>
                        </a:rPr>
                        <a:t> </a:t>
                      </a:r>
                      <a:r>
                        <a:rPr lang="en-US" sz="2000" b="0" dirty="0">
                          <a:solidFill>
                            <a:schemeClr val="tx1"/>
                          </a:solidFill>
                          <a:effectLst/>
                        </a:rPr>
                        <a:t>design,</a:t>
                      </a:r>
                      <a:r>
                        <a:rPr lang="en-US" sz="2000" b="0" spc="-55" dirty="0">
                          <a:solidFill>
                            <a:schemeClr val="tx1"/>
                          </a:solidFill>
                          <a:effectLst/>
                        </a:rPr>
                        <a:t> </a:t>
                      </a:r>
                      <a:r>
                        <a:rPr lang="en-US" sz="2000" b="0" dirty="0">
                          <a:solidFill>
                            <a:schemeClr val="tx1"/>
                          </a:solidFill>
                          <a:effectLst/>
                        </a:rPr>
                        <a:t>development</a:t>
                      </a:r>
                      <a:r>
                        <a:rPr lang="en-US" sz="2000" b="0" spc="45" dirty="0">
                          <a:solidFill>
                            <a:schemeClr val="tx1"/>
                          </a:solidFill>
                          <a:effectLst/>
                        </a:rPr>
                        <a:t> </a:t>
                      </a:r>
                      <a:r>
                        <a:rPr lang="en-US" sz="2000" b="0" dirty="0">
                          <a:solidFill>
                            <a:schemeClr val="tx1"/>
                          </a:solidFill>
                          <a:effectLst/>
                        </a:rPr>
                        <a:t>and</a:t>
                      </a:r>
                      <a:r>
                        <a:rPr lang="en-US" sz="2000" b="0" spc="400" dirty="0">
                          <a:solidFill>
                            <a:schemeClr val="tx1"/>
                          </a:solidFill>
                          <a:effectLst/>
                        </a:rPr>
                        <a:t> </a:t>
                      </a:r>
                      <a:r>
                        <a:rPr lang="en-US" sz="2000" b="0" spc="-20" dirty="0" smtClean="0">
                          <a:solidFill>
                            <a:schemeClr val="tx1"/>
                          </a:solidFill>
                          <a:effectLst/>
                        </a:rPr>
                        <a:t>implementation; </a:t>
                      </a:r>
                      <a:r>
                        <a:rPr lang="en-US" sz="2000" b="0" dirty="0" smtClean="0">
                          <a:solidFill>
                            <a:schemeClr val="tx1"/>
                          </a:solidFill>
                          <a:effectLst/>
                        </a:rPr>
                        <a:t>Compilation and</a:t>
                      </a:r>
                      <a:r>
                        <a:rPr lang="en-US" sz="2000" b="0" spc="-135" dirty="0" smtClean="0">
                          <a:solidFill>
                            <a:schemeClr val="tx1"/>
                          </a:solidFill>
                          <a:effectLst/>
                        </a:rPr>
                        <a:t> </a:t>
                      </a:r>
                      <a:r>
                        <a:rPr lang="en-US" sz="2000" b="0" dirty="0" smtClean="0">
                          <a:solidFill>
                            <a:schemeClr val="tx1"/>
                          </a:solidFill>
                          <a:effectLst/>
                        </a:rPr>
                        <a:t>testing</a:t>
                      </a:r>
                      <a:r>
                        <a:rPr lang="en-US" sz="2000" b="0" spc="-150" dirty="0" smtClean="0">
                          <a:solidFill>
                            <a:schemeClr val="tx1"/>
                          </a:solidFill>
                          <a:effectLst/>
                        </a:rPr>
                        <a:t> </a:t>
                      </a:r>
                      <a:r>
                        <a:rPr lang="en-US" sz="2000" b="0" dirty="0" smtClean="0">
                          <a:solidFill>
                            <a:schemeClr val="tx1"/>
                          </a:solidFill>
                          <a:effectLst/>
                        </a:rPr>
                        <a:t>of</a:t>
                      </a:r>
                      <a:r>
                        <a:rPr lang="en-US" sz="2000" b="0" spc="-135" dirty="0" smtClean="0">
                          <a:solidFill>
                            <a:schemeClr val="tx1"/>
                          </a:solidFill>
                          <a:effectLst/>
                        </a:rPr>
                        <a:t> </a:t>
                      </a:r>
                      <a:r>
                        <a:rPr lang="en-US" sz="2000" b="0" dirty="0" smtClean="0">
                          <a:solidFill>
                            <a:schemeClr val="tx1"/>
                          </a:solidFill>
                          <a:effectLst/>
                        </a:rPr>
                        <a:t>AI/ML</a:t>
                      </a:r>
                      <a:r>
                        <a:rPr lang="en-US" sz="2000" b="0" spc="-80" dirty="0" smtClean="0">
                          <a:solidFill>
                            <a:schemeClr val="tx1"/>
                          </a:solidFill>
                          <a:effectLst/>
                        </a:rPr>
                        <a:t> </a:t>
                      </a:r>
                      <a:r>
                        <a:rPr lang="en-US" sz="2000" b="0" dirty="0" smtClean="0">
                          <a:solidFill>
                            <a:schemeClr val="tx1"/>
                          </a:solidFill>
                          <a:effectLst/>
                        </a:rPr>
                        <a:t>Google</a:t>
                      </a:r>
                      <a:r>
                        <a:rPr lang="en-US" sz="2000" b="0" spc="400" dirty="0" smtClean="0">
                          <a:solidFill>
                            <a:schemeClr val="tx1"/>
                          </a:solidFill>
                          <a:effectLst/>
                        </a:rPr>
                        <a:t> </a:t>
                      </a:r>
                      <a:r>
                        <a:rPr lang="en-US" sz="2000" b="0" dirty="0" smtClean="0">
                          <a:solidFill>
                            <a:schemeClr val="tx1"/>
                          </a:solidFill>
                          <a:effectLst/>
                        </a:rPr>
                        <a:t>Earth</a:t>
                      </a:r>
                      <a:r>
                        <a:rPr lang="en-US" sz="2000" b="0" spc="-100" dirty="0" smtClean="0">
                          <a:solidFill>
                            <a:schemeClr val="tx1"/>
                          </a:solidFill>
                          <a:effectLst/>
                        </a:rPr>
                        <a:t> </a:t>
                      </a:r>
                      <a:r>
                        <a:rPr lang="en-US" sz="2000" b="0" dirty="0" smtClean="0">
                          <a:solidFill>
                            <a:schemeClr val="tx1"/>
                          </a:solidFill>
                          <a:effectLst/>
                        </a:rPr>
                        <a:t>Engine</a:t>
                      </a:r>
                      <a:r>
                        <a:rPr lang="en-US" sz="2000" b="0" spc="-75" dirty="0" smtClean="0">
                          <a:solidFill>
                            <a:schemeClr val="tx1"/>
                          </a:solidFill>
                          <a:effectLst/>
                        </a:rPr>
                        <a:t> </a:t>
                      </a:r>
                      <a:r>
                        <a:rPr lang="en-US" sz="2000" b="0" dirty="0" smtClean="0">
                          <a:solidFill>
                            <a:schemeClr val="tx1"/>
                          </a:solidFill>
                          <a:effectLst/>
                        </a:rPr>
                        <a:t>processing</a:t>
                      </a:r>
                      <a:r>
                        <a:rPr lang="en-US" sz="2000" b="0" spc="-10" dirty="0" smtClean="0">
                          <a:solidFill>
                            <a:schemeClr val="tx1"/>
                          </a:solidFill>
                          <a:effectLst/>
                        </a:rPr>
                        <a:t> algorithms; </a:t>
                      </a:r>
                      <a:r>
                        <a:rPr lang="en-US" sz="2000" b="0" dirty="0" smtClean="0">
                          <a:solidFill>
                            <a:schemeClr val="tx1"/>
                          </a:solidFill>
                          <a:effectLst/>
                        </a:rPr>
                        <a:t>Processed</a:t>
                      </a:r>
                      <a:r>
                        <a:rPr lang="en-US" sz="2000" b="0" spc="-15" dirty="0" smtClean="0">
                          <a:solidFill>
                            <a:schemeClr val="tx1"/>
                          </a:solidFill>
                          <a:effectLst/>
                        </a:rPr>
                        <a:t> </a:t>
                      </a:r>
                      <a:r>
                        <a:rPr lang="en-US" sz="2000" b="0" dirty="0" smtClean="0">
                          <a:solidFill>
                            <a:schemeClr val="tx1"/>
                          </a:solidFill>
                          <a:effectLst/>
                        </a:rPr>
                        <a:t>imagery</a:t>
                      </a:r>
                      <a:r>
                        <a:rPr lang="en-US" sz="2000" b="0" spc="-50" dirty="0" smtClean="0">
                          <a:solidFill>
                            <a:schemeClr val="tx1"/>
                          </a:solidFill>
                          <a:effectLst/>
                        </a:rPr>
                        <a:t> </a:t>
                      </a:r>
                      <a:r>
                        <a:rPr lang="en-US" sz="2000" b="0" dirty="0" smtClean="0">
                          <a:solidFill>
                            <a:schemeClr val="tx1"/>
                          </a:solidFill>
                          <a:effectLst/>
                        </a:rPr>
                        <a:t>archiving; Image</a:t>
                      </a:r>
                      <a:r>
                        <a:rPr lang="en-US" sz="2000" b="0" spc="-85" dirty="0" smtClean="0">
                          <a:solidFill>
                            <a:schemeClr val="tx1"/>
                          </a:solidFill>
                          <a:effectLst/>
                        </a:rPr>
                        <a:t> </a:t>
                      </a:r>
                      <a:r>
                        <a:rPr lang="en-US" sz="2000" b="0" dirty="0" smtClean="0">
                          <a:solidFill>
                            <a:schemeClr val="tx1"/>
                          </a:solidFill>
                          <a:effectLst/>
                        </a:rPr>
                        <a:t>classification</a:t>
                      </a:r>
                      <a:r>
                        <a:rPr lang="en-US" sz="2000" b="0" spc="35" dirty="0" smtClean="0">
                          <a:solidFill>
                            <a:schemeClr val="tx1"/>
                          </a:solidFill>
                          <a:effectLst/>
                        </a:rPr>
                        <a:t> </a:t>
                      </a:r>
                      <a:r>
                        <a:rPr lang="en-US" sz="2000" b="0" dirty="0" smtClean="0">
                          <a:solidFill>
                            <a:schemeClr val="tx1"/>
                          </a:solidFill>
                          <a:effectLst/>
                        </a:rPr>
                        <a:t>using</a:t>
                      </a:r>
                      <a:r>
                        <a:rPr lang="en-US" sz="2000" b="0" spc="-150" dirty="0" smtClean="0">
                          <a:solidFill>
                            <a:schemeClr val="tx1"/>
                          </a:solidFill>
                          <a:effectLst/>
                        </a:rPr>
                        <a:t> </a:t>
                      </a:r>
                      <a:r>
                        <a:rPr lang="en-US" sz="2000" b="0" dirty="0" smtClean="0">
                          <a:solidFill>
                            <a:schemeClr val="tx1"/>
                          </a:solidFill>
                          <a:effectLst/>
                        </a:rPr>
                        <a:t>AI/</a:t>
                      </a:r>
                      <a:r>
                        <a:rPr lang="en-US" sz="2000" b="0" spc="-150" dirty="0" smtClean="0">
                          <a:solidFill>
                            <a:schemeClr val="tx1"/>
                          </a:solidFill>
                          <a:effectLst/>
                        </a:rPr>
                        <a:t> </a:t>
                      </a:r>
                      <a:r>
                        <a:rPr lang="en-US" sz="2000" b="0" dirty="0" smtClean="0">
                          <a:solidFill>
                            <a:schemeClr val="tx1"/>
                          </a:solidFill>
                          <a:effectLst/>
                        </a:rPr>
                        <a:t>ML</a:t>
                      </a:r>
                      <a:r>
                        <a:rPr lang="en-US" sz="2000" b="0" spc="400" dirty="0" smtClean="0">
                          <a:solidFill>
                            <a:schemeClr val="tx1"/>
                          </a:solidFill>
                          <a:effectLst/>
                        </a:rPr>
                        <a:t> </a:t>
                      </a:r>
                      <a:r>
                        <a:rPr lang="en-US" sz="2000" b="0" spc="-30" dirty="0" smtClean="0">
                          <a:solidFill>
                            <a:schemeClr val="tx1"/>
                          </a:solidFill>
                          <a:effectLst/>
                        </a:rPr>
                        <a:t>algorithms</a:t>
                      </a:r>
                      <a:endParaRPr lang="en-US" sz="2000" b="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2390" marR="0" lvl="0" indent="0" algn="l" defTabSz="914400" rtl="0" eaLnBrk="0" fontAlgn="auto" latinLnBrk="0" hangingPunct="1">
                        <a:lnSpc>
                          <a:spcPct val="85000"/>
                        </a:lnSpc>
                        <a:spcBef>
                          <a:spcPts val="260"/>
                        </a:spcBef>
                        <a:spcAft>
                          <a:spcPts val="0"/>
                        </a:spcAft>
                        <a:buClrTx/>
                        <a:buSzTx/>
                        <a:buFontTx/>
                        <a:buNone/>
                        <a:tabLst/>
                        <a:defRPr/>
                      </a:pPr>
                      <a:r>
                        <a:rPr lang="en-US" sz="2000" dirty="0">
                          <a:solidFill>
                            <a:schemeClr val="tx1"/>
                          </a:solidFill>
                          <a:effectLst/>
                        </a:rPr>
                        <a:t>Web-based</a:t>
                      </a:r>
                      <a:r>
                        <a:rPr lang="en-US" sz="2000" spc="-5" dirty="0">
                          <a:solidFill>
                            <a:schemeClr val="tx1"/>
                          </a:solidFill>
                          <a:effectLst/>
                        </a:rPr>
                        <a:t> </a:t>
                      </a:r>
                      <a:r>
                        <a:rPr lang="en-US" sz="2000" dirty="0" smtClean="0">
                          <a:solidFill>
                            <a:schemeClr val="tx1"/>
                          </a:solidFill>
                          <a:effectLst/>
                        </a:rPr>
                        <a:t>application; Processing</a:t>
                      </a:r>
                      <a:r>
                        <a:rPr lang="en-US" sz="2000" spc="-20" dirty="0" smtClean="0">
                          <a:solidFill>
                            <a:schemeClr val="tx1"/>
                          </a:solidFill>
                          <a:effectLst/>
                        </a:rPr>
                        <a:t> </a:t>
                      </a:r>
                      <a:r>
                        <a:rPr lang="en-US" sz="2000" spc="-10" dirty="0" smtClean="0">
                          <a:solidFill>
                            <a:schemeClr val="tx1"/>
                          </a:solidFill>
                          <a:effectLst/>
                        </a:rPr>
                        <a:t>algorithms; </a:t>
                      </a:r>
                      <a:r>
                        <a:rPr lang="en-US" sz="2000" dirty="0" smtClean="0">
                          <a:solidFill>
                            <a:schemeClr val="tx1"/>
                          </a:solidFill>
                          <a:effectLst/>
                        </a:rPr>
                        <a:t>Standards</a:t>
                      </a:r>
                      <a:r>
                        <a:rPr lang="en-US" sz="2000" spc="-10" dirty="0" smtClean="0">
                          <a:solidFill>
                            <a:schemeClr val="tx1"/>
                          </a:solidFill>
                          <a:effectLst/>
                        </a:rPr>
                        <a:t> </a:t>
                      </a:r>
                      <a:r>
                        <a:rPr lang="en-US" sz="2000" dirty="0" smtClean="0">
                          <a:solidFill>
                            <a:schemeClr val="tx1"/>
                          </a:solidFill>
                          <a:effectLst/>
                        </a:rPr>
                        <a:t>and</a:t>
                      </a:r>
                      <a:r>
                        <a:rPr lang="en-US" sz="2000" spc="-125" dirty="0" smtClean="0">
                          <a:solidFill>
                            <a:schemeClr val="tx1"/>
                          </a:solidFill>
                          <a:effectLst/>
                        </a:rPr>
                        <a:t> </a:t>
                      </a:r>
                      <a:r>
                        <a:rPr lang="en-US" sz="2000" dirty="0" smtClean="0">
                          <a:solidFill>
                            <a:schemeClr val="tx1"/>
                          </a:solidFill>
                          <a:effectLst/>
                        </a:rPr>
                        <a:t>definition</a:t>
                      </a:r>
                      <a:r>
                        <a:rPr lang="en-US" sz="2000" spc="400" dirty="0" smtClean="0">
                          <a:solidFill>
                            <a:schemeClr val="tx1"/>
                          </a:solidFill>
                          <a:effectLst/>
                        </a:rPr>
                        <a:t> </a:t>
                      </a:r>
                      <a:r>
                        <a:rPr lang="en-US" sz="2000" dirty="0" smtClean="0">
                          <a:solidFill>
                            <a:schemeClr val="tx1"/>
                          </a:solidFill>
                          <a:effectLst/>
                        </a:rPr>
                        <a:t>of</a:t>
                      </a:r>
                      <a:r>
                        <a:rPr lang="en-US" sz="2000" spc="-195" dirty="0" smtClean="0">
                          <a:solidFill>
                            <a:schemeClr val="tx1"/>
                          </a:solidFill>
                          <a:effectLst/>
                        </a:rPr>
                        <a:t> </a:t>
                      </a:r>
                      <a:r>
                        <a:rPr lang="en-US" sz="2000" dirty="0" smtClean="0">
                          <a:solidFill>
                            <a:schemeClr val="tx1"/>
                          </a:solidFill>
                          <a:effectLst/>
                        </a:rPr>
                        <a:t>archive</a:t>
                      </a:r>
                      <a:r>
                        <a:rPr lang="en-US" sz="2000" spc="-70" dirty="0" smtClean="0">
                          <a:solidFill>
                            <a:schemeClr val="tx1"/>
                          </a:solidFill>
                          <a:effectLst/>
                        </a:rPr>
                        <a:t> </a:t>
                      </a:r>
                      <a:r>
                        <a:rPr lang="en-US" sz="2000" dirty="0" smtClean="0">
                          <a:solidFill>
                            <a:schemeClr val="tx1"/>
                          </a:solidFill>
                          <a:effectLst/>
                        </a:rPr>
                        <a:t>database</a:t>
                      </a:r>
                      <a:r>
                        <a:rPr lang="en-US" sz="2000" spc="1010" dirty="0" smtClean="0">
                          <a:solidFill>
                            <a:schemeClr val="tx1"/>
                          </a:solidFill>
                          <a:effectLst/>
                        </a:rPr>
                        <a:t> </a:t>
                      </a:r>
                      <a:r>
                        <a:rPr lang="en-US" sz="2000" spc="-20" dirty="0" smtClean="0">
                          <a:solidFill>
                            <a:schemeClr val="tx1"/>
                          </a:solidFill>
                          <a:effectLst/>
                        </a:rPr>
                        <a:t>structure; </a:t>
                      </a:r>
                      <a:r>
                        <a:rPr lang="en-US" sz="2000" dirty="0" smtClean="0">
                          <a:solidFill>
                            <a:schemeClr val="tx1"/>
                          </a:solidFill>
                          <a:effectLst/>
                        </a:rPr>
                        <a:t>Processing</a:t>
                      </a:r>
                      <a:r>
                        <a:rPr lang="en-US" sz="2000" spc="-20" dirty="0" smtClean="0">
                          <a:solidFill>
                            <a:schemeClr val="tx1"/>
                          </a:solidFill>
                          <a:effectLst/>
                        </a:rPr>
                        <a:t> </a:t>
                      </a:r>
                      <a:r>
                        <a:rPr lang="en-US" sz="2000" dirty="0" smtClean="0">
                          <a:solidFill>
                            <a:schemeClr val="tx1"/>
                          </a:solidFill>
                          <a:effectLst/>
                        </a:rPr>
                        <a:t>algorithms;</a:t>
                      </a:r>
                      <a:r>
                        <a:rPr lang="en-US" sz="2000" spc="400" dirty="0" smtClean="0">
                          <a:solidFill>
                            <a:schemeClr val="tx1"/>
                          </a:solidFill>
                          <a:effectLst/>
                        </a:rPr>
                        <a:t> </a:t>
                      </a:r>
                      <a:r>
                        <a:rPr lang="en-US" sz="2000" dirty="0" smtClean="0">
                          <a:solidFill>
                            <a:schemeClr val="tx1"/>
                          </a:solidFill>
                          <a:effectLst/>
                        </a:rPr>
                        <a:t>Land</a:t>
                      </a:r>
                      <a:r>
                        <a:rPr lang="en-US" sz="2000" spc="-120" dirty="0" smtClean="0">
                          <a:solidFill>
                            <a:schemeClr val="tx1"/>
                          </a:solidFill>
                          <a:effectLst/>
                        </a:rPr>
                        <a:t> </a:t>
                      </a:r>
                      <a:r>
                        <a:rPr lang="en-US" sz="2000" dirty="0" smtClean="0">
                          <a:solidFill>
                            <a:schemeClr val="tx1"/>
                          </a:solidFill>
                          <a:effectLst/>
                        </a:rPr>
                        <a:t>cover</a:t>
                      </a:r>
                      <a:r>
                        <a:rPr lang="en-US" sz="2000" spc="-110" dirty="0" smtClean="0">
                          <a:solidFill>
                            <a:schemeClr val="tx1"/>
                          </a:solidFill>
                          <a:effectLst/>
                        </a:rPr>
                        <a:t> </a:t>
                      </a:r>
                      <a:r>
                        <a:rPr lang="en-US" sz="2000" dirty="0" smtClean="0">
                          <a:solidFill>
                            <a:schemeClr val="tx1"/>
                          </a:solidFill>
                          <a:effectLst/>
                        </a:rPr>
                        <a:t>maps;</a:t>
                      </a:r>
                      <a:r>
                        <a:rPr lang="en-US" sz="2000" spc="940" dirty="0" smtClean="0">
                          <a:solidFill>
                            <a:schemeClr val="tx1"/>
                          </a:solidFill>
                          <a:effectLst/>
                        </a:rPr>
                        <a:t> </a:t>
                      </a:r>
                      <a:r>
                        <a:rPr lang="en-US" sz="2000" dirty="0" smtClean="0">
                          <a:solidFill>
                            <a:schemeClr val="tx1"/>
                          </a:solidFill>
                          <a:effectLst/>
                        </a:rPr>
                        <a:t>Cropland</a:t>
                      </a:r>
                      <a:r>
                        <a:rPr lang="en-US" sz="2000" spc="-65" dirty="0" smtClean="0">
                          <a:solidFill>
                            <a:schemeClr val="tx1"/>
                          </a:solidFill>
                          <a:effectLst/>
                        </a:rPr>
                        <a:t> </a:t>
                      </a:r>
                      <a:r>
                        <a:rPr lang="en-US" sz="2000" dirty="0" smtClean="0">
                          <a:solidFill>
                            <a:schemeClr val="tx1"/>
                          </a:solidFill>
                          <a:effectLst/>
                        </a:rPr>
                        <a:t>area</a:t>
                      </a:r>
                      <a:r>
                        <a:rPr lang="en-US" sz="2000" spc="-120" dirty="0" smtClean="0">
                          <a:solidFill>
                            <a:schemeClr val="tx1"/>
                          </a:solidFill>
                          <a:effectLst/>
                        </a:rPr>
                        <a:t> </a:t>
                      </a:r>
                      <a:r>
                        <a:rPr lang="en-US" sz="2000" dirty="0" smtClean="0">
                          <a:solidFill>
                            <a:schemeClr val="tx1"/>
                          </a:solidFill>
                          <a:effectLst/>
                        </a:rPr>
                        <a:t>maps;</a:t>
                      </a:r>
                      <a:r>
                        <a:rPr lang="en-US" sz="2000" spc="400" dirty="0" smtClean="0">
                          <a:solidFill>
                            <a:schemeClr val="tx1"/>
                          </a:solidFill>
                          <a:effectLst/>
                        </a:rPr>
                        <a:t> </a:t>
                      </a:r>
                      <a:r>
                        <a:rPr lang="en-US" sz="2000" dirty="0" smtClean="0">
                          <a:solidFill>
                            <a:schemeClr val="tx1"/>
                          </a:solidFill>
                          <a:effectLst/>
                        </a:rPr>
                        <a:t>Crop-related</a:t>
                      </a:r>
                      <a:r>
                        <a:rPr lang="en-US" sz="2000" spc="40" dirty="0" smtClean="0">
                          <a:solidFill>
                            <a:schemeClr val="tx1"/>
                          </a:solidFill>
                          <a:effectLst/>
                        </a:rPr>
                        <a:t> </a:t>
                      </a:r>
                      <a:r>
                        <a:rPr lang="en-US" sz="2000" dirty="0" smtClean="0">
                          <a:solidFill>
                            <a:schemeClr val="tx1"/>
                          </a:solidFill>
                          <a:effectLst/>
                        </a:rPr>
                        <a:t>indices</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1120" eaLnBrk="0">
                        <a:lnSpc>
                          <a:spcPct val="85000"/>
                        </a:lnSpc>
                        <a:spcBef>
                          <a:spcPts val="260"/>
                        </a:spcBef>
                        <a:spcAft>
                          <a:spcPts val="0"/>
                        </a:spcAft>
                      </a:pPr>
                      <a:r>
                        <a:rPr lang="en-US" sz="2000" dirty="0" smtClean="0">
                          <a:solidFill>
                            <a:schemeClr val="tx1"/>
                          </a:solidFill>
                          <a:effectLst/>
                        </a:rPr>
                        <a:t>Purchase</a:t>
                      </a:r>
                      <a:r>
                        <a:rPr lang="en-US" sz="2000" spc="-25" dirty="0" smtClean="0">
                          <a:solidFill>
                            <a:schemeClr val="tx1"/>
                          </a:solidFill>
                          <a:effectLst/>
                        </a:rPr>
                        <a:t> </a:t>
                      </a:r>
                      <a:r>
                        <a:rPr lang="en-US" sz="2000" dirty="0" smtClean="0">
                          <a:solidFill>
                            <a:schemeClr val="tx1"/>
                          </a:solidFill>
                          <a:effectLst/>
                        </a:rPr>
                        <a:t>of</a:t>
                      </a:r>
                      <a:r>
                        <a:rPr lang="en-US" sz="2000" spc="-80" dirty="0" smtClean="0">
                          <a:solidFill>
                            <a:schemeClr val="tx1"/>
                          </a:solidFill>
                          <a:effectLst/>
                        </a:rPr>
                        <a:t> </a:t>
                      </a:r>
                      <a:r>
                        <a:rPr lang="en-US" sz="2000" dirty="0" smtClean="0">
                          <a:solidFill>
                            <a:schemeClr val="tx1"/>
                          </a:solidFill>
                          <a:effectLst/>
                        </a:rPr>
                        <a:t>Hardware</a:t>
                      </a:r>
                      <a:r>
                        <a:rPr lang="en-US" sz="2000" spc="400" dirty="0" smtClean="0">
                          <a:solidFill>
                            <a:schemeClr val="tx1"/>
                          </a:solidFill>
                          <a:effectLst/>
                        </a:rPr>
                        <a:t> </a:t>
                      </a:r>
                      <a:r>
                        <a:rPr lang="en-US" sz="2000" dirty="0" smtClean="0">
                          <a:solidFill>
                            <a:schemeClr val="tx1"/>
                          </a:solidFill>
                          <a:effectLst/>
                        </a:rPr>
                        <a:t>and</a:t>
                      </a:r>
                      <a:r>
                        <a:rPr lang="en-US" sz="2000" spc="-145" dirty="0" smtClean="0">
                          <a:solidFill>
                            <a:schemeClr val="tx1"/>
                          </a:solidFill>
                          <a:effectLst/>
                        </a:rPr>
                        <a:t> </a:t>
                      </a:r>
                      <a:r>
                        <a:rPr lang="en-US" sz="2000" dirty="0" smtClean="0">
                          <a:solidFill>
                            <a:schemeClr val="tx1"/>
                          </a:solidFill>
                          <a:effectLst/>
                        </a:rPr>
                        <a:t>cloud service</a:t>
                      </a:r>
                      <a:r>
                        <a:rPr lang="en-US" sz="2000" spc="-115" dirty="0" smtClean="0">
                          <a:solidFill>
                            <a:schemeClr val="tx1"/>
                          </a:solidFill>
                          <a:effectLst/>
                        </a:rPr>
                        <a:t> </a:t>
                      </a:r>
                      <a:r>
                        <a:rPr lang="en-US" sz="2000" dirty="0" smtClean="0">
                          <a:solidFill>
                            <a:schemeClr val="tx1"/>
                          </a:solidFill>
                          <a:effectLst/>
                        </a:rPr>
                        <a:t>subscription</a:t>
                      </a:r>
                      <a:r>
                        <a:rPr lang="en-US" sz="2000" spc="25" dirty="0" smtClean="0">
                          <a:solidFill>
                            <a:schemeClr val="tx1"/>
                          </a:solidFill>
                          <a:effectLst/>
                        </a:rPr>
                        <a:t> </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1120" marR="116205" eaLnBrk="0">
                        <a:lnSpc>
                          <a:spcPct val="99000"/>
                        </a:lnSpc>
                        <a:spcBef>
                          <a:spcPts val="260"/>
                        </a:spcBef>
                        <a:spcAft>
                          <a:spcPts val="0"/>
                        </a:spcAft>
                      </a:pPr>
                      <a:r>
                        <a:rPr lang="en-US" sz="2000" dirty="0" smtClean="0">
                          <a:solidFill>
                            <a:schemeClr val="tx1"/>
                          </a:solidFill>
                          <a:effectLst/>
                        </a:rPr>
                        <a:t>400,000</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r>
              <a:tr h="1162514">
                <a:tc>
                  <a:txBody>
                    <a:bodyPr/>
                    <a:lstStyle/>
                    <a:p>
                      <a:pPr marL="72390" eaLnBrk="0">
                        <a:lnSpc>
                          <a:spcPct val="85000"/>
                        </a:lnSpc>
                        <a:spcBef>
                          <a:spcPts val="260"/>
                        </a:spcBef>
                        <a:spcAft>
                          <a:spcPts val="0"/>
                        </a:spcAft>
                      </a:pPr>
                      <a:r>
                        <a:rPr lang="en-US" sz="2000" b="0" dirty="0">
                          <a:solidFill>
                            <a:schemeClr val="tx1"/>
                          </a:solidFill>
                          <a:effectLst/>
                        </a:rPr>
                        <a:t>Ground</a:t>
                      </a:r>
                      <a:r>
                        <a:rPr lang="en-US" sz="2000" b="0" spc="-75" dirty="0">
                          <a:solidFill>
                            <a:schemeClr val="tx1"/>
                          </a:solidFill>
                          <a:effectLst/>
                        </a:rPr>
                        <a:t> </a:t>
                      </a:r>
                      <a:r>
                        <a:rPr lang="en-US" sz="2000" b="0" dirty="0">
                          <a:solidFill>
                            <a:schemeClr val="tx1"/>
                          </a:solidFill>
                          <a:effectLst/>
                        </a:rPr>
                        <a:t>reference</a:t>
                      </a:r>
                      <a:r>
                        <a:rPr lang="en-US" sz="2000" b="0" spc="-20" dirty="0">
                          <a:solidFill>
                            <a:schemeClr val="tx1"/>
                          </a:solidFill>
                          <a:effectLst/>
                        </a:rPr>
                        <a:t> </a:t>
                      </a:r>
                      <a:r>
                        <a:rPr lang="en-US" sz="2000" b="0" dirty="0">
                          <a:solidFill>
                            <a:schemeClr val="tx1"/>
                          </a:solidFill>
                          <a:effectLst/>
                        </a:rPr>
                        <a:t>data</a:t>
                      </a:r>
                      <a:r>
                        <a:rPr lang="en-US" sz="2000" b="0" spc="-120" dirty="0">
                          <a:solidFill>
                            <a:schemeClr val="tx1"/>
                          </a:solidFill>
                          <a:effectLst/>
                        </a:rPr>
                        <a:t> </a:t>
                      </a:r>
                      <a:r>
                        <a:rPr lang="en-US" sz="2000" b="0" dirty="0">
                          <a:solidFill>
                            <a:schemeClr val="tx1"/>
                          </a:solidFill>
                          <a:effectLst/>
                        </a:rPr>
                        <a:t>collection</a:t>
                      </a:r>
                      <a:r>
                        <a:rPr lang="en-US" sz="2000" b="0" spc="-60" dirty="0">
                          <a:solidFill>
                            <a:schemeClr val="tx1"/>
                          </a:solidFill>
                          <a:effectLst/>
                        </a:rPr>
                        <a:t> </a:t>
                      </a:r>
                      <a:r>
                        <a:rPr lang="en-US" sz="2000" b="0" dirty="0">
                          <a:solidFill>
                            <a:schemeClr val="tx1"/>
                          </a:solidFill>
                          <a:effectLst/>
                        </a:rPr>
                        <a:t>survey</a:t>
                      </a:r>
                      <a:endParaRPr lang="en-US" sz="2000" b="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2390" eaLnBrk="0">
                        <a:lnSpc>
                          <a:spcPct val="85000"/>
                        </a:lnSpc>
                        <a:spcBef>
                          <a:spcPts val="260"/>
                        </a:spcBef>
                        <a:spcAft>
                          <a:spcPts val="0"/>
                        </a:spcAft>
                      </a:pPr>
                      <a:r>
                        <a:rPr lang="en-US" sz="2000" dirty="0" smtClean="0">
                          <a:solidFill>
                            <a:schemeClr val="tx1"/>
                          </a:solidFill>
                          <a:effectLst/>
                        </a:rPr>
                        <a:t>Ground</a:t>
                      </a:r>
                      <a:r>
                        <a:rPr lang="en-US" sz="2000" spc="-75" dirty="0" smtClean="0">
                          <a:solidFill>
                            <a:schemeClr val="tx1"/>
                          </a:solidFill>
                          <a:effectLst/>
                        </a:rPr>
                        <a:t> </a:t>
                      </a:r>
                      <a:r>
                        <a:rPr lang="en-US" sz="2000" dirty="0" smtClean="0">
                          <a:solidFill>
                            <a:schemeClr val="tx1"/>
                          </a:solidFill>
                          <a:effectLst/>
                        </a:rPr>
                        <a:t>reference</a:t>
                      </a:r>
                      <a:r>
                        <a:rPr lang="en-US" sz="2000" spc="-20" dirty="0" smtClean="0">
                          <a:solidFill>
                            <a:schemeClr val="tx1"/>
                          </a:solidFill>
                          <a:effectLst/>
                        </a:rPr>
                        <a:t> </a:t>
                      </a:r>
                      <a:r>
                        <a:rPr lang="en-US" sz="2000" dirty="0" smtClean="0">
                          <a:solidFill>
                            <a:schemeClr val="tx1"/>
                          </a:solidFill>
                          <a:effectLst/>
                        </a:rPr>
                        <a:t>data; Spectral response library</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3660" eaLnBrk="0">
                        <a:lnSpc>
                          <a:spcPct val="85000"/>
                        </a:lnSpc>
                        <a:spcBef>
                          <a:spcPts val="260"/>
                        </a:spcBef>
                        <a:spcAft>
                          <a:spcPts val="0"/>
                        </a:spcAft>
                      </a:pPr>
                      <a:r>
                        <a:rPr lang="en-US" sz="2000" dirty="0" smtClean="0">
                          <a:solidFill>
                            <a:schemeClr val="tx1"/>
                          </a:solidFill>
                          <a:effectLst/>
                        </a:rPr>
                        <a:t>Research</a:t>
                      </a:r>
                      <a:r>
                        <a:rPr lang="en-US" sz="2000" spc="-20" dirty="0" smtClean="0">
                          <a:solidFill>
                            <a:schemeClr val="tx1"/>
                          </a:solidFill>
                          <a:effectLst/>
                        </a:rPr>
                        <a:t> </a:t>
                      </a:r>
                      <a:r>
                        <a:rPr lang="en-US" sz="2000" dirty="0" smtClean="0">
                          <a:solidFill>
                            <a:schemeClr val="tx1"/>
                          </a:solidFill>
                          <a:effectLst/>
                        </a:rPr>
                        <a:t>expenses</a:t>
                      </a:r>
                      <a:r>
                        <a:rPr lang="en-US" sz="2000" spc="-50" dirty="0" smtClean="0">
                          <a:solidFill>
                            <a:schemeClr val="tx1"/>
                          </a:solidFill>
                          <a:effectLst/>
                        </a:rPr>
                        <a:t> </a:t>
                      </a:r>
                      <a:r>
                        <a:rPr lang="en-US" sz="2000" dirty="0" smtClean="0">
                          <a:solidFill>
                            <a:schemeClr val="tx1"/>
                          </a:solidFill>
                          <a:effectLst/>
                        </a:rPr>
                        <a:t>for</a:t>
                      </a:r>
                      <a:r>
                        <a:rPr lang="en-US" sz="2000" spc="400" dirty="0" smtClean="0">
                          <a:solidFill>
                            <a:schemeClr val="tx1"/>
                          </a:solidFill>
                          <a:effectLst/>
                        </a:rPr>
                        <a:t> </a:t>
                      </a:r>
                      <a:r>
                        <a:rPr lang="en-US" sz="2000" dirty="0" smtClean="0">
                          <a:solidFill>
                            <a:schemeClr val="tx1"/>
                          </a:solidFill>
                          <a:effectLst/>
                        </a:rPr>
                        <a:t>personnel</a:t>
                      </a:r>
                      <a:r>
                        <a:rPr lang="en-US" sz="2000" spc="-10" dirty="0" smtClean="0">
                          <a:solidFill>
                            <a:schemeClr val="tx1"/>
                          </a:solidFill>
                          <a:effectLst/>
                        </a:rPr>
                        <a:t> </a:t>
                      </a:r>
                      <a:r>
                        <a:rPr lang="en-US" sz="2000" dirty="0" smtClean="0">
                          <a:solidFill>
                            <a:schemeClr val="tx1"/>
                          </a:solidFill>
                          <a:effectLst/>
                        </a:rPr>
                        <a:t>(airtime,</a:t>
                      </a:r>
                      <a:r>
                        <a:rPr lang="en-US" sz="2000" spc="400" dirty="0" smtClean="0">
                          <a:solidFill>
                            <a:schemeClr val="tx1"/>
                          </a:solidFill>
                          <a:effectLst/>
                        </a:rPr>
                        <a:t> </a:t>
                      </a:r>
                      <a:r>
                        <a:rPr lang="en-US" sz="2000" spc="-15" dirty="0" smtClean="0">
                          <a:solidFill>
                            <a:schemeClr val="tx1"/>
                          </a:solidFill>
                          <a:effectLst/>
                        </a:rPr>
                        <a:t>internet</a:t>
                      </a:r>
                      <a:r>
                        <a:rPr lang="en-US" sz="2000" spc="-150" dirty="0" smtClean="0">
                          <a:solidFill>
                            <a:schemeClr val="tx1"/>
                          </a:solidFill>
                          <a:effectLst/>
                        </a:rPr>
                        <a:t> </a:t>
                      </a:r>
                      <a:r>
                        <a:rPr lang="en-US" sz="2000" dirty="0" smtClean="0">
                          <a:solidFill>
                            <a:schemeClr val="tx1"/>
                          </a:solidFill>
                          <a:effectLst/>
                        </a:rPr>
                        <a:t>bundles,</a:t>
                      </a:r>
                      <a:r>
                        <a:rPr lang="en-US" sz="2000" spc="960" dirty="0" smtClean="0">
                          <a:solidFill>
                            <a:schemeClr val="tx1"/>
                          </a:solidFill>
                          <a:effectLst/>
                        </a:rPr>
                        <a:t> </a:t>
                      </a:r>
                      <a:r>
                        <a:rPr lang="en-US" sz="2000" spc="-10" dirty="0" smtClean="0">
                          <a:solidFill>
                            <a:schemeClr val="tx1"/>
                          </a:solidFill>
                          <a:effectLst/>
                        </a:rPr>
                        <a:t>transport)</a:t>
                      </a:r>
                      <a:r>
                        <a:rPr lang="en-US" sz="2000" spc="-150" dirty="0" smtClean="0">
                          <a:solidFill>
                            <a:schemeClr val="tx1"/>
                          </a:solidFill>
                          <a:effectLst/>
                        </a:rPr>
                        <a:t> </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1120" marR="185420" eaLnBrk="0">
                        <a:lnSpc>
                          <a:spcPct val="100000"/>
                        </a:lnSpc>
                        <a:spcBef>
                          <a:spcPts val="260"/>
                        </a:spcBef>
                        <a:spcAft>
                          <a:spcPts val="0"/>
                        </a:spcAft>
                      </a:pPr>
                      <a:r>
                        <a:rPr lang="en-US" sz="2000" dirty="0" smtClean="0">
                          <a:solidFill>
                            <a:schemeClr val="tx1"/>
                          </a:solidFill>
                          <a:effectLst/>
                        </a:rPr>
                        <a:t>100,000</a:t>
                      </a:r>
                      <a:endParaRPr lang="en-US" sz="2000"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r>
              <a:tr h="760732">
                <a:tc>
                  <a:txBody>
                    <a:bodyPr/>
                    <a:lstStyle/>
                    <a:p>
                      <a:pPr marL="72390" marR="0" lvl="0" indent="0" algn="l" defTabSz="914400" rtl="0" eaLnBrk="0" fontAlgn="auto" latinLnBrk="0" hangingPunct="1">
                        <a:lnSpc>
                          <a:spcPct val="85000"/>
                        </a:lnSpc>
                        <a:spcBef>
                          <a:spcPts val="260"/>
                        </a:spcBef>
                        <a:spcAft>
                          <a:spcPts val="0"/>
                        </a:spcAft>
                        <a:buClrTx/>
                        <a:buSzTx/>
                        <a:buFontTx/>
                        <a:buNone/>
                        <a:tabLst/>
                        <a:defRPr/>
                      </a:pPr>
                      <a:endParaRPr lang="en-US" sz="2000" b="1"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p>
                      <a:pPr marL="72390" marR="0" lvl="0" indent="0" algn="l" defTabSz="914400" rtl="0" eaLnBrk="0" fontAlgn="auto" latinLnBrk="0" hangingPunct="1">
                        <a:lnSpc>
                          <a:spcPct val="85000"/>
                        </a:lnSpc>
                        <a:spcBef>
                          <a:spcPts val="260"/>
                        </a:spcBef>
                        <a:spcAft>
                          <a:spcPts val="0"/>
                        </a:spcAft>
                        <a:buClrTx/>
                        <a:buSzTx/>
                        <a:buFontTx/>
                        <a:buNone/>
                        <a:tabLst/>
                        <a:defRPr/>
                      </a:pPr>
                      <a:r>
                        <a:rPr lang="en-US" sz="2000" b="1"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rPr>
                        <a:t>Total</a:t>
                      </a:r>
                    </a:p>
                  </a:txBody>
                  <a:tcPr marL="0" marR="0" marT="0" marB="0"/>
                </a:tc>
                <a:tc>
                  <a:txBody>
                    <a:bodyPr/>
                    <a:lstStyle/>
                    <a:p>
                      <a:pPr marL="72390" eaLnBrk="0">
                        <a:lnSpc>
                          <a:spcPct val="85000"/>
                        </a:lnSpc>
                        <a:spcBef>
                          <a:spcPts val="260"/>
                        </a:spcBef>
                        <a:spcAft>
                          <a:spcPts val="0"/>
                        </a:spcAft>
                      </a:pPr>
                      <a:endParaRPr lang="en-US" sz="2000" b="1"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3660" eaLnBrk="0">
                        <a:lnSpc>
                          <a:spcPct val="85000"/>
                        </a:lnSpc>
                        <a:spcBef>
                          <a:spcPts val="260"/>
                        </a:spcBef>
                        <a:spcAft>
                          <a:spcPts val="0"/>
                        </a:spcAft>
                      </a:pPr>
                      <a:endParaRPr lang="en-US" sz="2000" b="1"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c>
                  <a:txBody>
                    <a:bodyPr/>
                    <a:lstStyle/>
                    <a:p>
                      <a:pPr marL="71120" marR="185420" eaLnBrk="0">
                        <a:lnSpc>
                          <a:spcPct val="100000"/>
                        </a:lnSpc>
                        <a:spcBef>
                          <a:spcPts val="260"/>
                        </a:spcBef>
                        <a:spcAft>
                          <a:spcPts val="0"/>
                        </a:spcAft>
                      </a:pPr>
                      <a:endParaRPr lang="en-US" sz="2000" b="1"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p>
                      <a:pPr marL="71120" marR="185420" eaLnBrk="0">
                        <a:lnSpc>
                          <a:spcPct val="100000"/>
                        </a:lnSpc>
                        <a:spcBef>
                          <a:spcPts val="260"/>
                        </a:spcBef>
                        <a:spcAft>
                          <a:spcPts val="0"/>
                        </a:spcAft>
                      </a:pPr>
                      <a:r>
                        <a:rPr lang="en-US" sz="2000" b="1" dirty="0" smtClean="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rPr>
                        <a:t>500,000</a:t>
                      </a:r>
                      <a:endParaRPr lang="en-US" sz="2000" b="1" dirty="0">
                        <a:solidFill>
                          <a:schemeClr val="tx1"/>
                        </a:solidFill>
                        <a:effectLst/>
                        <a:latin typeface="Arial Unicode MS" panose="020B0604020202020204" pitchFamily="34" charset="-128"/>
                        <a:ea typeface="Arial Unicode MS" panose="020B0604020202020204" pitchFamily="34" charset="-128"/>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019072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8794"/>
            <a:ext cx="10515600" cy="2351950"/>
          </a:xfrm>
        </p:spPr>
        <p:txBody>
          <a:bodyPr>
            <a:noAutofit/>
          </a:bodyPr>
          <a:lstStyle/>
          <a:p>
            <a:pPr algn="ctr"/>
            <a:r>
              <a:rPr lang="en-US" sz="6000" b="1" i="1" dirty="0"/>
              <a:t>Thank You.</a:t>
            </a:r>
            <a:br>
              <a:rPr lang="en-US" sz="6000" b="1" i="1" dirty="0"/>
            </a:br>
            <a:r>
              <a:rPr lang="en-US" sz="6000" b="1" i="1" dirty="0"/>
              <a:t>Questions and Comments are welcome…</a:t>
            </a:r>
          </a:p>
        </p:txBody>
      </p:sp>
      <p:sp>
        <p:nvSpPr>
          <p:cNvPr id="3" name="Date Placeholder 2"/>
          <p:cNvSpPr>
            <a:spLocks noGrp="1"/>
          </p:cNvSpPr>
          <p:nvPr>
            <p:ph type="dt" sz="half" idx="10"/>
          </p:nvPr>
        </p:nvSpPr>
        <p:spPr/>
        <p:txBody>
          <a:bodyPr/>
          <a:lstStyle/>
          <a:p>
            <a:pPr>
              <a:defRPr/>
            </a:pPr>
            <a:r>
              <a:rPr lang="en-US" sz="1800" kern="0">
                <a:solidFill>
                  <a:sysClr val="windowText" lastClr="000000"/>
                </a:solidFill>
              </a:rPr>
              <a:t>2017 - 05- 17</a:t>
            </a:r>
          </a:p>
        </p:txBody>
      </p:sp>
      <p:sp>
        <p:nvSpPr>
          <p:cNvPr id="4" name="Slide Number Placeholder 3"/>
          <p:cNvSpPr>
            <a:spLocks noGrp="1"/>
          </p:cNvSpPr>
          <p:nvPr>
            <p:ph type="sldNum" sz="quarter" idx="12"/>
          </p:nvPr>
        </p:nvSpPr>
        <p:spPr/>
        <p:txBody>
          <a:bodyPr/>
          <a:lstStyle/>
          <a:p>
            <a:pPr>
              <a:defRPr/>
            </a:pPr>
            <a:fld id="{23DB4C73-E75D-44C7-945B-7F17FE5514D2}" type="slidenum">
              <a:rPr lang="en-US" sz="1800" kern="0" smtClean="0">
                <a:solidFill>
                  <a:sysClr val="windowText" lastClr="000000"/>
                </a:solidFill>
              </a:rPr>
              <a:pPr>
                <a:defRPr/>
              </a:pPr>
              <a:t>15</a:t>
            </a:fld>
            <a:endParaRPr lang="en-US" sz="1800" kern="0">
              <a:solidFill>
                <a:sysClr val="windowText" lastClr="000000"/>
              </a:solidFill>
            </a:endParaRPr>
          </a:p>
        </p:txBody>
      </p:sp>
    </p:spTree>
    <p:extLst>
      <p:ext uri="{BB962C8B-B14F-4D97-AF65-F5344CB8AC3E}">
        <p14:creationId xmlns:p14="http://schemas.microsoft.com/office/powerpoint/2010/main" val="2559661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990FA9-B737-4F8C-90C3-9EA2E4B058EF}" type="slidenum">
              <a:rPr lang="en-US" smtClean="0"/>
              <a:t>16</a:t>
            </a:fld>
            <a:endParaRPr lang="en-US"/>
          </a:p>
        </p:txBody>
      </p:sp>
      <p:sp>
        <p:nvSpPr>
          <p:cNvPr id="5" name="Title 4"/>
          <p:cNvSpPr>
            <a:spLocks noGrp="1"/>
          </p:cNvSpPr>
          <p:nvPr>
            <p:ph type="title"/>
          </p:nvPr>
        </p:nvSpPr>
        <p:spPr>
          <a:xfrm>
            <a:off x="1433773" y="1992087"/>
            <a:ext cx="9651024" cy="1555722"/>
          </a:xfrm>
        </p:spPr>
        <p:txBody>
          <a:bodyPr>
            <a:normAutofit/>
          </a:bodyPr>
          <a:lstStyle/>
          <a:p>
            <a:pPr algn="ctr"/>
            <a:r>
              <a:rPr lang="en-US" sz="6600" dirty="0" smtClean="0"/>
              <a:t>Auxiliary slides</a:t>
            </a:r>
            <a:endParaRPr lang="en-US" sz="6600" dirty="0"/>
          </a:p>
        </p:txBody>
      </p:sp>
    </p:spTree>
    <p:extLst>
      <p:ext uri="{BB962C8B-B14F-4D97-AF65-F5344CB8AC3E}">
        <p14:creationId xmlns:p14="http://schemas.microsoft.com/office/powerpoint/2010/main" val="2962656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Objective 1: </a:t>
            </a:r>
          </a:p>
          <a:p>
            <a:r>
              <a:rPr lang="en-US" dirty="0"/>
              <a:t>AI/ ML image classification algorithms for mapping of land cover and final estimation and retrieval of crop area, crop status indices and crop </a:t>
            </a:r>
            <a:r>
              <a:rPr lang="en-US" dirty="0" smtClean="0"/>
              <a:t>yield.</a:t>
            </a:r>
          </a:p>
          <a:p>
            <a:pPr marL="0" indent="0">
              <a:buNone/>
            </a:pPr>
            <a:r>
              <a:rPr lang="en-US" i="1" dirty="0" smtClean="0"/>
              <a:t>Capabilities:</a:t>
            </a:r>
          </a:p>
          <a:p>
            <a:r>
              <a:rPr lang="en-US" dirty="0" smtClean="0"/>
              <a:t>General land cover classification</a:t>
            </a:r>
          </a:p>
          <a:p>
            <a:r>
              <a:rPr lang="en-US" dirty="0" smtClean="0"/>
              <a:t>Cropland area extraction</a:t>
            </a:r>
          </a:p>
          <a:p>
            <a:r>
              <a:rPr lang="en-US" dirty="0" smtClean="0"/>
              <a:t>Crop-related indices e.g. NDVI, NDRE, MSAVI, NDMI</a:t>
            </a:r>
            <a:endParaRPr lang="en-US" dirty="0"/>
          </a:p>
          <a:p>
            <a:endParaRPr lang="en-US" dirty="0"/>
          </a:p>
        </p:txBody>
      </p:sp>
      <p:sp>
        <p:nvSpPr>
          <p:cNvPr id="4" name="Slide Number Placeholder 3"/>
          <p:cNvSpPr>
            <a:spLocks noGrp="1"/>
          </p:cNvSpPr>
          <p:nvPr>
            <p:ph type="sldNum" sz="quarter" idx="12"/>
          </p:nvPr>
        </p:nvSpPr>
        <p:spPr/>
        <p:txBody>
          <a:bodyPr/>
          <a:lstStyle/>
          <a:p>
            <a:fld id="{72990FA9-B737-4F8C-90C3-9EA2E4B058EF}" type="slidenum">
              <a:rPr lang="en-US" smtClean="0"/>
              <a:t>17</a:t>
            </a:fld>
            <a:endParaRPr lang="en-US"/>
          </a:p>
        </p:txBody>
      </p:sp>
    </p:spTree>
    <p:extLst>
      <p:ext uri="{BB962C8B-B14F-4D97-AF65-F5344CB8AC3E}">
        <p14:creationId xmlns:p14="http://schemas.microsoft.com/office/powerpoint/2010/main" val="2920630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264695" y="1229710"/>
            <a:ext cx="11622505" cy="5507078"/>
          </a:xfrm>
        </p:spPr>
        <p:txBody>
          <a:bodyPr>
            <a:normAutofit lnSpcReduction="10000"/>
          </a:bodyPr>
          <a:lstStyle/>
          <a:p>
            <a:pPr marL="0" indent="0">
              <a:buNone/>
            </a:pPr>
            <a:r>
              <a:rPr lang="en-US" u="sng" dirty="0" smtClean="0"/>
              <a:t>Objective </a:t>
            </a:r>
            <a:r>
              <a:rPr lang="en-US" u="sng" dirty="0"/>
              <a:t>2</a:t>
            </a:r>
            <a:r>
              <a:rPr lang="en-US" u="sng" dirty="0" smtClean="0"/>
              <a:t>: </a:t>
            </a:r>
          </a:p>
          <a:p>
            <a:r>
              <a:rPr lang="en-US" dirty="0" smtClean="0"/>
              <a:t>Compilation and testing of real-time/ Near-real-time image processing algorithms.</a:t>
            </a:r>
          </a:p>
          <a:p>
            <a:pPr marL="0" indent="0">
              <a:buNone/>
            </a:pPr>
            <a:r>
              <a:rPr lang="en-US" i="1" dirty="0" smtClean="0"/>
              <a:t>Capabilities:</a:t>
            </a:r>
          </a:p>
          <a:p>
            <a:r>
              <a:rPr lang="en-US" dirty="0"/>
              <a:t>Landsat 8 and Sentinel-2A/2B: At-sensor radiance and TOA reflectance, Surface reflectance, Compositing, Cloud Masking and Mosaicking. </a:t>
            </a:r>
            <a:endParaRPr lang="en-US" dirty="0" smtClean="0"/>
          </a:p>
          <a:p>
            <a:r>
              <a:rPr lang="en-US" dirty="0" smtClean="0"/>
              <a:t>Sentinel </a:t>
            </a:r>
            <a:r>
              <a:rPr lang="en-US" dirty="0"/>
              <a:t>1A/1B: </a:t>
            </a:r>
            <a:r>
              <a:rPr lang="en-US" dirty="0" smtClean="0"/>
              <a:t>Backscatter coefficient derivation</a:t>
            </a:r>
            <a:r>
              <a:rPr lang="en-US" b="1" dirty="0" smtClean="0"/>
              <a:t>, </a:t>
            </a:r>
            <a:r>
              <a:rPr lang="en-US" dirty="0"/>
              <a:t>GRD border noise removal, thermal noise removal, radiometric calibration, and terrain correction (orthorectification). </a:t>
            </a:r>
          </a:p>
          <a:p>
            <a:endParaRPr lang="en-US" dirty="0"/>
          </a:p>
        </p:txBody>
      </p:sp>
      <p:sp>
        <p:nvSpPr>
          <p:cNvPr id="4" name="Slide Number Placeholder 3"/>
          <p:cNvSpPr>
            <a:spLocks noGrp="1"/>
          </p:cNvSpPr>
          <p:nvPr>
            <p:ph type="sldNum" sz="quarter" idx="12"/>
          </p:nvPr>
        </p:nvSpPr>
        <p:spPr/>
        <p:txBody>
          <a:bodyPr/>
          <a:lstStyle/>
          <a:p>
            <a:fld id="{72990FA9-B737-4F8C-90C3-9EA2E4B058EF}" type="slidenum">
              <a:rPr lang="en-US" smtClean="0"/>
              <a:t>18</a:t>
            </a:fld>
            <a:endParaRPr lang="en-US"/>
          </a:p>
        </p:txBody>
      </p:sp>
    </p:spTree>
    <p:extLst>
      <p:ext uri="{BB962C8B-B14F-4D97-AF65-F5344CB8AC3E}">
        <p14:creationId xmlns:p14="http://schemas.microsoft.com/office/powerpoint/2010/main" val="642925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990FA9-B737-4F8C-90C3-9EA2E4B058EF}" type="slidenum">
              <a:rPr lang="en-US" smtClean="0"/>
              <a:t>19</a:t>
            </a:fld>
            <a:endParaRPr lang="en-US"/>
          </a:p>
        </p:txBody>
      </p:sp>
      <p:sp>
        <p:nvSpPr>
          <p:cNvPr id="5" name="Title 4"/>
          <p:cNvSpPr>
            <a:spLocks noGrp="1"/>
          </p:cNvSpPr>
          <p:nvPr>
            <p:ph type="title"/>
          </p:nvPr>
        </p:nvSpPr>
        <p:spPr/>
        <p:txBody>
          <a:bodyPr/>
          <a:lstStyle/>
          <a:p>
            <a:r>
              <a:rPr lang="en-US" dirty="0" smtClean="0"/>
              <a:t>Methodology</a:t>
            </a:r>
            <a:endParaRPr lang="en-US" dirty="0"/>
          </a:p>
        </p:txBody>
      </p:sp>
      <p:pic>
        <p:nvPicPr>
          <p:cNvPr id="6" name="Picture 5"/>
          <p:cNvPicPr>
            <a:picLocks noChangeAspect="1"/>
          </p:cNvPicPr>
          <p:nvPr/>
        </p:nvPicPr>
        <p:blipFill>
          <a:blip r:embed="rId3">
            <a:lum bright="-20000" contrast="40000"/>
          </a:blip>
          <a:stretch>
            <a:fillRect/>
          </a:stretch>
        </p:blipFill>
        <p:spPr>
          <a:xfrm>
            <a:off x="2514086" y="1290701"/>
            <a:ext cx="7163827" cy="4904359"/>
          </a:xfrm>
          <a:prstGeom prst="rect">
            <a:avLst/>
          </a:prstGeom>
        </p:spPr>
      </p:pic>
      <p:sp>
        <p:nvSpPr>
          <p:cNvPr id="7" name="Rectangle 6"/>
          <p:cNvSpPr/>
          <p:nvPr/>
        </p:nvSpPr>
        <p:spPr>
          <a:xfrm>
            <a:off x="3874770" y="6195060"/>
            <a:ext cx="6549390" cy="338554"/>
          </a:xfrm>
          <a:prstGeom prst="rect">
            <a:avLst/>
          </a:prstGeom>
        </p:spPr>
        <p:txBody>
          <a:bodyPr wrap="square">
            <a:spAutoFit/>
          </a:bodyPr>
          <a:lstStyle/>
          <a:p>
            <a:r>
              <a:rPr lang="en-US" sz="800" b="0" i="1" u="none" strike="noStrike" baseline="0" dirty="0" smtClean="0">
                <a:solidFill>
                  <a:srgbClr val="000000"/>
                </a:solidFill>
                <a:latin typeface="Times New Roman" panose="02020603050405020304" pitchFamily="18" charset="0"/>
              </a:rPr>
              <a:t>Source: https://www.researchgate.net/publication/327496231_Current_potentials_and_challenges_using_Sentinel-1_for_broadacre_field_remote_sensing </a:t>
            </a:r>
            <a:r>
              <a:rPr lang="en-US" sz="800" b="0" i="0" u="none" strike="noStrike" baseline="0" dirty="0" smtClean="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403742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Small-scale Crop Farming</a:t>
            </a:r>
            <a:endParaRPr lang="en-US" dirty="0"/>
          </a:p>
        </p:txBody>
      </p:sp>
      <p:sp>
        <p:nvSpPr>
          <p:cNvPr id="3" name="Content Placeholder 2"/>
          <p:cNvSpPr>
            <a:spLocks noGrp="1"/>
          </p:cNvSpPr>
          <p:nvPr>
            <p:ph idx="1"/>
          </p:nvPr>
        </p:nvSpPr>
        <p:spPr>
          <a:xfrm>
            <a:off x="264695" y="1229710"/>
            <a:ext cx="11622505" cy="5141953"/>
          </a:xfrm>
        </p:spPr>
        <p:txBody>
          <a:bodyPr>
            <a:normAutofit lnSpcReduction="10000"/>
          </a:bodyPr>
          <a:lstStyle/>
          <a:p>
            <a:pPr algn="just"/>
            <a:r>
              <a:rPr lang="en-US" dirty="0" smtClean="0"/>
              <a:t>FAO defines “small-scale food producers” on the basis of two criteria:</a:t>
            </a:r>
          </a:p>
          <a:p>
            <a:pPr lvl="1" algn="just"/>
            <a:r>
              <a:rPr lang="en-US" dirty="0" smtClean="0"/>
              <a:t>Physical size</a:t>
            </a:r>
          </a:p>
          <a:p>
            <a:pPr lvl="1" algn="just"/>
            <a:r>
              <a:rPr lang="en-US" dirty="0" smtClean="0"/>
              <a:t>Economic size							</a:t>
            </a:r>
            <a:r>
              <a:rPr lang="en-US" sz="2000" i="1" dirty="0" smtClean="0"/>
              <a:t>(FAO, 2018)</a:t>
            </a:r>
          </a:p>
          <a:p>
            <a:pPr algn="just"/>
            <a:r>
              <a:rPr lang="en-US" dirty="0" smtClean="0"/>
              <a:t>The definition of smallholder farms on the basis of </a:t>
            </a:r>
            <a:r>
              <a:rPr lang="en-US" i="1" dirty="0" smtClean="0"/>
              <a:t>physical size</a:t>
            </a:r>
            <a:r>
              <a:rPr lang="en-US" dirty="0" smtClean="0"/>
              <a:t> is highly variable and contextual, ranging from 0.2 to 0.5 ha and 2 to 5 ha.</a:t>
            </a:r>
          </a:p>
          <a:p>
            <a:pPr algn="just"/>
            <a:r>
              <a:rPr lang="en-US" dirty="0" smtClean="0"/>
              <a:t>Based on land size, 80% of farms in Kenya are small-scale/ smallholder farms.</a:t>
            </a:r>
          </a:p>
          <a:p>
            <a:r>
              <a:rPr lang="en-US" i="1" dirty="0" smtClean="0"/>
              <a:t>Crop </a:t>
            </a:r>
            <a:r>
              <a:rPr lang="en-US" i="1" dirty="0"/>
              <a:t>cultivation </a:t>
            </a:r>
            <a:r>
              <a:rPr lang="en-US" dirty="0"/>
              <a:t>contributed 16.6</a:t>
            </a:r>
            <a:r>
              <a:rPr lang="en-US" dirty="0" smtClean="0"/>
              <a:t>% to Kenya’s GDP </a:t>
            </a:r>
            <a:r>
              <a:rPr lang="en-US" dirty="0"/>
              <a:t>in </a:t>
            </a:r>
            <a:r>
              <a:rPr lang="en-US" dirty="0" smtClean="0"/>
              <a:t>2020.</a:t>
            </a:r>
          </a:p>
          <a:p>
            <a:pPr algn="just"/>
            <a:endParaRPr lang="en-US" dirty="0" smtClean="0"/>
          </a:p>
          <a:p>
            <a:pPr algn="just"/>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72990FA9-B737-4F8C-90C3-9EA2E4B058EF}" type="slidenum">
              <a:rPr lang="en-US" smtClean="0"/>
              <a:t>2</a:t>
            </a:fld>
            <a:endParaRPr lang="en-US"/>
          </a:p>
        </p:txBody>
      </p:sp>
    </p:spTree>
    <p:extLst>
      <p:ext uri="{BB962C8B-B14F-4D97-AF65-F5344CB8AC3E}">
        <p14:creationId xmlns:p14="http://schemas.microsoft.com/office/powerpoint/2010/main" val="1000718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u="sng" dirty="0" smtClean="0"/>
              <a:t>Objective 3: </a:t>
            </a:r>
          </a:p>
          <a:p>
            <a:r>
              <a:rPr lang="en-US" dirty="0" smtClean="0"/>
              <a:t>Design, development and implementation of a web-based Web Map Tile Service (WMTS) based on Google Earth Engine (GEE) Python API.</a:t>
            </a:r>
          </a:p>
          <a:p>
            <a:pPr marL="0" indent="0">
              <a:buNone/>
            </a:pPr>
            <a:r>
              <a:rPr lang="en-US" i="1" dirty="0" smtClean="0"/>
              <a:t>Capabilities:</a:t>
            </a:r>
          </a:p>
          <a:p>
            <a:r>
              <a:rPr lang="en-US" dirty="0" smtClean="0"/>
              <a:t>Automatic access to/ download of </a:t>
            </a:r>
            <a:r>
              <a:rPr lang="en-US" dirty="0"/>
              <a:t>Landsat 8/9, Sentinel-2A/2B, and Sentinel-1A/1B images of Kenya </a:t>
            </a:r>
            <a:r>
              <a:rPr lang="en-US" dirty="0" smtClean="0"/>
              <a:t>as they become available.</a:t>
            </a:r>
          </a:p>
          <a:p>
            <a:r>
              <a:rPr lang="en-US" dirty="0" smtClean="0"/>
              <a:t>Tiling and caching image collections.</a:t>
            </a:r>
          </a:p>
          <a:p>
            <a:pPr marL="0" indent="0">
              <a:buNone/>
            </a:pPr>
            <a:endParaRPr lang="en-US" dirty="0"/>
          </a:p>
        </p:txBody>
      </p:sp>
      <p:sp>
        <p:nvSpPr>
          <p:cNvPr id="4" name="Slide Number Placeholder 3"/>
          <p:cNvSpPr>
            <a:spLocks noGrp="1"/>
          </p:cNvSpPr>
          <p:nvPr>
            <p:ph type="sldNum" sz="quarter" idx="12"/>
          </p:nvPr>
        </p:nvSpPr>
        <p:spPr/>
        <p:txBody>
          <a:bodyPr/>
          <a:lstStyle/>
          <a:p>
            <a:fld id="{72990FA9-B737-4F8C-90C3-9EA2E4B058EF}" type="slidenum">
              <a:rPr lang="en-US" smtClean="0"/>
              <a:t>20</a:t>
            </a:fld>
            <a:endParaRPr lang="en-US"/>
          </a:p>
        </p:txBody>
      </p:sp>
    </p:spTree>
    <p:extLst>
      <p:ext uri="{BB962C8B-B14F-4D97-AF65-F5344CB8AC3E}">
        <p14:creationId xmlns:p14="http://schemas.microsoft.com/office/powerpoint/2010/main" val="4213747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9761" y="71083"/>
            <a:ext cx="10515600" cy="646139"/>
          </a:xfrm>
        </p:spPr>
        <p:txBody>
          <a:bodyPr>
            <a:normAutofit fontScale="90000"/>
          </a:bodyPr>
          <a:lstStyle/>
          <a:p>
            <a:r>
              <a:rPr lang="en-US" dirty="0" smtClean="0"/>
              <a:t>Spatio-temporal Image Fusion</a:t>
            </a:r>
            <a:endParaRPr lang="en-US" dirty="0"/>
          </a:p>
        </p:txBody>
      </p:sp>
      <p:sp>
        <p:nvSpPr>
          <p:cNvPr id="3" name="Date Placeholder 2"/>
          <p:cNvSpPr>
            <a:spLocks noGrp="1"/>
          </p:cNvSpPr>
          <p:nvPr>
            <p:ph type="dt" sz="half" idx="10"/>
          </p:nvPr>
        </p:nvSpPr>
        <p:spPr/>
        <p:txBody>
          <a:bodyPr/>
          <a:lstStyle/>
          <a:p>
            <a:r>
              <a:rPr kumimoji="1" lang="en-US" altLang="ja-JP" dirty="0"/>
              <a:t>2019/01/31</a:t>
            </a:r>
            <a:endParaRPr kumimoji="1" lang="ja-JP" altLang="en-US" dirty="0"/>
          </a:p>
        </p:txBody>
      </p:sp>
      <p:sp>
        <p:nvSpPr>
          <p:cNvPr id="4" name="Slide Number Placeholder 3"/>
          <p:cNvSpPr>
            <a:spLocks noGrp="1"/>
          </p:cNvSpPr>
          <p:nvPr>
            <p:ph type="sldNum" sz="quarter" idx="12"/>
          </p:nvPr>
        </p:nvSpPr>
        <p:spPr/>
        <p:txBody>
          <a:bodyPr/>
          <a:lstStyle/>
          <a:p>
            <a:fld id="{F7546A5E-4366-4254-BB2F-57EE1D83A04B}" type="slidenum">
              <a:rPr kumimoji="1" lang="ja-JP" altLang="en-US" smtClean="0"/>
              <a:t>21</a:t>
            </a:fld>
            <a:endParaRPr kumimoji="1" lang="ja-JP" altLang="en-US"/>
          </a:p>
        </p:txBody>
      </p:sp>
      <p:pic>
        <p:nvPicPr>
          <p:cNvPr id="1026"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2854390" y="881156"/>
            <a:ext cx="1566868" cy="15548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7452926" y="1180971"/>
            <a:ext cx="1712413" cy="1699316"/>
          </a:xfrm>
          <a:prstGeom prst="rect">
            <a:avLst/>
          </a:prstGeom>
          <a:noFill/>
          <a:scene3d>
            <a:camera prst="isometricTopUp">
              <a:rot lat="19200000" lon="18000000" rev="4800000"/>
            </a:camera>
            <a:lightRig rig="threePt" dir="t"/>
          </a:scene3d>
          <a:extLst>
            <a:ext uri="{909E8E84-426E-40DD-AFC4-6F175D3DCCD1}">
              <a14:hiddenFill xmlns:a14="http://schemas.microsoft.com/office/drawing/2010/main">
                <a:solidFill>
                  <a:srgbClr val="FFFFFF"/>
                </a:solidFill>
              </a14:hiddenFill>
            </a:ext>
          </a:extLst>
        </p:spPr>
      </p:pic>
      <p:sp>
        <p:nvSpPr>
          <p:cNvPr id="9" name="Rectangle 8"/>
          <p:cNvSpPr/>
          <p:nvPr/>
        </p:nvSpPr>
        <p:spPr>
          <a:xfrm>
            <a:off x="2828916" y="2804317"/>
            <a:ext cx="1562794" cy="1520011"/>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5124090" y="898786"/>
            <a:ext cx="1566868" cy="1520011"/>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Group 18"/>
          <p:cNvGrpSpPr/>
          <p:nvPr/>
        </p:nvGrpSpPr>
        <p:grpSpPr>
          <a:xfrm>
            <a:off x="4908233" y="2632265"/>
            <a:ext cx="1940857" cy="1823808"/>
            <a:chOff x="2932769" y="3089882"/>
            <a:chExt cx="2044178" cy="2038950"/>
          </a:xfrm>
        </p:grpSpPr>
        <p:sp>
          <p:nvSpPr>
            <p:cNvPr id="21" name="Rectangle 20"/>
            <p:cNvSpPr/>
            <p:nvPr/>
          </p:nvSpPr>
          <p:spPr>
            <a:xfrm>
              <a:off x="3264534" y="3089882"/>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2932769" y="3429516"/>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3008969" y="3360588"/>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3081744" y="3291952"/>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3129052" y="3223316"/>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3213462" y="3154680"/>
              <a:ext cx="1712413" cy="1699316"/>
            </a:xfrm>
            <a:prstGeom prst="rect">
              <a:avLst/>
            </a:prstGeom>
            <a:solidFill>
              <a:srgbClr val="E5C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Group 26"/>
          <p:cNvGrpSpPr/>
          <p:nvPr/>
        </p:nvGrpSpPr>
        <p:grpSpPr>
          <a:xfrm>
            <a:off x="7974028" y="4456073"/>
            <a:ext cx="1980673" cy="2038950"/>
            <a:chOff x="5421612" y="3089882"/>
            <a:chExt cx="1980673" cy="2038950"/>
          </a:xfrm>
        </p:grpSpPr>
        <p:pic>
          <p:nvPicPr>
            <p:cNvPr id="10"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689872" y="3089882"/>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14"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633173" y="3154680"/>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15"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576474" y="3219478"/>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16"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519775" y="3284276"/>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17"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463076" y="3360588"/>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28" name="Picture 2" descr="http://www.joshuastevens.net/images/js_bivariateGrid7.png"/>
            <p:cNvPicPr>
              <a:picLocks noChangeAspect="1" noChangeArrowheads="1"/>
            </p:cNvPicPr>
            <p:nvPr/>
          </p:nvPicPr>
          <p:blipFill rotWithShape="1">
            <a:blip r:embed="rId3">
              <a:extLst>
                <a:ext uri="{28A0092B-C50C-407E-A947-70E740481C1C}">
                  <a14:useLocalDpi xmlns:a14="http://schemas.microsoft.com/office/drawing/2010/main" val="0"/>
                </a:ext>
              </a:extLst>
            </a:blip>
            <a:srcRect r="24963" b="24600"/>
            <a:stretch/>
          </p:blipFill>
          <p:spPr bwMode="auto">
            <a:xfrm>
              <a:off x="5421612" y="3429516"/>
              <a:ext cx="1712413" cy="1699316"/>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grpSp>
      <p:grpSp>
        <p:nvGrpSpPr>
          <p:cNvPr id="50" name="Group 49"/>
          <p:cNvGrpSpPr/>
          <p:nvPr/>
        </p:nvGrpSpPr>
        <p:grpSpPr>
          <a:xfrm>
            <a:off x="6998668" y="2470458"/>
            <a:ext cx="3152714" cy="1902642"/>
            <a:chOff x="2400434" y="4046949"/>
            <a:chExt cx="4349521" cy="2673673"/>
          </a:xfrm>
        </p:grpSpPr>
        <p:grpSp>
          <p:nvGrpSpPr>
            <p:cNvPr id="43" name="Group 42"/>
            <p:cNvGrpSpPr/>
            <p:nvPr/>
          </p:nvGrpSpPr>
          <p:grpSpPr>
            <a:xfrm>
              <a:off x="3062364" y="4046949"/>
              <a:ext cx="3566267" cy="2095209"/>
              <a:chOff x="3062364" y="4046949"/>
              <a:chExt cx="3566267" cy="2095209"/>
            </a:xfrm>
          </p:grpSpPr>
          <p:sp>
            <p:nvSpPr>
              <p:cNvPr id="30" name="Rectangle 29"/>
              <p:cNvSpPr/>
              <p:nvPr/>
            </p:nvSpPr>
            <p:spPr>
              <a:xfrm>
                <a:off x="4150572" y="4177114"/>
                <a:ext cx="2478059" cy="815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Temporal change</a:t>
                </a:r>
                <a:endParaRPr kumimoji="1" lang="ja-JP" altLang="en-US" sz="2800" dirty="0">
                  <a:solidFill>
                    <a:schemeClr val="tx1"/>
                  </a:solidFill>
                </a:endParaRPr>
              </a:p>
            </p:txBody>
          </p:sp>
          <p:grpSp>
            <p:nvGrpSpPr>
              <p:cNvPr id="42" name="Group 41"/>
              <p:cNvGrpSpPr/>
              <p:nvPr/>
            </p:nvGrpSpPr>
            <p:grpSpPr>
              <a:xfrm>
                <a:off x="3062364" y="4046949"/>
                <a:ext cx="3279043" cy="2095209"/>
                <a:chOff x="-1091407" y="3618512"/>
                <a:chExt cx="3279043" cy="2095209"/>
              </a:xfrm>
            </p:grpSpPr>
            <p:grpSp>
              <p:nvGrpSpPr>
                <p:cNvPr id="38" name="Group 37"/>
                <p:cNvGrpSpPr/>
                <p:nvPr/>
              </p:nvGrpSpPr>
              <p:grpSpPr>
                <a:xfrm>
                  <a:off x="-1091407" y="3618512"/>
                  <a:ext cx="3279043" cy="2095209"/>
                  <a:chOff x="-1091407" y="3618512"/>
                  <a:chExt cx="3279043" cy="2095209"/>
                </a:xfrm>
              </p:grpSpPr>
              <p:cxnSp>
                <p:nvCxnSpPr>
                  <p:cNvPr id="32" name="Straight Arrow Connector 31"/>
                  <p:cNvCxnSpPr/>
                  <p:nvPr/>
                </p:nvCxnSpPr>
                <p:spPr>
                  <a:xfrm flipV="1">
                    <a:off x="-1089460" y="3618512"/>
                    <a:ext cx="0" cy="209520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091407" y="5691303"/>
                    <a:ext cx="3279043" cy="3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41" name="Freeform 40"/>
                <p:cNvSpPr/>
                <p:nvPr/>
              </p:nvSpPr>
              <p:spPr>
                <a:xfrm>
                  <a:off x="-1048489" y="4309148"/>
                  <a:ext cx="2952207" cy="1119587"/>
                </a:xfrm>
                <a:custGeom>
                  <a:avLst/>
                  <a:gdLst>
                    <a:gd name="connsiteX0" fmla="*/ 0 w 2952206"/>
                    <a:gd name="connsiteY0" fmla="*/ 468234 h 1119587"/>
                    <a:gd name="connsiteX1" fmla="*/ 391886 w 2952206"/>
                    <a:gd name="connsiteY1" fmla="*/ 76349 h 1119587"/>
                    <a:gd name="connsiteX2" fmla="*/ 875211 w 2952206"/>
                    <a:gd name="connsiteY2" fmla="*/ 37160 h 1119587"/>
                    <a:gd name="connsiteX3" fmla="*/ 1423851 w 2952206"/>
                    <a:gd name="connsiteY3" fmla="*/ 494360 h 1119587"/>
                    <a:gd name="connsiteX4" fmla="*/ 1698171 w 2952206"/>
                    <a:gd name="connsiteY4" fmla="*/ 847057 h 1119587"/>
                    <a:gd name="connsiteX5" fmla="*/ 2076994 w 2952206"/>
                    <a:gd name="connsiteY5" fmla="*/ 1082189 h 1119587"/>
                    <a:gd name="connsiteX6" fmla="*/ 2573383 w 2952206"/>
                    <a:gd name="connsiteY6" fmla="*/ 1095251 h 1119587"/>
                    <a:gd name="connsiteX7" fmla="*/ 2952206 w 2952206"/>
                    <a:gd name="connsiteY7" fmla="*/ 847057 h 11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206" h="1119587">
                      <a:moveTo>
                        <a:pt x="0" y="468234"/>
                      </a:moveTo>
                      <a:cubicBezTo>
                        <a:pt x="123009" y="308214"/>
                        <a:pt x="246018" y="148195"/>
                        <a:pt x="391886" y="76349"/>
                      </a:cubicBezTo>
                      <a:cubicBezTo>
                        <a:pt x="537755" y="4503"/>
                        <a:pt x="703217" y="-32508"/>
                        <a:pt x="875211" y="37160"/>
                      </a:cubicBezTo>
                      <a:cubicBezTo>
                        <a:pt x="1047205" y="106828"/>
                        <a:pt x="1286691" y="359377"/>
                        <a:pt x="1423851" y="494360"/>
                      </a:cubicBezTo>
                      <a:cubicBezTo>
                        <a:pt x="1561011" y="629343"/>
                        <a:pt x="1589314" y="749086"/>
                        <a:pt x="1698171" y="847057"/>
                      </a:cubicBezTo>
                      <a:cubicBezTo>
                        <a:pt x="1807028" y="945028"/>
                        <a:pt x="1931125" y="1040823"/>
                        <a:pt x="2076994" y="1082189"/>
                      </a:cubicBezTo>
                      <a:cubicBezTo>
                        <a:pt x="2222863" y="1123555"/>
                        <a:pt x="2427514" y="1134440"/>
                        <a:pt x="2573383" y="1095251"/>
                      </a:cubicBezTo>
                      <a:cubicBezTo>
                        <a:pt x="2719252" y="1056062"/>
                        <a:pt x="2835729" y="951559"/>
                        <a:pt x="2952206" y="847057"/>
                      </a:cubicBezTo>
                    </a:path>
                  </a:pathLst>
                </a:cu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5" name="TextBox 44"/>
            <p:cNvSpPr txBox="1"/>
            <p:nvPr/>
          </p:nvSpPr>
          <p:spPr>
            <a:xfrm rot="16200000">
              <a:off x="2052600" y="4703610"/>
              <a:ext cx="1502432" cy="806763"/>
            </a:xfrm>
            <a:prstGeom prst="rect">
              <a:avLst/>
            </a:prstGeom>
            <a:noFill/>
          </p:spPr>
          <p:txBody>
            <a:bodyPr wrap="square" rtlCol="0">
              <a:spAutoFit/>
            </a:bodyPr>
            <a:lstStyle/>
            <a:p>
              <a:r>
                <a:rPr kumimoji="1" lang="en-US" altLang="ja-JP" sz="3200" dirty="0"/>
                <a:t>NDVI</a:t>
              </a:r>
              <a:endParaRPr kumimoji="1" lang="ja-JP" altLang="en-US" sz="3200" dirty="0"/>
            </a:p>
          </p:txBody>
        </p:sp>
        <p:sp>
          <p:nvSpPr>
            <p:cNvPr id="47" name="TextBox 46"/>
            <p:cNvSpPr txBox="1"/>
            <p:nvPr/>
          </p:nvSpPr>
          <p:spPr>
            <a:xfrm>
              <a:off x="2960034" y="5985371"/>
              <a:ext cx="836440" cy="735251"/>
            </a:xfrm>
            <a:prstGeom prst="rect">
              <a:avLst/>
            </a:prstGeom>
            <a:noFill/>
          </p:spPr>
          <p:txBody>
            <a:bodyPr wrap="square" rtlCol="0">
              <a:spAutoFit/>
            </a:bodyPr>
            <a:lstStyle/>
            <a:p>
              <a:r>
                <a:rPr kumimoji="1" lang="en-US" altLang="ja-JP" sz="2800" dirty="0"/>
                <a:t>t</a:t>
              </a:r>
              <a:r>
                <a:rPr kumimoji="1" lang="en-US" altLang="ja-JP" sz="2800" baseline="-25000" dirty="0"/>
                <a:t>1</a:t>
              </a:r>
              <a:endParaRPr kumimoji="1" lang="ja-JP" altLang="en-US" sz="2800" dirty="0"/>
            </a:p>
          </p:txBody>
        </p:sp>
        <p:sp>
          <p:nvSpPr>
            <p:cNvPr id="48" name="TextBox 47"/>
            <p:cNvSpPr txBox="1"/>
            <p:nvPr/>
          </p:nvSpPr>
          <p:spPr>
            <a:xfrm>
              <a:off x="5822516" y="5985370"/>
              <a:ext cx="927439" cy="735251"/>
            </a:xfrm>
            <a:prstGeom prst="rect">
              <a:avLst/>
            </a:prstGeom>
            <a:noFill/>
          </p:spPr>
          <p:txBody>
            <a:bodyPr wrap="square" rtlCol="0">
              <a:spAutoFit/>
            </a:bodyPr>
            <a:lstStyle/>
            <a:p>
              <a:r>
                <a:rPr kumimoji="1" lang="en-US" altLang="ja-JP" sz="2800" dirty="0" err="1"/>
                <a:t>t</a:t>
              </a:r>
              <a:r>
                <a:rPr lang="en-US" altLang="ja-JP" sz="2800" baseline="-25000" dirty="0" err="1"/>
                <a:t>n</a:t>
              </a:r>
              <a:endParaRPr kumimoji="1" lang="ja-JP" altLang="en-US" sz="2800" dirty="0"/>
            </a:p>
          </p:txBody>
        </p:sp>
      </p:grpSp>
      <p:sp>
        <p:nvSpPr>
          <p:cNvPr id="52" name="Rectangle 51"/>
          <p:cNvSpPr/>
          <p:nvPr/>
        </p:nvSpPr>
        <p:spPr>
          <a:xfrm>
            <a:off x="6954147" y="929505"/>
            <a:ext cx="2737419" cy="75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Spatial d</a:t>
            </a:r>
            <a:r>
              <a:rPr kumimoji="1" lang="en-US" altLang="ja-JP" sz="2800" dirty="0">
                <a:solidFill>
                  <a:schemeClr val="tx1"/>
                </a:solidFill>
              </a:rPr>
              <a:t>ifference</a:t>
            </a:r>
            <a:endParaRPr kumimoji="1" lang="ja-JP" altLang="en-US" sz="2800" dirty="0">
              <a:solidFill>
                <a:schemeClr val="tx1"/>
              </a:solidFill>
            </a:endParaRPr>
          </a:p>
        </p:txBody>
      </p:sp>
      <p:sp>
        <p:nvSpPr>
          <p:cNvPr id="51" name="Chevron 50"/>
          <p:cNvSpPr/>
          <p:nvPr/>
        </p:nvSpPr>
        <p:spPr>
          <a:xfrm rot="5400000">
            <a:off x="1868465" y="1288296"/>
            <a:ext cx="594593" cy="98930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kumimoji="1" lang="ja-JP" altLang="en-US">
              <a:solidFill>
                <a:schemeClr val="tx1"/>
              </a:solidFill>
            </a:endParaRPr>
          </a:p>
        </p:txBody>
      </p:sp>
      <p:sp>
        <p:nvSpPr>
          <p:cNvPr id="55" name="Chevron 54"/>
          <p:cNvSpPr/>
          <p:nvPr/>
        </p:nvSpPr>
        <p:spPr>
          <a:xfrm rot="5400000">
            <a:off x="1864856" y="3060871"/>
            <a:ext cx="594593" cy="98930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kumimoji="1" lang="ja-JP" altLang="en-US">
              <a:solidFill>
                <a:schemeClr val="tx1"/>
              </a:solidFill>
            </a:endParaRPr>
          </a:p>
        </p:txBody>
      </p:sp>
      <p:grpSp>
        <p:nvGrpSpPr>
          <p:cNvPr id="56" name="Group 55"/>
          <p:cNvGrpSpPr/>
          <p:nvPr/>
        </p:nvGrpSpPr>
        <p:grpSpPr>
          <a:xfrm>
            <a:off x="2165761" y="4520870"/>
            <a:ext cx="1972492" cy="1977823"/>
            <a:chOff x="1122013" y="4520871"/>
            <a:chExt cx="1972492" cy="1977823"/>
          </a:xfrm>
        </p:grpSpPr>
        <p:sp>
          <p:nvSpPr>
            <p:cNvPr id="53" name="Oval 52"/>
            <p:cNvSpPr/>
            <p:nvPr/>
          </p:nvSpPr>
          <p:spPr>
            <a:xfrm>
              <a:off x="1122013" y="4520871"/>
              <a:ext cx="1972492" cy="1977821"/>
            </a:xfrm>
            <a:prstGeom prst="ellipse">
              <a:avLst/>
            </a:prstGeom>
            <a:gradFill>
              <a:gsLst>
                <a:gs pos="0">
                  <a:schemeClr val="accent1">
                    <a:lumMod val="20000"/>
                    <a:lumOff val="80000"/>
                  </a:schemeClr>
                </a:gs>
                <a:gs pos="80000">
                  <a:srgbClr val="00B0F0"/>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Oval 53"/>
            <p:cNvSpPr/>
            <p:nvPr/>
          </p:nvSpPr>
          <p:spPr>
            <a:xfrm>
              <a:off x="1270147" y="4533473"/>
              <a:ext cx="1635181" cy="985965"/>
            </a:xfrm>
            <a:prstGeom prst="ellipse">
              <a:avLst/>
            </a:prstGeom>
            <a:gradFill>
              <a:gsLst>
                <a:gs pos="0">
                  <a:schemeClr val="bg1">
                    <a:lumMod val="60000"/>
                    <a:lumOff val="40000"/>
                  </a:schemeClr>
                </a:gs>
                <a:gs pos="100000">
                  <a:schemeClr val="bg1">
                    <a:lumMod val="60000"/>
                    <a:lumOff val="40000"/>
                    <a:alpha val="0"/>
                  </a:schemeClr>
                </a:gs>
                <a:gs pos="0">
                  <a:schemeClr val="bg1">
                    <a:lumMod val="100000"/>
                    <a:alpha val="64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Oval 56"/>
            <p:cNvSpPr/>
            <p:nvPr/>
          </p:nvSpPr>
          <p:spPr>
            <a:xfrm>
              <a:off x="1270147" y="5533042"/>
              <a:ext cx="1793706" cy="965652"/>
            </a:xfrm>
            <a:prstGeom prst="ellipse">
              <a:avLst/>
            </a:prstGeom>
            <a:gradFill>
              <a:gsLst>
                <a:gs pos="0">
                  <a:schemeClr val="bg1">
                    <a:lumMod val="60000"/>
                    <a:lumOff val="40000"/>
                  </a:schemeClr>
                </a:gs>
                <a:gs pos="100000">
                  <a:schemeClr val="bg1">
                    <a:lumMod val="60000"/>
                    <a:lumOff val="40000"/>
                    <a:alpha val="0"/>
                  </a:schemeClr>
                </a:gs>
                <a:gs pos="0">
                  <a:schemeClr val="bg1">
                    <a:lumMod val="100000"/>
                    <a:alpha val="64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Chevron 58"/>
          <p:cNvSpPr/>
          <p:nvPr/>
        </p:nvSpPr>
        <p:spPr>
          <a:xfrm>
            <a:off x="4306778" y="5015129"/>
            <a:ext cx="594593" cy="98930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kumimoji="1" lang="ja-JP" altLang="en-US">
              <a:solidFill>
                <a:schemeClr val="tx1"/>
              </a:solidFill>
            </a:endParaRPr>
          </a:p>
        </p:txBody>
      </p:sp>
      <p:grpSp>
        <p:nvGrpSpPr>
          <p:cNvPr id="60" name="Group 59"/>
          <p:cNvGrpSpPr/>
          <p:nvPr/>
        </p:nvGrpSpPr>
        <p:grpSpPr>
          <a:xfrm>
            <a:off x="5069894" y="4580034"/>
            <a:ext cx="1972492" cy="1977823"/>
            <a:chOff x="1122013" y="4520871"/>
            <a:chExt cx="1972492" cy="1977823"/>
          </a:xfrm>
        </p:grpSpPr>
        <p:sp>
          <p:nvSpPr>
            <p:cNvPr id="61" name="Oval 60"/>
            <p:cNvSpPr/>
            <p:nvPr/>
          </p:nvSpPr>
          <p:spPr>
            <a:xfrm>
              <a:off x="1122013" y="4520871"/>
              <a:ext cx="1972492" cy="1977821"/>
            </a:xfrm>
            <a:prstGeom prst="ellipse">
              <a:avLst/>
            </a:prstGeom>
            <a:gradFill>
              <a:gsLst>
                <a:gs pos="0">
                  <a:schemeClr val="accent1">
                    <a:lumMod val="20000"/>
                    <a:lumOff val="80000"/>
                  </a:schemeClr>
                </a:gs>
                <a:gs pos="80000">
                  <a:srgbClr val="00B0F0"/>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Oval 61"/>
            <p:cNvSpPr/>
            <p:nvPr/>
          </p:nvSpPr>
          <p:spPr>
            <a:xfrm>
              <a:off x="1270147" y="4533473"/>
              <a:ext cx="1635181" cy="985965"/>
            </a:xfrm>
            <a:prstGeom prst="ellipse">
              <a:avLst/>
            </a:prstGeom>
            <a:gradFill>
              <a:gsLst>
                <a:gs pos="0">
                  <a:schemeClr val="bg1">
                    <a:lumMod val="60000"/>
                    <a:lumOff val="40000"/>
                  </a:schemeClr>
                </a:gs>
                <a:gs pos="100000">
                  <a:schemeClr val="bg1">
                    <a:lumMod val="60000"/>
                    <a:lumOff val="40000"/>
                    <a:alpha val="0"/>
                  </a:schemeClr>
                </a:gs>
                <a:gs pos="0">
                  <a:schemeClr val="bg1">
                    <a:lumMod val="100000"/>
                    <a:alpha val="64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Oval 62"/>
            <p:cNvSpPr/>
            <p:nvPr/>
          </p:nvSpPr>
          <p:spPr>
            <a:xfrm>
              <a:off x="1270147" y="5533042"/>
              <a:ext cx="1793706" cy="965652"/>
            </a:xfrm>
            <a:prstGeom prst="ellipse">
              <a:avLst/>
            </a:prstGeom>
            <a:gradFill>
              <a:gsLst>
                <a:gs pos="0">
                  <a:schemeClr val="bg1">
                    <a:lumMod val="60000"/>
                    <a:lumOff val="40000"/>
                  </a:schemeClr>
                </a:gs>
                <a:gs pos="100000">
                  <a:schemeClr val="bg1">
                    <a:lumMod val="60000"/>
                    <a:lumOff val="40000"/>
                    <a:alpha val="0"/>
                  </a:schemeClr>
                </a:gs>
                <a:gs pos="0">
                  <a:schemeClr val="bg1">
                    <a:lumMod val="100000"/>
                    <a:alpha val="64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Chevron 63"/>
          <p:cNvSpPr/>
          <p:nvPr/>
        </p:nvSpPr>
        <p:spPr>
          <a:xfrm>
            <a:off x="7161209" y="5024786"/>
            <a:ext cx="594593" cy="98930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kumimoji="1" lang="ja-JP" altLang="en-US">
              <a:solidFill>
                <a:schemeClr val="tx1"/>
              </a:solidFill>
            </a:endParaRPr>
          </a:p>
        </p:txBody>
      </p:sp>
      <p:sp>
        <p:nvSpPr>
          <p:cNvPr id="65" name="Rectangle 64"/>
          <p:cNvSpPr/>
          <p:nvPr/>
        </p:nvSpPr>
        <p:spPr>
          <a:xfrm>
            <a:off x="5004966" y="5208935"/>
            <a:ext cx="2127893" cy="75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Computation of weights</a:t>
            </a:r>
            <a:endParaRPr kumimoji="1" lang="ja-JP" altLang="en-US" sz="2800" dirty="0">
              <a:solidFill>
                <a:schemeClr val="tx1"/>
              </a:solidFill>
            </a:endParaRPr>
          </a:p>
        </p:txBody>
      </p:sp>
      <p:sp>
        <p:nvSpPr>
          <p:cNvPr id="66" name="Rectangle 65"/>
          <p:cNvSpPr/>
          <p:nvPr/>
        </p:nvSpPr>
        <p:spPr>
          <a:xfrm>
            <a:off x="2180135" y="4892346"/>
            <a:ext cx="1902700" cy="1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Search for similar pixels</a:t>
            </a:r>
            <a:endParaRPr kumimoji="1" lang="ja-JP" altLang="en-US" sz="2800" dirty="0">
              <a:solidFill>
                <a:schemeClr val="tx1"/>
              </a:solidFill>
            </a:endParaRPr>
          </a:p>
        </p:txBody>
      </p:sp>
      <p:sp>
        <p:nvSpPr>
          <p:cNvPr id="67" name="Rectangle 66"/>
          <p:cNvSpPr/>
          <p:nvPr/>
        </p:nvSpPr>
        <p:spPr>
          <a:xfrm>
            <a:off x="2749124" y="1074053"/>
            <a:ext cx="1821834" cy="1489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Fine </a:t>
            </a:r>
          </a:p>
          <a:p>
            <a:pPr algn="ctr"/>
            <a:r>
              <a:rPr kumimoji="1" lang="en-US" altLang="ja-JP" sz="2800" dirty="0">
                <a:solidFill>
                  <a:schemeClr val="tx1"/>
                </a:solidFill>
              </a:rPr>
              <a:t>resolution</a:t>
            </a:r>
          </a:p>
          <a:p>
            <a:pPr algn="ctr"/>
            <a:r>
              <a:rPr lang="en-US" altLang="ja-JP" sz="2800" dirty="0" err="1">
                <a:solidFill>
                  <a:schemeClr val="tx1"/>
                </a:solidFill>
              </a:rPr>
              <a:t>NDVI</a:t>
            </a:r>
            <a:r>
              <a:rPr lang="en-US" altLang="ja-JP" sz="2800" baseline="-25000" dirty="0" err="1">
                <a:solidFill>
                  <a:schemeClr val="tx1"/>
                </a:solidFill>
              </a:rPr>
              <a:t>ref</a:t>
            </a:r>
            <a:endParaRPr lang="ja-JP" altLang="en-US" sz="2800" dirty="0">
              <a:solidFill>
                <a:schemeClr val="tx1"/>
              </a:solidFill>
            </a:endParaRPr>
          </a:p>
          <a:p>
            <a:pPr algn="ctr"/>
            <a:endParaRPr kumimoji="1" lang="ja-JP" altLang="en-US" sz="2800" dirty="0">
              <a:solidFill>
                <a:schemeClr val="tx1"/>
              </a:solidFill>
            </a:endParaRPr>
          </a:p>
        </p:txBody>
      </p:sp>
      <p:sp>
        <p:nvSpPr>
          <p:cNvPr id="68" name="Rectangle 67"/>
          <p:cNvSpPr/>
          <p:nvPr/>
        </p:nvSpPr>
        <p:spPr>
          <a:xfrm>
            <a:off x="5016208" y="1214488"/>
            <a:ext cx="1821834" cy="123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Coarse </a:t>
            </a:r>
          </a:p>
          <a:p>
            <a:pPr algn="ctr"/>
            <a:r>
              <a:rPr kumimoji="1" lang="en-US" altLang="ja-JP" sz="2800" dirty="0">
                <a:solidFill>
                  <a:schemeClr val="tx1"/>
                </a:solidFill>
              </a:rPr>
              <a:t>resolution</a:t>
            </a:r>
          </a:p>
          <a:p>
            <a:pPr algn="ctr"/>
            <a:r>
              <a:rPr lang="en-US" altLang="ja-JP" sz="2800" dirty="0" err="1">
                <a:solidFill>
                  <a:schemeClr val="tx1"/>
                </a:solidFill>
              </a:rPr>
              <a:t>NDVI</a:t>
            </a:r>
            <a:r>
              <a:rPr lang="en-US" altLang="ja-JP" sz="2800" baseline="-25000" dirty="0" err="1">
                <a:solidFill>
                  <a:schemeClr val="tx1"/>
                </a:solidFill>
              </a:rPr>
              <a:t>ref</a:t>
            </a:r>
            <a:endParaRPr lang="ja-JP" altLang="en-US" sz="2800" dirty="0">
              <a:solidFill>
                <a:schemeClr val="tx1"/>
              </a:solidFill>
            </a:endParaRPr>
          </a:p>
          <a:p>
            <a:pPr algn="ctr"/>
            <a:endParaRPr kumimoji="1" lang="ja-JP" altLang="en-US" sz="2800" dirty="0">
              <a:solidFill>
                <a:schemeClr val="tx1"/>
              </a:solidFill>
            </a:endParaRPr>
          </a:p>
        </p:txBody>
      </p:sp>
      <p:sp>
        <p:nvSpPr>
          <p:cNvPr id="70" name="Rectangle 69"/>
          <p:cNvSpPr/>
          <p:nvPr/>
        </p:nvSpPr>
        <p:spPr>
          <a:xfrm>
            <a:off x="2725898" y="3108606"/>
            <a:ext cx="1821834" cy="113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Coarse </a:t>
            </a:r>
          </a:p>
          <a:p>
            <a:pPr algn="ctr"/>
            <a:r>
              <a:rPr kumimoji="1" lang="en-US" altLang="ja-JP" sz="2800" dirty="0">
                <a:solidFill>
                  <a:schemeClr val="tx1"/>
                </a:solidFill>
              </a:rPr>
              <a:t>resolution</a:t>
            </a:r>
          </a:p>
          <a:p>
            <a:pPr algn="ctr"/>
            <a:r>
              <a:rPr lang="en-US" altLang="ja-JP" sz="2800" dirty="0" err="1">
                <a:solidFill>
                  <a:schemeClr val="tx1"/>
                </a:solidFill>
              </a:rPr>
              <a:t>NDVI</a:t>
            </a:r>
            <a:r>
              <a:rPr lang="en-US" altLang="ja-JP" sz="2800" baseline="-25000" dirty="0" err="1">
                <a:solidFill>
                  <a:schemeClr val="tx1"/>
                </a:solidFill>
              </a:rPr>
              <a:t>ref</a:t>
            </a:r>
            <a:endParaRPr lang="ja-JP" altLang="en-US" sz="2800" dirty="0">
              <a:solidFill>
                <a:schemeClr val="tx1"/>
              </a:solidFill>
            </a:endParaRPr>
          </a:p>
          <a:p>
            <a:pPr algn="ctr"/>
            <a:endParaRPr kumimoji="1" lang="ja-JP" altLang="en-US" sz="2800" dirty="0">
              <a:solidFill>
                <a:schemeClr val="tx1"/>
              </a:solidFill>
            </a:endParaRPr>
          </a:p>
        </p:txBody>
      </p:sp>
      <p:sp>
        <p:nvSpPr>
          <p:cNvPr id="71" name="Rectangle 70"/>
          <p:cNvSpPr/>
          <p:nvPr/>
        </p:nvSpPr>
        <p:spPr>
          <a:xfrm>
            <a:off x="4759559" y="3188922"/>
            <a:ext cx="1821834" cy="1139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Coarse </a:t>
            </a:r>
          </a:p>
          <a:p>
            <a:pPr algn="ctr"/>
            <a:r>
              <a:rPr kumimoji="1" lang="en-US" altLang="ja-JP" sz="2800" dirty="0">
                <a:solidFill>
                  <a:schemeClr val="tx1"/>
                </a:solidFill>
              </a:rPr>
              <a:t>resolution</a:t>
            </a:r>
          </a:p>
          <a:p>
            <a:pPr algn="ctr"/>
            <a:r>
              <a:rPr lang="en-US" altLang="ja-JP" sz="2800" dirty="0">
                <a:solidFill>
                  <a:schemeClr val="tx1"/>
                </a:solidFill>
              </a:rPr>
              <a:t>NDVI</a:t>
            </a:r>
            <a:endParaRPr lang="ja-JP" altLang="en-US" sz="2800" dirty="0">
              <a:solidFill>
                <a:schemeClr val="tx1"/>
              </a:solidFill>
            </a:endParaRPr>
          </a:p>
          <a:p>
            <a:pPr algn="ctr"/>
            <a:endParaRPr kumimoji="1" lang="ja-JP" altLang="en-US" sz="2800" dirty="0">
              <a:solidFill>
                <a:schemeClr val="tx1"/>
              </a:solidFill>
            </a:endParaRPr>
          </a:p>
        </p:txBody>
      </p:sp>
      <p:cxnSp>
        <p:nvCxnSpPr>
          <p:cNvPr id="72" name="Straight Arrow Connector 71"/>
          <p:cNvCxnSpPr/>
          <p:nvPr/>
        </p:nvCxnSpPr>
        <p:spPr>
          <a:xfrm flipV="1">
            <a:off x="6471069" y="3495771"/>
            <a:ext cx="382140" cy="354109"/>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9280647">
            <a:off x="6312005" y="3256225"/>
            <a:ext cx="1036514" cy="954107"/>
          </a:xfrm>
          <a:prstGeom prst="rect">
            <a:avLst/>
          </a:prstGeom>
          <a:noFill/>
        </p:spPr>
        <p:txBody>
          <a:bodyPr wrap="square" rtlCol="0">
            <a:spAutoFit/>
          </a:bodyPr>
          <a:lstStyle/>
          <a:p>
            <a:r>
              <a:rPr kumimoji="1" lang="en-US" altLang="ja-JP" sz="2800" dirty="0"/>
              <a:t>t</a:t>
            </a:r>
            <a:r>
              <a:rPr kumimoji="1" lang="en-US" altLang="ja-JP" sz="2800" baseline="-25000" dirty="0"/>
              <a:t>1</a:t>
            </a:r>
            <a:r>
              <a:rPr kumimoji="1" lang="en-US" altLang="ja-JP" sz="2800" dirty="0"/>
              <a:t>~</a:t>
            </a:r>
            <a:r>
              <a:rPr lang="en-US" altLang="ja-JP" sz="2800" dirty="0"/>
              <a:t>t</a:t>
            </a:r>
            <a:r>
              <a:rPr lang="en-US" altLang="ja-JP" sz="2800" baseline="-25000" dirty="0"/>
              <a:t>n</a:t>
            </a:r>
            <a:endParaRPr lang="ja-JP" altLang="en-US" sz="2800" dirty="0"/>
          </a:p>
          <a:p>
            <a:endParaRPr kumimoji="1" lang="ja-JP" altLang="en-US" sz="2800" dirty="0"/>
          </a:p>
        </p:txBody>
      </p:sp>
      <p:cxnSp>
        <p:nvCxnSpPr>
          <p:cNvPr id="77" name="Straight Connector 76"/>
          <p:cNvCxnSpPr/>
          <p:nvPr/>
        </p:nvCxnSpPr>
        <p:spPr>
          <a:xfrm>
            <a:off x="4577294" y="1658598"/>
            <a:ext cx="3645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70223" y="3496279"/>
            <a:ext cx="3645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004680" y="5133310"/>
            <a:ext cx="1669201" cy="752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Fine resolution NDVI</a:t>
            </a:r>
            <a:endParaRPr kumimoji="1" lang="ja-JP" altLang="en-US" sz="2800" dirty="0">
              <a:solidFill>
                <a:schemeClr val="tx1"/>
              </a:solidFill>
            </a:endParaRPr>
          </a:p>
        </p:txBody>
      </p:sp>
      <p:sp>
        <p:nvSpPr>
          <p:cNvPr id="83" name="TextBox 82"/>
          <p:cNvSpPr txBox="1"/>
          <p:nvPr/>
        </p:nvSpPr>
        <p:spPr>
          <a:xfrm rot="19280647">
            <a:off x="9537577" y="5129080"/>
            <a:ext cx="1036514" cy="954107"/>
          </a:xfrm>
          <a:prstGeom prst="rect">
            <a:avLst/>
          </a:prstGeom>
          <a:noFill/>
        </p:spPr>
        <p:txBody>
          <a:bodyPr wrap="square" rtlCol="0">
            <a:spAutoFit/>
          </a:bodyPr>
          <a:lstStyle/>
          <a:p>
            <a:r>
              <a:rPr kumimoji="1" lang="en-US" altLang="ja-JP" sz="2800" dirty="0"/>
              <a:t>t</a:t>
            </a:r>
            <a:r>
              <a:rPr kumimoji="1" lang="en-US" altLang="ja-JP" sz="2800" baseline="-25000" dirty="0"/>
              <a:t>1</a:t>
            </a:r>
            <a:r>
              <a:rPr kumimoji="1" lang="en-US" altLang="ja-JP" sz="2800" dirty="0"/>
              <a:t>~</a:t>
            </a:r>
            <a:r>
              <a:rPr lang="en-US" altLang="ja-JP" sz="2800" dirty="0"/>
              <a:t>t</a:t>
            </a:r>
            <a:r>
              <a:rPr lang="en-US" altLang="ja-JP" sz="2800" baseline="-25000" dirty="0"/>
              <a:t>n</a:t>
            </a:r>
            <a:endParaRPr lang="ja-JP" altLang="en-US" sz="2800" dirty="0"/>
          </a:p>
          <a:p>
            <a:endParaRPr kumimoji="1" lang="ja-JP" altLang="en-US" sz="2800" dirty="0"/>
          </a:p>
        </p:txBody>
      </p:sp>
      <p:cxnSp>
        <p:nvCxnSpPr>
          <p:cNvPr id="84" name="Straight Arrow Connector 83"/>
          <p:cNvCxnSpPr/>
          <p:nvPr/>
        </p:nvCxnSpPr>
        <p:spPr>
          <a:xfrm flipV="1">
            <a:off x="9632837" y="5342381"/>
            <a:ext cx="382140" cy="354109"/>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606443" y="6496924"/>
            <a:ext cx="3456999" cy="369332"/>
          </a:xfrm>
          <a:prstGeom prst="rect">
            <a:avLst/>
          </a:prstGeom>
          <a:noFill/>
        </p:spPr>
        <p:txBody>
          <a:bodyPr wrap="square" rtlCol="0">
            <a:spAutoFit/>
          </a:bodyPr>
          <a:lstStyle/>
          <a:p>
            <a:r>
              <a:rPr lang="en-GB" altLang="ja-JP" dirty="0"/>
              <a:t>Zhu </a:t>
            </a:r>
            <a:r>
              <a:rPr lang="en-GB" altLang="ja-JP" i="1" dirty="0"/>
              <a:t>et al.(2010); </a:t>
            </a:r>
            <a:r>
              <a:rPr lang="en-GB" altLang="ja-JP" dirty="0"/>
              <a:t>Xia</a:t>
            </a:r>
            <a:r>
              <a:rPr lang="en-GB" altLang="ja-JP" i="1" dirty="0"/>
              <a:t> et al. </a:t>
            </a:r>
            <a:r>
              <a:rPr lang="en-GB" altLang="ja-JP" dirty="0"/>
              <a:t>(2018)</a:t>
            </a:r>
            <a:endParaRPr kumimoji="1" lang="ja-JP" altLang="en-US" i="1" dirty="0"/>
          </a:p>
        </p:txBody>
      </p:sp>
    </p:spTree>
    <p:extLst>
      <p:ext uri="{BB962C8B-B14F-4D97-AF65-F5344CB8AC3E}">
        <p14:creationId xmlns:p14="http://schemas.microsoft.com/office/powerpoint/2010/main" val="332949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Statement</a:t>
            </a:r>
            <a:endParaRPr lang="en-US" dirty="0"/>
          </a:p>
        </p:txBody>
      </p:sp>
      <p:sp>
        <p:nvSpPr>
          <p:cNvPr id="6" name="Content Placeholder 5"/>
          <p:cNvSpPr>
            <a:spLocks noGrp="1"/>
          </p:cNvSpPr>
          <p:nvPr>
            <p:ph sz="half" idx="1"/>
          </p:nvPr>
        </p:nvSpPr>
        <p:spPr>
          <a:xfrm>
            <a:off x="324853" y="1214396"/>
            <a:ext cx="5694947" cy="5522954"/>
          </a:xfrm>
        </p:spPr>
        <p:txBody>
          <a:bodyPr>
            <a:normAutofit/>
          </a:bodyPr>
          <a:lstStyle/>
          <a:p>
            <a:r>
              <a:rPr lang="en-US" dirty="0" smtClean="0"/>
              <a:t>SDG 2 on ‘zero hunger’ recognizes the need to promote and support:</a:t>
            </a:r>
          </a:p>
          <a:p>
            <a:pPr lvl="1"/>
            <a:r>
              <a:rPr lang="en-US" dirty="0" smtClean="0">
                <a:solidFill>
                  <a:srgbClr val="FF0000"/>
                </a:solidFill>
              </a:rPr>
              <a:t>Small-scale farmers</a:t>
            </a:r>
          </a:p>
          <a:p>
            <a:pPr lvl="1"/>
            <a:r>
              <a:rPr lang="en-US" dirty="0" smtClean="0"/>
              <a:t>Sustainable agriculture</a:t>
            </a:r>
          </a:p>
          <a:p>
            <a:pPr lvl="1"/>
            <a:r>
              <a:rPr lang="en-US" dirty="0" smtClean="0"/>
              <a:t>Equal </a:t>
            </a:r>
            <a:r>
              <a:rPr lang="en-US" dirty="0"/>
              <a:t>access to </a:t>
            </a:r>
            <a:r>
              <a:rPr lang="en-US" dirty="0" smtClean="0"/>
              <a:t>land </a:t>
            </a:r>
            <a:r>
              <a:rPr lang="en-US" i="1" dirty="0" smtClean="0">
                <a:solidFill>
                  <a:srgbClr val="FF0000"/>
                </a:solidFill>
              </a:rPr>
              <a:t>technology</a:t>
            </a:r>
            <a:r>
              <a:rPr lang="en-US" dirty="0" smtClean="0"/>
              <a:t> </a:t>
            </a:r>
            <a:r>
              <a:rPr lang="en-US" dirty="0"/>
              <a:t>and </a:t>
            </a:r>
            <a:r>
              <a:rPr lang="en-US" dirty="0" smtClean="0"/>
              <a:t>markets</a:t>
            </a:r>
          </a:p>
          <a:p>
            <a:r>
              <a:rPr lang="en-US" dirty="0"/>
              <a:t>Lack of data </a:t>
            </a:r>
            <a:r>
              <a:rPr lang="en-US" dirty="0" smtClean="0"/>
              <a:t>affects </a:t>
            </a:r>
            <a:r>
              <a:rPr lang="en-US" dirty="0"/>
              <a:t>deployment of technology in small scale sector</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4450" y="1214438"/>
            <a:ext cx="5270500" cy="5270500"/>
          </a:xfrm>
        </p:spPr>
      </p:pic>
      <p:sp>
        <p:nvSpPr>
          <p:cNvPr id="4" name="Slide Number Placeholder 3"/>
          <p:cNvSpPr>
            <a:spLocks noGrp="1"/>
          </p:cNvSpPr>
          <p:nvPr>
            <p:ph type="sldNum" sz="quarter" idx="4294967295"/>
          </p:nvPr>
        </p:nvSpPr>
        <p:spPr>
          <a:xfrm>
            <a:off x="11607800" y="6372225"/>
            <a:ext cx="584200" cy="365125"/>
          </a:xfrm>
        </p:spPr>
        <p:txBody>
          <a:bodyPr/>
          <a:lstStyle/>
          <a:p>
            <a:fld id="{72990FA9-B737-4F8C-90C3-9EA2E4B058EF}" type="slidenum">
              <a:rPr lang="en-US" smtClean="0"/>
              <a:t>3</a:t>
            </a:fld>
            <a:endParaRPr lang="en-US"/>
          </a:p>
        </p:txBody>
      </p:sp>
      <p:sp>
        <p:nvSpPr>
          <p:cNvPr id="9" name="Rounded Rectangle 8"/>
          <p:cNvSpPr/>
          <p:nvPr/>
        </p:nvSpPr>
        <p:spPr>
          <a:xfrm>
            <a:off x="9909810" y="1214396"/>
            <a:ext cx="1697990" cy="17345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5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kumimoji="1" lang="en-US" altLang="ja-JP" dirty="0" smtClean="0"/>
              <a:t>Global population increase and urbanization </a:t>
            </a:r>
            <a:r>
              <a:rPr kumimoji="1" lang="en-US" altLang="ja-JP" dirty="0" smtClean="0">
                <a:sym typeface="Wingdings" panose="05000000000000000000" pitchFamily="2" charset="2"/>
              </a:rPr>
              <a:t> </a:t>
            </a:r>
            <a:endParaRPr lang="en-US" dirty="0"/>
          </a:p>
        </p:txBody>
      </p:sp>
      <p:grpSp>
        <p:nvGrpSpPr>
          <p:cNvPr id="6" name="Group 5"/>
          <p:cNvGrpSpPr/>
          <p:nvPr/>
        </p:nvGrpSpPr>
        <p:grpSpPr>
          <a:xfrm>
            <a:off x="2041212" y="1306698"/>
            <a:ext cx="8109575" cy="5287685"/>
            <a:chOff x="0" y="3111519"/>
            <a:chExt cx="5370983" cy="3309393"/>
          </a:xfrm>
        </p:grpSpPr>
        <p:grpSp>
          <p:nvGrpSpPr>
            <p:cNvPr id="7" name="Group 6"/>
            <p:cNvGrpSpPr/>
            <p:nvPr/>
          </p:nvGrpSpPr>
          <p:grpSpPr>
            <a:xfrm>
              <a:off x="0" y="3111519"/>
              <a:ext cx="5370982" cy="3105246"/>
              <a:chOff x="104775" y="3071874"/>
              <a:chExt cx="5370982" cy="3105246"/>
            </a:xfrm>
          </p:grpSpPr>
          <p:pic>
            <p:nvPicPr>
              <p:cNvPr id="9" name="Picture 4" descr="infographics on the growth of citie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071874"/>
                <a:ext cx="5370982" cy="310524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04775" y="4957042"/>
                <a:ext cx="1274737" cy="1220078"/>
                <a:chOff x="1637712" y="5510410"/>
                <a:chExt cx="1274737" cy="1220078"/>
              </a:xfrm>
            </p:grpSpPr>
            <p:grpSp>
              <p:nvGrpSpPr>
                <p:cNvPr id="11" name="Group 10"/>
                <p:cNvGrpSpPr/>
                <p:nvPr/>
              </p:nvGrpSpPr>
              <p:grpSpPr>
                <a:xfrm>
                  <a:off x="1637712" y="5510410"/>
                  <a:ext cx="1274737" cy="1220078"/>
                  <a:chOff x="104775" y="4957042"/>
                  <a:chExt cx="1274737" cy="1220078"/>
                </a:xfrm>
              </p:grpSpPr>
              <p:sp>
                <p:nvSpPr>
                  <p:cNvPr id="13" name="Rectangle 12"/>
                  <p:cNvSpPr/>
                  <p:nvPr/>
                </p:nvSpPr>
                <p:spPr>
                  <a:xfrm>
                    <a:off x="104775" y="4981575"/>
                    <a:ext cx="1095375" cy="1195545"/>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p:nvSpPr>
                <p:spPr>
                  <a:xfrm>
                    <a:off x="423122" y="4957042"/>
                    <a:ext cx="885742" cy="390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endParaRPr>
                  </a:p>
                  <a:p>
                    <a:pPr algn="ctr"/>
                    <a:endParaRPr lang="en-US" altLang="ja-JP" sz="2000" b="1" dirty="0">
                      <a:solidFill>
                        <a:schemeClr val="tx1"/>
                      </a:solidFill>
                    </a:endParaRPr>
                  </a:p>
                  <a:p>
                    <a:pPr algn="ctr"/>
                    <a:r>
                      <a:rPr kumimoji="1" lang="en-US" altLang="ja-JP" sz="2000" b="1" dirty="0">
                        <a:solidFill>
                          <a:schemeClr val="tx1"/>
                        </a:solidFill>
                      </a:rPr>
                      <a:t>400k</a:t>
                    </a:r>
                  </a:p>
                  <a:p>
                    <a:pPr algn="ctr"/>
                    <a:r>
                      <a:rPr lang="en-US" altLang="ja-JP" sz="2000" b="1" dirty="0">
                        <a:solidFill>
                          <a:schemeClr val="tx1"/>
                        </a:solidFill>
                      </a:rPr>
                      <a:t> </a:t>
                    </a:r>
                    <a:endParaRPr kumimoji="1" lang="en-US" altLang="ja-JP" sz="2000" b="1" dirty="0">
                      <a:solidFill>
                        <a:schemeClr val="tx1"/>
                      </a:solidFill>
                    </a:endParaRPr>
                  </a:p>
                  <a:p>
                    <a:pPr algn="ctr"/>
                    <a:endParaRPr kumimoji="1" lang="ja-JP" altLang="en-US" sz="2000" b="1" dirty="0">
                      <a:solidFill>
                        <a:schemeClr val="tx1"/>
                      </a:solidFill>
                    </a:endParaRPr>
                  </a:p>
                </p:txBody>
              </p:sp>
              <p:sp>
                <p:nvSpPr>
                  <p:cNvPr id="15" name="Flowchart: Connector 14"/>
                  <p:cNvSpPr/>
                  <p:nvPr/>
                </p:nvSpPr>
                <p:spPr>
                  <a:xfrm>
                    <a:off x="322714" y="5135759"/>
                    <a:ext cx="45719" cy="45719"/>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Flowchart: Connector 15"/>
                  <p:cNvSpPr/>
                  <p:nvPr/>
                </p:nvSpPr>
                <p:spPr>
                  <a:xfrm>
                    <a:off x="126500" y="5689518"/>
                    <a:ext cx="438149" cy="405884"/>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520505" y="5327181"/>
                    <a:ext cx="690974" cy="390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endParaRPr>
                  </a:p>
                  <a:p>
                    <a:pPr algn="ctr"/>
                    <a:endParaRPr lang="en-US" altLang="ja-JP" sz="2000" b="1" dirty="0">
                      <a:solidFill>
                        <a:schemeClr val="tx1"/>
                      </a:solidFill>
                    </a:endParaRPr>
                  </a:p>
                  <a:p>
                    <a:pPr algn="ctr"/>
                    <a:r>
                      <a:rPr kumimoji="1" lang="en-US" altLang="ja-JP" sz="2000" b="1" dirty="0">
                        <a:solidFill>
                          <a:schemeClr val="tx1"/>
                        </a:solidFill>
                      </a:rPr>
                      <a:t>4M</a:t>
                    </a:r>
                  </a:p>
                  <a:p>
                    <a:pPr algn="ctr"/>
                    <a:r>
                      <a:rPr lang="en-US" altLang="ja-JP" sz="2000" b="1" dirty="0">
                        <a:solidFill>
                          <a:schemeClr val="tx1"/>
                        </a:solidFill>
                      </a:rPr>
                      <a:t> </a:t>
                    </a:r>
                    <a:endParaRPr kumimoji="1" lang="en-US" altLang="ja-JP" sz="2000" b="1" dirty="0">
                      <a:solidFill>
                        <a:schemeClr val="tx1"/>
                      </a:solidFill>
                    </a:endParaRPr>
                  </a:p>
                  <a:p>
                    <a:pPr algn="ctr"/>
                    <a:endParaRPr kumimoji="1" lang="ja-JP" altLang="en-US" sz="2000" b="1" dirty="0">
                      <a:solidFill>
                        <a:schemeClr val="tx1"/>
                      </a:solidFill>
                    </a:endParaRPr>
                  </a:p>
                </p:txBody>
              </p:sp>
              <p:sp>
                <p:nvSpPr>
                  <p:cNvPr id="18" name="Rectangle 17"/>
                  <p:cNvSpPr/>
                  <p:nvPr/>
                </p:nvSpPr>
                <p:spPr>
                  <a:xfrm>
                    <a:off x="503131" y="5713560"/>
                    <a:ext cx="876381" cy="390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endParaRPr>
                  </a:p>
                  <a:p>
                    <a:pPr algn="ctr"/>
                    <a:endParaRPr lang="en-US" altLang="ja-JP" sz="2000" b="1" dirty="0">
                      <a:solidFill>
                        <a:schemeClr val="tx1"/>
                      </a:solidFill>
                    </a:endParaRPr>
                  </a:p>
                  <a:p>
                    <a:pPr algn="ctr"/>
                    <a:r>
                      <a:rPr kumimoji="1" lang="en-US" altLang="ja-JP" sz="2000" b="1" dirty="0">
                        <a:solidFill>
                          <a:schemeClr val="tx1"/>
                        </a:solidFill>
                      </a:rPr>
                      <a:t>40M</a:t>
                    </a:r>
                  </a:p>
                  <a:p>
                    <a:pPr algn="ctr"/>
                    <a:r>
                      <a:rPr lang="en-US" altLang="ja-JP" sz="2000" b="1" dirty="0">
                        <a:solidFill>
                          <a:schemeClr val="tx1"/>
                        </a:solidFill>
                      </a:rPr>
                      <a:t> </a:t>
                    </a:r>
                    <a:endParaRPr kumimoji="1" lang="en-US" altLang="ja-JP" sz="2000" b="1" dirty="0">
                      <a:solidFill>
                        <a:schemeClr val="tx1"/>
                      </a:solidFill>
                    </a:endParaRPr>
                  </a:p>
                  <a:p>
                    <a:pPr algn="ctr"/>
                    <a:endParaRPr kumimoji="1" lang="ja-JP" altLang="en-US" sz="2000" b="1" dirty="0">
                      <a:solidFill>
                        <a:schemeClr val="tx1"/>
                      </a:solidFill>
                    </a:endParaRPr>
                  </a:p>
                </p:txBody>
              </p:sp>
            </p:grpSp>
            <p:sp>
              <p:nvSpPr>
                <p:cNvPr id="12" name="Flowchart: Connector 11"/>
                <p:cNvSpPr/>
                <p:nvPr/>
              </p:nvSpPr>
              <p:spPr>
                <a:xfrm>
                  <a:off x="1830885" y="6009672"/>
                  <a:ext cx="95250" cy="952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 name="Rectangle 7"/>
            <p:cNvSpPr/>
            <p:nvPr/>
          </p:nvSpPr>
          <p:spPr>
            <a:xfrm>
              <a:off x="21726" y="6195208"/>
              <a:ext cx="5349257" cy="225704"/>
            </a:xfrm>
            <a:prstGeom prst="rect">
              <a:avLst/>
            </a:prstGeom>
          </p:spPr>
          <p:txBody>
            <a:bodyPr wrap="square">
              <a:spAutoFit/>
            </a:bodyPr>
            <a:lstStyle/>
            <a:p>
              <a:r>
                <a:rPr lang="ja-JP" altLang="en-US" sz="800" dirty="0">
                  <a:hlinkClick r:id="rId4" action="ppaction://hlinksldjump"/>
                </a:rPr>
                <a:t>http://www.urban-hub.com/urbanization/illustrating-the-urban-earth-infographics-on-the-growth-of-cities/</a:t>
              </a:r>
              <a:endParaRPr lang="ja-JP" altLang="en-US" sz="800" dirty="0"/>
            </a:p>
          </p:txBody>
        </p:sp>
      </p:grpSp>
    </p:spTree>
    <p:extLst>
      <p:ext uri="{BB962C8B-B14F-4D97-AF65-F5344CB8AC3E}">
        <p14:creationId xmlns:p14="http://schemas.microsoft.com/office/powerpoint/2010/main" val="18590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t>Problem Statement</a:t>
            </a:r>
            <a:endParaRPr lang="en-US" sz="60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5400" u="sng" dirty="0"/>
              <a:t>Challenges:</a:t>
            </a:r>
          </a:p>
          <a:p>
            <a:pPr lvl="1">
              <a:buClr>
                <a:srgbClr val="00B050"/>
              </a:buClr>
              <a:buSzPct val="100000"/>
              <a:buFont typeface="Wingdings" panose="05000000000000000000" pitchFamily="2" charset="2"/>
              <a:buChar char="v"/>
            </a:pPr>
            <a:r>
              <a:rPr lang="en-US" sz="5400" b="1" dirty="0">
                <a:solidFill>
                  <a:srgbClr val="0CAC0C"/>
                </a:solidFill>
              </a:rPr>
              <a:t>Yield: </a:t>
            </a:r>
          </a:p>
          <a:p>
            <a:pPr lvl="2">
              <a:buSzPct val="100000"/>
              <a:buFont typeface="Wingdings" panose="05000000000000000000" pitchFamily="2" charset="2"/>
              <a:buChar char="v"/>
            </a:pPr>
            <a:r>
              <a:rPr lang="en-US" sz="5000" dirty="0"/>
              <a:t>Physiological and Ecological Parameters</a:t>
            </a:r>
          </a:p>
          <a:p>
            <a:pPr lvl="1">
              <a:buClr>
                <a:srgbClr val="00B050"/>
              </a:buClr>
              <a:buSzPct val="100000"/>
              <a:buFont typeface="Wingdings" panose="05000000000000000000" pitchFamily="2" charset="2"/>
              <a:buChar char="v"/>
            </a:pPr>
            <a:r>
              <a:rPr lang="en-US" sz="5400" b="1" dirty="0">
                <a:solidFill>
                  <a:srgbClr val="0CAC0C"/>
                </a:solidFill>
              </a:rPr>
              <a:t>Protein content: </a:t>
            </a:r>
          </a:p>
          <a:p>
            <a:pPr lvl="2">
              <a:buSzPct val="100000"/>
              <a:buFont typeface="Wingdings" panose="05000000000000000000" pitchFamily="2" charset="2"/>
              <a:buChar char="v"/>
            </a:pPr>
            <a:r>
              <a:rPr lang="en-US" sz="4600" b="1" dirty="0">
                <a:latin typeface="Calibri" panose="020F0502020204030204" pitchFamily="34" charset="0"/>
                <a:cs typeface="Calibri" panose="020F0502020204030204" pitchFamily="34" charset="0"/>
              </a:rPr>
              <a:t>↑</a:t>
            </a:r>
            <a:r>
              <a:rPr lang="en-US" sz="4600" dirty="0">
                <a:latin typeface="Calibri" panose="020F0502020204030204" pitchFamily="34" charset="0"/>
                <a:cs typeface="Calibri" panose="020F0502020204030204" pitchFamily="34" charset="0"/>
              </a:rPr>
              <a:t>Protein </a:t>
            </a:r>
            <a:r>
              <a:rPr lang="en-US" sz="4600" b="1" dirty="0">
                <a:latin typeface="Calibri" panose="020F0502020204030204" pitchFamily="34" charset="0"/>
                <a:cs typeface="Calibri" panose="020F0502020204030204" pitchFamily="34" charset="0"/>
              </a:rPr>
              <a:t>↑</a:t>
            </a:r>
            <a:r>
              <a:rPr lang="en-US" sz="4600" dirty="0"/>
              <a:t>Nitrogen</a:t>
            </a:r>
            <a:endParaRPr lang="en-US" sz="4600" dirty="0">
              <a:latin typeface="Calibri" panose="020F0502020204030204" pitchFamily="34" charset="0"/>
              <a:cs typeface="Calibri" panose="020F0502020204030204" pitchFamily="34" charset="0"/>
              <a:sym typeface="Wingdings" panose="05000000000000000000" pitchFamily="2" charset="2"/>
            </a:endParaRPr>
          </a:p>
          <a:p>
            <a:pPr lvl="1">
              <a:buClr>
                <a:srgbClr val="00B050"/>
              </a:buClr>
              <a:buSzPct val="100000"/>
              <a:buFont typeface="Wingdings" panose="05000000000000000000" pitchFamily="2" charset="2"/>
              <a:buChar char="v"/>
            </a:pPr>
            <a:r>
              <a:rPr lang="en-US" sz="5800" b="1" dirty="0">
                <a:solidFill>
                  <a:srgbClr val="0CAC0C"/>
                </a:solidFill>
              </a:rPr>
              <a:t>Pests and diseases:</a:t>
            </a:r>
          </a:p>
          <a:p>
            <a:pPr lvl="2">
              <a:buSzPct val="100000"/>
              <a:buFont typeface="Wingdings" panose="05000000000000000000" pitchFamily="2" charset="2"/>
              <a:buChar char="v"/>
            </a:pPr>
            <a:r>
              <a:rPr lang="en-US" sz="5400" dirty="0"/>
              <a:t>Crop protection strategies</a:t>
            </a:r>
          </a:p>
        </p:txBody>
      </p:sp>
      <p:sp>
        <p:nvSpPr>
          <p:cNvPr id="5" name="Slide Number Placeholder 4"/>
          <p:cNvSpPr>
            <a:spLocks noGrp="1"/>
          </p:cNvSpPr>
          <p:nvPr>
            <p:ph type="sldNum" sz="quarter" idx="12"/>
          </p:nvPr>
        </p:nvSpPr>
        <p:spPr/>
        <p:txBody>
          <a:bodyPr/>
          <a:lstStyle/>
          <a:p>
            <a:pPr>
              <a:defRPr/>
            </a:pPr>
            <a:fld id="{23DB4C73-E75D-44C7-945B-7F17FE5514D2}" type="slidenum">
              <a:rPr lang="en-US" sz="1800" kern="0" smtClean="0">
                <a:solidFill>
                  <a:sysClr val="windowText" lastClr="000000"/>
                </a:solidFill>
              </a:rPr>
              <a:pPr>
                <a:defRPr/>
              </a:pPr>
              <a:t>5</a:t>
            </a:fld>
            <a:endParaRPr lang="en-US" sz="1800" kern="0">
              <a:solidFill>
                <a:sysClr val="windowText" lastClr="000000"/>
              </a:solidFill>
            </a:endParaRPr>
          </a:p>
        </p:txBody>
      </p:sp>
      <p:sp>
        <p:nvSpPr>
          <p:cNvPr id="4" name="Rectangle 3"/>
          <p:cNvSpPr/>
          <p:nvPr/>
        </p:nvSpPr>
        <p:spPr>
          <a:xfrm>
            <a:off x="3945612" y="6075614"/>
            <a:ext cx="8035835" cy="369332"/>
          </a:xfrm>
          <a:prstGeom prst="rect">
            <a:avLst/>
          </a:prstGeom>
        </p:spPr>
        <p:txBody>
          <a:bodyPr wrap="square">
            <a:spAutoFit/>
          </a:bodyPr>
          <a:lstStyle/>
          <a:p>
            <a:pPr>
              <a:defRPr/>
            </a:pPr>
            <a:r>
              <a:rPr lang="en-US" kern="0" dirty="0">
                <a:solidFill>
                  <a:sysClr val="windowText" lastClr="000000"/>
                </a:solidFill>
              </a:rPr>
              <a:t>Serrano et al., (2000); Slafer, G. A., &amp; Satorre, E. H. (1999); </a:t>
            </a:r>
            <a:r>
              <a:rPr lang="en-US" kern="0" dirty="0" err="1">
                <a:solidFill>
                  <a:sysClr val="windowText" lastClr="000000"/>
                </a:solidFill>
              </a:rPr>
              <a:t>Schirrmann</a:t>
            </a:r>
            <a:r>
              <a:rPr lang="en-US" kern="0" dirty="0">
                <a:solidFill>
                  <a:sysClr val="windowText" lastClr="000000"/>
                </a:solidFill>
              </a:rPr>
              <a:t> et al., (2016). </a:t>
            </a:r>
          </a:p>
        </p:txBody>
      </p:sp>
    </p:spTree>
    <p:extLst>
      <p:ext uri="{BB962C8B-B14F-4D97-AF65-F5344CB8AC3E}">
        <p14:creationId xmlns:p14="http://schemas.microsoft.com/office/powerpoint/2010/main" val="3964837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Justification</a:t>
            </a:r>
            <a:endParaRPr lang="en-US" dirty="0"/>
          </a:p>
        </p:txBody>
      </p:sp>
      <p:sp>
        <p:nvSpPr>
          <p:cNvPr id="6" name="Content Placeholder 5"/>
          <p:cNvSpPr>
            <a:spLocks noGrp="1"/>
          </p:cNvSpPr>
          <p:nvPr>
            <p:ph idx="1"/>
          </p:nvPr>
        </p:nvSpPr>
        <p:spPr>
          <a:xfrm>
            <a:off x="298985" y="1366870"/>
            <a:ext cx="11622505" cy="5087677"/>
          </a:xfrm>
        </p:spPr>
        <p:txBody>
          <a:bodyPr>
            <a:normAutofit/>
          </a:bodyPr>
          <a:lstStyle/>
          <a:p>
            <a:r>
              <a:rPr lang="en-US" dirty="0" smtClean="0"/>
              <a:t>Technology-driven agriculture will require data on:</a:t>
            </a:r>
          </a:p>
          <a:p>
            <a:pPr lvl="1"/>
            <a:r>
              <a:rPr lang="en-US" dirty="0" smtClean="0"/>
              <a:t>Area of land under cultivation</a:t>
            </a:r>
          </a:p>
          <a:p>
            <a:pPr lvl="1"/>
            <a:r>
              <a:rPr lang="en-US" dirty="0" smtClean="0"/>
              <a:t>Types of crops being cultivated</a:t>
            </a:r>
          </a:p>
          <a:p>
            <a:pPr lvl="1"/>
            <a:r>
              <a:rPr lang="en-US" dirty="0" smtClean="0"/>
              <a:t>Status of crops (moisture and nutrient content)</a:t>
            </a:r>
          </a:p>
          <a:p>
            <a:r>
              <a:rPr lang="en-US" dirty="0" smtClean="0"/>
              <a:t>Small-scale crop farming is characterized by high spatial and temporal heterogeneity.</a:t>
            </a:r>
          </a:p>
          <a:p>
            <a:r>
              <a:rPr lang="en-US" dirty="0" smtClean="0"/>
              <a:t>Mapping strategies should be able to handle temporally</a:t>
            </a:r>
            <a:r>
              <a:rPr lang="en-US" dirty="0"/>
              <a:t>, spatially, and spectrally complex </a:t>
            </a:r>
            <a:r>
              <a:rPr lang="en-US" dirty="0" smtClean="0"/>
              <a:t>data </a:t>
            </a:r>
            <a:r>
              <a:rPr lang="en-US" dirty="0" smtClean="0">
                <a:solidFill>
                  <a:srgbClr val="FF0000"/>
                </a:solidFill>
                <a:sym typeface="Wingdings" panose="05000000000000000000" pitchFamily="2" charset="2"/>
              </a:rPr>
              <a:t></a:t>
            </a:r>
            <a:r>
              <a:rPr lang="en-US" dirty="0" smtClean="0">
                <a:sym typeface="Wingdings" panose="05000000000000000000" pitchFamily="2" charset="2"/>
              </a:rPr>
              <a:t> </a:t>
            </a:r>
            <a:r>
              <a:rPr lang="en-US" i="1" dirty="0" smtClean="0">
                <a:sym typeface="Wingdings" panose="05000000000000000000" pitchFamily="2" charset="2"/>
              </a:rPr>
              <a:t>Artificial Intelligence / Machine Learning (AI/ ML).</a:t>
            </a:r>
          </a:p>
        </p:txBody>
      </p:sp>
      <p:sp>
        <p:nvSpPr>
          <p:cNvPr id="4" name="Rounded Rectangle 3"/>
          <p:cNvSpPr/>
          <p:nvPr/>
        </p:nvSpPr>
        <p:spPr>
          <a:xfrm>
            <a:off x="0" y="1366870"/>
            <a:ext cx="12192000" cy="4792630"/>
          </a:xfrm>
          <a:prstGeom prst="roundRect">
            <a:avLst/>
          </a:prstGeom>
          <a:solidFill>
            <a:srgbClr val="0099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marL="857250" lvl="0" indent="-857250">
              <a:buSzPct val="100000"/>
              <a:buFont typeface="Wingdings" panose="05000000000000000000" pitchFamily="2" charset="2"/>
              <a:buChar char="v"/>
              <a:defRPr/>
            </a:pPr>
            <a:r>
              <a:rPr lang="en-US" sz="5400" dirty="0" smtClean="0">
                <a:solidFill>
                  <a:schemeClr val="tx1"/>
                </a:solidFill>
              </a:rPr>
              <a:t>Biomass </a:t>
            </a:r>
            <a:r>
              <a:rPr lang="en-US" sz="5400" dirty="0">
                <a:solidFill>
                  <a:schemeClr val="tx1"/>
                </a:solidFill>
              </a:rPr>
              <a:t>and yield </a:t>
            </a:r>
            <a:r>
              <a:rPr lang="en-US" sz="5400" dirty="0" smtClean="0">
                <a:solidFill>
                  <a:schemeClr val="tx1"/>
                </a:solidFill>
              </a:rPr>
              <a:t>estimation</a:t>
            </a:r>
          </a:p>
          <a:p>
            <a:pPr marL="857250" lvl="0" indent="-857250">
              <a:buSzPct val="100000"/>
              <a:buFont typeface="Wingdings" panose="05000000000000000000" pitchFamily="2" charset="2"/>
              <a:buChar char="v"/>
              <a:defRPr/>
            </a:pPr>
            <a:r>
              <a:rPr lang="en-US" sz="5400" dirty="0" smtClean="0">
                <a:solidFill>
                  <a:schemeClr val="tx1"/>
                </a:solidFill>
              </a:rPr>
              <a:t>Vegetation and water stress monitoring</a:t>
            </a:r>
            <a:endParaRPr kumimoji="0" lang="en-US" sz="5400" b="0" i="0" u="none" strike="noStrike" kern="0" cap="none" spc="0" normalizeH="0" baseline="0" noProof="0" dirty="0" smtClean="0">
              <a:ln>
                <a:noFill/>
              </a:ln>
              <a:solidFill>
                <a:sysClr val="windowText" lastClr="000000"/>
              </a:solidFill>
              <a:effectLst/>
              <a:uLnTx/>
              <a:uFillTx/>
            </a:endParaRPr>
          </a:p>
          <a:p>
            <a:pPr marL="857250" lvl="0" indent="-857250">
              <a:buSzPct val="100000"/>
              <a:buFont typeface="Wingdings" panose="05000000000000000000" pitchFamily="2" charset="2"/>
              <a:buChar char="v"/>
              <a:defRPr/>
            </a:pPr>
            <a:r>
              <a:rPr lang="en-US" sz="5400" dirty="0" smtClean="0">
                <a:solidFill>
                  <a:schemeClr val="tx1"/>
                </a:solidFill>
              </a:rPr>
              <a:t>Crop </a:t>
            </a:r>
            <a:r>
              <a:rPr lang="en-US" sz="5400" dirty="0">
                <a:solidFill>
                  <a:schemeClr val="tx1"/>
                </a:solidFill>
              </a:rPr>
              <a:t>acreage </a:t>
            </a:r>
            <a:r>
              <a:rPr lang="en-US" sz="5400" dirty="0" smtClean="0">
                <a:solidFill>
                  <a:schemeClr val="tx1"/>
                </a:solidFill>
              </a:rPr>
              <a:t>estimation</a:t>
            </a:r>
          </a:p>
          <a:p>
            <a:pPr marL="857250" lvl="0" indent="-857250">
              <a:buSzPct val="100000"/>
              <a:buFont typeface="Wingdings" panose="05000000000000000000" pitchFamily="2" charset="2"/>
              <a:buChar char="v"/>
              <a:defRPr/>
            </a:pPr>
            <a:r>
              <a:rPr lang="en-US" sz="5400" dirty="0" smtClean="0">
                <a:solidFill>
                  <a:schemeClr val="tx1"/>
                </a:solidFill>
              </a:rPr>
              <a:t>Crop </a:t>
            </a:r>
            <a:r>
              <a:rPr lang="en-US" sz="5400" dirty="0">
                <a:solidFill>
                  <a:schemeClr val="tx1"/>
                </a:solidFill>
              </a:rPr>
              <a:t>type proportion </a:t>
            </a:r>
            <a:r>
              <a:rPr lang="en-US" sz="5400" dirty="0" smtClean="0">
                <a:solidFill>
                  <a:schemeClr val="tx1"/>
                </a:solidFill>
              </a:rPr>
              <a:t>mapping</a:t>
            </a:r>
            <a:endParaRPr kumimoji="0" lang="en-US" sz="5400" b="0" i="0" u="none" strike="noStrike" kern="0" cap="none" spc="0" normalizeH="0" baseline="0" noProof="0" dirty="0" smtClean="0">
              <a:ln>
                <a:noFill/>
              </a:ln>
              <a:solidFill>
                <a:sysClr val="windowText" lastClr="000000"/>
              </a:solidFill>
              <a:effectLst/>
              <a:uLnTx/>
              <a:uFillTx/>
            </a:endParaRPr>
          </a:p>
          <a:p>
            <a:pPr marL="857250" marR="0" lvl="0" indent="-857250" defTabSz="914400" eaLnBrk="1" fontAlgn="auto" latinLnBrk="0" hangingPunct="1">
              <a:lnSpc>
                <a:spcPct val="100000"/>
              </a:lnSpc>
              <a:spcBef>
                <a:spcPts val="0"/>
              </a:spcBef>
              <a:spcAft>
                <a:spcPts val="0"/>
              </a:spcAft>
              <a:buClrTx/>
              <a:buSzPct val="150000"/>
              <a:buFontTx/>
              <a:buBlip>
                <a:blip r:embed="rId3"/>
              </a:buBlip>
              <a:tabLst/>
              <a:defRPr/>
            </a:pPr>
            <a:endParaRPr kumimoji="0" lang="en-US" sz="5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7639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546A5E-4366-4254-BB2F-57EE1D83A04B}" type="slidenum">
              <a:rPr kumimoji="1" lang="ja-JP" altLang="en-US" smtClean="0"/>
              <a:t>7</a:t>
            </a:fld>
            <a:endParaRPr kumimoji="1" lang="ja-JP" altLang="en-US"/>
          </a:p>
        </p:txBody>
      </p:sp>
      <p:sp>
        <p:nvSpPr>
          <p:cNvPr id="6" name="Title 5"/>
          <p:cNvSpPr>
            <a:spLocks noGrp="1"/>
          </p:cNvSpPr>
          <p:nvPr>
            <p:ph type="title"/>
          </p:nvPr>
        </p:nvSpPr>
        <p:spPr/>
        <p:txBody>
          <a:bodyPr/>
          <a:lstStyle/>
          <a:p>
            <a:r>
              <a:rPr lang="en-US" dirty="0" smtClean="0"/>
              <a:t>Justification</a:t>
            </a:r>
            <a:endParaRPr lang="en-US" dirty="0"/>
          </a:p>
        </p:txBody>
      </p:sp>
      <p:sp>
        <p:nvSpPr>
          <p:cNvPr id="11" name="TextBox 10"/>
          <p:cNvSpPr txBox="1"/>
          <p:nvPr/>
        </p:nvSpPr>
        <p:spPr>
          <a:xfrm>
            <a:off x="1757431" y="3839315"/>
            <a:ext cx="3983982" cy="1815882"/>
          </a:xfrm>
          <a:prstGeom prst="rect">
            <a:avLst/>
          </a:prstGeom>
          <a:noFill/>
        </p:spPr>
        <p:txBody>
          <a:bodyPr wrap="square" rtlCol="0">
            <a:spAutoFit/>
          </a:bodyPr>
          <a:lstStyle/>
          <a:p>
            <a:pPr algn="just"/>
            <a:r>
              <a:rPr lang="en-US" altLang="ja-JP" sz="2800" dirty="0">
                <a:solidFill>
                  <a:srgbClr val="FF0000"/>
                </a:solidFill>
              </a:rPr>
              <a:t>Understanding</a:t>
            </a:r>
          </a:p>
          <a:p>
            <a:pPr marL="214313" indent="-214313" algn="just">
              <a:buFont typeface="Arial" panose="020B0604020202020204" pitchFamily="34" charset="0"/>
              <a:buChar char="•"/>
            </a:pPr>
            <a:r>
              <a:rPr lang="en-US" altLang="ja-JP" sz="2800" dirty="0"/>
              <a:t>Sensing </a:t>
            </a:r>
            <a:r>
              <a:rPr lang="en-US" altLang="ja-JP" sz="2800" dirty="0">
                <a:sym typeface="Wingdings" panose="05000000000000000000" pitchFamily="2" charset="2"/>
              </a:rPr>
              <a:t> Data</a:t>
            </a:r>
          </a:p>
          <a:p>
            <a:pPr marL="214313" indent="-214313" algn="just">
              <a:buFont typeface="Arial" panose="020B0604020202020204" pitchFamily="34" charset="0"/>
              <a:buChar char="•"/>
            </a:pPr>
            <a:r>
              <a:rPr lang="en-US" altLang="ja-JP" sz="2800" dirty="0">
                <a:sym typeface="Wingdings" panose="05000000000000000000" pitchFamily="2" charset="2"/>
              </a:rPr>
              <a:t>Modeling  Mechanism</a:t>
            </a:r>
          </a:p>
          <a:p>
            <a:pPr marL="214313" indent="-214313" algn="just">
              <a:buFont typeface="Arial" panose="020B0604020202020204" pitchFamily="34" charset="0"/>
              <a:buChar char="•"/>
            </a:pPr>
            <a:r>
              <a:rPr lang="en-US" altLang="ja-JP" sz="2800" dirty="0">
                <a:sym typeface="Wingdings" panose="05000000000000000000" pitchFamily="2" charset="2"/>
              </a:rPr>
              <a:t>Governing Rule</a:t>
            </a:r>
            <a:endParaRPr lang="ja-JP" altLang="en-US" sz="2800" dirty="0"/>
          </a:p>
        </p:txBody>
      </p:sp>
      <p:sp>
        <p:nvSpPr>
          <p:cNvPr id="13" name="TextBox 12"/>
          <p:cNvSpPr txBox="1"/>
          <p:nvPr/>
        </p:nvSpPr>
        <p:spPr>
          <a:xfrm>
            <a:off x="7611731" y="4034218"/>
            <a:ext cx="2351641" cy="1384995"/>
          </a:xfrm>
          <a:prstGeom prst="rect">
            <a:avLst/>
          </a:prstGeom>
          <a:noFill/>
          <a:ln>
            <a:solidFill>
              <a:schemeClr val="tx1"/>
            </a:solidFill>
          </a:ln>
        </p:spPr>
        <p:txBody>
          <a:bodyPr wrap="square" rtlCol="0">
            <a:spAutoFit/>
          </a:bodyPr>
          <a:lstStyle/>
          <a:p>
            <a:r>
              <a:rPr lang="en-US" altLang="ja-JP" sz="2800" dirty="0"/>
              <a:t>Actions</a:t>
            </a:r>
          </a:p>
          <a:p>
            <a:pPr marL="214313" indent="-214313">
              <a:buFont typeface="Arial" panose="020B0604020202020204" pitchFamily="34" charset="0"/>
              <a:buChar char="•"/>
            </a:pPr>
            <a:r>
              <a:rPr lang="en-US" altLang="ja-JP" sz="2800" dirty="0"/>
              <a:t>Management</a:t>
            </a:r>
          </a:p>
          <a:p>
            <a:pPr marL="214313" indent="-214313">
              <a:buFont typeface="Arial" panose="020B0604020202020204" pitchFamily="34" charset="0"/>
              <a:buChar char="•"/>
            </a:pPr>
            <a:r>
              <a:rPr lang="en-US" altLang="ja-JP" sz="2800" dirty="0"/>
              <a:t>Policy</a:t>
            </a:r>
            <a:endParaRPr lang="ja-JP" altLang="en-US" sz="2800" dirty="0"/>
          </a:p>
        </p:txBody>
      </p:sp>
      <p:sp>
        <p:nvSpPr>
          <p:cNvPr id="7" name="TextBox 6"/>
          <p:cNvSpPr txBox="1"/>
          <p:nvPr/>
        </p:nvSpPr>
        <p:spPr>
          <a:xfrm>
            <a:off x="7722907" y="6356352"/>
            <a:ext cx="2351641" cy="300082"/>
          </a:xfrm>
          <a:prstGeom prst="rect">
            <a:avLst/>
          </a:prstGeom>
          <a:noFill/>
        </p:spPr>
        <p:txBody>
          <a:bodyPr wrap="square" rtlCol="0">
            <a:spAutoFit/>
          </a:bodyPr>
          <a:lstStyle/>
          <a:p>
            <a:r>
              <a:rPr lang="en-US" altLang="ja-JP" sz="1350" i="1" dirty="0"/>
              <a:t>Modified from: Sakai (2004)</a:t>
            </a:r>
            <a:endParaRPr lang="ja-JP" altLang="en-US" sz="1350" i="1" dirty="0"/>
          </a:p>
        </p:txBody>
      </p:sp>
      <p:grpSp>
        <p:nvGrpSpPr>
          <p:cNvPr id="24" name="Group 23"/>
          <p:cNvGrpSpPr/>
          <p:nvPr/>
        </p:nvGrpSpPr>
        <p:grpSpPr>
          <a:xfrm>
            <a:off x="4224679" y="1192203"/>
            <a:ext cx="3276608" cy="3270041"/>
            <a:chOff x="2783076" y="782433"/>
            <a:chExt cx="3532444" cy="3509685"/>
          </a:xfrm>
        </p:grpSpPr>
        <p:sp>
          <p:nvSpPr>
            <p:cNvPr id="16" name="Oval 15"/>
            <p:cNvSpPr/>
            <p:nvPr/>
          </p:nvSpPr>
          <p:spPr>
            <a:xfrm>
              <a:off x="2783076" y="782433"/>
              <a:ext cx="3532444" cy="3509685"/>
            </a:xfrm>
            <a:prstGeom prst="ellipse">
              <a:avLst/>
            </a:prstGeom>
            <a:gradFill flip="none" rotWithShape="1">
              <a:gsLst>
                <a:gs pos="0">
                  <a:schemeClr val="accent6">
                    <a:lumMod val="20000"/>
                    <a:lumOff val="80000"/>
                  </a:schemeClr>
                </a:gs>
                <a:gs pos="70000">
                  <a:schemeClr val="accent6"/>
                </a:gs>
              </a:gsLst>
              <a:path path="circle">
                <a:fillToRect l="50000" t="50000" r="50000" b="50000"/>
              </a:path>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500"/>
            </a:p>
          </p:txBody>
        </p:sp>
        <p:sp>
          <p:nvSpPr>
            <p:cNvPr id="23" name="Oval 22"/>
            <p:cNvSpPr/>
            <p:nvPr/>
          </p:nvSpPr>
          <p:spPr>
            <a:xfrm>
              <a:off x="3281274" y="806505"/>
              <a:ext cx="2515355" cy="2622184"/>
            </a:xfrm>
            <a:prstGeom prst="ellipse">
              <a:avLst/>
            </a:prstGeom>
            <a:gradFill flip="none" rotWithShape="1">
              <a:gsLst>
                <a:gs pos="0">
                  <a:schemeClr val="bg1">
                    <a:alpha val="64000"/>
                  </a:schemeClr>
                </a:gs>
                <a:gs pos="7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27" name="Diagram 26"/>
          <p:cNvGraphicFramePr/>
          <p:nvPr>
            <p:extLst>
              <p:ext uri="{D42A27DB-BD31-4B8C-83A1-F6EECF244321}">
                <p14:modId xmlns:p14="http://schemas.microsoft.com/office/powerpoint/2010/main" val="1769364199"/>
              </p:ext>
            </p:extLst>
          </p:nvPr>
        </p:nvGraphicFramePr>
        <p:xfrm>
          <a:off x="4224677" y="1668352"/>
          <a:ext cx="3330196" cy="233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extBox 28"/>
          <p:cNvSpPr txBox="1"/>
          <p:nvPr/>
        </p:nvSpPr>
        <p:spPr>
          <a:xfrm>
            <a:off x="4982098" y="1214455"/>
            <a:ext cx="1815353" cy="707886"/>
          </a:xfrm>
          <a:prstGeom prst="rect">
            <a:avLst/>
          </a:prstGeom>
          <a:noFill/>
        </p:spPr>
        <p:txBody>
          <a:bodyPr wrap="square" rtlCol="0">
            <a:spAutoFit/>
          </a:bodyPr>
          <a:lstStyle/>
          <a:p>
            <a:pPr algn="ctr"/>
            <a:r>
              <a:rPr kumimoji="1" lang="en-US" altLang="ja-JP" sz="4000" dirty="0">
                <a:solidFill>
                  <a:schemeClr val="bg1"/>
                </a:solidFill>
              </a:rPr>
              <a:t>Space</a:t>
            </a:r>
            <a:endParaRPr kumimoji="1" lang="ja-JP" altLang="en-US" sz="4000" dirty="0">
              <a:solidFill>
                <a:schemeClr val="bg1"/>
              </a:solidFill>
            </a:endParaRPr>
          </a:p>
        </p:txBody>
      </p:sp>
      <p:sp>
        <p:nvSpPr>
          <p:cNvPr id="30" name="Bent Arrow 29"/>
          <p:cNvSpPr>
            <a:spLocks noChangeAspect="1"/>
          </p:cNvSpPr>
          <p:nvPr/>
        </p:nvSpPr>
        <p:spPr>
          <a:xfrm rot="5400000" flipV="1">
            <a:off x="2995690" y="2743039"/>
            <a:ext cx="1296000" cy="1161974"/>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Right Arrow 31"/>
          <p:cNvSpPr/>
          <p:nvPr/>
        </p:nvSpPr>
        <p:spPr>
          <a:xfrm>
            <a:off x="5800165" y="4726715"/>
            <a:ext cx="1701122"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Bent Arrow 32"/>
          <p:cNvSpPr/>
          <p:nvPr/>
        </p:nvSpPr>
        <p:spPr>
          <a:xfrm flipH="1">
            <a:off x="7523475" y="2585165"/>
            <a:ext cx="1396407" cy="1335585"/>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Striped Right Arrow 33"/>
          <p:cNvSpPr/>
          <p:nvPr/>
        </p:nvSpPr>
        <p:spPr>
          <a:xfrm>
            <a:off x="3062703" y="5490517"/>
            <a:ext cx="5836024" cy="843184"/>
          </a:xfrm>
          <a:prstGeom prst="stripedRightArrow">
            <a:avLst/>
          </a:prstGeom>
          <a:gradFill>
            <a:gsLst>
              <a:gs pos="0">
                <a:schemeClr val="accent5">
                  <a:lumMod val="20000"/>
                  <a:lumOff val="80000"/>
                </a:schemeClr>
              </a:gs>
              <a:gs pos="70000">
                <a:schemeClr val="accent5">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ectangle 34"/>
          <p:cNvSpPr/>
          <p:nvPr/>
        </p:nvSpPr>
        <p:spPr>
          <a:xfrm>
            <a:off x="3173880" y="5705962"/>
            <a:ext cx="1483364" cy="416269"/>
          </a:xfrm>
          <a:prstGeom prst="rect">
            <a:avLst/>
          </a:prstGeom>
          <a:gradFill>
            <a:gsLst>
              <a:gs pos="0">
                <a:schemeClr val="accent5">
                  <a:lumMod val="20000"/>
                  <a:lumOff val="80000"/>
                </a:schemeClr>
              </a:gs>
              <a:gs pos="70000">
                <a:schemeClr val="accent5">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Time</a:t>
            </a:r>
            <a:endParaRPr kumimoji="1" lang="ja-JP" altLang="en-US" sz="3200" dirty="0"/>
          </a:p>
        </p:txBody>
      </p:sp>
      <p:pic>
        <p:nvPicPr>
          <p:cNvPr id="17" name="Picture 16"/>
          <p:cNvPicPr>
            <a:picLocks noChangeAspect="1"/>
          </p:cNvPicPr>
          <p:nvPr/>
        </p:nvPicPr>
        <p:blipFill rotWithShape="1">
          <a:blip r:embed="rId8">
            <a:extLst>
              <a:ext uri="{28A0092B-C50C-407E-A947-70E740481C1C}">
                <a14:useLocalDpi xmlns:a14="http://schemas.microsoft.com/office/drawing/2010/main" val="0"/>
              </a:ext>
            </a:extLst>
          </a:blip>
          <a:srcRect t="4185"/>
          <a:stretch/>
        </p:blipFill>
        <p:spPr>
          <a:xfrm>
            <a:off x="271925" y="1446140"/>
            <a:ext cx="11648150" cy="4817500"/>
          </a:xfrm>
          <a:prstGeom prst="rect">
            <a:avLst/>
          </a:prstGeom>
        </p:spPr>
      </p:pic>
    </p:spTree>
    <p:extLst>
      <p:ext uri="{BB962C8B-B14F-4D97-AF65-F5344CB8AC3E}">
        <p14:creationId xmlns:p14="http://schemas.microsoft.com/office/powerpoint/2010/main" val="92220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24"/>
                                        </p:tgtEl>
                                        <p:attrNameLst>
                                          <p:attrName>r</p:attrName>
                                        </p:attrNameLst>
                                      </p:cBhvr>
                                    </p:animRot>
                                  </p:childTnLst>
                                </p:cTn>
                              </p:par>
                              <p:par>
                                <p:cTn id="7" presetID="63" presetClass="path" presetSubtype="0" repeatCount="indefinite" fill="hold" grpId="0" nodeType="withEffect">
                                  <p:stCondLst>
                                    <p:cond delay="0"/>
                                  </p:stCondLst>
                                  <p:childTnLst>
                                    <p:animMotion origin="layout" path="M 1.66667E-6 1.48148E-6 L 0.41649 1.48148E-6 " pathEditMode="relative" rAng="0" ptsTypes="AA">
                                      <p:cBhvr>
                                        <p:cTn id="8" dur="3000" fill="hold"/>
                                        <p:tgtEl>
                                          <p:spTgt spid="35"/>
                                        </p:tgtEl>
                                        <p:attrNameLst>
                                          <p:attrName>ppt_x</p:attrName>
                                          <p:attrName>ppt_y</p:attrName>
                                        </p:attrNameLst>
                                      </p:cBhvr>
                                      <p:rCtr x="20816"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Content Placeholder 3"/>
          <p:cNvSpPr>
            <a:spLocks noGrp="1"/>
          </p:cNvSpPr>
          <p:nvPr>
            <p:ph idx="1"/>
          </p:nvPr>
        </p:nvSpPr>
        <p:spPr/>
        <p:txBody>
          <a:bodyPr>
            <a:normAutofit fontScale="32500" lnSpcReduction="20000"/>
          </a:bodyPr>
          <a:lstStyle/>
          <a:p>
            <a:pPr marL="0" indent="0" algn="ctr">
              <a:buNone/>
            </a:pPr>
            <a:r>
              <a:rPr lang="en-US" sz="9800" b="1" dirty="0"/>
              <a:t>Main Objective </a:t>
            </a:r>
            <a:endParaRPr lang="en-US" sz="9800" dirty="0"/>
          </a:p>
          <a:p>
            <a:pPr marL="0" indent="0">
              <a:buNone/>
            </a:pPr>
            <a:r>
              <a:rPr lang="en-US" sz="8600" dirty="0"/>
              <a:t>To design, develop and implement a web-based application for the access/ download, processing, classification and retrieval of small-scale cropland specific features and outputs. </a:t>
            </a:r>
          </a:p>
          <a:p>
            <a:pPr marL="0" indent="0">
              <a:lnSpc>
                <a:spcPct val="170000"/>
              </a:lnSpc>
              <a:buNone/>
            </a:pPr>
            <a:r>
              <a:rPr lang="en-US" sz="9800" b="1" dirty="0"/>
              <a:t>Specific Objectives </a:t>
            </a:r>
            <a:endParaRPr lang="en-US" sz="9800" dirty="0"/>
          </a:p>
          <a:p>
            <a:pPr marL="180000" indent="457200">
              <a:lnSpc>
                <a:spcPts val="2880"/>
              </a:lnSpc>
              <a:buFont typeface="+mj-lt"/>
              <a:buAutoNum type="romanUcPeriod"/>
            </a:pPr>
            <a:r>
              <a:rPr lang="en-US" sz="7400" dirty="0"/>
              <a:t>To develop and implement AI/ ML image classification algorithms for mapping of land cover and final estimation and retrieval of crop area, crop status indices and crop yield</a:t>
            </a:r>
            <a:r>
              <a:rPr lang="en-US" sz="7400" dirty="0" smtClean="0"/>
              <a:t>.</a:t>
            </a:r>
          </a:p>
          <a:p>
            <a:pPr marL="180000" indent="457200">
              <a:lnSpc>
                <a:spcPts val="2880"/>
              </a:lnSpc>
              <a:buFont typeface="+mj-lt"/>
              <a:buAutoNum type="romanUcPeriod"/>
            </a:pPr>
            <a:r>
              <a:rPr lang="en-US" sz="7400" dirty="0"/>
              <a:t>To implement real-time image processing and archiving for retrieval of the Landsat 8/9, Sentinel-2A/2B, and Sentinel-1A/1B images of Kenya, as they become available. </a:t>
            </a:r>
            <a:endParaRPr lang="en-US" sz="7400" dirty="0" smtClean="0"/>
          </a:p>
          <a:p>
            <a:pPr marL="180000" indent="457200">
              <a:lnSpc>
                <a:spcPts val="2880"/>
              </a:lnSpc>
              <a:buFont typeface="+mj-lt"/>
              <a:buAutoNum type="romanUcPeriod"/>
            </a:pPr>
            <a:r>
              <a:rPr lang="en-US" sz="7400" dirty="0" smtClean="0"/>
              <a:t>To </a:t>
            </a:r>
            <a:r>
              <a:rPr lang="en-US" sz="7400" dirty="0"/>
              <a:t>develop a web-based application for the automatic download of Landsat 8/9, Sentinel-2A/2B, and Sentinel-1A/1B images of Kenya from their respective hubs/ portals. </a:t>
            </a:r>
          </a:p>
        </p:txBody>
      </p:sp>
      <p:sp>
        <p:nvSpPr>
          <p:cNvPr id="2" name="Slide Number Placeholder 1"/>
          <p:cNvSpPr>
            <a:spLocks noGrp="1"/>
          </p:cNvSpPr>
          <p:nvPr>
            <p:ph type="sldNum" sz="quarter" idx="12"/>
          </p:nvPr>
        </p:nvSpPr>
        <p:spPr/>
        <p:txBody>
          <a:bodyPr/>
          <a:lstStyle/>
          <a:p>
            <a:fld id="{72990FA9-B737-4F8C-90C3-9EA2E4B058EF}" type="slidenum">
              <a:rPr lang="en-US" smtClean="0"/>
              <a:t>8</a:t>
            </a:fld>
            <a:endParaRPr lang="en-US"/>
          </a:p>
        </p:txBody>
      </p:sp>
    </p:spTree>
    <p:extLst>
      <p:ext uri="{BB962C8B-B14F-4D97-AF65-F5344CB8AC3E}">
        <p14:creationId xmlns:p14="http://schemas.microsoft.com/office/powerpoint/2010/main" val="1303170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fld id="{72990FA9-B737-4F8C-90C3-9EA2E4B058EF}" type="slidenum">
              <a:rPr lang="en-US" smtClean="0"/>
              <a:t>9</a:t>
            </a:fld>
            <a:endParaRPr lang="en-US"/>
          </a:p>
        </p:txBody>
      </p:sp>
      <p:sp>
        <p:nvSpPr>
          <p:cNvPr id="5" name="Rounded Rectangle 4"/>
          <p:cNvSpPr/>
          <p:nvPr/>
        </p:nvSpPr>
        <p:spPr>
          <a:xfrm>
            <a:off x="2273062" y="1439570"/>
            <a:ext cx="7070271" cy="12206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solidFill>
                  <a:schemeClr val="tx1"/>
                </a:solidFill>
              </a:rPr>
              <a:t>AI/ ML image classification algorithms</a:t>
            </a:r>
          </a:p>
        </p:txBody>
      </p:sp>
      <p:sp>
        <p:nvSpPr>
          <p:cNvPr id="6" name="Rounded Rectangle 5"/>
          <p:cNvSpPr/>
          <p:nvPr/>
        </p:nvSpPr>
        <p:spPr>
          <a:xfrm>
            <a:off x="2273061" y="3193305"/>
            <a:ext cx="7070271" cy="122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Real-time</a:t>
            </a:r>
            <a:r>
              <a:rPr lang="en-US" sz="4000" dirty="0">
                <a:solidFill>
                  <a:schemeClr val="tx1"/>
                </a:solidFill>
              </a:rPr>
              <a:t>/ Near-real-time image processing </a:t>
            </a:r>
            <a:r>
              <a:rPr lang="en-US" sz="4000" dirty="0" smtClean="0">
                <a:solidFill>
                  <a:schemeClr val="tx1"/>
                </a:solidFill>
              </a:rPr>
              <a:t>algorithms</a:t>
            </a:r>
            <a:endParaRPr lang="en-US" sz="4000" dirty="0">
              <a:solidFill>
                <a:schemeClr val="tx1"/>
              </a:solidFill>
            </a:endParaRPr>
          </a:p>
        </p:txBody>
      </p:sp>
      <p:sp>
        <p:nvSpPr>
          <p:cNvPr id="7" name="Rounded Rectangle 6"/>
          <p:cNvSpPr/>
          <p:nvPr/>
        </p:nvSpPr>
        <p:spPr>
          <a:xfrm>
            <a:off x="2273061" y="5130691"/>
            <a:ext cx="7070271" cy="12409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a:solidFill>
                  <a:schemeClr val="tx1"/>
                </a:solidFill>
              </a:rPr>
              <a:t>Web Map Tile Service (WMTS)</a:t>
            </a:r>
          </a:p>
        </p:txBody>
      </p:sp>
      <p:sp>
        <p:nvSpPr>
          <p:cNvPr id="8" name="Down Arrow 7"/>
          <p:cNvSpPr/>
          <p:nvPr/>
        </p:nvSpPr>
        <p:spPr>
          <a:xfrm>
            <a:off x="5669403" y="2660179"/>
            <a:ext cx="277585" cy="53312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Down Arrow 8"/>
          <p:cNvSpPr/>
          <p:nvPr/>
        </p:nvSpPr>
        <p:spPr>
          <a:xfrm>
            <a:off x="5669403" y="4441371"/>
            <a:ext cx="277585" cy="6893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Curved Left Arrow 12"/>
          <p:cNvSpPr/>
          <p:nvPr/>
        </p:nvSpPr>
        <p:spPr>
          <a:xfrm rot="10800000">
            <a:off x="1318088" y="1877786"/>
            <a:ext cx="971304" cy="4034226"/>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Left Arrow 13"/>
          <p:cNvSpPr/>
          <p:nvPr/>
        </p:nvSpPr>
        <p:spPr>
          <a:xfrm rot="10800000">
            <a:off x="1604255" y="3655409"/>
            <a:ext cx="668803" cy="2256603"/>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51792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ea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E433C7C-D217-45A3-8758-B1FF678CEB2B}" vid="{54178D18-4FF5-47D0-9FDC-48595846B8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3416</Words>
  <Application>Microsoft Office PowerPoint</Application>
  <PresentationFormat>Widescreen</PresentationFormat>
  <Paragraphs>338</Paragraphs>
  <Slides>21</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 Unicode MS</vt:lpstr>
      <vt:lpstr>lato</vt:lpstr>
      <vt:lpstr>ＭＳ Ｐゴシック</vt:lpstr>
      <vt:lpstr>Open Sans</vt:lpstr>
      <vt:lpstr>Arial</vt:lpstr>
      <vt:lpstr>Calibri</vt:lpstr>
      <vt:lpstr>Calibri Light</vt:lpstr>
      <vt:lpstr>Times New Roman</vt:lpstr>
      <vt:lpstr>Wingdings</vt:lpstr>
      <vt:lpstr>Office Theme</vt:lpstr>
      <vt:lpstr>Wheat</vt:lpstr>
      <vt:lpstr>   Small-scale Crop Mapping using Artificial Intelligence/Machine Learning (AI/ML) </vt:lpstr>
      <vt:lpstr>Background: Small-scale Crop Farming</vt:lpstr>
      <vt:lpstr>Problem Statement</vt:lpstr>
      <vt:lpstr>Global population increase and urbanization  </vt:lpstr>
      <vt:lpstr>Problem Statement</vt:lpstr>
      <vt:lpstr>Justification</vt:lpstr>
      <vt:lpstr>Justification</vt:lpstr>
      <vt:lpstr>Objectives</vt:lpstr>
      <vt:lpstr>Methodology</vt:lpstr>
      <vt:lpstr>Methodology</vt:lpstr>
      <vt:lpstr>Facilities &amp; Equipment</vt:lpstr>
      <vt:lpstr>The Team</vt:lpstr>
      <vt:lpstr>Expected Results</vt:lpstr>
      <vt:lpstr>Budget</vt:lpstr>
      <vt:lpstr>Thank You. Questions and Comments are welcome…</vt:lpstr>
      <vt:lpstr>Auxiliary slides</vt:lpstr>
      <vt:lpstr>Methodology</vt:lpstr>
      <vt:lpstr>Methodology</vt:lpstr>
      <vt:lpstr>Methodology</vt:lpstr>
      <vt:lpstr>Methodology</vt:lpstr>
      <vt:lpstr>Spatio-temporal Image Fusion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67</cp:revision>
  <dcterms:created xsi:type="dcterms:W3CDTF">2021-10-14T13:29:43Z</dcterms:created>
  <dcterms:modified xsi:type="dcterms:W3CDTF">2021-10-30T07:04:15Z</dcterms:modified>
</cp:coreProperties>
</file>