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7" r:id="rId1"/>
    <p:sldMasterId id="2147483889" r:id="rId2"/>
    <p:sldMasterId id="2147483949" r:id="rId3"/>
    <p:sldMasterId id="2147483961" r:id="rId4"/>
    <p:sldMasterId id="2147483973" r:id="rId5"/>
  </p:sldMasterIdLst>
  <p:notesMasterIdLst>
    <p:notesMasterId r:id="rId25"/>
  </p:notesMasterIdLst>
  <p:handoutMasterIdLst>
    <p:handoutMasterId r:id="rId26"/>
  </p:handoutMasterIdLst>
  <p:sldIdLst>
    <p:sldId id="346" r:id="rId6"/>
    <p:sldId id="313" r:id="rId7"/>
    <p:sldId id="326" r:id="rId8"/>
    <p:sldId id="365" r:id="rId9"/>
    <p:sldId id="498" r:id="rId10"/>
    <p:sldId id="354" r:id="rId11"/>
    <p:sldId id="355" r:id="rId12"/>
    <p:sldId id="356" r:id="rId13"/>
    <p:sldId id="358" r:id="rId14"/>
    <p:sldId id="359" r:id="rId15"/>
    <p:sldId id="348" r:id="rId16"/>
    <p:sldId id="351" r:id="rId17"/>
    <p:sldId id="321" r:id="rId18"/>
    <p:sldId id="331" r:id="rId19"/>
    <p:sldId id="332" r:id="rId20"/>
    <p:sldId id="322" r:id="rId21"/>
    <p:sldId id="352" r:id="rId22"/>
    <p:sldId id="508" r:id="rId23"/>
    <p:sldId id="509" r:id="rId24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 dirty="0" smtClean="0">
                <a:latin typeface="Times" charset="0"/>
              </a:defRPr>
            </a:lvl1pPr>
          </a:lstStyle>
          <a:p>
            <a:pPr>
              <a:defRPr/>
            </a:pPr>
            <a:r>
              <a:rPr lang="en-US" altLang="en-US"/>
              <a:t>UNIT-1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 dirty="0" smtClean="0">
                <a:latin typeface="Times" charset="0"/>
              </a:defRPr>
            </a:lvl1pPr>
          </a:lstStyle>
          <a:p>
            <a:pPr>
              <a:defRPr/>
            </a:pPr>
            <a:r>
              <a:rPr lang="en-US" altLang="en-US"/>
              <a:t>MAGNETISM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charset="0"/>
              </a:defRPr>
            </a:lvl1pPr>
          </a:lstStyle>
          <a:p>
            <a:pPr>
              <a:defRPr/>
            </a:pPr>
            <a:fld id="{06BBA327-C7B8-4275-8BB0-D202856D4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pPr>
              <a:defRPr/>
            </a:pPr>
            <a:fld id="{597142C8-EFFA-4B5D-98AA-BEFA6ED7C528}" type="datetimeFigureOut">
              <a:rPr lang="en-US"/>
              <a:pPr>
                <a:defRPr/>
              </a:pPr>
              <a:t>14-Dec-21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pPr>
              <a:defRPr/>
            </a:pPr>
            <a:fld id="{34899C0E-6268-4D4A-9250-627B12B55EE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441" tIns="49721" rIns="99441" bIns="49721" anchor="ctr"/>
          <a:lstStyle/>
          <a:p>
            <a:endParaRPr lang="en-IN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024736" y="9723062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0717" tIns="0" rIns="20717" bIns="0" anchor="b"/>
          <a:lstStyle/>
          <a:p>
            <a:pPr algn="r" eaLnBrk="0" hangingPunct="0"/>
            <a:r>
              <a:rPr lang="en-US" sz="1100" i="1" dirty="0"/>
              <a:t>6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9723062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441" tIns="49721" rIns="99441" bIns="49721" anchor="ctr"/>
          <a:lstStyle/>
          <a:p>
            <a:endParaRPr lang="en-IN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441" tIns="49721" rIns="99441" bIns="49721" anchor="ctr"/>
          <a:lstStyle/>
          <a:p>
            <a:endParaRPr lang="en-IN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441" tIns="49721" rIns="99441" bIns="49721" anchor="ctr"/>
          <a:lstStyle/>
          <a:p>
            <a:endParaRPr lang="en-IN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024736" y="9723062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0717" tIns="0" rIns="20717" bIns="0" anchor="b"/>
          <a:lstStyle/>
          <a:p>
            <a:pPr algn="r" eaLnBrk="0" hangingPunct="0"/>
            <a:r>
              <a:rPr lang="en-US" sz="1100" i="1" dirty="0"/>
              <a:t>7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9723062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441" tIns="49721" rIns="99441" bIns="49721" anchor="ctr"/>
          <a:lstStyle/>
          <a:p>
            <a:endParaRPr lang="en-IN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441" tIns="49721" rIns="99441" bIns="49721" anchor="ctr"/>
          <a:lstStyle/>
          <a:p>
            <a:endParaRPr lang="en-IN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441" tIns="49721" rIns="99441" bIns="49721" anchor="ctr"/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024736" y="9723062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0717" tIns="0" rIns="20717" bIns="0" anchor="b"/>
          <a:lstStyle/>
          <a:p>
            <a:pPr algn="r" eaLnBrk="0" hangingPunct="0"/>
            <a:r>
              <a:rPr lang="en-US" sz="1100" i="1" dirty="0"/>
              <a:t>8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723062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441" tIns="49721" rIns="99441" bIns="49721" anchor="ctr"/>
          <a:lstStyle/>
          <a:p>
            <a:endParaRPr lang="en-IN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3077739" cy="51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441" tIns="49721" rIns="99441" bIns="49721" anchor="ctr"/>
          <a:lstStyle/>
          <a:p>
            <a:endParaRPr lang="en-IN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AE34C3-E038-4336-A90E-69C64DE8F17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771B40F-47ED-4432-A98A-2B8068ACB6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A9653-B6E5-4C64-BFD1-228BA1719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C72E3-5C71-42B2-AEF5-57ACA56863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771B40F-47ED-4432-A98A-2B8068ACB6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D5A97-F2B9-4B63-ACE2-E9D3244895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4EDEA-D098-4029-893A-D0F5B79FEE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D3450-D9D2-4675-A8D7-5269D1235B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33E39-F14B-40BD-83C1-8B20F5DCDF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AD8A2-3F19-4BC6-91C9-C0BCB00C21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6BD41-1FB7-400C-83F2-0EC737D183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C28B3-103B-46D1-BA1A-66495C99A9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D5A97-F2B9-4B63-ACE2-E9D3244895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63E5149-4CB1-4F1C-917B-B13B47C71F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A9653-B6E5-4C64-BFD1-228BA1719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C72E3-5C71-42B2-AEF5-57ACA56863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771B40F-47ED-4432-A98A-2B8068ACB6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D5A97-F2B9-4B63-ACE2-E9D3244895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E34EDEA-D098-4029-893A-D0F5B79FEE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D3450-D9D2-4675-A8D7-5269D1235B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33E39-F14B-40BD-83C1-8B20F5DCDF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AD8A2-3F19-4BC6-91C9-C0BCB00C21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6BD41-1FB7-400C-83F2-0EC737D183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4EDEA-D098-4029-893A-D0F5B79FEE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C28B3-103B-46D1-BA1A-66495C99A9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63E5149-4CB1-4F1C-917B-B13B47C71F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A9653-B6E5-4C64-BFD1-228BA1719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C72E3-5C71-42B2-AEF5-57ACA56863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771B40F-47ED-4432-A98A-2B8068ACB6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D5A97-F2B9-4B63-ACE2-E9D3244895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E34EDEA-D098-4029-893A-D0F5B79FEE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D3450-D9D2-4675-A8D7-5269D1235B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33E39-F14B-40BD-83C1-8B20F5DCDF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AD8A2-3F19-4BC6-91C9-C0BCB00C21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D3450-D9D2-4675-A8D7-5269D1235B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6BD41-1FB7-400C-83F2-0EC737D183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C28B3-103B-46D1-BA1A-66495C99A9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63E5149-4CB1-4F1C-917B-B13B47C71F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A9653-B6E5-4C64-BFD1-228BA1719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C72E3-5C71-42B2-AEF5-57ACA56863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1B40F-47ED-4432-A98A-2B8068ACB6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D5A97-F2B9-4B63-ACE2-E9D3244895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4EDEA-D098-4029-893A-D0F5B79FEE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D3450-D9D2-4675-A8D7-5269D1235B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33E39-F14B-40BD-83C1-8B20F5DCDF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33E39-F14B-40BD-83C1-8B20F5DCDF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AD8A2-3F19-4BC6-91C9-C0BCB00C21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6BD41-1FB7-400C-83F2-0EC737D183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C28B3-103B-46D1-BA1A-66495C99A9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E5149-4CB1-4F1C-917B-B13B47C71F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A9653-B6E5-4C64-BFD1-228BA1719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C72E3-5C71-42B2-AEF5-57ACA56863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AD8A2-3F19-4BC6-91C9-C0BCB00C21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6BD41-1FB7-400C-83F2-0EC737D183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C28B3-103B-46D1-BA1A-66495C99A9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63E5149-4CB1-4F1C-917B-B13B47C71F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70B9588-7E2A-48E6-AB98-4377BA22D2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70B9588-7E2A-48E6-AB98-4377BA22D2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70B9588-7E2A-48E6-AB98-4377BA22D2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70B9588-7E2A-48E6-AB98-4377BA22D2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0B9588-7E2A-48E6-AB98-4377BA22D2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2071678"/>
            <a:ext cx="77867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At any point P the magnitude of the magnetic field intensity produced by a differential element is proportional to the product of the current, the magnitude of the differential length, and the sine of the angle lying between the filament and a line connecting the filament to the point P at which the field is desired; also, the magnitude of the field is inversely proportional to the square of the distance from the filament to the point P.  The constant of proportionality is 1/4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p.</a:t>
            </a:r>
          </a:p>
          <a:p>
            <a:endParaRPr lang="en-US" dirty="0">
              <a:solidFill>
                <a:srgbClr val="000000"/>
              </a:solidFill>
              <a:latin typeface="Symbol" pitchFamily="18" charset="2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+mj-lt"/>
              </a:rPr>
              <a:t>MATHEMATICALLY: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428860" y="285728"/>
            <a:ext cx="4357696" cy="7094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71412" tIns="28565" rIns="71412" bIns="28565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Biot</a:t>
            </a:r>
            <a:r>
              <a:rPr kumimoji="1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-Savart Law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153400" cy="868363"/>
          </a:xfrm>
        </p:spPr>
        <p:txBody>
          <a:bodyPr/>
          <a:lstStyle/>
          <a:p>
            <a:r>
              <a:rPr lang="en-US" sz="3200">
                <a:latin typeface="Comic Sans MS" pitchFamily="66" charset="0"/>
              </a:rPr>
              <a:t>Sample Problem</a:t>
            </a:r>
            <a:r>
              <a:rPr lang="en-US"/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1000" y="719138"/>
            <a:ext cx="845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The wire in Fig. ‘</a:t>
            </a:r>
            <a:r>
              <a:rPr lang="en-US" sz="2400" i="1" dirty="0">
                <a:latin typeface="Comic Sans MS" pitchFamily="66" charset="0"/>
              </a:rPr>
              <a:t>a’</a:t>
            </a:r>
            <a:r>
              <a:rPr lang="en-US" sz="2400" dirty="0">
                <a:latin typeface="Comic Sans MS" pitchFamily="66" charset="0"/>
              </a:rPr>
              <a:t> carries a current </a:t>
            </a:r>
            <a:r>
              <a:rPr lang="en-US" sz="2400" i="1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 and consists of a circular arc of radius </a:t>
            </a:r>
            <a:r>
              <a:rPr lang="en-US" sz="2400" i="1" dirty="0">
                <a:latin typeface="Comic Sans MS" pitchFamily="66" charset="0"/>
              </a:rPr>
              <a:t>R</a:t>
            </a:r>
            <a:r>
              <a:rPr lang="en-US" sz="2400" dirty="0">
                <a:latin typeface="Comic Sans MS" pitchFamily="66" charset="0"/>
              </a:rPr>
              <a:t> and central angle          </a:t>
            </a:r>
            <a:r>
              <a:rPr lang="en-US" sz="2400" dirty="0" err="1">
                <a:latin typeface="Comic Sans MS" pitchFamily="66" charset="0"/>
              </a:rPr>
              <a:t>rad</a:t>
            </a:r>
            <a:r>
              <a:rPr lang="en-US" sz="2400" dirty="0">
                <a:latin typeface="Comic Sans MS" pitchFamily="66" charset="0"/>
              </a:rPr>
              <a:t>, and two straight sections whose extensions intersect the center </a:t>
            </a:r>
            <a:r>
              <a:rPr lang="en-US" sz="2400" i="1" dirty="0">
                <a:latin typeface="Comic Sans MS" pitchFamily="66" charset="0"/>
              </a:rPr>
              <a:t>C</a:t>
            </a:r>
            <a:r>
              <a:rPr lang="en-US" sz="2400" dirty="0">
                <a:latin typeface="Comic Sans MS" pitchFamily="66" charset="0"/>
              </a:rPr>
              <a:t> of the arc. What magnetic field       does the current produce at </a:t>
            </a:r>
            <a:r>
              <a:rPr lang="en-US" sz="2400" i="1" dirty="0">
                <a:latin typeface="Comic Sans MS" pitchFamily="66" charset="0"/>
              </a:rPr>
              <a:t>C </a:t>
            </a:r>
            <a:r>
              <a:rPr lang="en-US" sz="2400" dirty="0">
                <a:latin typeface="Comic Sans MS" pitchFamily="66" charset="0"/>
              </a:rPr>
              <a:t>? </a:t>
            </a:r>
          </a:p>
        </p:txBody>
      </p:sp>
      <p:pic>
        <p:nvPicPr>
          <p:cNvPr id="9221" name="Picture 5" descr="math0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143000"/>
            <a:ext cx="685800" cy="293688"/>
          </a:xfrm>
          <a:prstGeom prst="rect">
            <a:avLst/>
          </a:prstGeom>
          <a:noFill/>
        </p:spPr>
      </p:pic>
      <p:pic>
        <p:nvPicPr>
          <p:cNvPr id="9222" name="Picture 6" descr="math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885950"/>
            <a:ext cx="425450" cy="552450"/>
          </a:xfrm>
          <a:prstGeom prst="rect">
            <a:avLst/>
          </a:prstGeom>
          <a:noFill/>
        </p:spPr>
      </p:pic>
      <p:graphicFrame>
        <p:nvGraphicFramePr>
          <p:cNvPr id="9235" name="Group 19"/>
          <p:cNvGraphicFramePr>
            <a:graphicFrameLocks noGrp="1"/>
          </p:cNvGraphicFramePr>
          <p:nvPr/>
        </p:nvGraphicFramePr>
        <p:xfrm>
          <a:off x="1166813" y="1738313"/>
          <a:ext cx="6811962" cy="3383280"/>
        </p:xfrm>
        <a:graphic>
          <a:graphicData uri="http://schemas.openxmlformats.org/drawingml/2006/table">
            <a:tbl>
              <a:tblPr/>
              <a:tblGrid>
                <a:gridCol w="681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</a:t>
                      </a:r>
                      <a:r>
                        <a:rPr kumimoji="0" lang="en-US" sz="19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</a:t>
                      </a: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24" name="Picture 8" descr="tfg0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596649"/>
            <a:ext cx="4781568" cy="4261351"/>
          </a:xfrm>
          <a:prstGeom prst="rect">
            <a:avLst/>
          </a:prstGeom>
          <a:noFill/>
        </p:spPr>
      </p:pic>
      <p:pic>
        <p:nvPicPr>
          <p:cNvPr id="9226" name="Picture 10" descr="pixe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8575" y="4938713"/>
            <a:ext cx="9525" cy="5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19" y="142852"/>
            <a:ext cx="6770717" cy="47241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71412" tIns="28565" rIns="71412" bIns="28565" anchor="t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800" dirty="0"/>
              <a:t>Force on 2 Parallel Current-Carrying Conductors</a:t>
            </a:r>
          </a:p>
        </p:txBody>
      </p:sp>
      <p:sp>
        <p:nvSpPr>
          <p:cNvPr id="590851" name="Rectangle 3"/>
          <p:cNvSpPr>
            <a:spLocks noChangeArrowheads="1"/>
          </p:cNvSpPr>
          <p:nvPr/>
        </p:nvSpPr>
        <p:spPr bwMode="auto">
          <a:xfrm>
            <a:off x="-557212" y="1349132"/>
            <a:ext cx="632777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412" tIns="28565" rIns="71412" bIns="28565">
            <a:spAutoFit/>
          </a:bodyPr>
          <a:lstStyle/>
          <a:p>
            <a:pPr marL="1300163" lvl="2" indent="-385763" defTabSz="1028700">
              <a:lnSpc>
                <a:spcPct val="91000"/>
              </a:lnSpc>
              <a:spcBef>
                <a:spcPct val="46000"/>
              </a:spcBef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Calculate force on length L of wire b due to field of wire a:</a:t>
            </a:r>
          </a:p>
          <a:p>
            <a:pPr marL="900113" lvl="1" indent="-385763" defTabSz="1028700">
              <a:lnSpc>
                <a:spcPct val="91000"/>
              </a:lnSpc>
              <a:spcBef>
                <a:spcPct val="46000"/>
              </a:spcBef>
            </a:pPr>
            <a:r>
              <a:rPr lang="en-US" sz="2200" dirty="0">
                <a:solidFill>
                  <a:srgbClr val="000000"/>
                </a:solidFill>
              </a:rPr>
              <a:t>		The field at b due to a is given by:</a:t>
            </a:r>
            <a:endParaRPr lang="en-US" sz="2700" dirty="0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69138" y="200025"/>
            <a:ext cx="695325" cy="1341438"/>
            <a:chOff x="3959" y="112"/>
            <a:chExt cx="389" cy="752"/>
          </a:xfrm>
        </p:grpSpPr>
        <p:sp>
          <p:nvSpPr>
            <p:cNvPr id="12338" name="Line 6"/>
            <p:cNvSpPr>
              <a:spLocks noChangeShapeType="1"/>
            </p:cNvSpPr>
            <p:nvPr/>
          </p:nvSpPr>
          <p:spPr bwMode="auto">
            <a:xfrm flipV="1">
              <a:off x="4144" y="144"/>
              <a:ext cx="0" cy="72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med" len="lg"/>
            </a:ln>
          </p:spPr>
          <p:txBody>
            <a:bodyPr wrap="none" lIns="80310" tIns="32124" rIns="80310" bIns="32124">
              <a:spAutoFit/>
            </a:bodyPr>
            <a:lstStyle/>
            <a:p>
              <a:endParaRPr lang="en-IN"/>
            </a:p>
          </p:txBody>
        </p:sp>
        <p:sp>
          <p:nvSpPr>
            <p:cNvPr id="12339" name="Oval 7"/>
            <p:cNvSpPr>
              <a:spLocks noChangeArrowheads="1"/>
            </p:cNvSpPr>
            <p:nvPr/>
          </p:nvSpPr>
          <p:spPr bwMode="auto">
            <a:xfrm>
              <a:off x="3960" y="632"/>
              <a:ext cx="176" cy="17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endParaRPr lang="en-IN"/>
            </a:p>
          </p:txBody>
        </p:sp>
        <p:sp>
          <p:nvSpPr>
            <p:cNvPr id="12340" name="Rectangle 8"/>
            <p:cNvSpPr>
              <a:spLocks noChangeArrowheads="1"/>
            </p:cNvSpPr>
            <p:nvPr/>
          </p:nvSpPr>
          <p:spPr bwMode="auto">
            <a:xfrm>
              <a:off x="3959" y="568"/>
              <a:ext cx="1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pPr defTabSz="1028700">
                <a:lnSpc>
                  <a:spcPct val="108000"/>
                </a:lnSpc>
              </a:pPr>
              <a:r>
                <a:rPr lang="en-US" sz="2700">
                  <a:solidFill>
                    <a:schemeClr val="accent1"/>
                  </a:solidFill>
                  <a:latin typeface="Symbol" pitchFamily="18" charset="2"/>
                </a:rPr>
                <a:t>´</a:t>
              </a:r>
            </a:p>
          </p:txBody>
        </p:sp>
        <p:sp>
          <p:nvSpPr>
            <p:cNvPr id="12341" name="Rectangle 9"/>
            <p:cNvSpPr>
              <a:spLocks noChangeArrowheads="1"/>
            </p:cNvSpPr>
            <p:nvPr/>
          </p:nvSpPr>
          <p:spPr bwMode="auto">
            <a:xfrm>
              <a:off x="4151" y="112"/>
              <a:ext cx="19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pPr defTabSz="1028700">
                <a:lnSpc>
                  <a:spcPct val="87000"/>
                </a:lnSpc>
              </a:pPr>
              <a:r>
                <a:rPr lang="en-US" sz="2700">
                  <a:solidFill>
                    <a:schemeClr val="accent1"/>
                  </a:solidFill>
                </a:rPr>
                <a:t>F</a:t>
              </a:r>
            </a:p>
          </p:txBody>
        </p:sp>
      </p:grp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299325" y="1214438"/>
            <a:ext cx="285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283575" y="5351463"/>
            <a:ext cx="406400" cy="1027112"/>
            <a:chOff x="4639" y="2998"/>
            <a:chExt cx="228" cy="575"/>
          </a:xfrm>
        </p:grpSpPr>
        <p:sp>
          <p:nvSpPr>
            <p:cNvPr id="12334" name="Oval 12"/>
            <p:cNvSpPr>
              <a:spLocks noChangeArrowheads="1"/>
            </p:cNvSpPr>
            <p:nvPr/>
          </p:nvSpPr>
          <p:spPr bwMode="auto">
            <a:xfrm>
              <a:off x="4676" y="3069"/>
              <a:ext cx="176" cy="17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endParaRPr lang="en-IN"/>
            </a:p>
          </p:txBody>
        </p:sp>
        <p:sp>
          <p:nvSpPr>
            <p:cNvPr id="12335" name="Rectangle 13"/>
            <p:cNvSpPr>
              <a:spLocks noChangeArrowheads="1"/>
            </p:cNvSpPr>
            <p:nvPr/>
          </p:nvSpPr>
          <p:spPr bwMode="auto">
            <a:xfrm>
              <a:off x="4682" y="2998"/>
              <a:ext cx="1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pPr defTabSz="1028700">
                <a:lnSpc>
                  <a:spcPct val="108000"/>
                </a:lnSpc>
              </a:pPr>
              <a:r>
                <a:rPr lang="en-US" sz="2700">
                  <a:solidFill>
                    <a:schemeClr val="accent1"/>
                  </a:solidFill>
                  <a:latin typeface="Symbol" pitchFamily="18" charset="2"/>
                </a:rPr>
                <a:t>´</a:t>
              </a:r>
            </a:p>
          </p:txBody>
        </p:sp>
        <p:sp>
          <p:nvSpPr>
            <p:cNvPr id="12336" name="Line 14"/>
            <p:cNvSpPr>
              <a:spLocks noChangeShapeType="1"/>
            </p:cNvSpPr>
            <p:nvPr/>
          </p:nvSpPr>
          <p:spPr bwMode="auto">
            <a:xfrm>
              <a:off x="4639" y="3040"/>
              <a:ext cx="0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med" len="lg"/>
            </a:ln>
          </p:spPr>
          <p:txBody>
            <a:bodyPr wrap="none" lIns="80310" tIns="32124" rIns="80310" bIns="32124">
              <a:spAutoFit/>
            </a:bodyPr>
            <a:lstStyle/>
            <a:p>
              <a:endParaRPr lang="en-IN"/>
            </a:p>
          </p:txBody>
        </p:sp>
        <p:sp>
          <p:nvSpPr>
            <p:cNvPr id="12337" name="Rectangle 15"/>
            <p:cNvSpPr>
              <a:spLocks noChangeArrowheads="1"/>
            </p:cNvSpPr>
            <p:nvPr/>
          </p:nvSpPr>
          <p:spPr bwMode="auto">
            <a:xfrm>
              <a:off x="4662" y="3341"/>
              <a:ext cx="19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pPr defTabSz="1028700">
                <a:lnSpc>
                  <a:spcPct val="87000"/>
                </a:lnSpc>
              </a:pPr>
              <a:r>
                <a:rPr lang="en-US" sz="2700">
                  <a:solidFill>
                    <a:schemeClr val="accent1"/>
                  </a:solidFill>
                </a:rPr>
                <a:t>F</a:t>
              </a:r>
            </a:p>
          </p:txBody>
        </p:sp>
      </p:grpSp>
      <p:graphicFrame>
        <p:nvGraphicFramePr>
          <p:cNvPr id="590864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128909"/>
              </p:ext>
            </p:extLst>
          </p:nvPr>
        </p:nvGraphicFramePr>
        <p:xfrm>
          <a:off x="784051" y="2643981"/>
          <a:ext cx="12096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62" name="Equation" r:id="rId3" imgW="1104840" imgH="609480" progId="Equation.3">
                  <p:embed/>
                </p:oleObj>
              </mc:Choice>
              <mc:Fallback>
                <p:oleObj name="Equation" r:id="rId3" imgW="1104840" imgH="609480" progId="Equation.3">
                  <p:embed/>
                  <p:pic>
                    <p:nvPicPr>
                      <p:cNvPr id="590864" name="Object 1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51" y="2643981"/>
                        <a:ext cx="12096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199188" y="4029075"/>
            <a:ext cx="2571750" cy="1543050"/>
            <a:chOff x="3472" y="2257"/>
            <a:chExt cx="1440" cy="865"/>
          </a:xfrm>
        </p:grpSpPr>
        <p:sp>
          <p:nvSpPr>
            <p:cNvPr id="12322" name="Line 18"/>
            <p:cNvSpPr>
              <a:spLocks noChangeShapeType="1"/>
            </p:cNvSpPr>
            <p:nvPr/>
          </p:nvSpPr>
          <p:spPr bwMode="auto">
            <a:xfrm>
              <a:off x="3472" y="2353"/>
              <a:ext cx="139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23" name="Line 19"/>
            <p:cNvSpPr>
              <a:spLocks noChangeShapeType="1"/>
            </p:cNvSpPr>
            <p:nvPr/>
          </p:nvSpPr>
          <p:spPr bwMode="auto">
            <a:xfrm>
              <a:off x="3520" y="3026"/>
              <a:ext cx="139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24" name="Line 20"/>
            <p:cNvSpPr>
              <a:spLocks noChangeShapeType="1"/>
            </p:cNvSpPr>
            <p:nvPr/>
          </p:nvSpPr>
          <p:spPr bwMode="auto">
            <a:xfrm>
              <a:off x="4672" y="2353"/>
              <a:ext cx="0" cy="673"/>
            </a:xfrm>
            <a:prstGeom prst="line">
              <a:avLst/>
            </a:prstGeom>
            <a:ln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25" name="Line 21"/>
            <p:cNvSpPr>
              <a:spLocks noChangeShapeType="1"/>
            </p:cNvSpPr>
            <p:nvPr/>
          </p:nvSpPr>
          <p:spPr bwMode="auto">
            <a:xfrm>
              <a:off x="3472" y="2689"/>
              <a:ext cx="1392" cy="0"/>
            </a:xfrm>
            <a:prstGeom prst="line">
              <a:avLst/>
            </a:prstGeom>
            <a:ln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26" name="Rectangle 22"/>
            <p:cNvSpPr>
              <a:spLocks noChangeArrowheads="1"/>
            </p:cNvSpPr>
            <p:nvPr/>
          </p:nvSpPr>
          <p:spPr bwMode="auto">
            <a:xfrm>
              <a:off x="3624" y="2465"/>
              <a:ext cx="19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570" tIns="40628" rIns="101570" bIns="40628">
              <a:spAutoFit/>
            </a:bodyPr>
            <a:lstStyle/>
            <a:p>
              <a:pPr defTabSz="1028700">
                <a:lnSpc>
                  <a:spcPct val="87000"/>
                </a:lnSpc>
              </a:pPr>
              <a:r>
                <a:rPr lang="en-US" sz="2700"/>
                <a:t>L</a:t>
              </a:r>
            </a:p>
          </p:txBody>
        </p:sp>
        <p:sp>
          <p:nvSpPr>
            <p:cNvPr id="12327" name="Rectangle 23"/>
            <p:cNvSpPr>
              <a:spLocks noChangeArrowheads="1"/>
            </p:cNvSpPr>
            <p:nvPr/>
          </p:nvSpPr>
          <p:spPr bwMode="auto">
            <a:xfrm>
              <a:off x="4680" y="2369"/>
              <a:ext cx="19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570" tIns="40628" rIns="101570" bIns="40628">
              <a:spAutoFit/>
            </a:bodyPr>
            <a:lstStyle/>
            <a:p>
              <a:pPr defTabSz="1028700">
                <a:lnSpc>
                  <a:spcPct val="87000"/>
                </a:lnSpc>
              </a:pPr>
              <a:r>
                <a:rPr lang="en-US" sz="2700"/>
                <a:t>d</a:t>
              </a:r>
            </a:p>
          </p:txBody>
        </p:sp>
        <p:sp>
          <p:nvSpPr>
            <p:cNvPr id="12328" name="Line 24"/>
            <p:cNvSpPr>
              <a:spLocks noChangeShapeType="1"/>
            </p:cNvSpPr>
            <p:nvPr/>
          </p:nvSpPr>
          <p:spPr bwMode="auto">
            <a:xfrm flipH="1" flipV="1">
              <a:off x="4254" y="2257"/>
              <a:ext cx="144" cy="9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29" name="Line 25"/>
            <p:cNvSpPr>
              <a:spLocks noChangeShapeType="1"/>
            </p:cNvSpPr>
            <p:nvPr/>
          </p:nvSpPr>
          <p:spPr bwMode="auto">
            <a:xfrm flipH="1" flipV="1">
              <a:off x="3808" y="3026"/>
              <a:ext cx="144" cy="9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30" name="Line 26"/>
            <p:cNvSpPr>
              <a:spLocks noChangeShapeType="1"/>
            </p:cNvSpPr>
            <p:nvPr/>
          </p:nvSpPr>
          <p:spPr bwMode="auto">
            <a:xfrm flipH="1">
              <a:off x="4288" y="2353"/>
              <a:ext cx="96" cy="9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31" name="Line 27"/>
            <p:cNvSpPr>
              <a:spLocks noChangeShapeType="1"/>
            </p:cNvSpPr>
            <p:nvPr/>
          </p:nvSpPr>
          <p:spPr bwMode="auto">
            <a:xfrm flipH="1">
              <a:off x="3808" y="2930"/>
              <a:ext cx="96" cy="9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32" name="Rectangle 28"/>
            <p:cNvSpPr>
              <a:spLocks noChangeArrowheads="1"/>
            </p:cNvSpPr>
            <p:nvPr/>
          </p:nvSpPr>
          <p:spPr bwMode="auto">
            <a:xfrm>
              <a:off x="4342" y="2366"/>
              <a:ext cx="22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570" tIns="40628" rIns="101570" bIns="40628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>
                  <a:latin typeface="Times New Roman" pitchFamily="18" charset="0"/>
                </a:rPr>
                <a:t>I</a:t>
              </a:r>
              <a:r>
                <a:rPr lang="en-US" baseline="-25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33" name="Rectangle 29"/>
            <p:cNvSpPr>
              <a:spLocks noChangeArrowheads="1"/>
            </p:cNvSpPr>
            <p:nvPr/>
          </p:nvSpPr>
          <p:spPr bwMode="auto">
            <a:xfrm>
              <a:off x="3626" y="2818"/>
              <a:ext cx="2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570" tIns="40628" rIns="101570" bIns="40628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>
                  <a:latin typeface="Times New Roman" pitchFamily="18" charset="0"/>
                </a:rPr>
                <a:t>I</a:t>
              </a:r>
              <a:r>
                <a:rPr lang="en-US" baseline="-25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199188" y="1371600"/>
            <a:ext cx="2571750" cy="1543050"/>
            <a:chOff x="3472" y="768"/>
            <a:chExt cx="1440" cy="865"/>
          </a:xfrm>
        </p:grpSpPr>
        <p:sp>
          <p:nvSpPr>
            <p:cNvPr id="12310" name="Line 31"/>
            <p:cNvSpPr>
              <a:spLocks noChangeShapeType="1"/>
            </p:cNvSpPr>
            <p:nvPr/>
          </p:nvSpPr>
          <p:spPr bwMode="auto">
            <a:xfrm>
              <a:off x="3472" y="864"/>
              <a:ext cx="139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11" name="Line 32"/>
            <p:cNvSpPr>
              <a:spLocks noChangeShapeType="1"/>
            </p:cNvSpPr>
            <p:nvPr/>
          </p:nvSpPr>
          <p:spPr bwMode="auto">
            <a:xfrm>
              <a:off x="3520" y="1537"/>
              <a:ext cx="139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12" name="Line 33"/>
            <p:cNvSpPr>
              <a:spLocks noChangeShapeType="1"/>
            </p:cNvSpPr>
            <p:nvPr/>
          </p:nvSpPr>
          <p:spPr bwMode="auto">
            <a:xfrm>
              <a:off x="4672" y="864"/>
              <a:ext cx="0" cy="673"/>
            </a:xfrm>
            <a:prstGeom prst="line">
              <a:avLst/>
            </a:prstGeom>
            <a:ln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13" name="Line 34"/>
            <p:cNvSpPr>
              <a:spLocks noChangeShapeType="1"/>
            </p:cNvSpPr>
            <p:nvPr/>
          </p:nvSpPr>
          <p:spPr bwMode="auto">
            <a:xfrm>
              <a:off x="3472" y="1201"/>
              <a:ext cx="1392" cy="0"/>
            </a:xfrm>
            <a:prstGeom prst="line">
              <a:avLst/>
            </a:prstGeom>
            <a:ln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14" name="Rectangle 35"/>
            <p:cNvSpPr>
              <a:spLocks noChangeArrowheads="1"/>
            </p:cNvSpPr>
            <p:nvPr/>
          </p:nvSpPr>
          <p:spPr bwMode="auto">
            <a:xfrm>
              <a:off x="3623" y="977"/>
              <a:ext cx="19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570" tIns="40628" rIns="101570" bIns="40628">
              <a:spAutoFit/>
            </a:bodyPr>
            <a:lstStyle/>
            <a:p>
              <a:pPr defTabSz="1028700">
                <a:lnSpc>
                  <a:spcPct val="87000"/>
                </a:lnSpc>
              </a:pPr>
              <a:r>
                <a:rPr lang="en-US" sz="2700"/>
                <a:t>L</a:t>
              </a:r>
            </a:p>
          </p:txBody>
        </p:sp>
        <p:sp>
          <p:nvSpPr>
            <p:cNvPr id="12315" name="Rectangle 36"/>
            <p:cNvSpPr>
              <a:spLocks noChangeArrowheads="1"/>
            </p:cNvSpPr>
            <p:nvPr/>
          </p:nvSpPr>
          <p:spPr bwMode="auto">
            <a:xfrm>
              <a:off x="4679" y="880"/>
              <a:ext cx="19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570" tIns="40628" rIns="101570" bIns="40628">
              <a:spAutoFit/>
            </a:bodyPr>
            <a:lstStyle/>
            <a:p>
              <a:pPr defTabSz="1028700">
                <a:lnSpc>
                  <a:spcPct val="87000"/>
                </a:lnSpc>
              </a:pPr>
              <a:r>
                <a:rPr lang="en-US" sz="2700"/>
                <a:t>d</a:t>
              </a:r>
            </a:p>
          </p:txBody>
        </p:sp>
        <p:sp>
          <p:nvSpPr>
            <p:cNvPr id="12316" name="Line 37"/>
            <p:cNvSpPr>
              <a:spLocks noChangeShapeType="1"/>
            </p:cNvSpPr>
            <p:nvPr/>
          </p:nvSpPr>
          <p:spPr bwMode="auto">
            <a:xfrm flipH="1" flipV="1">
              <a:off x="4288" y="768"/>
              <a:ext cx="144" cy="9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17" name="Line 38"/>
            <p:cNvSpPr>
              <a:spLocks noChangeShapeType="1"/>
            </p:cNvSpPr>
            <p:nvPr/>
          </p:nvSpPr>
          <p:spPr bwMode="auto">
            <a:xfrm flipH="1" flipV="1">
              <a:off x="3808" y="1537"/>
              <a:ext cx="144" cy="9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18" name="Line 39"/>
            <p:cNvSpPr>
              <a:spLocks noChangeShapeType="1"/>
            </p:cNvSpPr>
            <p:nvPr/>
          </p:nvSpPr>
          <p:spPr bwMode="auto">
            <a:xfrm flipH="1">
              <a:off x="4320" y="864"/>
              <a:ext cx="96" cy="9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19" name="Line 40"/>
            <p:cNvSpPr>
              <a:spLocks noChangeShapeType="1"/>
            </p:cNvSpPr>
            <p:nvPr/>
          </p:nvSpPr>
          <p:spPr bwMode="auto">
            <a:xfrm flipH="1">
              <a:off x="3808" y="1441"/>
              <a:ext cx="96" cy="9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lIns="101570" tIns="40628" rIns="101570" bIns="40628">
              <a:spAutoFit/>
            </a:bodyPr>
            <a:lstStyle/>
            <a:p>
              <a:endParaRPr lang="en-IN"/>
            </a:p>
          </p:txBody>
        </p:sp>
        <p:sp>
          <p:nvSpPr>
            <p:cNvPr id="12320" name="Rectangle 41"/>
            <p:cNvSpPr>
              <a:spLocks noChangeArrowheads="1"/>
            </p:cNvSpPr>
            <p:nvPr/>
          </p:nvSpPr>
          <p:spPr bwMode="auto">
            <a:xfrm>
              <a:off x="4338" y="864"/>
              <a:ext cx="22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570" tIns="40628" rIns="101570" bIns="40628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>
                  <a:latin typeface="Times New Roman" pitchFamily="18" charset="0"/>
                </a:rPr>
                <a:t>I</a:t>
              </a:r>
              <a:r>
                <a:rPr lang="en-US" baseline="-25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1" name="Rectangle 42"/>
            <p:cNvSpPr>
              <a:spLocks noChangeArrowheads="1"/>
            </p:cNvSpPr>
            <p:nvPr/>
          </p:nvSpPr>
          <p:spPr bwMode="auto">
            <a:xfrm>
              <a:off x="3619" y="1330"/>
              <a:ext cx="2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570" tIns="40628" rIns="101570" bIns="40628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>
                  <a:latin typeface="Times New Roman" pitchFamily="18" charset="0"/>
                </a:rPr>
                <a:t>I</a:t>
              </a:r>
              <a:r>
                <a:rPr lang="en-US" baseline="-25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122018" y="2662189"/>
            <a:ext cx="3438359" cy="1366462"/>
            <a:chOff x="1188" y="1491"/>
            <a:chExt cx="1926" cy="766"/>
          </a:xfrm>
        </p:grpSpPr>
        <p:sp>
          <p:nvSpPr>
            <p:cNvPr id="12307" name="Rectangle 44"/>
            <p:cNvSpPr>
              <a:spLocks noChangeArrowheads="1"/>
            </p:cNvSpPr>
            <p:nvPr/>
          </p:nvSpPr>
          <p:spPr bwMode="auto">
            <a:xfrm>
              <a:off x="1188" y="1491"/>
              <a:ext cx="280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pPr defTabSz="1028700">
                <a:lnSpc>
                  <a:spcPct val="108000"/>
                </a:lnSpc>
              </a:pPr>
              <a:r>
                <a:rPr lang="en-US" sz="2700" dirty="0">
                  <a:latin typeface="Symbol" pitchFamily="18" charset="2"/>
                </a:rPr>
                <a:t>Þ</a:t>
              </a:r>
            </a:p>
          </p:txBody>
        </p:sp>
        <p:sp>
          <p:nvSpPr>
            <p:cNvPr id="12308" name="Rectangle 45"/>
            <p:cNvSpPr>
              <a:spLocks noChangeArrowheads="1"/>
            </p:cNvSpPr>
            <p:nvPr/>
          </p:nvSpPr>
          <p:spPr bwMode="auto">
            <a:xfrm>
              <a:off x="1548" y="1500"/>
              <a:ext cx="108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pPr marL="385763" indent="-385763" defTabSz="1028700">
                <a:lnSpc>
                  <a:spcPct val="104000"/>
                </a:lnSpc>
                <a:spcBef>
                  <a:spcPct val="52000"/>
                </a:spcBef>
              </a:pPr>
              <a:r>
                <a:rPr lang="en-US" sz="2200" dirty="0">
                  <a:solidFill>
                    <a:schemeClr val="hlink"/>
                  </a:solidFill>
                </a:rPr>
                <a:t>Force on b</a:t>
              </a:r>
              <a:r>
                <a:rPr lang="en-US" sz="2200" dirty="0"/>
                <a:t> =</a:t>
              </a:r>
              <a:r>
                <a:rPr lang="en-US" sz="2700" dirty="0"/>
                <a:t> </a:t>
              </a:r>
            </a:p>
          </p:txBody>
        </p:sp>
        <p:sp>
          <p:nvSpPr>
            <p:cNvPr id="12309" name="AutoShape 46"/>
            <p:cNvSpPr>
              <a:spLocks noChangeArrowheads="1"/>
            </p:cNvSpPr>
            <p:nvPr/>
          </p:nvSpPr>
          <p:spPr bwMode="auto">
            <a:xfrm>
              <a:off x="1367" y="1772"/>
              <a:ext cx="1747" cy="485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12293" name="Object 4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7960710"/>
                </p:ext>
              </p:extLst>
            </p:nvPr>
          </p:nvGraphicFramePr>
          <p:xfrm>
            <a:off x="1453" y="1825"/>
            <a:ext cx="164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63" name="Equation" r:id="rId5" imgW="2616120" imgH="609480" progId="Equation.3">
                    <p:embed/>
                  </p:oleObj>
                </mc:Choice>
                <mc:Fallback>
                  <p:oleObj name="Equation" r:id="rId5" imgW="2616120" imgH="609480" progId="Equation.3">
                    <p:embed/>
                    <p:pic>
                      <p:nvPicPr>
                        <p:cNvPr id="12293" name="Object 4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lum bright="-100000"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1825"/>
                          <a:ext cx="164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0896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260295"/>
              </p:ext>
            </p:extLst>
          </p:nvPr>
        </p:nvGraphicFramePr>
        <p:xfrm>
          <a:off x="418324" y="4143961"/>
          <a:ext cx="1225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64" name="Equation" r:id="rId7" imgW="1130040" imgH="609480" progId="Equation.3">
                  <p:embed/>
                </p:oleObj>
              </mc:Choice>
              <mc:Fallback>
                <p:oleObj name="Equation" r:id="rId7" imgW="1130040" imgH="609480" progId="Equation.3">
                  <p:embed/>
                  <p:pic>
                    <p:nvPicPr>
                      <p:cNvPr id="590896" name="Object 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24" y="4143961"/>
                        <a:ext cx="12255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764719" y="4200663"/>
            <a:ext cx="3524342" cy="1528120"/>
            <a:chOff x="988" y="2352"/>
            <a:chExt cx="1974" cy="857"/>
          </a:xfrm>
        </p:grpSpPr>
        <p:sp>
          <p:nvSpPr>
            <p:cNvPr id="12304" name="Rectangle 50"/>
            <p:cNvSpPr>
              <a:spLocks noChangeArrowheads="1"/>
            </p:cNvSpPr>
            <p:nvPr/>
          </p:nvSpPr>
          <p:spPr bwMode="auto">
            <a:xfrm>
              <a:off x="988" y="2352"/>
              <a:ext cx="28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pPr defTabSz="1028700">
                <a:lnSpc>
                  <a:spcPct val="108000"/>
                </a:lnSpc>
              </a:pPr>
              <a:r>
                <a:rPr lang="en-US" sz="2700" dirty="0">
                  <a:latin typeface="Symbol" pitchFamily="18" charset="2"/>
                </a:rPr>
                <a:t>Þ</a:t>
              </a:r>
            </a:p>
          </p:txBody>
        </p:sp>
        <p:sp>
          <p:nvSpPr>
            <p:cNvPr id="12305" name="Rectangle 51"/>
            <p:cNvSpPr>
              <a:spLocks noChangeArrowheads="1"/>
            </p:cNvSpPr>
            <p:nvPr/>
          </p:nvSpPr>
          <p:spPr bwMode="auto">
            <a:xfrm>
              <a:off x="1240" y="2409"/>
              <a:ext cx="10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pPr marL="385763" indent="-385763" defTabSz="1028700">
                <a:lnSpc>
                  <a:spcPct val="104000"/>
                </a:lnSpc>
                <a:spcBef>
                  <a:spcPct val="52000"/>
                </a:spcBef>
              </a:pPr>
              <a:r>
                <a:rPr lang="en-US" sz="2200" dirty="0">
                  <a:solidFill>
                    <a:schemeClr val="hlink"/>
                  </a:solidFill>
                </a:rPr>
                <a:t>Force on a</a:t>
              </a:r>
              <a:r>
                <a:rPr lang="en-US" sz="2200" dirty="0"/>
                <a:t> = </a:t>
              </a:r>
            </a:p>
          </p:txBody>
        </p:sp>
        <p:sp>
          <p:nvSpPr>
            <p:cNvPr id="12306" name="AutoShape 52"/>
            <p:cNvSpPr>
              <a:spLocks noChangeArrowheads="1"/>
            </p:cNvSpPr>
            <p:nvPr/>
          </p:nvSpPr>
          <p:spPr bwMode="auto">
            <a:xfrm>
              <a:off x="1287" y="2649"/>
              <a:ext cx="1668" cy="56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12292" name="Object 5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8802516"/>
                </p:ext>
              </p:extLst>
            </p:nvPr>
          </p:nvGraphicFramePr>
          <p:xfrm>
            <a:off x="1319" y="2747"/>
            <a:ext cx="1643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65" name="Equation" r:id="rId9" imgW="2628720" imgH="609480" progId="Equation.3">
                    <p:embed/>
                  </p:oleObj>
                </mc:Choice>
                <mc:Fallback>
                  <p:oleObj name="Equation" r:id="rId9" imgW="2628720" imgH="609480" progId="Equation.3">
                    <p:embed/>
                    <p:pic>
                      <p:nvPicPr>
                        <p:cNvPr id="12292" name="Object 5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lum bright="-100000"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747"/>
                          <a:ext cx="1643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19630009"/>
      </p:ext>
    </p:extLst>
  </p:cSld>
  <p:clrMapOvr>
    <a:masterClrMapping/>
  </p:clrMapOvr>
  <p:transition spd="med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4229104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Definition of Ampere: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This expression is used to define a standard 1 Ampere current:</a:t>
            </a:r>
            <a:endParaRPr lang="en-IN" dirty="0"/>
          </a:p>
          <a:p>
            <a:pPr>
              <a:buNone/>
            </a:pPr>
            <a:r>
              <a:rPr lang="en-IN" dirty="0"/>
              <a:t>    “</a:t>
            </a:r>
            <a:r>
              <a:rPr lang="en-IN" sz="3200" i="1" dirty="0"/>
              <a:t>The constant current which will produce an attractive force of 2 × 10</a:t>
            </a:r>
            <a:r>
              <a:rPr lang="en-IN" sz="3200" i="1" baseline="30000" dirty="0"/>
              <a:t>–7</a:t>
            </a:r>
            <a:r>
              <a:rPr lang="en-IN" sz="3200" i="1" dirty="0"/>
              <a:t> Newton per metre of length between two straight, parallel conductors of infinite length and negligible circular cross section placed one metre apart in a vacuum.”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-1505527" y="1643050"/>
            <a:ext cx="5791775" cy="3307652"/>
            <a:chOff x="1368" y="1719"/>
            <a:chExt cx="3244" cy="1855"/>
          </a:xfrm>
        </p:grpSpPr>
        <p:sp>
          <p:nvSpPr>
            <p:cNvPr id="5" name="Rectangle 50"/>
            <p:cNvSpPr>
              <a:spLocks noChangeArrowheads="1"/>
            </p:cNvSpPr>
            <p:nvPr/>
          </p:nvSpPr>
          <p:spPr bwMode="auto">
            <a:xfrm>
              <a:off x="1368" y="3307"/>
              <a:ext cx="9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pPr defTabSz="1028700">
                <a:lnSpc>
                  <a:spcPct val="108000"/>
                </a:lnSpc>
              </a:pPr>
              <a:endParaRPr lang="en-US" sz="2700" dirty="0">
                <a:latin typeface="Symbol" pitchFamily="18" charset="2"/>
              </a:endParaRPr>
            </a:p>
          </p:txBody>
        </p:sp>
        <p:sp>
          <p:nvSpPr>
            <p:cNvPr id="7" name="AutoShape 52"/>
            <p:cNvSpPr>
              <a:spLocks noChangeArrowheads="1"/>
            </p:cNvSpPr>
            <p:nvPr/>
          </p:nvSpPr>
          <p:spPr bwMode="auto">
            <a:xfrm>
              <a:off x="2909" y="1719"/>
              <a:ext cx="1668" cy="56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8" name="Object 53"/>
            <p:cNvGraphicFramePr>
              <a:graphicFrameLocks/>
            </p:cNvGraphicFramePr>
            <p:nvPr/>
          </p:nvGraphicFramePr>
          <p:xfrm>
            <a:off x="2969" y="1839"/>
            <a:ext cx="1643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6" name="Equation" r:id="rId3" imgW="2628720" imgH="609480" progId="Equation.3">
                    <p:embed/>
                  </p:oleObj>
                </mc:Choice>
                <mc:Fallback>
                  <p:oleObj name="Equation" r:id="rId3" imgW="2628720" imgH="609480" progId="Equation.3">
                    <p:embed/>
                    <p:pic>
                      <p:nvPicPr>
                        <p:cNvPr id="8" name="Object 5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lum bright="-100000"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1839"/>
                          <a:ext cx="1643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8116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292100" y="1643063"/>
            <a:ext cx="88519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sz="2800" dirty="0"/>
              <a:t>Sum up component of B around path Equals 	current through surface.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85750"/>
            <a:ext cx="7727950" cy="7921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Ampere’s law and applications</a:t>
            </a:r>
          </a:p>
        </p:txBody>
      </p:sp>
      <p:sp>
        <p:nvSpPr>
          <p:cNvPr id="2057" name="Rectangle 4"/>
          <p:cNvSpPr>
            <a:spLocks noChangeArrowheads="1"/>
          </p:cNvSpPr>
          <p:nvPr/>
        </p:nvSpPr>
        <p:spPr bwMode="auto">
          <a:xfrm>
            <a:off x="857250" y="4643438"/>
            <a:ext cx="364013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i="1">
                <a:solidFill>
                  <a:srgbClr val="000000"/>
                </a:solidFill>
              </a:rPr>
              <a:t>Ampere’s law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273175" y="3875088"/>
          <a:ext cx="18700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Equation" r:id="rId4" imgW="863280" imgH="304560" progId="Equation.3">
                  <p:embed/>
                </p:oleObj>
              </mc:Choice>
              <mc:Fallback>
                <p:oleObj name="Equation" r:id="rId4" imgW="86328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875088"/>
                        <a:ext cx="187007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8" name="Freeform 6"/>
          <p:cNvSpPr>
            <a:spLocks/>
          </p:cNvSpPr>
          <p:nvPr/>
        </p:nvSpPr>
        <p:spPr bwMode="auto">
          <a:xfrm>
            <a:off x="3587750" y="3594100"/>
            <a:ext cx="3170238" cy="1874838"/>
          </a:xfrm>
          <a:custGeom>
            <a:avLst/>
            <a:gdLst/>
            <a:ahLst/>
            <a:cxnLst>
              <a:cxn ang="0">
                <a:pos x="596" y="664"/>
              </a:cxn>
              <a:cxn ang="0">
                <a:pos x="404" y="512"/>
              </a:cxn>
              <a:cxn ang="0">
                <a:pos x="84" y="424"/>
              </a:cxn>
              <a:cxn ang="0">
                <a:pos x="12" y="272"/>
              </a:cxn>
              <a:cxn ang="0">
                <a:pos x="156" y="104"/>
              </a:cxn>
              <a:cxn ang="0">
                <a:pos x="340" y="24"/>
              </a:cxn>
              <a:cxn ang="0">
                <a:pos x="660" y="16"/>
              </a:cxn>
              <a:cxn ang="0">
                <a:pos x="1148" y="120"/>
              </a:cxn>
              <a:cxn ang="0">
                <a:pos x="1396" y="456"/>
              </a:cxn>
              <a:cxn ang="0">
                <a:pos x="1260" y="720"/>
              </a:cxn>
              <a:cxn ang="0">
                <a:pos x="844" y="832"/>
              </a:cxn>
              <a:cxn ang="0">
                <a:pos x="596" y="664"/>
              </a:cxn>
            </a:cxnLst>
            <a:rect l="0" t="0" r="r" b="b"/>
            <a:pathLst>
              <a:path w="1415" h="837">
                <a:moveTo>
                  <a:pt x="596" y="664"/>
                </a:moveTo>
                <a:cubicBezTo>
                  <a:pt x="523" y="611"/>
                  <a:pt x="489" y="552"/>
                  <a:pt x="404" y="512"/>
                </a:cubicBezTo>
                <a:cubicBezTo>
                  <a:pt x="319" y="472"/>
                  <a:pt x="149" y="464"/>
                  <a:pt x="84" y="424"/>
                </a:cubicBezTo>
                <a:cubicBezTo>
                  <a:pt x="19" y="384"/>
                  <a:pt x="0" y="325"/>
                  <a:pt x="12" y="272"/>
                </a:cubicBezTo>
                <a:cubicBezTo>
                  <a:pt x="24" y="219"/>
                  <a:pt x="101" y="145"/>
                  <a:pt x="156" y="104"/>
                </a:cubicBezTo>
                <a:cubicBezTo>
                  <a:pt x="211" y="63"/>
                  <a:pt x="256" y="39"/>
                  <a:pt x="340" y="24"/>
                </a:cubicBezTo>
                <a:cubicBezTo>
                  <a:pt x="424" y="9"/>
                  <a:pt x="525" y="0"/>
                  <a:pt x="660" y="16"/>
                </a:cubicBezTo>
                <a:cubicBezTo>
                  <a:pt x="795" y="32"/>
                  <a:pt x="1025" y="47"/>
                  <a:pt x="1148" y="120"/>
                </a:cubicBezTo>
                <a:cubicBezTo>
                  <a:pt x="1271" y="193"/>
                  <a:pt x="1377" y="356"/>
                  <a:pt x="1396" y="456"/>
                </a:cubicBezTo>
                <a:cubicBezTo>
                  <a:pt x="1415" y="556"/>
                  <a:pt x="1352" y="657"/>
                  <a:pt x="1260" y="720"/>
                </a:cubicBezTo>
                <a:cubicBezTo>
                  <a:pt x="1168" y="783"/>
                  <a:pt x="953" y="837"/>
                  <a:pt x="844" y="832"/>
                </a:cubicBezTo>
                <a:cubicBezTo>
                  <a:pt x="735" y="827"/>
                  <a:pt x="669" y="717"/>
                  <a:pt x="596" y="664"/>
                </a:cubicBezTo>
                <a:close/>
              </a:path>
            </a:pathLst>
          </a:cu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571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059" name="Freeform 7"/>
          <p:cNvSpPr>
            <a:spLocks/>
          </p:cNvSpPr>
          <p:nvPr/>
        </p:nvSpPr>
        <p:spPr bwMode="auto">
          <a:xfrm>
            <a:off x="6273800" y="3678238"/>
            <a:ext cx="863600" cy="195262"/>
          </a:xfrm>
          <a:custGeom>
            <a:avLst/>
            <a:gdLst>
              <a:gd name="T0" fmla="*/ 0 w 544"/>
              <a:gd name="T1" fmla="*/ 2147483647 h 123"/>
              <a:gd name="T2" fmla="*/ 2147483647 w 544"/>
              <a:gd name="T3" fmla="*/ 2147483647 h 123"/>
              <a:gd name="T4" fmla="*/ 2147483647 w 544"/>
              <a:gd name="T5" fmla="*/ 2147483647 h 123"/>
              <a:gd name="T6" fmla="*/ 0 60000 65536"/>
              <a:gd name="T7" fmla="*/ 0 60000 65536"/>
              <a:gd name="T8" fmla="*/ 0 60000 65536"/>
              <a:gd name="T9" fmla="*/ 0 w 544"/>
              <a:gd name="T10" fmla="*/ 0 h 123"/>
              <a:gd name="T11" fmla="*/ 544 w 544"/>
              <a:gd name="T12" fmla="*/ 123 h 1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23">
                <a:moveTo>
                  <a:pt x="0" y="123"/>
                </a:moveTo>
                <a:cubicBezTo>
                  <a:pt x="46" y="80"/>
                  <a:pt x="93" y="38"/>
                  <a:pt x="184" y="19"/>
                </a:cubicBezTo>
                <a:cubicBezTo>
                  <a:pt x="275" y="0"/>
                  <a:pt x="409" y="5"/>
                  <a:pt x="544" y="11"/>
                </a:cubicBezTo>
              </a:path>
            </a:pathLst>
          </a:custGeom>
          <a:noFill/>
          <a:ln w="38100">
            <a:solidFill>
              <a:schemeClr val="folHlink"/>
            </a:solidFill>
            <a:miter lim="800000"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60" name="Text Box 8"/>
          <p:cNvSpPr txBox="1">
            <a:spLocks noChangeArrowheads="1"/>
          </p:cNvSpPr>
          <p:nvPr/>
        </p:nvSpPr>
        <p:spPr bwMode="auto">
          <a:xfrm>
            <a:off x="7112000" y="3543300"/>
            <a:ext cx="963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closed </a:t>
            </a:r>
            <a:br>
              <a:rPr lang="en-US" sz="2000">
                <a:latin typeface="Tahoma" pitchFamily="34" charset="0"/>
              </a:rPr>
            </a:br>
            <a:r>
              <a:rPr lang="en-US" sz="2000">
                <a:latin typeface="Tahoma" pitchFamily="34" charset="0"/>
              </a:rPr>
              <a:t>path</a:t>
            </a:r>
            <a:endParaRPr lang="en-US">
              <a:latin typeface="Tahoma" pitchFamily="34" charset="0"/>
            </a:endParaRPr>
          </a:p>
        </p:txBody>
      </p:sp>
      <p:sp>
        <p:nvSpPr>
          <p:cNvPr id="2061" name="Freeform 9"/>
          <p:cNvSpPr>
            <a:spLocks/>
          </p:cNvSpPr>
          <p:nvPr/>
        </p:nvSpPr>
        <p:spPr bwMode="auto">
          <a:xfrm>
            <a:off x="5753100" y="5105400"/>
            <a:ext cx="990600" cy="482600"/>
          </a:xfrm>
          <a:custGeom>
            <a:avLst/>
            <a:gdLst>
              <a:gd name="T0" fmla="*/ 0 w 624"/>
              <a:gd name="T1" fmla="*/ 0 h 304"/>
              <a:gd name="T2" fmla="*/ 2147483647 w 624"/>
              <a:gd name="T3" fmla="*/ 2147483647 h 304"/>
              <a:gd name="T4" fmla="*/ 2147483647 w 624"/>
              <a:gd name="T5" fmla="*/ 2147483647 h 304"/>
              <a:gd name="T6" fmla="*/ 0 60000 65536"/>
              <a:gd name="T7" fmla="*/ 0 60000 65536"/>
              <a:gd name="T8" fmla="*/ 0 60000 65536"/>
              <a:gd name="T9" fmla="*/ 0 w 624"/>
              <a:gd name="T10" fmla="*/ 0 h 304"/>
              <a:gd name="T11" fmla="*/ 624 w 624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304">
                <a:moveTo>
                  <a:pt x="0" y="0"/>
                </a:moveTo>
                <a:cubicBezTo>
                  <a:pt x="64" y="90"/>
                  <a:pt x="128" y="181"/>
                  <a:pt x="232" y="232"/>
                </a:cubicBezTo>
                <a:cubicBezTo>
                  <a:pt x="336" y="283"/>
                  <a:pt x="480" y="293"/>
                  <a:pt x="624" y="304"/>
                </a:cubicBezTo>
              </a:path>
            </a:pathLst>
          </a:custGeom>
          <a:noFill/>
          <a:ln w="38100">
            <a:solidFill>
              <a:srgbClr val="800000"/>
            </a:solidFill>
            <a:miter lim="800000"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62" name="Text Box 10"/>
          <p:cNvSpPr txBox="1">
            <a:spLocks noChangeArrowheads="1"/>
          </p:cNvSpPr>
          <p:nvPr/>
        </p:nvSpPr>
        <p:spPr bwMode="auto">
          <a:xfrm>
            <a:off x="6756400" y="5295900"/>
            <a:ext cx="2085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surface </a:t>
            </a:r>
            <a:br>
              <a:rPr lang="en-US" sz="2000">
                <a:latin typeface="Tahoma" pitchFamily="34" charset="0"/>
              </a:rPr>
            </a:br>
            <a:r>
              <a:rPr lang="en-US" sz="2000">
                <a:latin typeface="Tahoma" pitchFamily="34" charset="0"/>
              </a:rPr>
              <a:t>bounded by path</a:t>
            </a:r>
            <a:endParaRPr lang="en-US">
              <a:latin typeface="Tahoma" pitchFamily="34" charset="0"/>
            </a:endParaRPr>
          </a:p>
        </p:txBody>
      </p:sp>
      <p:sp>
        <p:nvSpPr>
          <p:cNvPr id="2063" name="Line 11"/>
          <p:cNvSpPr>
            <a:spLocks noChangeShapeType="1"/>
          </p:cNvSpPr>
          <p:nvPr/>
        </p:nvSpPr>
        <p:spPr bwMode="auto">
          <a:xfrm flipV="1">
            <a:off x="5207000" y="3124200"/>
            <a:ext cx="814388" cy="1270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64" name="Line 12"/>
          <p:cNvSpPr>
            <a:spLocks noChangeShapeType="1"/>
          </p:cNvSpPr>
          <p:nvPr/>
        </p:nvSpPr>
        <p:spPr bwMode="auto">
          <a:xfrm flipH="1">
            <a:off x="4533900" y="5016500"/>
            <a:ext cx="266700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65" name="Text Box 13"/>
          <p:cNvSpPr txBox="1">
            <a:spLocks noChangeArrowheads="1"/>
          </p:cNvSpPr>
          <p:nvPr/>
        </p:nvSpPr>
        <p:spPr bwMode="auto">
          <a:xfrm>
            <a:off x="6146800" y="2997200"/>
            <a:ext cx="29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I</a:t>
            </a:r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 flipH="1" flipV="1">
            <a:off x="4749800" y="3111500"/>
            <a:ext cx="533400" cy="5207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51" name="Object 17"/>
          <p:cNvGraphicFramePr>
            <a:graphicFrameLocks noChangeAspect="1"/>
          </p:cNvGraphicFramePr>
          <p:nvPr/>
        </p:nvGraphicFramePr>
        <p:xfrm>
          <a:off x="5092700" y="2987675"/>
          <a:ext cx="2921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6" imgW="127000" imgH="177800" progId="Equation.3">
                  <p:embed/>
                </p:oleObj>
              </mc:Choice>
              <mc:Fallback>
                <p:oleObj name="Equation" r:id="rId6" imgW="127000" imgH="177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987675"/>
                        <a:ext cx="2921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Line 18"/>
          <p:cNvSpPr>
            <a:spLocks noChangeShapeType="1"/>
          </p:cNvSpPr>
          <p:nvPr/>
        </p:nvSpPr>
        <p:spPr bwMode="auto">
          <a:xfrm flipH="1" flipV="1">
            <a:off x="4622800" y="3606800"/>
            <a:ext cx="622300" cy="50800"/>
          </a:xfrm>
          <a:prstGeom prst="line">
            <a:avLst/>
          </a:prstGeom>
          <a:noFill/>
          <a:ln w="57150">
            <a:solidFill>
              <a:srgbClr val="80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68" name="Freeform 20"/>
          <p:cNvSpPr>
            <a:spLocks/>
          </p:cNvSpPr>
          <p:nvPr/>
        </p:nvSpPr>
        <p:spPr bwMode="auto">
          <a:xfrm>
            <a:off x="4025900" y="3098800"/>
            <a:ext cx="685800" cy="342900"/>
          </a:xfrm>
          <a:custGeom>
            <a:avLst/>
            <a:gdLst>
              <a:gd name="T0" fmla="*/ 2147483647 w 432"/>
              <a:gd name="T1" fmla="*/ 2147483647 h 216"/>
              <a:gd name="T2" fmla="*/ 2147483647 w 432"/>
              <a:gd name="T3" fmla="*/ 2147483647 h 216"/>
              <a:gd name="T4" fmla="*/ 0 w 432"/>
              <a:gd name="T5" fmla="*/ 0 h 216"/>
              <a:gd name="T6" fmla="*/ 0 60000 65536"/>
              <a:gd name="T7" fmla="*/ 0 60000 65536"/>
              <a:gd name="T8" fmla="*/ 0 60000 65536"/>
              <a:gd name="T9" fmla="*/ 0 w 432"/>
              <a:gd name="T10" fmla="*/ 0 h 216"/>
              <a:gd name="T11" fmla="*/ 432 w 432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16">
                <a:moveTo>
                  <a:pt x="432" y="216"/>
                </a:moveTo>
                <a:cubicBezTo>
                  <a:pt x="400" y="166"/>
                  <a:pt x="368" y="116"/>
                  <a:pt x="296" y="80"/>
                </a:cubicBezTo>
                <a:cubicBezTo>
                  <a:pt x="224" y="44"/>
                  <a:pt x="112" y="2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2500313" y="2571750"/>
            <a:ext cx="2027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ahoma" pitchFamily="34" charset="0"/>
              </a:rPr>
              <a:t>Component of B along path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84" name="Rectangle 24"/>
          <p:cNvSpPr>
            <a:spLocks noGrp="1" noChangeArrowheads="1"/>
          </p:cNvSpPr>
          <p:nvPr>
            <p:ph idx="1"/>
          </p:nvPr>
        </p:nvSpPr>
        <p:spPr>
          <a:xfrm>
            <a:off x="428596" y="2332037"/>
            <a:ext cx="8229600" cy="38560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 Different Physics from </a:t>
            </a:r>
            <a:r>
              <a:rPr lang="en-GB" dirty="0" err="1"/>
              <a:t>Biot-Savart</a:t>
            </a:r>
            <a:r>
              <a:rPr lang="en-GB" dirty="0"/>
              <a:t> Law</a:t>
            </a:r>
          </a:p>
          <a:p>
            <a:r>
              <a:rPr lang="en-GB" dirty="0"/>
              <a:t>Useful in cases where there is a high degree of symmetry</a:t>
            </a:r>
          </a:p>
          <a:p>
            <a:r>
              <a:rPr lang="en-GB" dirty="0"/>
              <a:t>Can be compared with Coulomb’s Law and Gauss’s Law in electrostatics in functionality.</a:t>
            </a:r>
          </a:p>
          <a:p>
            <a:endParaRPr lang="en-GB" dirty="0"/>
          </a:p>
          <a:p>
            <a:r>
              <a:rPr lang="en-GB" sz="4000" b="1">
                <a:solidFill>
                  <a:srgbClr val="FF0000"/>
                </a:solidFill>
              </a:rPr>
              <a:t>Assignment 2: </a:t>
            </a:r>
            <a:r>
              <a:rPr lang="en-GB" sz="4000" b="1" dirty="0">
                <a:solidFill>
                  <a:srgbClr val="FF0000"/>
                </a:solidFill>
              </a:rPr>
              <a:t>Prove Ampere’s law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/>
              <a:t>Ampere’s Law</a:t>
            </a:r>
            <a:endParaRPr lang="en-US"/>
          </a:p>
        </p:txBody>
      </p:sp>
      <p:graphicFrame>
        <p:nvGraphicFramePr>
          <p:cNvPr id="476163" name="Object 3"/>
          <p:cNvGraphicFramePr>
            <a:graphicFrameLocks noChangeAspect="1"/>
          </p:cNvGraphicFramePr>
          <p:nvPr/>
        </p:nvGraphicFramePr>
        <p:xfrm>
          <a:off x="4435475" y="669925"/>
          <a:ext cx="24606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4" name="Equation" r:id="rId3" imgW="952200" imgH="368280" progId="Equation.3">
                  <p:embed/>
                </p:oleObj>
              </mc:Choice>
              <mc:Fallback>
                <p:oleObj name="Equation" r:id="rId3" imgW="95220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669925"/>
                        <a:ext cx="2460625" cy="9477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66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21431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AMPERE’S LAW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30"/>
          <p:cNvSpPr>
            <a:spLocks noGrp="1" noChangeArrowheads="1"/>
          </p:cNvSpPr>
          <p:nvPr>
            <p:ph idx="1"/>
          </p:nvPr>
        </p:nvSpPr>
        <p:spPr>
          <a:xfrm>
            <a:off x="785813" y="447675"/>
            <a:ext cx="8358187" cy="469900"/>
          </a:xfrm>
        </p:spPr>
        <p:txBody>
          <a:bodyPr lIns="102833" tIns="51417" rIns="102833" bIns="51417">
            <a:normAutofit fontScale="92500" lnSpcReduction="10000"/>
          </a:bodyPr>
          <a:lstStyle/>
          <a:p>
            <a:pPr>
              <a:buFont typeface="Monotype Sorts" charset="2"/>
              <a:buNone/>
              <a:defRPr/>
            </a:pPr>
            <a:r>
              <a:rPr lang="en-US" dirty="0"/>
              <a:t>  </a:t>
            </a: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501090" cy="7201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1412" tIns="28565" rIns="71412" bIns="28565" anchor="t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dirty="0"/>
              <a:t>Magnetic Field of </a:t>
            </a:r>
            <a:r>
              <a:rPr lang="en-US" dirty="0">
                <a:latin typeface="Symbol" pitchFamily="18" charset="2"/>
              </a:rPr>
              <a:t>¥</a:t>
            </a:r>
            <a:r>
              <a:rPr lang="en-US" dirty="0"/>
              <a:t> Straight Wire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auto">
          <a:xfrm>
            <a:off x="428596" y="785813"/>
            <a:ext cx="707236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1412" tIns="28565" rIns="71412" bIns="28565">
            <a:spAutoFit/>
          </a:bodyPr>
          <a:lstStyle/>
          <a:p>
            <a:pPr marL="385763" indent="-385763" defTabSz="1028700">
              <a:lnSpc>
                <a:spcPct val="93000"/>
              </a:lnSpc>
              <a:spcBef>
                <a:spcPct val="46000"/>
              </a:spcBef>
            </a:pPr>
            <a:r>
              <a:rPr lang="en-US" sz="2200" dirty="0">
                <a:solidFill>
                  <a:srgbClr val="000000"/>
                </a:solidFill>
              </a:rPr>
              <a:t>Calculate field at distance R from wire using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hlink"/>
                </a:solidFill>
              </a:rPr>
              <a:t>Ampere's Law</a:t>
            </a:r>
            <a:r>
              <a:rPr lang="en-US" sz="2200" dirty="0"/>
              <a:t>:</a:t>
            </a:r>
            <a:endParaRPr lang="en-US" sz="2700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428625" y="5286388"/>
            <a:ext cx="8715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412" tIns="28565" rIns="71412" bIns="28565">
            <a:spAutoFit/>
          </a:bodyPr>
          <a:lstStyle/>
          <a:p>
            <a:pPr marL="1300163" lvl="2" indent="-385763" defTabSz="1028700">
              <a:lnSpc>
                <a:spcPct val="96000"/>
              </a:lnSpc>
              <a:spcBef>
                <a:spcPct val="48000"/>
              </a:spcBef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Ampere's Law simplifies the calculation thanks to symmetry of the current!  ( axial/cylindrical )</a:t>
            </a:r>
            <a:r>
              <a:rPr lang="en-US" sz="27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929322" y="4357694"/>
            <a:ext cx="2655887" cy="828675"/>
            <a:chOff x="2449" y="2822"/>
            <a:chExt cx="1488" cy="464"/>
          </a:xfrm>
        </p:grpSpPr>
        <p:sp>
          <p:nvSpPr>
            <p:cNvPr id="10278" name="AutoShape 6"/>
            <p:cNvSpPr>
              <a:spLocks noChangeArrowheads="1"/>
            </p:cNvSpPr>
            <p:nvPr/>
          </p:nvSpPr>
          <p:spPr bwMode="auto">
            <a:xfrm>
              <a:off x="3001" y="2822"/>
              <a:ext cx="936" cy="464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71412" tIns="28565" rIns="71412" bIns="28565">
              <a:spAutoFit/>
            </a:bodyPr>
            <a:lstStyle/>
            <a:p>
              <a:endParaRPr lang="en-IN"/>
            </a:p>
          </p:txBody>
        </p:sp>
        <p:sp>
          <p:nvSpPr>
            <p:cNvPr id="10279" name="Rectangle 7"/>
            <p:cNvSpPr>
              <a:spLocks noChangeArrowheads="1"/>
            </p:cNvSpPr>
            <p:nvPr/>
          </p:nvSpPr>
          <p:spPr bwMode="auto">
            <a:xfrm>
              <a:off x="2449" y="2886"/>
              <a:ext cx="26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1412" tIns="28565" rIns="71412" bIns="28565">
              <a:spAutoFit/>
            </a:bodyPr>
            <a:lstStyle/>
            <a:p>
              <a:pPr defTabSz="1028700">
                <a:lnSpc>
                  <a:spcPct val="108000"/>
                </a:lnSpc>
              </a:pPr>
              <a:r>
                <a:rPr lang="en-US" sz="2700">
                  <a:latin typeface="Symbol" pitchFamily="18" charset="2"/>
                </a:rPr>
                <a:t>Þ</a:t>
              </a:r>
            </a:p>
          </p:txBody>
        </p:sp>
        <p:graphicFrame>
          <p:nvGraphicFramePr>
            <p:cNvPr id="10245" name="Object 8"/>
            <p:cNvGraphicFramePr>
              <a:graphicFrameLocks/>
            </p:cNvGraphicFramePr>
            <p:nvPr/>
          </p:nvGraphicFramePr>
          <p:xfrm>
            <a:off x="3165" y="2862"/>
            <a:ext cx="581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2" name="Equation" r:id="rId3" imgW="939600" imgH="609480" progId="Equation.3">
                    <p:embed/>
                  </p:oleObj>
                </mc:Choice>
                <mc:Fallback>
                  <p:oleObj name="Equation" r:id="rId3" imgW="939600" imgH="60948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lum bright="-100000"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" y="2862"/>
                          <a:ext cx="581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199188" y="1285875"/>
            <a:ext cx="2057400" cy="2228850"/>
            <a:chOff x="3472" y="720"/>
            <a:chExt cx="1152" cy="1249"/>
          </a:xfrm>
        </p:grpSpPr>
        <p:sp>
          <p:nvSpPr>
            <p:cNvPr id="10269" name="Line 11"/>
            <p:cNvSpPr>
              <a:spLocks noChangeShapeType="1"/>
            </p:cNvSpPr>
            <p:nvPr/>
          </p:nvSpPr>
          <p:spPr bwMode="auto">
            <a:xfrm>
              <a:off x="4480" y="1393"/>
              <a:ext cx="0" cy="48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0" name="Line 12"/>
            <p:cNvSpPr>
              <a:spLocks noChangeShapeType="1"/>
            </p:cNvSpPr>
            <p:nvPr/>
          </p:nvSpPr>
          <p:spPr bwMode="auto">
            <a:xfrm>
              <a:off x="4048" y="960"/>
              <a:ext cx="48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1" name="Line 13"/>
            <p:cNvSpPr>
              <a:spLocks noChangeShapeType="1"/>
            </p:cNvSpPr>
            <p:nvPr/>
          </p:nvSpPr>
          <p:spPr bwMode="auto">
            <a:xfrm flipV="1">
              <a:off x="3616" y="960"/>
              <a:ext cx="0" cy="43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2" name="Line 14"/>
            <p:cNvSpPr>
              <a:spLocks noChangeShapeType="1"/>
            </p:cNvSpPr>
            <p:nvPr/>
          </p:nvSpPr>
          <p:spPr bwMode="auto">
            <a:xfrm flipH="1">
              <a:off x="3616" y="1825"/>
              <a:ext cx="43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3" name="Oval 15"/>
            <p:cNvSpPr>
              <a:spLocks noChangeArrowheads="1"/>
            </p:cNvSpPr>
            <p:nvPr/>
          </p:nvSpPr>
          <p:spPr bwMode="auto">
            <a:xfrm>
              <a:off x="3624" y="968"/>
              <a:ext cx="848" cy="84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4" name="Line 16"/>
            <p:cNvSpPr>
              <a:spLocks noChangeShapeType="1"/>
            </p:cNvSpPr>
            <p:nvPr/>
          </p:nvSpPr>
          <p:spPr bwMode="auto">
            <a:xfrm flipV="1">
              <a:off x="3760" y="720"/>
              <a:ext cx="336" cy="3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5" name="Line 17"/>
            <p:cNvSpPr>
              <a:spLocks noChangeShapeType="1"/>
            </p:cNvSpPr>
            <p:nvPr/>
          </p:nvSpPr>
          <p:spPr bwMode="auto">
            <a:xfrm>
              <a:off x="4384" y="1105"/>
              <a:ext cx="240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6" name="Line 18"/>
            <p:cNvSpPr>
              <a:spLocks noChangeShapeType="1"/>
            </p:cNvSpPr>
            <p:nvPr/>
          </p:nvSpPr>
          <p:spPr bwMode="auto">
            <a:xfrm flipH="1">
              <a:off x="4096" y="1681"/>
              <a:ext cx="288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7" name="Line 19"/>
            <p:cNvSpPr>
              <a:spLocks noChangeShapeType="1"/>
            </p:cNvSpPr>
            <p:nvPr/>
          </p:nvSpPr>
          <p:spPr bwMode="auto">
            <a:xfrm flipH="1" flipV="1">
              <a:off x="3472" y="1393"/>
              <a:ext cx="24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183438" y="1717675"/>
            <a:ext cx="539750" cy="655638"/>
            <a:chOff x="4023" y="962"/>
            <a:chExt cx="302" cy="368"/>
          </a:xfrm>
        </p:grpSpPr>
        <p:sp>
          <p:nvSpPr>
            <p:cNvPr id="10266" name="Rectangle 21"/>
            <p:cNvSpPr>
              <a:spLocks noChangeArrowheads="1"/>
            </p:cNvSpPr>
            <p:nvPr/>
          </p:nvSpPr>
          <p:spPr bwMode="auto">
            <a:xfrm>
              <a:off x="4023" y="962"/>
              <a:ext cx="76" cy="26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3548" tIns="51774" rIns="103548" bIns="51774">
              <a:spAutoFit/>
            </a:bodyPr>
            <a:lstStyle/>
            <a:p>
              <a:endParaRPr lang="en-IN"/>
            </a:p>
          </p:txBody>
        </p:sp>
        <p:sp>
          <p:nvSpPr>
            <p:cNvPr id="10267" name="Rectangle 22"/>
            <p:cNvSpPr>
              <a:spLocks noChangeArrowheads="1"/>
            </p:cNvSpPr>
            <p:nvPr/>
          </p:nvSpPr>
          <p:spPr bwMode="auto">
            <a:xfrm>
              <a:off x="4076" y="1099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3548" tIns="51774" rIns="103548" bIns="51774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200">
                  <a:latin typeface="Times New Roman" pitchFamily="18" charset="0"/>
                </a:rPr>
                <a:t>dl</a:t>
              </a:r>
            </a:p>
          </p:txBody>
        </p:sp>
        <p:sp>
          <p:nvSpPr>
            <p:cNvPr id="10268" name="Line 23"/>
            <p:cNvSpPr>
              <a:spLocks noChangeShapeType="1"/>
            </p:cNvSpPr>
            <p:nvPr/>
          </p:nvSpPr>
          <p:spPr bwMode="auto">
            <a:xfrm flipH="1" flipV="1">
              <a:off x="4064" y="996"/>
              <a:ext cx="78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lIns="103548" tIns="51774" rIns="103548" bIns="51774">
              <a:spAutoFit/>
            </a:bodyPr>
            <a:lstStyle/>
            <a:p>
              <a:endParaRPr lang="en-IN"/>
            </a:p>
          </p:txBody>
        </p:sp>
      </p:grpSp>
      <p:sp>
        <p:nvSpPr>
          <p:cNvPr id="10253" name="Rectangle 24"/>
          <p:cNvSpPr>
            <a:spLocks noChangeArrowheads="1"/>
          </p:cNvSpPr>
          <p:nvPr/>
        </p:nvSpPr>
        <p:spPr bwMode="auto">
          <a:xfrm>
            <a:off x="7069138" y="2214563"/>
            <a:ext cx="3302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412" tIns="28565" rIns="71412" bIns="28565">
            <a:spAutoFit/>
          </a:bodyPr>
          <a:lstStyle/>
          <a:p>
            <a:pPr defTabSz="1028700">
              <a:lnSpc>
                <a:spcPct val="108000"/>
              </a:lnSpc>
            </a:pPr>
            <a:r>
              <a:rPr lang="en-US" sz="2700">
                <a:solidFill>
                  <a:schemeClr val="hlink"/>
                </a:solidFill>
                <a:latin typeface="Symbol" pitchFamily="18" charset="2"/>
              </a:rPr>
              <a:t>´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810375" y="2328863"/>
            <a:ext cx="1189038" cy="550862"/>
            <a:chOff x="3814" y="1305"/>
            <a:chExt cx="666" cy="308"/>
          </a:xfrm>
        </p:grpSpPr>
        <p:sp>
          <p:nvSpPr>
            <p:cNvPr id="10262" name="Oval 26"/>
            <p:cNvSpPr>
              <a:spLocks noChangeArrowheads="1"/>
            </p:cNvSpPr>
            <p:nvPr/>
          </p:nvSpPr>
          <p:spPr bwMode="auto">
            <a:xfrm>
              <a:off x="3960" y="1305"/>
              <a:ext cx="176" cy="17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endParaRPr lang="en-IN"/>
            </a:p>
          </p:txBody>
        </p:sp>
        <p:sp>
          <p:nvSpPr>
            <p:cNvPr id="10263" name="Line 27"/>
            <p:cNvSpPr>
              <a:spLocks noChangeShapeType="1"/>
            </p:cNvSpPr>
            <p:nvPr/>
          </p:nvSpPr>
          <p:spPr bwMode="auto">
            <a:xfrm>
              <a:off x="4048" y="1393"/>
              <a:ext cx="43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lIns="80310" tIns="32124" rIns="80310" bIns="32124">
              <a:spAutoFit/>
            </a:bodyPr>
            <a:lstStyle/>
            <a:p>
              <a:endParaRPr lang="en-IN"/>
            </a:p>
          </p:txBody>
        </p:sp>
        <p:sp>
          <p:nvSpPr>
            <p:cNvPr id="10264" name="Rectangle 28"/>
            <p:cNvSpPr>
              <a:spLocks noChangeArrowheads="1"/>
            </p:cNvSpPr>
            <p:nvPr/>
          </p:nvSpPr>
          <p:spPr bwMode="auto">
            <a:xfrm>
              <a:off x="4185" y="1381"/>
              <a:ext cx="21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310" tIns="32124" rIns="80310" bIns="32124">
              <a:spAutoFit/>
            </a:bodyPr>
            <a:lstStyle/>
            <a:p>
              <a:pPr defTabSz="1028700">
                <a:lnSpc>
                  <a:spcPct val="87000"/>
                </a:lnSpc>
              </a:pPr>
              <a:r>
                <a:rPr lang="en-US" sz="2700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0265" name="Text Box 29"/>
            <p:cNvSpPr txBox="1">
              <a:spLocks noChangeArrowheads="1"/>
            </p:cNvSpPr>
            <p:nvPr/>
          </p:nvSpPr>
          <p:spPr bwMode="auto">
            <a:xfrm>
              <a:off x="3814" y="1333"/>
              <a:ext cx="180" cy="26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80310" tIns="32124" rIns="80310" bIns="32124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700">
                  <a:solidFill>
                    <a:schemeClr val="hlink"/>
                  </a:solidFill>
                  <a:latin typeface="New York"/>
                </a:rPr>
                <a:t>I</a:t>
              </a:r>
            </a:p>
          </p:txBody>
        </p:sp>
      </p:grpSp>
      <p:sp>
        <p:nvSpPr>
          <p:cNvPr id="585759" name="Rectangle 31"/>
          <p:cNvSpPr>
            <a:spLocks noChangeArrowheads="1"/>
          </p:cNvSpPr>
          <p:nvPr/>
        </p:nvSpPr>
        <p:spPr bwMode="auto">
          <a:xfrm>
            <a:off x="0" y="2214563"/>
            <a:ext cx="6286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412" tIns="28565" rIns="71412" bIns="28565">
            <a:spAutoFit/>
          </a:bodyPr>
          <a:lstStyle/>
          <a:p>
            <a:pPr marL="842963" lvl="1" indent="-385763" defTabSz="1028700">
              <a:lnSpc>
                <a:spcPct val="102000"/>
              </a:lnSpc>
              <a:spcBef>
                <a:spcPct val="51000"/>
              </a:spcBef>
              <a:buClr>
                <a:schemeClr val="accent1"/>
              </a:buClr>
              <a:buSzPct val="75000"/>
              <a:buFont typeface="Monotype Sorts" charset="2"/>
              <a:buChar char="l"/>
            </a:pPr>
            <a:r>
              <a:rPr lang="en-US" dirty="0">
                <a:solidFill>
                  <a:srgbClr val="000000"/>
                </a:solidFill>
              </a:rPr>
              <a:t>  Choose loop to be circle of radius R      	centered on the wire in a plane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^</a:t>
            </a:r>
            <a:r>
              <a:rPr lang="en-US" dirty="0">
                <a:solidFill>
                  <a:srgbClr val="000000"/>
                </a:solidFill>
              </a:rPr>
              <a:t> to 	wire.</a:t>
            </a:r>
            <a:r>
              <a:rPr lang="en-US" sz="2200" dirty="0">
                <a:solidFill>
                  <a:srgbClr val="000000"/>
                </a:solidFill>
              </a:rPr>
              <a:t>  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0" y="3714752"/>
            <a:ext cx="8593138" cy="417512"/>
            <a:chOff x="0" y="2372"/>
            <a:chExt cx="4813" cy="234"/>
          </a:xfrm>
        </p:grpSpPr>
        <p:graphicFrame>
          <p:nvGraphicFramePr>
            <p:cNvPr id="10244" name="Object 34"/>
            <p:cNvGraphicFramePr>
              <a:graphicFrameLocks/>
            </p:cNvGraphicFramePr>
            <p:nvPr/>
          </p:nvGraphicFramePr>
          <p:xfrm>
            <a:off x="3681" y="2401"/>
            <a:ext cx="1132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3" name="Equation" r:id="rId5" imgW="1828800" imgH="355320" progId="Equation.3">
                    <p:embed/>
                  </p:oleObj>
                </mc:Choice>
                <mc:Fallback>
                  <p:oleObj name="Equation" r:id="rId5" imgW="1828800" imgH="355320" progId="Equation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lum bright="-100000"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1" y="2401"/>
                          <a:ext cx="1132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Rectangle 35"/>
            <p:cNvSpPr>
              <a:spLocks noChangeArrowheads="1"/>
            </p:cNvSpPr>
            <p:nvPr/>
          </p:nvSpPr>
          <p:spPr bwMode="auto">
            <a:xfrm>
              <a:off x="0" y="2372"/>
              <a:ext cx="376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412" tIns="28565" rIns="71412" bIns="28565">
              <a:spAutoFit/>
            </a:bodyPr>
            <a:lstStyle/>
            <a:p>
              <a:pPr marL="1357313" lvl="2" indent="-385763" defTabSz="1028700">
                <a:lnSpc>
                  <a:spcPct val="102000"/>
                </a:lnSpc>
                <a:spcBef>
                  <a:spcPct val="5000"/>
                </a:spcBef>
                <a:buClr>
                  <a:schemeClr val="tx2"/>
                </a:buClr>
                <a:buSzPct val="100000"/>
                <a:buFont typeface="Monotype Sorts" charset="2"/>
                <a:buChar char="ç"/>
              </a:pPr>
              <a:r>
                <a:rPr lang="en-US" sz="2200" dirty="0">
                  <a:solidFill>
                    <a:srgbClr val="000000"/>
                  </a:solidFill>
                </a:rPr>
                <a:t>Evaluate line integral in Ampere’s Law:</a:t>
              </a:r>
            </a:p>
          </p:txBody>
        </p:sp>
      </p:grpSp>
      <p:sp>
        <p:nvSpPr>
          <p:cNvPr id="585764" name="Rectangle 36"/>
          <p:cNvSpPr>
            <a:spLocks noChangeArrowheads="1"/>
          </p:cNvSpPr>
          <p:nvPr/>
        </p:nvSpPr>
        <p:spPr bwMode="auto">
          <a:xfrm>
            <a:off x="0" y="4071942"/>
            <a:ext cx="67151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412" tIns="28565" rIns="71412" bIns="28565">
            <a:spAutoFit/>
          </a:bodyPr>
          <a:lstStyle/>
          <a:p>
            <a:pPr marL="1357313" lvl="2" indent="-385763" defTabSz="1028700">
              <a:lnSpc>
                <a:spcPct val="102000"/>
              </a:lnSpc>
              <a:spcBef>
                <a:spcPct val="5000"/>
              </a:spcBef>
              <a:buClr>
                <a:schemeClr val="tx2"/>
              </a:buClr>
              <a:buSzPct val="100000"/>
              <a:buFont typeface="Monotype Sorts" charset="2"/>
              <a:buChar char="ç"/>
            </a:pPr>
            <a:r>
              <a:rPr lang="en-US" sz="2200" dirty="0">
                <a:solidFill>
                  <a:srgbClr val="000000"/>
                </a:solidFill>
              </a:rPr>
              <a:t>Current enclosed by path =  </a:t>
            </a:r>
            <a:r>
              <a:rPr lang="en-US" sz="2200" dirty="0">
                <a:solidFill>
                  <a:srgbClr val="000000"/>
                </a:solidFill>
                <a:latin typeface="Palatino"/>
              </a:rPr>
              <a:t>I</a:t>
            </a:r>
            <a:endParaRPr lang="en-US" sz="2200" dirty="0">
              <a:solidFill>
                <a:srgbClr val="000000"/>
              </a:solidFill>
            </a:endParaRP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0" y="4501326"/>
            <a:ext cx="6715125" cy="398487"/>
            <a:chOff x="0" y="2522"/>
            <a:chExt cx="3761" cy="223"/>
          </a:xfrm>
        </p:grpSpPr>
        <p:graphicFrame>
          <p:nvGraphicFramePr>
            <p:cNvPr id="10243" name="Object 38"/>
            <p:cNvGraphicFramePr>
              <a:graphicFrameLocks/>
            </p:cNvGraphicFramePr>
            <p:nvPr/>
          </p:nvGraphicFramePr>
          <p:xfrm>
            <a:off x="2521" y="2535"/>
            <a:ext cx="7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4" name="Equation" r:id="rId7" imgW="1257120" imgH="304560" progId="Equation.3">
                    <p:embed/>
                  </p:oleObj>
                </mc:Choice>
                <mc:Fallback>
                  <p:oleObj name="Equation" r:id="rId7" imgW="1257120" imgH="304560" progId="Equation.3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lum bright="-88000"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1" y="2535"/>
                          <a:ext cx="78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Rectangle 39"/>
            <p:cNvSpPr>
              <a:spLocks noChangeArrowheads="1"/>
            </p:cNvSpPr>
            <p:nvPr/>
          </p:nvSpPr>
          <p:spPr bwMode="auto">
            <a:xfrm>
              <a:off x="0" y="2522"/>
              <a:ext cx="376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412" tIns="28565" rIns="71412" bIns="28565">
              <a:spAutoFit/>
            </a:bodyPr>
            <a:lstStyle/>
            <a:p>
              <a:pPr marL="1357313" lvl="2" indent="-385763" defTabSz="1028700">
                <a:lnSpc>
                  <a:spcPct val="102000"/>
                </a:lnSpc>
                <a:spcBef>
                  <a:spcPct val="5000"/>
                </a:spcBef>
                <a:buClr>
                  <a:schemeClr val="tx2"/>
                </a:buClr>
                <a:buSzPct val="100000"/>
                <a:buFont typeface="Monotype Sorts" charset="2"/>
                <a:buChar char="ç"/>
              </a:pPr>
              <a:r>
                <a:rPr lang="en-US" sz="2200" dirty="0">
                  <a:solidFill>
                    <a:srgbClr val="000000"/>
                  </a:solidFill>
                </a:rPr>
                <a:t>Apply Ampere’s Law</a:t>
              </a:r>
              <a:r>
                <a:rPr lang="en-US" sz="2200" dirty="0"/>
                <a:t>:</a:t>
              </a:r>
            </a:p>
          </p:txBody>
        </p:sp>
      </p:grpSp>
      <p:graphicFrame>
        <p:nvGraphicFramePr>
          <p:cNvPr id="585771" name="Object 43"/>
          <p:cNvGraphicFramePr>
            <a:graphicFrameLocks/>
          </p:cNvGraphicFramePr>
          <p:nvPr/>
        </p:nvGraphicFramePr>
        <p:xfrm>
          <a:off x="2857488" y="1428736"/>
          <a:ext cx="16906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Equation" r:id="rId9" imgW="1320480" imgH="330120" progId="Equation.3">
                  <p:embed/>
                </p:oleObj>
              </mc:Choice>
              <mc:Fallback>
                <p:oleObj name="Equation" r:id="rId9" imgW="1320480" imgH="330120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428736"/>
                        <a:ext cx="16906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86304" cy="6397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>
                <a:latin typeface="Comic Sans MS" pitchFamily="66" charset="0"/>
              </a:rPr>
              <a:t>Magnetic Field of a Solenoid</a:t>
            </a:r>
            <a:r>
              <a:rPr lang="en-US" sz="4000" dirty="0"/>
              <a:t> </a:t>
            </a: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3011488" y="2705100"/>
          <a:ext cx="3121025" cy="1447800"/>
        </p:xfrm>
        <a:graphic>
          <a:graphicData uri="http://schemas.openxmlformats.org/drawingml/2006/table">
            <a:tbl>
              <a:tblPr/>
              <a:tblGrid>
                <a:gridCol w="312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</a:t>
                      </a:r>
                      <a:r>
                        <a:rPr kumimoji="0" lang="en-US" sz="6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                                                                      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</a:t>
                      </a: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89" name="Picture 5" descr="tfg0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347" y="1289050"/>
            <a:ext cx="2286000" cy="1587500"/>
          </a:xfrm>
          <a:prstGeom prst="rect">
            <a:avLst/>
          </a:prstGeom>
          <a:noFill/>
        </p:spPr>
      </p:pic>
      <p:pic>
        <p:nvPicPr>
          <p:cNvPr id="16391" name="Picture 7" descr="pix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3970338"/>
            <a:ext cx="9525" cy="57150"/>
          </a:xfrm>
          <a:prstGeom prst="rect">
            <a:avLst/>
          </a:prstGeom>
          <a:noFill/>
        </p:spPr>
      </p:pic>
      <p:pic>
        <p:nvPicPr>
          <p:cNvPr id="16402" name="Picture 18" descr="tfg0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6385" y="3429000"/>
            <a:ext cx="4780055" cy="2954340"/>
          </a:xfrm>
          <a:prstGeom prst="rect">
            <a:avLst/>
          </a:prstGeom>
          <a:noFill/>
        </p:spPr>
      </p:pic>
      <p:pic>
        <p:nvPicPr>
          <p:cNvPr id="16404" name="Picture 20" descr="pix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4527550"/>
            <a:ext cx="9525" cy="57150"/>
          </a:xfrm>
          <a:prstGeom prst="rect">
            <a:avLst/>
          </a:prstGeom>
          <a:noFill/>
        </p:spPr>
      </p:pic>
      <p:pic>
        <p:nvPicPr>
          <p:cNvPr id="16415" name="Picture 31" descr="tfg0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4500" y="594519"/>
            <a:ext cx="3562300" cy="3085339"/>
          </a:xfrm>
          <a:prstGeom prst="rect">
            <a:avLst/>
          </a:prstGeom>
          <a:noFill/>
        </p:spPr>
      </p:pic>
      <p:pic>
        <p:nvPicPr>
          <p:cNvPr id="16417" name="Picture 33" descr="pix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9188" y="4419600"/>
            <a:ext cx="9525" cy="57150"/>
          </a:xfrm>
          <a:prstGeom prst="rect">
            <a:avLst/>
          </a:prstGeom>
          <a:noFill/>
        </p:spPr>
      </p:pic>
      <p:pic>
        <p:nvPicPr>
          <p:cNvPr id="16430" name="Picture 46" descr="pix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9188" y="3962400"/>
            <a:ext cx="9525" cy="57150"/>
          </a:xfrm>
          <a:prstGeom prst="rect">
            <a:avLst/>
          </a:prstGeom>
          <a:noFill/>
        </p:spPr>
      </p:pic>
      <p:pic>
        <p:nvPicPr>
          <p:cNvPr id="16501" name="Picture 117" descr="pix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6413" y="4772025"/>
            <a:ext cx="9525" cy="5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FFF7C44B-803F-407B-A8D9-A9F7FB15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6978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10">
            <a:extLst>
              <a:ext uri="{FF2B5EF4-FFF2-40B4-BE49-F238E27FC236}">
                <a16:creationId xmlns:a16="http://schemas.microsoft.com/office/drawing/2014/main" id="{81D673BB-FA2E-4D24-AB7D-9C58EBA5DD5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92479" cy="6669360"/>
            <a:chOff x="228600" y="1924050"/>
            <a:chExt cx="6219825" cy="3790950"/>
          </a:xfrm>
        </p:grpSpPr>
        <p:pic>
          <p:nvPicPr>
            <p:cNvPr id="17415" name="Picture 3">
              <a:extLst>
                <a:ext uri="{FF2B5EF4-FFF2-40B4-BE49-F238E27FC236}">
                  <a16:creationId xmlns:a16="http://schemas.microsoft.com/office/drawing/2014/main" id="{0A6466D9-F843-480C-99AF-C84EAFE2F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924050"/>
              <a:ext cx="213360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6" name="Picture 4">
              <a:extLst>
                <a:ext uri="{FF2B5EF4-FFF2-40B4-BE49-F238E27FC236}">
                  <a16:creationId xmlns:a16="http://schemas.microsoft.com/office/drawing/2014/main" id="{85D4F5C3-497F-4A95-9704-FCEF15C8D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971800"/>
              <a:ext cx="62198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7" name="Picture 5">
              <a:extLst>
                <a:ext uri="{FF2B5EF4-FFF2-40B4-BE49-F238E27FC236}">
                  <a16:creationId xmlns:a16="http://schemas.microsoft.com/office/drawing/2014/main" id="{90885BFA-9EAD-40C2-9ABC-6F7A6F9DA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824"/>
            <a:stretch>
              <a:fillRect/>
            </a:stretch>
          </p:blipFill>
          <p:spPr bwMode="auto">
            <a:xfrm>
              <a:off x="533400" y="3962400"/>
              <a:ext cx="143827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6">
              <a:extLst>
                <a:ext uri="{FF2B5EF4-FFF2-40B4-BE49-F238E27FC236}">
                  <a16:creationId xmlns:a16="http://schemas.microsoft.com/office/drawing/2014/main" id="{A3011E39-ABB5-440E-B7C7-C7FE644B3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572000"/>
              <a:ext cx="142875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Picture 7">
              <a:extLst>
                <a:ext uri="{FF2B5EF4-FFF2-40B4-BE49-F238E27FC236}">
                  <a16:creationId xmlns:a16="http://schemas.microsoft.com/office/drawing/2014/main" id="{84D89DBB-D892-4D96-BD76-69886ACAE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191125"/>
              <a:ext cx="2876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4" name="TextBox 8">
            <a:extLst>
              <a:ext uri="{FF2B5EF4-FFF2-40B4-BE49-F238E27FC236}">
                <a16:creationId xmlns:a16="http://schemas.microsoft.com/office/drawing/2014/main" id="{010BB312-EDC7-4504-A5EC-6C3C06FCF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943" y="3615662"/>
            <a:ext cx="6172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Here</a:t>
            </a:r>
            <a:r>
              <a:rPr lang="en-US" altLang="en-US" sz="2400" i="1" dirty="0"/>
              <a:t> n </a:t>
            </a:r>
            <a:r>
              <a:rPr lang="en-US" altLang="en-US" sz="2400" dirty="0"/>
              <a:t>be the number of turns per unit length of the solenoid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60" y="285728"/>
            <a:ext cx="4357696" cy="65015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71412" tIns="28565" rIns="71412" bIns="28565" anchor="t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Biot-Savart Law</a:t>
            </a:r>
          </a:p>
        </p:txBody>
      </p:sp>
      <p:sp>
        <p:nvSpPr>
          <p:cNvPr id="580628" name="Text Box 20"/>
          <p:cNvSpPr txBox="1">
            <a:spLocks noChangeArrowheads="1"/>
          </p:cNvSpPr>
          <p:nvPr/>
        </p:nvSpPr>
        <p:spPr bwMode="auto">
          <a:xfrm>
            <a:off x="969963" y="6270625"/>
            <a:ext cx="7977187" cy="4362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02833" tIns="51417" rIns="102833" bIns="51417">
            <a:spAutoFit/>
          </a:bodyPr>
          <a:lstStyle/>
          <a:p>
            <a:pPr defTabSz="102870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So, the magnetic field “circulates” around the wire</a:t>
            </a:r>
          </a:p>
        </p:txBody>
      </p:sp>
      <p:pic>
        <p:nvPicPr>
          <p:cNvPr id="22" name="Picture 5" descr="tfg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3" y="1120555"/>
            <a:ext cx="4827393" cy="4372538"/>
          </a:xfrm>
          <a:prstGeom prst="rect">
            <a:avLst/>
          </a:prstGeom>
          <a:noFill/>
        </p:spPr>
      </p:pic>
      <p:pic>
        <p:nvPicPr>
          <p:cNvPr id="23" name="Picture 20" descr="math0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2850" y="3929066"/>
            <a:ext cx="5391150" cy="769938"/>
          </a:xfrm>
          <a:prstGeom prst="rect">
            <a:avLst/>
          </a:prstGeom>
          <a:solidFill>
            <a:srgbClr val="FFFF99"/>
          </a:solidFill>
        </p:spPr>
      </p:pic>
      <p:pic>
        <p:nvPicPr>
          <p:cNvPr id="24" name="Picture 25" descr="math0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857760"/>
            <a:ext cx="5334000" cy="3349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My Documents\seb\Teaching\em2001\lecture14\MFM04CO3.P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290"/>
            <a:ext cx="7541725" cy="6337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4EA6-0FA1-47F8-8C62-24AB2815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Applications of </a:t>
            </a:r>
            <a:r>
              <a:rPr lang="en-US" dirty="0" err="1">
                <a:solidFill>
                  <a:schemeClr val="tx1"/>
                </a:solidFill>
              </a:rPr>
              <a:t>Biot</a:t>
            </a:r>
            <a:r>
              <a:rPr lang="en-US" dirty="0">
                <a:solidFill>
                  <a:schemeClr val="tx1"/>
                </a:solidFill>
              </a:rPr>
              <a:t> Savart law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86DD9E-180F-47FA-BCA3-AD77BFF6CEE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79512" y="2708920"/>
            <a:ext cx="8291264" cy="1045096"/>
          </a:xfr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Application 1: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Magnetic field due to a long straight wire</a:t>
            </a:r>
          </a:p>
        </p:txBody>
      </p:sp>
    </p:spTree>
    <p:extLst>
      <p:ext uri="{BB962C8B-B14F-4D97-AF65-F5344CB8AC3E}">
        <p14:creationId xmlns:p14="http://schemas.microsoft.com/office/powerpoint/2010/main" val="53752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FA5D300-1E6E-41F5-BAD5-145F1A085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4" t="1474" r="574" b="32465"/>
          <a:stretch/>
        </p:blipFill>
        <p:spPr bwMode="auto">
          <a:xfrm>
            <a:off x="95233" y="705400"/>
            <a:ext cx="4248167" cy="57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>
            <a:extLst>
              <a:ext uri="{FF2B5EF4-FFF2-40B4-BE49-F238E27FC236}">
                <a16:creationId xmlns:a16="http://schemas.microsoft.com/office/drawing/2014/main" id="{D5AF8D43-251A-49BB-B8A3-5A5454B4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65670"/>
            <a:ext cx="3416698" cy="9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>
            <a:extLst>
              <a:ext uri="{FF2B5EF4-FFF2-40B4-BE49-F238E27FC236}">
                <a16:creationId xmlns:a16="http://schemas.microsoft.com/office/drawing/2014/main" id="{68FB7793-40D7-49B0-B0F4-08A1F5E7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5"/>
          <a:stretch>
            <a:fillRect/>
          </a:stretch>
        </p:blipFill>
        <p:spPr bwMode="auto">
          <a:xfrm>
            <a:off x="4139952" y="1268760"/>
            <a:ext cx="4965890" cy="106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>
            <a:extLst>
              <a:ext uri="{FF2B5EF4-FFF2-40B4-BE49-F238E27FC236}">
                <a16:creationId xmlns:a16="http://schemas.microsoft.com/office/drawing/2014/main" id="{3DFAB350-2EB2-4DA5-B7C8-A820B07A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2715679" cy="79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6">
            <a:extLst>
              <a:ext uri="{FF2B5EF4-FFF2-40B4-BE49-F238E27FC236}">
                <a16:creationId xmlns:a16="http://schemas.microsoft.com/office/drawing/2014/main" id="{87363DAF-91CA-468D-9C96-F82E4240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923" y="3230834"/>
            <a:ext cx="4848275" cy="99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>
            <a:extLst>
              <a:ext uri="{FF2B5EF4-FFF2-40B4-BE49-F238E27FC236}">
                <a16:creationId xmlns:a16="http://schemas.microsoft.com/office/drawing/2014/main" id="{ACD8C915-7107-4050-B1EE-2E71F750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65104"/>
            <a:ext cx="5355009" cy="202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026150" y="1530350"/>
            <a:ext cx="2654300" cy="48641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059863" cy="1012824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Application 2: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Magnetic field from a circular current loop at point P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210300" y="4686300"/>
            <a:ext cx="2209800" cy="533400"/>
          </a:xfrm>
          <a:prstGeom prst="ellips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7315200" y="2590800"/>
            <a:ext cx="0" cy="342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781800" y="5334000"/>
            <a:ext cx="381000" cy="76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6691313" y="5319713"/>
            <a:ext cx="282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400800" y="4800600"/>
            <a:ext cx="17526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V="1">
            <a:off x="6400800" y="3048000"/>
            <a:ext cx="914400" cy="1752600"/>
          </a:xfrm>
          <a:prstGeom prst="line">
            <a:avLst/>
          </a:prstGeom>
          <a:noFill/>
          <a:ln w="12700">
            <a:solidFill>
              <a:srgbClr val="00279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H="1" flipV="1">
            <a:off x="6781800" y="2894324"/>
            <a:ext cx="533400" cy="153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7315200" y="24384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 flipV="1">
            <a:off x="6781800" y="2286000"/>
            <a:ext cx="533400" cy="228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V="1">
            <a:off x="6781800" y="22860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 flipV="1">
            <a:off x="6781800" y="2286000"/>
            <a:ext cx="5334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7329314" y="2113576"/>
            <a:ext cx="668454" cy="10336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 dirty="0" err="1"/>
              <a:t>dB</a:t>
            </a:r>
            <a:r>
              <a:rPr lang="en-US" b="0" baseline="-25000" dirty="0" err="1"/>
              <a:t>z</a:t>
            </a:r>
            <a:endParaRPr lang="en-US" b="0" baseline="-25000" dirty="0"/>
          </a:p>
          <a:p>
            <a:pPr eaLnBrk="0" hangingPunct="0"/>
            <a:endParaRPr lang="en-US" baseline="-25000" dirty="0"/>
          </a:p>
          <a:p>
            <a:pPr eaLnBrk="0" hangingPunct="0"/>
            <a:r>
              <a:rPr lang="en-US" sz="3200" b="1" baseline="-25000"/>
              <a:t>P</a:t>
            </a:r>
            <a:endParaRPr lang="en-US" sz="3200" b="1" baseline="-25000" dirty="0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6274275" y="2778920"/>
            <a:ext cx="898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 dirty="0" err="1"/>
              <a:t>dB</a:t>
            </a:r>
            <a:r>
              <a:rPr lang="en-US" b="0" baseline="-25000" dirty="0" err="1"/>
              <a:t>perp</a:t>
            </a:r>
            <a:endParaRPr lang="en-US" b="0" baseline="-25000" dirty="0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6414454" y="1819757"/>
            <a:ext cx="5578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u="sng" dirty="0"/>
              <a:t>dB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6615113" y="3414713"/>
            <a:ext cx="282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r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7300913" y="3414713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7681913" y="4710113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R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6191250" y="4232275"/>
            <a:ext cx="417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d</a:t>
            </a:r>
            <a:r>
              <a:rPr lang="en-US" b="0">
                <a:latin typeface="Script MT Bold" pitchFamily="66" charset="0"/>
              </a:rPr>
              <a:t>l</a:t>
            </a: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5959475" y="4800600"/>
            <a:ext cx="423863" cy="1809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60" name="Arc 24"/>
          <p:cNvSpPr>
            <a:spLocks/>
          </p:cNvSpPr>
          <p:nvPr/>
        </p:nvSpPr>
        <p:spPr bwMode="auto">
          <a:xfrm>
            <a:off x="6629400" y="4268788"/>
            <a:ext cx="3048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6919913" y="4100513"/>
            <a:ext cx="3730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latin typeface="Symbol" pitchFamily="18" charset="2"/>
              </a:rPr>
              <a:t>a</a:t>
            </a:r>
          </a:p>
        </p:txBody>
      </p:sp>
      <p:graphicFrame>
        <p:nvGraphicFramePr>
          <p:cNvPr id="12185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1613" y="927100"/>
          <a:ext cx="54292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8" name="Equation" r:id="rId4" imgW="1841400" imgH="1218960" progId="Equation.2">
                  <p:embed/>
                </p:oleObj>
              </mc:Choice>
              <mc:Fallback>
                <p:oleObj name="Equation" r:id="rId4" imgW="1841400" imgH="1218960" progId="Equation.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927100"/>
                        <a:ext cx="54292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1613" y="4864100"/>
          <a:ext cx="5895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9" name="Equation" r:id="rId6" imgW="2057400" imgH="330120" progId="Equation.2">
                  <p:embed/>
                </p:oleObj>
              </mc:Choice>
              <mc:Fallback>
                <p:oleObj name="Equation" r:id="rId6" imgW="2057400" imgH="330120" progId="Equation.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864100"/>
                        <a:ext cx="58959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098800" y="2425700"/>
            <a:ext cx="2443163" cy="831850"/>
          </a:xfrm>
          <a:prstGeom prst="rect">
            <a:avLst/>
          </a:prstGeom>
          <a:solidFill>
            <a:srgbClr val="FCFEB9"/>
          </a:solidFill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solidFill>
                  <a:srgbClr val="00279F"/>
                </a:solidFill>
              </a:rPr>
              <a:t>Only z component</a:t>
            </a:r>
          </a:p>
          <a:p>
            <a:pPr eaLnBrk="0" hangingPunct="0"/>
            <a:r>
              <a:rPr lang="en-US" b="0">
                <a:solidFill>
                  <a:srgbClr val="00279F"/>
                </a:solidFill>
              </a:rPr>
              <a:t>is nonzero.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026150" y="1530350"/>
            <a:ext cx="2654300" cy="48641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6210300" y="4686300"/>
            <a:ext cx="2209800" cy="533400"/>
          </a:xfrm>
          <a:prstGeom prst="ellips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7315200" y="2590800"/>
            <a:ext cx="0" cy="342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6781800" y="5334000"/>
            <a:ext cx="381000" cy="76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6691313" y="5319713"/>
            <a:ext cx="282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6400800" y="4800600"/>
            <a:ext cx="17526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6400800" y="3048000"/>
            <a:ext cx="914400" cy="1752600"/>
          </a:xfrm>
          <a:prstGeom prst="line">
            <a:avLst/>
          </a:prstGeom>
          <a:noFill/>
          <a:ln w="12700">
            <a:solidFill>
              <a:srgbClr val="00279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 flipV="1">
            <a:off x="6705600" y="2743200"/>
            <a:ext cx="6096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7315200" y="24384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 flipV="1">
            <a:off x="6781800" y="2286000"/>
            <a:ext cx="533400" cy="228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V="1">
            <a:off x="6781800" y="22860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 flipV="1">
            <a:off x="6781800" y="2286000"/>
            <a:ext cx="5334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7377113" y="2578100"/>
            <a:ext cx="6270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dB</a:t>
            </a:r>
            <a:r>
              <a:rPr lang="en-US" b="0" baseline="-25000"/>
              <a:t>z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462713" y="2806700"/>
            <a:ext cx="898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dB</a:t>
            </a:r>
            <a:r>
              <a:rPr lang="en-US" b="0" baseline="-25000"/>
              <a:t>perp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919913" y="212090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B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615113" y="3414713"/>
            <a:ext cx="282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r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7300913" y="3414713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7681913" y="4710113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R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6234113" y="4252913"/>
            <a:ext cx="417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d</a:t>
            </a:r>
            <a:r>
              <a:rPr lang="en-US" b="0">
                <a:latin typeface="Script MT Bold" pitchFamily="66" charset="0"/>
              </a:rPr>
              <a:t>l</a:t>
            </a:r>
          </a:p>
        </p:txBody>
      </p:sp>
      <p:sp>
        <p:nvSpPr>
          <p:cNvPr id="42007" name="Arc 23"/>
          <p:cNvSpPr>
            <a:spLocks/>
          </p:cNvSpPr>
          <p:nvPr/>
        </p:nvSpPr>
        <p:spPr bwMode="auto">
          <a:xfrm>
            <a:off x="6629400" y="4268788"/>
            <a:ext cx="3048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6919913" y="4100513"/>
            <a:ext cx="3730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latin typeface="Symbol" pitchFamily="18" charset="2"/>
              </a:rPr>
              <a:t>a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0" y="4643446"/>
            <a:ext cx="383117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 dirty="0">
                <a:solidFill>
                  <a:srgbClr val="00279F"/>
                </a:solidFill>
              </a:rPr>
              <a:t>At the center of the loop</a:t>
            </a: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414338" y="5472113"/>
            <a:ext cx="3278143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 dirty="0">
                <a:solidFill>
                  <a:srgbClr val="00279F"/>
                </a:solidFill>
              </a:rPr>
              <a:t>At distance z on axis </a:t>
            </a:r>
          </a:p>
          <a:p>
            <a:pPr eaLnBrk="0" hangingPunct="0"/>
            <a:r>
              <a:rPr lang="en-US" b="0" dirty="0">
                <a:solidFill>
                  <a:srgbClr val="00279F"/>
                </a:solidFill>
              </a:rPr>
              <a:t>from the loop, z&gt;&gt;R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3429000" y="2590800"/>
            <a:ext cx="457200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ctrTitle"/>
          </p:nvPr>
        </p:nvSpPr>
        <p:spPr>
          <a:xfrm>
            <a:off x="201613" y="134938"/>
            <a:ext cx="8858250" cy="647700"/>
          </a:xfrm>
          <a:noFill/>
          <a:ln/>
        </p:spPr>
        <p:txBody>
          <a:bodyPr/>
          <a:lstStyle/>
          <a:p>
            <a:r>
              <a:rPr lang="en-US" sz="3600" b="1">
                <a:solidFill>
                  <a:srgbClr val="00279F"/>
                </a:solidFill>
              </a:rPr>
              <a:t>Magnetic field from a circular current loop</a:t>
            </a:r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V="1">
            <a:off x="277813" y="779463"/>
            <a:ext cx="8656637" cy="4762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42014" name="Object 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638" y="985838"/>
          <a:ext cx="6018212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2" name="Equation" r:id="rId4" imgW="2514600" imgH="1371600" progId="Equation.2">
                  <p:embed/>
                </p:oleObj>
              </mc:Choice>
              <mc:Fallback>
                <p:oleObj name="Equation" r:id="rId4" imgW="2514600" imgH="1371600" progId="Equation.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8" y="985838"/>
                        <a:ext cx="6018212" cy="326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5" name="Object 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98938" y="4478338"/>
          <a:ext cx="12334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3" name="Equation" r:id="rId6" imgW="533160" imgH="355320" progId="Equation.2">
                  <p:embed/>
                </p:oleObj>
              </mc:Choice>
              <mc:Fallback>
                <p:oleObj name="Equation" r:id="rId6" imgW="533160" imgH="355320" progId="Equation.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4478338"/>
                        <a:ext cx="12334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6" name="Object 3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05238" y="5449888"/>
          <a:ext cx="16843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4" name="Equation" r:id="rId8" imgW="685800" imgH="380880" progId="Equation.2">
                  <p:embed/>
                </p:oleObj>
              </mc:Choice>
              <mc:Fallback>
                <p:oleObj name="Equation" r:id="rId8" imgW="685800" imgH="380880" progId="Equation.2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5449888"/>
                        <a:ext cx="168433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5959475" y="4800600"/>
            <a:ext cx="423863" cy="1809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2857496"/>
            <a:ext cx="6029325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 dirty="0">
                <a:solidFill>
                  <a:srgbClr val="00279F"/>
                </a:solidFill>
              </a:rPr>
              <a:t>The magnetic dipole moment of the loop is defined as </a:t>
            </a:r>
            <a:r>
              <a:rPr lang="en-US" i="1" dirty="0">
                <a:solidFill>
                  <a:srgbClr val="00279F"/>
                </a:solidFill>
                <a:latin typeface="+mn-lt"/>
              </a:rPr>
              <a:t>m</a:t>
            </a:r>
            <a:r>
              <a:rPr lang="en-US" b="0" dirty="0">
                <a:solidFill>
                  <a:srgbClr val="00279F"/>
                </a:solidFill>
                <a:latin typeface="Symbol" pitchFamily="18" charset="2"/>
              </a:rPr>
              <a:t> </a:t>
            </a:r>
            <a:r>
              <a:rPr lang="en-US" b="0" dirty="0">
                <a:solidFill>
                  <a:srgbClr val="00279F"/>
                </a:solidFill>
              </a:rPr>
              <a:t>= IA =I</a:t>
            </a:r>
            <a:r>
              <a:rPr lang="en-US" b="0" dirty="0">
                <a:solidFill>
                  <a:srgbClr val="00279F"/>
                </a:solidFill>
                <a:latin typeface="Symbol" pitchFamily="18" charset="2"/>
              </a:rPr>
              <a:t>p</a:t>
            </a:r>
            <a:r>
              <a:rPr lang="en-US" b="0" dirty="0">
                <a:solidFill>
                  <a:srgbClr val="00279F"/>
                </a:solidFill>
              </a:rPr>
              <a:t>R</a:t>
            </a:r>
            <a:r>
              <a:rPr lang="en-US" b="0" baseline="30000" dirty="0">
                <a:solidFill>
                  <a:srgbClr val="00279F"/>
                </a:solidFill>
              </a:rPr>
              <a:t>2</a:t>
            </a:r>
            <a:r>
              <a:rPr lang="en-US" b="0" dirty="0">
                <a:solidFill>
                  <a:srgbClr val="00279F"/>
                </a:solidFill>
              </a:rPr>
              <a:t>.</a:t>
            </a:r>
          </a:p>
          <a:p>
            <a:pPr eaLnBrk="0" hangingPunct="0"/>
            <a:endParaRPr lang="en-US" b="0" baseline="30000" dirty="0">
              <a:solidFill>
                <a:srgbClr val="00279F"/>
              </a:solidFill>
            </a:endParaRPr>
          </a:p>
          <a:p>
            <a:pPr eaLnBrk="0" hangingPunct="0"/>
            <a:r>
              <a:rPr lang="en-US" b="0" dirty="0">
                <a:solidFill>
                  <a:srgbClr val="00279F"/>
                </a:solidFill>
              </a:rPr>
              <a:t>The direction is given by the right hand rule: with fingers closed in </a:t>
            </a:r>
          </a:p>
          <a:p>
            <a:pPr eaLnBrk="0" hangingPunct="0"/>
            <a:r>
              <a:rPr lang="en-US" b="0" dirty="0">
                <a:solidFill>
                  <a:srgbClr val="00279F"/>
                </a:solidFill>
              </a:rPr>
              <a:t>the direction of the current flow, the thumb points along </a:t>
            </a:r>
            <a:r>
              <a:rPr lang="en-US" b="0" i="1" dirty="0">
                <a:solidFill>
                  <a:srgbClr val="00279F"/>
                </a:solidFill>
              </a:rPr>
              <a:t>m</a:t>
            </a:r>
            <a:r>
              <a:rPr lang="en-US" b="0" dirty="0">
                <a:solidFill>
                  <a:srgbClr val="00279F"/>
                </a:solidFill>
              </a:rPr>
              <a:t>.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93688" y="188913"/>
            <a:ext cx="8408987" cy="588962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Magnetic field in terms of dipole moment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026150" y="1530350"/>
            <a:ext cx="2654300" cy="48641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6210300" y="4686300"/>
            <a:ext cx="2209800" cy="533400"/>
          </a:xfrm>
          <a:prstGeom prst="ellips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7315200" y="2590800"/>
            <a:ext cx="0" cy="342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6781800" y="5334000"/>
            <a:ext cx="381000" cy="76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6691313" y="5319713"/>
            <a:ext cx="282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6400800" y="4800600"/>
            <a:ext cx="17526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7315200" y="24384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7377113" y="257810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B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6613525" y="3413125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7300913" y="3414713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7681913" y="4710113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R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6918325" y="4098925"/>
            <a:ext cx="376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714348" y="1000108"/>
            <a:ext cx="4403725" cy="576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3200" b="0" dirty="0"/>
              <a:t>Far away on the axis,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V="1">
            <a:off x="7323138" y="3449638"/>
            <a:ext cx="0" cy="1503362"/>
          </a:xfrm>
          <a:prstGeom prst="line">
            <a:avLst/>
          </a:prstGeom>
          <a:noFill/>
          <a:ln w="50800">
            <a:solidFill>
              <a:srgbClr val="F35B1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7359650" y="3851275"/>
            <a:ext cx="357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 u="sng">
                <a:solidFill>
                  <a:srgbClr val="F35B1B"/>
                </a:solidFill>
                <a:latin typeface="Symbol" pitchFamily="18" charset="2"/>
              </a:rPr>
              <a:t>m</a:t>
            </a:r>
          </a:p>
        </p:txBody>
      </p:sp>
      <p:graphicFrame>
        <p:nvGraphicFramePr>
          <p:cNvPr id="44053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71604" y="1500174"/>
          <a:ext cx="23209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6" name="Equation" r:id="rId4" imgW="685800" imgH="380880" progId="Equation.2">
                  <p:embed/>
                </p:oleObj>
              </mc:Choice>
              <mc:Fallback>
                <p:oleObj name="Equation" r:id="rId4" imgW="685800" imgH="380880" progId="Equation.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500174"/>
                        <a:ext cx="23209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4" name="Line 22"/>
          <p:cNvSpPr>
            <a:spLocks noChangeShapeType="1"/>
          </p:cNvSpPr>
          <p:nvPr/>
        </p:nvSpPr>
        <p:spPr bwMode="auto">
          <a:xfrm flipV="1">
            <a:off x="222250" y="852488"/>
            <a:ext cx="8656638" cy="4762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15462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92275" y="5362575"/>
          <a:ext cx="218916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7" name="Equation" r:id="rId6" imgW="609480" imgH="393480" progId="Equation.3">
                  <p:embed/>
                </p:oleObj>
              </mc:Choice>
              <mc:Fallback>
                <p:oleObj name="Equation" r:id="rId6" imgW="609480" imgH="39348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62575"/>
                        <a:ext cx="2189163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85728"/>
            <a:ext cx="8715404" cy="1143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Special case: Magnetic Field Due to a Current in a Circular Arc of Wire</a:t>
            </a:r>
            <a:r>
              <a:rPr lang="en-US" sz="2400" dirty="0"/>
              <a:t> </a:t>
            </a:r>
          </a:p>
        </p:txBody>
      </p:sp>
      <p:graphicFrame>
        <p:nvGraphicFramePr>
          <p:cNvPr id="8231" name="Object 39"/>
          <p:cNvGraphicFramePr>
            <a:graphicFrameLocks noGrp="1" noChangeAspect="1"/>
          </p:cNvGraphicFramePr>
          <p:nvPr>
            <p:ph sz="half" idx="1"/>
          </p:nvPr>
        </p:nvGraphicFramePr>
        <p:xfrm>
          <a:off x="2247900" y="3760788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4" name="Equation" r:id="rId3" imgW="457200" imgH="203040" progId="">
                  <p:embed/>
                </p:oleObj>
              </mc:Choice>
              <mc:Fallback>
                <p:oleObj name="Equation" r:id="rId3" imgW="457200" imgH="203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760788"/>
                        <a:ext cx="4572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5" descr="tfg00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653577"/>
            <a:ext cx="4410076" cy="4204447"/>
          </a:xfrm>
          <a:prstGeom prst="rect">
            <a:avLst/>
          </a:prstGeom>
          <a:noFill/>
        </p:spPr>
      </p:pic>
      <p:pic>
        <p:nvPicPr>
          <p:cNvPr id="8199" name="Picture 7" descr="pixe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75" y="4495800"/>
            <a:ext cx="9525" cy="57150"/>
          </a:xfrm>
          <a:prstGeom prst="rect">
            <a:avLst/>
          </a:prstGeom>
          <a:noFill/>
        </p:spPr>
      </p:pic>
      <p:pic>
        <p:nvPicPr>
          <p:cNvPr id="8211" name="Picture 19" descr="math02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72144" y="1676400"/>
            <a:ext cx="3600450" cy="577850"/>
          </a:xfrm>
          <a:prstGeom prst="rect">
            <a:avLst/>
          </a:prstGeom>
          <a:noFill/>
        </p:spPr>
      </p:pic>
      <p:graphicFrame>
        <p:nvGraphicFramePr>
          <p:cNvPr id="8236" name="Group 44"/>
          <p:cNvGraphicFramePr>
            <a:graphicFrameLocks noGrp="1"/>
          </p:cNvGraphicFramePr>
          <p:nvPr/>
        </p:nvGraphicFramePr>
        <p:xfrm>
          <a:off x="-365125" y="-2895600"/>
          <a:ext cx="416560" cy="93268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                                                             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</a:t>
                      </a: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13" name="Picture 21" descr="math02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48232" y="2590800"/>
            <a:ext cx="4495800" cy="676275"/>
          </a:xfrm>
          <a:prstGeom prst="rect">
            <a:avLst/>
          </a:prstGeom>
          <a:noFill/>
        </p:spPr>
      </p:pic>
      <p:pic>
        <p:nvPicPr>
          <p:cNvPr id="8215" name="Picture 23" descr="pixe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92488" y="8026400"/>
            <a:ext cx="9525" cy="57150"/>
          </a:xfrm>
          <a:prstGeom prst="rect">
            <a:avLst/>
          </a:prstGeom>
          <a:noFill/>
        </p:spPr>
      </p:pic>
      <p:pic>
        <p:nvPicPr>
          <p:cNvPr id="8229" name="Picture 37" descr="math02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24432" y="3962400"/>
            <a:ext cx="4419600" cy="546100"/>
          </a:xfrm>
          <a:prstGeom prst="rect">
            <a:avLst/>
          </a:prstGeom>
          <a:solidFill>
            <a:srgbClr val="FFFF99"/>
          </a:solidFill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616</Words>
  <Application>Microsoft Office PowerPoint</Application>
  <PresentationFormat>On-screen Show (4:3)</PresentationFormat>
  <Paragraphs>113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43" baseType="lpstr">
      <vt:lpstr>Arial</vt:lpstr>
      <vt:lpstr>Calibri</vt:lpstr>
      <vt:lpstr>Comic Sans MS</vt:lpstr>
      <vt:lpstr>Franklin Gothic Book</vt:lpstr>
      <vt:lpstr>Lucida Sans Unicode</vt:lpstr>
      <vt:lpstr>Monotype Sorts</vt:lpstr>
      <vt:lpstr>New York</vt:lpstr>
      <vt:lpstr>Palatino</vt:lpstr>
      <vt:lpstr>Perpetua</vt:lpstr>
      <vt:lpstr>Script MT Bold</vt:lpstr>
      <vt:lpstr>Symbol</vt:lpstr>
      <vt:lpstr>Tahoma</vt:lpstr>
      <vt:lpstr>Times</vt:lpstr>
      <vt:lpstr>Times New Roman</vt:lpstr>
      <vt:lpstr>Verdana</vt:lpstr>
      <vt:lpstr>Wingdings</vt:lpstr>
      <vt:lpstr>Wingdings 2</vt:lpstr>
      <vt:lpstr>Wingdings 3</vt:lpstr>
      <vt:lpstr>Concourse</vt:lpstr>
      <vt:lpstr>1_Concourse</vt:lpstr>
      <vt:lpstr>Equity</vt:lpstr>
      <vt:lpstr>1_Equity</vt:lpstr>
      <vt:lpstr>Office Theme</vt:lpstr>
      <vt:lpstr>Equation</vt:lpstr>
      <vt:lpstr>PowerPoint Presentation</vt:lpstr>
      <vt:lpstr>Biot-Savart Law</vt:lpstr>
      <vt:lpstr>PowerPoint Presentation</vt:lpstr>
      <vt:lpstr>Applications of Biot Savart law</vt:lpstr>
      <vt:lpstr>PowerPoint Presentation</vt:lpstr>
      <vt:lpstr>Application 2: Magnetic field from a circular current loop at point P</vt:lpstr>
      <vt:lpstr>Magnetic field from a circular current loop</vt:lpstr>
      <vt:lpstr>Magnetic field in terms of dipole moment</vt:lpstr>
      <vt:lpstr>Special case: Magnetic Field Due to a Current in a Circular Arc of Wire </vt:lpstr>
      <vt:lpstr>Sample Problem </vt:lpstr>
      <vt:lpstr>Force on 2 Parallel Current-Carrying Conductors</vt:lpstr>
      <vt:lpstr>Definition of Ampere:</vt:lpstr>
      <vt:lpstr>Ampere’s law and applications</vt:lpstr>
      <vt:lpstr>Ampere’s Law</vt:lpstr>
      <vt:lpstr>APPLICATIONS OF AMPERE’S LAW</vt:lpstr>
      <vt:lpstr>Magnetic Field of ¥ Straight Wire</vt:lpstr>
      <vt:lpstr>Magnetic Field of a Solenoid </vt:lpstr>
      <vt:lpstr>PowerPoint Presentation</vt:lpstr>
      <vt:lpstr>PowerPoint Presentation</vt:lpstr>
    </vt:vector>
  </TitlesOfParts>
  <Company>SSU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Magnetism</dc:title>
  <dc:creator>Laura Whitlock</dc:creator>
  <cp:lastModifiedBy>Munendra Singh</cp:lastModifiedBy>
  <cp:revision>290</cp:revision>
  <dcterms:created xsi:type="dcterms:W3CDTF">2001-07-04T03:55:21Z</dcterms:created>
  <dcterms:modified xsi:type="dcterms:W3CDTF">2021-12-14T06:33:01Z</dcterms:modified>
</cp:coreProperties>
</file>