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765" y="274955"/>
            <a:ext cx="9925685" cy="1616075"/>
          </a:xfrm>
        </p:spPr>
        <p:txBody>
          <a:bodyPr/>
          <a:lstStyle/>
          <a:p>
            <a:pPr algn="ctr"/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Московский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авиационный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институт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(национальный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исследовательский</a:t>
            </a:r>
            <a:r>
              <a:rPr sz="20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университет)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Институт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№8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«Компьютерные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науки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и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прикладная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математика»</a:t>
            </a:r>
            <a:endParaRPr lang="en-US" sz="200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142490" y="1736090"/>
            <a:ext cx="9551035" cy="1924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905" algn="ctr">
              <a:lnSpc>
                <a:spcPct val="100000"/>
              </a:lnSpc>
              <a:spcBef>
                <a:spcPts val="610"/>
              </a:spcBef>
            </a:pPr>
            <a:r>
              <a:rPr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Проект</a:t>
            </a:r>
            <a:r>
              <a:rPr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на</a:t>
            </a:r>
            <a:r>
              <a:rPr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тему: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32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«</a:t>
            </a:r>
            <a:r>
              <a:rPr lang="en-US" sz="32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Web-</a:t>
            </a:r>
            <a:r>
              <a:rPr lang="ru-RU" sz="32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приложение для</a:t>
            </a:r>
            <a:r>
              <a:rPr lang="en-US" altLang="ru-RU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altLang="en-US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определения</a:t>
            </a:r>
            <a:r>
              <a:rPr lang="en-US" altLang="ru-RU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ru-RU" altLang="en-US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и описания </a:t>
            </a:r>
            <a:r>
              <a:rPr lang="en-US" altLang="en-US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болезней</a:t>
            </a:r>
            <a:r>
              <a:rPr lang="en-US" altLang="ru-RU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altLang="en-US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растений</a:t>
            </a:r>
            <a:r>
              <a:rPr lang="ru-RU" altLang="en-US"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по изображению</a:t>
            </a:r>
            <a:r>
              <a:rPr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»</a:t>
            </a:r>
            <a:endParaRPr lang="ru-RU" altLang="en-US" sz="3200" b="1" spc="-10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306445" y="4485640"/>
            <a:ext cx="5915660" cy="1694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725295" marR="345440" lvl="3" indent="0" algn="l">
              <a:lnSpc>
                <a:spcPct val="108000"/>
              </a:lnSpc>
              <a:spcBef>
                <a:spcPts val="100"/>
              </a:spcBef>
            </a:pPr>
            <a:r>
              <a:rPr lang="ru-RU" sz="20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Исполнители: </a:t>
            </a:r>
            <a:endParaRPr sz="2000" spc="-1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lang="ru-RU" sz="20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Павловский Алексей Валерьевич</a:t>
            </a:r>
            <a:endParaRPr lang="ru-RU" sz="2000" spc="-1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lang="ru-RU" sz="20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Катин Иван</a:t>
            </a:r>
            <a:endParaRPr lang="ru-RU" sz="2000" spc="-1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lang="ru-RU" sz="20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Желанов Даниил Вячеславович</a:t>
            </a:r>
            <a:endParaRPr lang="ru-RU" sz="2000" spc="-1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endParaRPr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Москва</a:t>
            </a:r>
            <a:r>
              <a:rPr sz="20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-</a:t>
            </a:r>
            <a:r>
              <a:rPr sz="20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2025</a:t>
            </a:r>
            <a:endParaRPr lang="ru-RU" altLang="en-US" sz="2000" spc="-2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Цели</a:t>
            </a:r>
            <a:r>
              <a:rPr spc="-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проекта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48715"/>
            <a:ext cx="11145520" cy="5603240"/>
          </a:xfrm>
        </p:spPr>
        <p:txBody>
          <a:bodyPr/>
          <a:p>
            <a:pPr marR="6350" algn="just">
              <a:lnSpc>
                <a:spcPts val="2160"/>
              </a:lnSpc>
              <a:spcBef>
                <a:spcPts val="375"/>
              </a:spcBef>
              <a:tabLst>
                <a:tab pos="3556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  <a:sym typeface="+mn-ea"/>
              </a:rPr>
              <a:t>ML</a:t>
            </a:r>
            <a:r>
              <a:rPr sz="2800" b="1" spc="4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  <a:sym typeface="+mn-ea"/>
              </a:rPr>
              <a:t>цель:</a:t>
            </a:r>
            <a:r>
              <a:rPr sz="2800" b="1" spc="35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р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азработать модель классификации, которая определяет, здорова ли культура или какой тип заболевания присутствует.</a:t>
            </a:r>
            <a:r>
              <a:rPr lang="ru-RU"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Достичь высокой точности (</a:t>
            </a:r>
            <a:r>
              <a:rPr lang="ru-RU" sz="2800" dirty="0">
                <a:latin typeface="Times New Roman" panose="02020603050405020304"/>
                <a:cs typeface="Times New Roman" panose="02020603050405020304"/>
              </a:rPr>
              <a:t>более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lang="ru-RU" sz="28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%) на тестовом наборе данных</a:t>
            </a:r>
            <a:r>
              <a:rPr lang="ru-RU" sz="2800" dirty="0">
                <a:latin typeface="Times New Roman" panose="02020603050405020304"/>
                <a:cs typeface="Times New Roman" panose="02020603050405020304"/>
              </a:rPr>
              <a:t>, обеспечить при этом быструю и качественную обработку запросов пользователей.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  <a:spcBef>
                <a:spcPts val="186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R="5080" algn="just">
              <a:lnSpc>
                <a:spcPts val="2160"/>
              </a:lnSpc>
              <a:tabLst>
                <a:tab pos="3556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  <a:sym typeface="+mn-ea"/>
              </a:rPr>
              <a:t>Бизнес</a:t>
            </a:r>
            <a:r>
              <a:rPr sz="2800" b="1" spc="85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800" b="1" dirty="0">
                <a:latin typeface="Times New Roman" panose="02020603050405020304"/>
                <a:cs typeface="Times New Roman" panose="02020603050405020304"/>
                <a:sym typeface="+mn-ea"/>
              </a:rPr>
              <a:t>цель:</a:t>
            </a:r>
            <a:r>
              <a:rPr sz="2800" b="1" spc="90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endParaRPr sz="2800" b="1" spc="9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R="5080" lvl="1" algn="just">
              <a:lnSpc>
                <a:spcPts val="2160"/>
              </a:lnSpc>
              <a:tabLst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с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низить расходы на диагностику заболеваний;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R="5080" lvl="1" algn="just">
              <a:lnSpc>
                <a:spcPts val="2160"/>
              </a:lnSpc>
              <a:tabLst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увеличить урожайность за счет своевременного выявления проблем с растениями;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R="5080" lvl="1" algn="just">
              <a:lnSpc>
                <a:spcPts val="2160"/>
              </a:lnSpc>
              <a:tabLst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автоматизировать процесс мониторинга состояния растений.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R="5080" algn="just">
              <a:lnSpc>
                <a:spcPts val="2160"/>
              </a:lnSpc>
              <a:tabLst>
                <a:tab pos="355600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just"/>
            <a:r>
              <a:rPr sz="2800" b="1" dirty="0">
                <a:latin typeface="Times New Roman" panose="02020603050405020304"/>
                <a:cs typeface="Times New Roman" panose="02020603050405020304"/>
                <a:sym typeface="+mn-ea"/>
              </a:rPr>
              <a:t>Основная цель: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 монетизация через модель подписки и платные запросы,  что  позволит  пользователям  получать  доступ  к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  высококачественным  результатам 	стилизации.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ru-RU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Описание проекта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11091545" cy="5378450"/>
          </a:xfrm>
        </p:spPr>
        <p:txBody>
          <a:bodyPr/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Описание проекта: мы разработали с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истем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автоматического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выявления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заболеваний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растений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изображениям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листьев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, для этого мы использовали м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одель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основан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ную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модифицированной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архитектуре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ResNet9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остаточными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блоками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повышения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производительности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эффективности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Решение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помогает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фермерам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агрономам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оперативно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определять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болезни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принимать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меры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их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устранения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, благодаря полезной информации, которая предоставляется пользователям через ответ от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YandexGPT.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 sz="2000">
                <a:latin typeface="Times New Roman" panose="02020603050405020304" charset="0"/>
                <a:cs typeface="Times New Roman" panose="02020603050405020304" charset="0"/>
              </a:rPr>
              <a:t>Исполнители:</a:t>
            </a:r>
            <a:endParaRPr lang="ru-RU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0235" y="3521710"/>
          <a:ext cx="11002010" cy="302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430"/>
                <a:gridCol w="2275205"/>
                <a:gridCol w="4905375"/>
              </a:tblGrid>
              <a:tr h="32829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5" dirty="0">
                          <a:latin typeface="Times New Roman" panose="02020603050405020304"/>
                          <a:cs typeface="Times New Roman" panose="02020603050405020304"/>
                        </a:rPr>
                        <a:t>ФИО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 panose="02020603050405020304"/>
                          <a:cs typeface="Times New Roman" panose="02020603050405020304"/>
                        </a:rPr>
                        <a:t>Группа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 panose="02020603050405020304"/>
                          <a:cs typeface="Times New Roman" panose="02020603050405020304"/>
                        </a:rPr>
                        <a:t>Обязанности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439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Павловский Алексей Валерьевич</a:t>
                      </a:r>
                      <a:endParaRPr lang="ru-RU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М8О-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410Б-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21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А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нализ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литературы,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обучение</a:t>
                      </a:r>
                      <a:r>
                        <a:rPr sz="1400" spc="-55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модели</a:t>
                      </a:r>
                      <a:r>
                        <a:rPr lang="en-US"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lang="ru-RU" altLang="en-US"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классификации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настройка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взаимодействия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сервера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модели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4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оформление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документации,</a:t>
                      </a:r>
                      <a:r>
                        <a:rPr sz="14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создание</a:t>
                      </a:r>
                      <a:r>
                        <a:rPr sz="14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презентации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695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Катин Иван Вячеславович</a:t>
                      </a:r>
                      <a:endParaRPr lang="ru-RU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М8О-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410Б-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21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92075" marR="600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Р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азработка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lang="en-US" sz="1400" spc="-2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backend 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части </a:t>
                      </a:r>
                      <a:r>
                        <a:rPr lang="en-US" altLang="ru-RU" sz="1400" spc="-2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web</a:t>
                      </a:r>
                      <a:r>
                        <a:rPr lang="ru-RU" altLang="ru-RU" sz="1400" spc="-2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-приложения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,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реализация</a:t>
                      </a:r>
                      <a:r>
                        <a:rPr sz="1400" spc="-4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внутренней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логики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сервера</a:t>
                      </a:r>
                      <a:r>
                        <a:rPr lang="en-US" altLang="ru-RU"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,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настройка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работы</a:t>
                      </a:r>
                      <a:r>
                        <a:rPr sz="1400" spc="-4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инфраструктуры</a:t>
                      </a:r>
                      <a:r>
                        <a:rPr lang="en-US"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cloud.ru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развертывание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виртуальной</a:t>
                      </a:r>
                      <a:r>
                        <a:rPr sz="1400" spc="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машины</a:t>
                      </a: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,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оформление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документации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94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Желанов Даниил 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Вячеславович</a:t>
                      </a:r>
                      <a:endParaRPr lang="ru-RU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М8О-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410Б-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21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92075" marR="4972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Разработка </a:t>
                      </a:r>
                      <a:r>
                        <a:rPr 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frontend 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части </a:t>
                      </a:r>
                      <a:r>
                        <a:rPr 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web-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приложения, р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азвертывание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виртуальной</a:t>
                      </a:r>
                      <a:r>
                        <a:rPr sz="14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машины,</a:t>
                      </a: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реализация </a:t>
                      </a:r>
                      <a:r>
                        <a:rPr lang="en-US" sz="1400" dirty="0">
                          <a:latin typeface="Times New Roman" panose="02020603050405020304"/>
                          <a:cs typeface="Times New Roman" panose="02020603050405020304"/>
                        </a:rPr>
                        <a:t>API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дебаггинг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кода, оформление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документации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ru-RU" sz="14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ML </a:t>
            </a:r>
            <a:r>
              <a:rPr lang="ru-RU" altLang="en-US"/>
              <a:t>обучение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74750"/>
                <a:ext cx="11403965" cy="5631180"/>
              </a:xfrm>
            </p:spPr>
            <p:txBody>
              <a:bodyPr/>
              <a:p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</a:rPr>
                  <a:t>Классификация -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это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задача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машинного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обучения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,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при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которой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модель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предсказывает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категорию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(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класс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)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для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входных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данных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.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Цель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состоит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в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том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,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чтобы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обучить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алгоритм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,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который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сможет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разделить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данные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на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группы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,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основываясь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на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их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характеристиках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.</a:t>
                </a: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В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вашем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случае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классификация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направлена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на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:endParaRPr lang="en-US" altLang="ru-RU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1"/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Определение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здоровья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растения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(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здоровое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/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больное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).</a:t>
                </a:r>
                <a:endParaRPr lang="en-US" altLang="ru-RU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1"/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Распознавание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конкретного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заболевания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на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основе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изображений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листьев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растений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.</a:t>
                </a: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</a:rPr>
                  <a:t>	</a:t>
                </a:r>
                <a:endParaRPr lang="ru-RU" altLang="en-US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Модель обучается на наборе данных изображений, где каждая картинка имеет метку (название заболевания или "здоровое"). После обучения модель способна анализировать новые изображения и предсказывать, к какому классу они принадлежат.</a:t>
                </a:r>
                <a:endParaRPr lang="en-US" altLang="ru-RU" sz="16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В нашей задаче мы использовали 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Cross-Entropy Loss </a:t>
                </a: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(кросс-энтропию) - </a:t>
                </a: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это основная функция потерь, используемая для многоклассовой классификации. Она измеряет разницу между распределением вероятностей, предсказанным моделью, и истинными метками классов.</a:t>
                </a:r>
                <a:endParaRPr lang="ru-RU" altLang="en-US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Формула: </a:t>
                </a:r>
                <a:endParaRPr lang="ru-RU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457200" lvl="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ru-RU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 = −</m:t>
                      </m:r>
                      <m:f>
                        <m:fPr>
                          <m:ctrlP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= </m:t>
                          </m:r>
                          <m: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ru-RU" sz="16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sz="16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ru-RU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ru-RU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ru-RU" sz="16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6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ru-RU" sz="16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ru-RU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ru-RU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, где</m:t>
                      </m:r>
                    </m:oMath>
                  </m:oMathPara>
                </a14:m>
                <a:endParaRPr lang="en-US" altLang="ru-RU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None/>
                </a:pP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 -</a:t>
                </a:r>
                <a:r>
                  <a:rPr lang="ru-RU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значение функции потерь;</a:t>
                </a:r>
                <a:endParaRPr lang="ru-RU" altLang="ru-RU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lvl="1" indent="0">
                  <a:buNone/>
                </a:pP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 - </a:t>
                </a:r>
                <a:r>
                  <a:rPr lang="ru-RU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количество примеров в одном батче;</a:t>
                </a:r>
                <a:endParaRPr lang="ru-RU" altLang="ru-RU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457200" lvl="1" indent="0">
                  <a:buNone/>
                </a:pP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   </a:t>
                </a:r>
                <a:r>
                  <a:rPr lang="ru-RU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- предсказанная моделью вероятность для истинного класса 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</a:t>
                </a:r>
                <a:r>
                  <a:rPr lang="ru-RU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для 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</a:t>
                </a:r>
                <a:r>
                  <a:rPr lang="ru-RU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-ого примера.</a:t>
                </a:r>
                <a:endParaRPr lang="ru-RU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457200" lvl="1" indent="0">
                  <a:buNone/>
                </a:pPr>
                <a:r>
                  <a:rPr lang="ru-RU" altLang="ru-RU" sz="1600">
                    <a:latin typeface="Times New Roman" panose="02020603050405020304" charset="0"/>
                    <a:cs typeface="Times New Roman" panose="02020603050405020304" charset="0"/>
                  </a:rPr>
                  <a:t>     - истринный класс для </a:t>
                </a:r>
                <a:r>
                  <a:rPr lang="en-US" altLang="ru-RU" sz="1600">
                    <a:latin typeface="Times New Roman" panose="02020603050405020304" charset="0"/>
                    <a:cs typeface="Times New Roman" panose="02020603050405020304" charset="0"/>
                  </a:rPr>
                  <a:t>i-</a:t>
                </a:r>
                <a:r>
                  <a:rPr lang="ru-RU" altLang="ru-RU" sz="1600">
                    <a:latin typeface="Times New Roman" panose="02020603050405020304" charset="0"/>
                    <a:cs typeface="Times New Roman" panose="02020603050405020304" charset="0"/>
                  </a:rPr>
                  <a:t>ого примера (индекс метки)</a:t>
                </a:r>
                <a:endParaRPr lang="ru-RU" altLang="ru-RU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lvl="1" indent="0">
                  <a:buFont typeface="Arial" panose="020B0604020202020204" pitchFamily="34" charset="0"/>
                  <a:buNone/>
                </a:pPr>
                <a:endParaRPr lang="ru-RU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lvl="0"/>
                <a:endParaRPr lang="en-US" altLang="ru-RU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ru-RU" altLang="ru-RU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74750"/>
                <a:ext cx="11403965" cy="5631180"/>
              </a:xfrm>
              <a:blipFill rotWithShape="1">
                <a:blip r:embed="rId1"/>
                <a:stretch>
                  <a:fillRect b="-5198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Изображение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35" y="5483860"/>
            <a:ext cx="308610" cy="24066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255" y="5531485"/>
            <a:ext cx="213360" cy="19304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335" y="5781040"/>
            <a:ext cx="213360" cy="193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ML </a:t>
            </a:r>
            <a:r>
              <a:rPr lang="ru-RU" altLang="en-US"/>
              <a:t>обучение. </a:t>
            </a:r>
            <a:r>
              <a:rPr lang="en-US" altLang="en-US"/>
              <a:t>Dataset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71550"/>
            <a:ext cx="11251565" cy="5682615"/>
          </a:xfrm>
        </p:spPr>
        <p:txBody>
          <a:bodyPr/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Dataset: </a:t>
            </a:r>
            <a:endParaRPr lang="en-US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ru-RU" altLang="en-US" sz="1400">
                <a:latin typeface="Times New Roman" panose="02020603050405020304" charset="0"/>
                <a:cs typeface="Times New Roman" panose="02020603050405020304" charset="0"/>
              </a:rPr>
              <a:t>мы использовали 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New Plant Diseases Dataset (Augmented)</a:t>
            </a:r>
            <a:r>
              <a:rPr lang="ru-RU" altLang="en-US" sz="1400">
                <a:latin typeface="Times New Roman" panose="02020603050405020304" charset="0"/>
                <a:cs typeface="Times New Roman" panose="02020603050405020304" charset="0"/>
              </a:rPr>
              <a:t> датасет для обучения модели. Он состоит включает в себя 38 классов, предсатвленные как комбинация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названия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растения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состояния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например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, "Apple___Scab" —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яблоко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паршой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ru-RU" altLang="en-US" sz="1400">
                <a:latin typeface="Times New Roman" panose="02020603050405020304" charset="0"/>
                <a:cs typeface="Times New Roman" panose="02020603050405020304" charset="0"/>
              </a:rPr>
              <a:t>всего 14 вида растений, 26 вида болезней.</a:t>
            </a:r>
            <a:endParaRPr lang="ru-RU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ru-RU" sz="14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бщее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количество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ru-RU" altLang="en-US" sz="14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коло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87,000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обучения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ru-RU" altLang="en-US" sz="14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коло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21,000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валидации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ru-RU" altLang="en-US" sz="1400"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оличество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класс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среднем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около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2300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класс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Распределение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почти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равномерное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делает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датасет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сбалансированным</a:t>
            </a:r>
            <a:r>
              <a:rPr lang="en-US" altLang="ru-RU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Ниже</a:t>
            </a:r>
            <a:r>
              <a:rPr sz="1400" spc="4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представлены</a:t>
            </a:r>
            <a:r>
              <a:rPr sz="1400" spc="459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примеры</a:t>
            </a:r>
            <a:r>
              <a:rPr sz="1400" spc="4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  <a:sym typeface="+mn-ea"/>
              </a:rPr>
              <a:t>исходных данных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lvl="2"/>
            <a:endParaRPr lang="en-US" altLang="ru-RU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1640" y="3739515"/>
            <a:ext cx="3500120" cy="299720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3739515"/>
            <a:ext cx="3576955" cy="2997200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65440" y="3739515"/>
            <a:ext cx="3399155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обучение. </a:t>
            </a:r>
            <a:r>
              <a:rPr lang="en-US" altLang="en-US">
                <a:sym typeface="+mn-ea"/>
              </a:rPr>
              <a:t>Dataset</a:t>
            </a:r>
            <a:r>
              <a:rPr lang="ru-RU" altLang="en-US">
                <a:sym typeface="+mn-ea"/>
              </a:rPr>
              <a:t>.</a:t>
            </a:r>
            <a:endParaRPr lang="ru-RU" altLang="en-US"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330" y="1558925"/>
            <a:ext cx="11101705" cy="433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ML </a:t>
            </a:r>
            <a:r>
              <a:rPr lang="ru-RU" altLang="en-US"/>
              <a:t>обучение. Архитектура.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решения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задачи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классификации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листьев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растений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определения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их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состояния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была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выбрана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архитектура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ResNet9.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Эта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архитектура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представляет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собой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сверточную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нейронную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сеть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которая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благодаря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остаточным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связям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(Residual Connections)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позволяет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решать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проблему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затухания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градиентов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обеспечивает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эффективное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обучение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даже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увеличении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глубины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сети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 ResNet9,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будучи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сравнительно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компактной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моделью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демонстрирует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высокую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производительность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обработке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Архитектура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ResNet9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строится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основе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свёрточных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блоков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каждый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которых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включает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себя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слои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свёртки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нормализации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активации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ReLU.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Остаточные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блоки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модели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добавляют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результаты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предыдущих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слоёв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текущим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позволяет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модели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лучше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сохранять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важные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признаки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изображения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различных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уровнях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глубины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Эта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особенность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делает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её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особенно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подходящей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анализа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листьев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где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признаки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заболевания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могут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быть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едва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заметными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Выбор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ResNet9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обусловлен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также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её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сравнительно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небольшой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сложностью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высокой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эффективностью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Она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легче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быстрее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обучается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сравнению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более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глубокими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сетями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такими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как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ResNet50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или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ResNet101,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важно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работе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большим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количеством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около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87,000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тренировочном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наборе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).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Однако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архитектура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ResNet9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имеет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свои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ограничения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она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менее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точна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задач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где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требуется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очень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высокая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степень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детализации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сравнению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более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глубокими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сетями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обучение. Архитектура.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обучения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модели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классификации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заболеваний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растений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используются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признаки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извлекаемые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архитектуры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ResNet9,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которая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включает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несколько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типов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слоев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организованных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блоки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обработки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анализа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изображений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Первые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свёрточные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блоки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(ConvBlock1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ConvBlock2)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отвечают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извлечение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низкоуровневых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признаков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таких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как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края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текстуры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цветовые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паттерны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Эти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слои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включают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свёрточные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операции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нормализацию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(BatchNorm2d)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функцию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активации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ReLU,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позволяет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выявлять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основные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визуальные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элементы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листьев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растений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Средние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слои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такие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как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ConvBlock3, ConvBlock4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первый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остаточный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блок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(Res1),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начинают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кодировать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более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сложные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текстуры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формы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характерные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конкретных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заболеваний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Остаточные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блоки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архитектуре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позволяют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сохранять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комбинировать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признаки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предыдущих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слоев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улучшая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способность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модели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улавливать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как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локальные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так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глобальные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зависимости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изображениях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Последние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слои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включая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второй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остаточный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блок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(Res2)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классификатор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обрабатывают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высокоуровневые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признаки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такие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как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общая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структура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семантический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контекст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изображения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Классификатор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включает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MaxPooling, Flatten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полносвязный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слой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который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преобразует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выходные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вероятности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каждого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38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классов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заболеваний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Благодаря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такой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организации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ResNet9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эффективно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выделяет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признаки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разных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уровнях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абстракции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позволяет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модели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точно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распознавать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состояния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растений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даже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если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визуальные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различия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между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классами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минимальны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579880"/>
          </a:xfrm>
        </p:spPr>
        <p:txBody>
          <a:bodyPr/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Достигнутая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точность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99%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демонстрирует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была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успешно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реализована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Модель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эффективно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решает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задачу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многоклассовой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классификации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обеспечивая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высокую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точность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валидационном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наборе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Более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значение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функции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потерь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(loss)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также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является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крайне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низким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свидетельствует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модель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только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точно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предсказывает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классы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уверенно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оценивает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свои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предсказания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967740" y="2837815"/>
            <a:ext cx="4707255" cy="3855085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60440" y="2837815"/>
            <a:ext cx="5166995" cy="38741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66*238"/>
  <p:tag name="TABLE_ENDDRAG_RECT" val="48*277*866*238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7060</Words>
  <Application>WPS Presentation</Application>
  <PresentationFormat>宽屏</PresentationFormat>
  <Paragraphs>108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Times New Roman</vt:lpstr>
      <vt:lpstr>Cambria Math</vt:lpstr>
      <vt:lpstr>Microsoft YaHei</vt:lpstr>
      <vt:lpstr>Arial Unicode MS</vt:lpstr>
      <vt:lpstr>Communications and Dialogues</vt:lpstr>
      <vt:lpstr>Equation.KSEE3</vt:lpstr>
      <vt:lpstr>Московский авиационный институт (национальный исследовательский университет) Институт №8 «Компьютерные науки и прикладная математика»</vt:lpstr>
      <vt:lpstr>Цели проекта</vt:lpstr>
      <vt:lpstr>Описание проекта</vt:lpstr>
      <vt:lpstr>ML обучение</vt:lpstr>
      <vt:lpstr>ML обучение. Dataset</vt:lpstr>
      <vt:lpstr>ML обучение. Dataset.</vt:lpstr>
      <vt:lpstr>ML обучение. Архитектура.</vt:lpstr>
      <vt:lpstr>ML обучение. Архитектура.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pavlo</cp:lastModifiedBy>
  <cp:revision>8</cp:revision>
  <dcterms:created xsi:type="dcterms:W3CDTF">2025-01-14T16:34:00Z</dcterms:created>
  <dcterms:modified xsi:type="dcterms:W3CDTF">2025-01-14T21:27:33Z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3DDB517BC09042B4B1BE8B793BFB8EEF_13</vt:lpwstr>
  </property>
</Properties>
</file>