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8" r:id="rId5"/>
    <p:sldId id="264" r:id="rId6"/>
    <p:sldId id="263" r:id="rId7"/>
    <p:sldId id="265" r:id="rId8"/>
    <p:sldId id="269" r:id="rId9"/>
    <p:sldId id="262" r:id="rId10"/>
    <p:sldId id="266" r:id="rId11"/>
    <p:sldId id="267" r:id="rId12"/>
    <p:sldId id="272" r:id="rId13"/>
    <p:sldId id="261" r:id="rId14"/>
    <p:sldId id="270" r:id="rId15"/>
    <p:sldId id="257" r:id="rId16"/>
    <p:sldId id="258" r:id="rId17"/>
    <p:sldId id="271" r:id="rId18"/>
    <p:sldId id="273" r:id="rId19"/>
    <p:sldId id="274"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6" d="100"/>
          <a:sy n="96" d="100"/>
        </p:scale>
        <p:origin x="-344" y="-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1614C11-B21C-4242-9A2A-736D421E21A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 xmlns:a16="http://schemas.microsoft.com/office/drawing/2014/main" id="{FBC636CA-74DC-4166-ACE2-75C5B39A74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 xmlns:a16="http://schemas.microsoft.com/office/drawing/2014/main" id="{AA61E2B2-DDC9-4C07-AF80-BF391F573091}"/>
              </a:ext>
            </a:extLst>
          </p:cNvPr>
          <p:cNvSpPr>
            <a:spLocks noGrp="1"/>
          </p:cNvSpPr>
          <p:nvPr>
            <p:ph type="dt" sz="half" idx="10"/>
          </p:nvPr>
        </p:nvSpPr>
        <p:spPr/>
        <p:txBody>
          <a:bodyPr/>
          <a:lstStyle/>
          <a:p>
            <a:fld id="{CF65B41C-DF71-4E4D-8C49-7775C482FF76}" type="datetimeFigureOut">
              <a:rPr lang="es-ES" smtClean="0"/>
              <a:t>1/22/18</a:t>
            </a:fld>
            <a:endParaRPr lang="es-ES"/>
          </a:p>
        </p:txBody>
      </p:sp>
      <p:sp>
        <p:nvSpPr>
          <p:cNvPr id="5" name="Marcador de pie de página 4">
            <a:extLst>
              <a:ext uri="{FF2B5EF4-FFF2-40B4-BE49-F238E27FC236}">
                <a16:creationId xmlns="" xmlns:a16="http://schemas.microsoft.com/office/drawing/2014/main" id="{A045E5F6-FF81-44A4-AD8F-908A3508552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 xmlns:a16="http://schemas.microsoft.com/office/drawing/2014/main" id="{7443EBBB-06F3-4B82-81F9-E21E312422D4}"/>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2681153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86B698E-6F3F-4444-BB45-7DF400879DB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 xmlns:a16="http://schemas.microsoft.com/office/drawing/2014/main" id="{76DC30AA-0CDA-4FBB-9DF8-445D5030FA5D}"/>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 xmlns:a16="http://schemas.microsoft.com/office/drawing/2014/main" id="{04AD754D-6592-49B3-80B4-063584C012E6}"/>
              </a:ext>
            </a:extLst>
          </p:cNvPr>
          <p:cNvSpPr>
            <a:spLocks noGrp="1"/>
          </p:cNvSpPr>
          <p:nvPr>
            <p:ph type="dt" sz="half" idx="10"/>
          </p:nvPr>
        </p:nvSpPr>
        <p:spPr/>
        <p:txBody>
          <a:bodyPr/>
          <a:lstStyle/>
          <a:p>
            <a:fld id="{CF65B41C-DF71-4E4D-8C49-7775C482FF76}" type="datetimeFigureOut">
              <a:rPr lang="es-ES" smtClean="0"/>
              <a:t>1/22/18</a:t>
            </a:fld>
            <a:endParaRPr lang="es-ES"/>
          </a:p>
        </p:txBody>
      </p:sp>
      <p:sp>
        <p:nvSpPr>
          <p:cNvPr id="5" name="Marcador de pie de página 4">
            <a:extLst>
              <a:ext uri="{FF2B5EF4-FFF2-40B4-BE49-F238E27FC236}">
                <a16:creationId xmlns="" xmlns:a16="http://schemas.microsoft.com/office/drawing/2014/main" id="{BF4E7D1E-FB0B-44D7-9B06-469AD12047D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 xmlns:a16="http://schemas.microsoft.com/office/drawing/2014/main" id="{9EE83D72-F3A0-4E53-863F-04024F5B6DE2}"/>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1214577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EA3AADA7-C9EF-4973-A157-3B5996EFA19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 xmlns:a16="http://schemas.microsoft.com/office/drawing/2014/main" id="{031B6683-BB1C-4819-AB56-A85A9E692336}"/>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 xmlns:a16="http://schemas.microsoft.com/office/drawing/2014/main" id="{D06F50B8-6495-404B-A845-0486C5A13D77}"/>
              </a:ext>
            </a:extLst>
          </p:cNvPr>
          <p:cNvSpPr>
            <a:spLocks noGrp="1"/>
          </p:cNvSpPr>
          <p:nvPr>
            <p:ph type="dt" sz="half" idx="10"/>
          </p:nvPr>
        </p:nvSpPr>
        <p:spPr/>
        <p:txBody>
          <a:bodyPr/>
          <a:lstStyle/>
          <a:p>
            <a:fld id="{CF65B41C-DF71-4E4D-8C49-7775C482FF76}" type="datetimeFigureOut">
              <a:rPr lang="es-ES" smtClean="0"/>
              <a:t>1/22/18</a:t>
            </a:fld>
            <a:endParaRPr lang="es-ES"/>
          </a:p>
        </p:txBody>
      </p:sp>
      <p:sp>
        <p:nvSpPr>
          <p:cNvPr id="5" name="Marcador de pie de página 4">
            <a:extLst>
              <a:ext uri="{FF2B5EF4-FFF2-40B4-BE49-F238E27FC236}">
                <a16:creationId xmlns="" xmlns:a16="http://schemas.microsoft.com/office/drawing/2014/main" id="{8900064A-5F93-4A38-8F77-47F5B559FDA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 xmlns:a16="http://schemas.microsoft.com/office/drawing/2014/main" id="{8B0E6A39-4F6E-49F9-B134-50F175F7C679}"/>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1755087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5CFBD32-98B1-46F7-9758-E4E3DC69505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 xmlns:a16="http://schemas.microsoft.com/office/drawing/2014/main" id="{DDA7963B-E195-4A40-B6BD-2C96159BBAC3}"/>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 xmlns:a16="http://schemas.microsoft.com/office/drawing/2014/main" id="{CF8B8542-9ECE-4F3B-AA4A-A292820D542C}"/>
              </a:ext>
            </a:extLst>
          </p:cNvPr>
          <p:cNvSpPr>
            <a:spLocks noGrp="1"/>
          </p:cNvSpPr>
          <p:nvPr>
            <p:ph type="dt" sz="half" idx="10"/>
          </p:nvPr>
        </p:nvSpPr>
        <p:spPr/>
        <p:txBody>
          <a:bodyPr/>
          <a:lstStyle/>
          <a:p>
            <a:fld id="{CF65B41C-DF71-4E4D-8C49-7775C482FF76}" type="datetimeFigureOut">
              <a:rPr lang="es-ES" smtClean="0"/>
              <a:t>1/22/18</a:t>
            </a:fld>
            <a:endParaRPr lang="es-ES"/>
          </a:p>
        </p:txBody>
      </p:sp>
      <p:sp>
        <p:nvSpPr>
          <p:cNvPr id="5" name="Marcador de pie de página 4">
            <a:extLst>
              <a:ext uri="{FF2B5EF4-FFF2-40B4-BE49-F238E27FC236}">
                <a16:creationId xmlns="" xmlns:a16="http://schemas.microsoft.com/office/drawing/2014/main" id="{E62EF718-5A57-4B1B-8BD6-8AA10EFD242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 xmlns:a16="http://schemas.microsoft.com/office/drawing/2014/main" id="{CA7BE855-F24F-4454-B43A-29E14484B035}"/>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395111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43459BB-EA96-4B55-9E4A-54F7554CA59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 xmlns:a16="http://schemas.microsoft.com/office/drawing/2014/main" id="{DD5C568B-7D82-49A2-878E-5160AA963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 xmlns:a16="http://schemas.microsoft.com/office/drawing/2014/main" id="{25B489A0-2C10-4CEC-892D-DF2BA362E630}"/>
              </a:ext>
            </a:extLst>
          </p:cNvPr>
          <p:cNvSpPr>
            <a:spLocks noGrp="1"/>
          </p:cNvSpPr>
          <p:nvPr>
            <p:ph type="dt" sz="half" idx="10"/>
          </p:nvPr>
        </p:nvSpPr>
        <p:spPr/>
        <p:txBody>
          <a:bodyPr/>
          <a:lstStyle/>
          <a:p>
            <a:fld id="{CF65B41C-DF71-4E4D-8C49-7775C482FF76}" type="datetimeFigureOut">
              <a:rPr lang="es-ES" smtClean="0"/>
              <a:t>1/22/18</a:t>
            </a:fld>
            <a:endParaRPr lang="es-ES"/>
          </a:p>
        </p:txBody>
      </p:sp>
      <p:sp>
        <p:nvSpPr>
          <p:cNvPr id="5" name="Marcador de pie de página 4">
            <a:extLst>
              <a:ext uri="{FF2B5EF4-FFF2-40B4-BE49-F238E27FC236}">
                <a16:creationId xmlns="" xmlns:a16="http://schemas.microsoft.com/office/drawing/2014/main" id="{3252383E-332E-45C5-80C6-7BC5711BC90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 xmlns:a16="http://schemas.microsoft.com/office/drawing/2014/main" id="{98031B06-55AA-4E35-AF9B-3BF385566B21}"/>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3238352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ECE8B3C-2A8A-4C8C-A59D-A7D357D67BB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 xmlns:a16="http://schemas.microsoft.com/office/drawing/2014/main" id="{5968344D-2345-453A-B148-AC76ED0FB80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 xmlns:a16="http://schemas.microsoft.com/office/drawing/2014/main" id="{A3D9F04D-66D3-40DC-AE82-0A4DB599495F}"/>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 xmlns:a16="http://schemas.microsoft.com/office/drawing/2014/main" id="{D9811964-CC88-45B8-988A-3FE5BC22F408}"/>
              </a:ext>
            </a:extLst>
          </p:cNvPr>
          <p:cNvSpPr>
            <a:spLocks noGrp="1"/>
          </p:cNvSpPr>
          <p:nvPr>
            <p:ph type="dt" sz="half" idx="10"/>
          </p:nvPr>
        </p:nvSpPr>
        <p:spPr/>
        <p:txBody>
          <a:bodyPr/>
          <a:lstStyle/>
          <a:p>
            <a:fld id="{CF65B41C-DF71-4E4D-8C49-7775C482FF76}" type="datetimeFigureOut">
              <a:rPr lang="es-ES" smtClean="0"/>
              <a:t>1/22/18</a:t>
            </a:fld>
            <a:endParaRPr lang="es-ES"/>
          </a:p>
        </p:txBody>
      </p:sp>
      <p:sp>
        <p:nvSpPr>
          <p:cNvPr id="6" name="Marcador de pie de página 5">
            <a:extLst>
              <a:ext uri="{FF2B5EF4-FFF2-40B4-BE49-F238E27FC236}">
                <a16:creationId xmlns="" xmlns:a16="http://schemas.microsoft.com/office/drawing/2014/main" id="{475A5061-5899-4B49-B479-2D7CBA5408F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 xmlns:a16="http://schemas.microsoft.com/office/drawing/2014/main" id="{75966019-26A9-4D16-8CAF-94BEC7D599AE}"/>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2012046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B8F51FA-1423-4674-8022-729F1146058B}"/>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 xmlns:a16="http://schemas.microsoft.com/office/drawing/2014/main" id="{0966EF0D-2B5E-493E-B7F2-D2DBD00500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 xmlns:a16="http://schemas.microsoft.com/office/drawing/2014/main" id="{3A32CA03-1A40-432D-80E5-39CF739DBE80}"/>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 xmlns:a16="http://schemas.microsoft.com/office/drawing/2014/main" id="{6F5F7B92-37E8-489E-961F-6E82D6F57E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 xmlns:a16="http://schemas.microsoft.com/office/drawing/2014/main" id="{2EA766D3-703F-49D2-A66A-73B5CEB8C455}"/>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 xmlns:a16="http://schemas.microsoft.com/office/drawing/2014/main" id="{5BC4F416-1B2B-445F-8231-9D3886737076}"/>
              </a:ext>
            </a:extLst>
          </p:cNvPr>
          <p:cNvSpPr>
            <a:spLocks noGrp="1"/>
          </p:cNvSpPr>
          <p:nvPr>
            <p:ph type="dt" sz="half" idx="10"/>
          </p:nvPr>
        </p:nvSpPr>
        <p:spPr/>
        <p:txBody>
          <a:bodyPr/>
          <a:lstStyle/>
          <a:p>
            <a:fld id="{CF65B41C-DF71-4E4D-8C49-7775C482FF76}" type="datetimeFigureOut">
              <a:rPr lang="es-ES" smtClean="0"/>
              <a:t>1/22/18</a:t>
            </a:fld>
            <a:endParaRPr lang="es-ES"/>
          </a:p>
        </p:txBody>
      </p:sp>
      <p:sp>
        <p:nvSpPr>
          <p:cNvPr id="8" name="Marcador de pie de página 7">
            <a:extLst>
              <a:ext uri="{FF2B5EF4-FFF2-40B4-BE49-F238E27FC236}">
                <a16:creationId xmlns="" xmlns:a16="http://schemas.microsoft.com/office/drawing/2014/main" id="{3BC10775-7394-4344-A9D0-A369DC4BC7A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 xmlns:a16="http://schemas.microsoft.com/office/drawing/2014/main" id="{0BA7FA13-1C23-42CB-8C48-CC7D47DEC6C4}"/>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79075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48E41BC-7F65-46C4-B05F-9A64DAE6D29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 xmlns:a16="http://schemas.microsoft.com/office/drawing/2014/main" id="{778BF6C9-D8C8-4CBC-BE84-2C3EFB5D2DDF}"/>
              </a:ext>
            </a:extLst>
          </p:cNvPr>
          <p:cNvSpPr>
            <a:spLocks noGrp="1"/>
          </p:cNvSpPr>
          <p:nvPr>
            <p:ph type="dt" sz="half" idx="10"/>
          </p:nvPr>
        </p:nvSpPr>
        <p:spPr/>
        <p:txBody>
          <a:bodyPr/>
          <a:lstStyle/>
          <a:p>
            <a:fld id="{CF65B41C-DF71-4E4D-8C49-7775C482FF76}" type="datetimeFigureOut">
              <a:rPr lang="es-ES" smtClean="0"/>
              <a:t>1/22/18</a:t>
            </a:fld>
            <a:endParaRPr lang="es-ES"/>
          </a:p>
        </p:txBody>
      </p:sp>
      <p:sp>
        <p:nvSpPr>
          <p:cNvPr id="4" name="Marcador de pie de página 3">
            <a:extLst>
              <a:ext uri="{FF2B5EF4-FFF2-40B4-BE49-F238E27FC236}">
                <a16:creationId xmlns="" xmlns:a16="http://schemas.microsoft.com/office/drawing/2014/main" id="{99CE0B5C-55A5-489B-968B-46C409A69CC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 xmlns:a16="http://schemas.microsoft.com/office/drawing/2014/main" id="{912443B3-8443-43FC-984E-B120D24E2FFB}"/>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123190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80B6727C-434C-4C32-9232-727FE1E6ABEA}"/>
              </a:ext>
            </a:extLst>
          </p:cNvPr>
          <p:cNvSpPr>
            <a:spLocks noGrp="1"/>
          </p:cNvSpPr>
          <p:nvPr>
            <p:ph type="dt" sz="half" idx="10"/>
          </p:nvPr>
        </p:nvSpPr>
        <p:spPr/>
        <p:txBody>
          <a:bodyPr/>
          <a:lstStyle/>
          <a:p>
            <a:fld id="{CF65B41C-DF71-4E4D-8C49-7775C482FF76}" type="datetimeFigureOut">
              <a:rPr lang="es-ES" smtClean="0"/>
              <a:t>1/22/18</a:t>
            </a:fld>
            <a:endParaRPr lang="es-ES"/>
          </a:p>
        </p:txBody>
      </p:sp>
      <p:sp>
        <p:nvSpPr>
          <p:cNvPr id="3" name="Marcador de pie de página 2">
            <a:extLst>
              <a:ext uri="{FF2B5EF4-FFF2-40B4-BE49-F238E27FC236}">
                <a16:creationId xmlns="" xmlns:a16="http://schemas.microsoft.com/office/drawing/2014/main" id="{F94F84E5-2491-48FB-AF22-DAF78A9A9A2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 xmlns:a16="http://schemas.microsoft.com/office/drawing/2014/main" id="{2892D9D9-7941-4463-AE40-54817BA41975}"/>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1810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38BF994-23FF-40EF-BA0F-871CA3C2C06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 xmlns:a16="http://schemas.microsoft.com/office/drawing/2014/main" id="{4DE4FDF8-3F42-43B0-9ED3-EB004EAD4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 xmlns:a16="http://schemas.microsoft.com/office/drawing/2014/main" id="{759378A2-5380-40BF-903B-3980539D93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 xmlns:a16="http://schemas.microsoft.com/office/drawing/2014/main" id="{1A361570-B4BD-4002-842E-2CE1EAE0574F}"/>
              </a:ext>
            </a:extLst>
          </p:cNvPr>
          <p:cNvSpPr>
            <a:spLocks noGrp="1"/>
          </p:cNvSpPr>
          <p:nvPr>
            <p:ph type="dt" sz="half" idx="10"/>
          </p:nvPr>
        </p:nvSpPr>
        <p:spPr/>
        <p:txBody>
          <a:bodyPr/>
          <a:lstStyle/>
          <a:p>
            <a:fld id="{CF65B41C-DF71-4E4D-8C49-7775C482FF76}" type="datetimeFigureOut">
              <a:rPr lang="es-ES" smtClean="0"/>
              <a:t>1/22/18</a:t>
            </a:fld>
            <a:endParaRPr lang="es-ES"/>
          </a:p>
        </p:txBody>
      </p:sp>
      <p:sp>
        <p:nvSpPr>
          <p:cNvPr id="6" name="Marcador de pie de página 5">
            <a:extLst>
              <a:ext uri="{FF2B5EF4-FFF2-40B4-BE49-F238E27FC236}">
                <a16:creationId xmlns="" xmlns:a16="http://schemas.microsoft.com/office/drawing/2014/main" id="{BA36F2F5-2F36-43A7-9315-E3B54DC0AD7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 xmlns:a16="http://schemas.microsoft.com/office/drawing/2014/main" id="{2937E811-3782-432C-90CB-7925A787CC16}"/>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408318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7C258C-FA65-47CF-870B-3EF388DBE50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 xmlns:a16="http://schemas.microsoft.com/office/drawing/2014/main" id="{E03D06E4-09CD-49F4-8F88-EEE807D8E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 xmlns:a16="http://schemas.microsoft.com/office/drawing/2014/main" id="{C5279812-4AD8-40D1-BA02-075ED5C2A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 xmlns:a16="http://schemas.microsoft.com/office/drawing/2014/main" id="{7AAC640E-77D2-4CCE-992A-0A273DB2C596}"/>
              </a:ext>
            </a:extLst>
          </p:cNvPr>
          <p:cNvSpPr>
            <a:spLocks noGrp="1"/>
          </p:cNvSpPr>
          <p:nvPr>
            <p:ph type="dt" sz="half" idx="10"/>
          </p:nvPr>
        </p:nvSpPr>
        <p:spPr/>
        <p:txBody>
          <a:bodyPr/>
          <a:lstStyle/>
          <a:p>
            <a:fld id="{CF65B41C-DF71-4E4D-8C49-7775C482FF76}" type="datetimeFigureOut">
              <a:rPr lang="es-ES" smtClean="0"/>
              <a:t>1/22/18</a:t>
            </a:fld>
            <a:endParaRPr lang="es-ES"/>
          </a:p>
        </p:txBody>
      </p:sp>
      <p:sp>
        <p:nvSpPr>
          <p:cNvPr id="6" name="Marcador de pie de página 5">
            <a:extLst>
              <a:ext uri="{FF2B5EF4-FFF2-40B4-BE49-F238E27FC236}">
                <a16:creationId xmlns="" xmlns:a16="http://schemas.microsoft.com/office/drawing/2014/main" id="{4CB6508B-84F0-4619-94B6-B93164E6CFD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 xmlns:a16="http://schemas.microsoft.com/office/drawing/2014/main" id="{3DDBA345-556C-4464-9470-A1CFAA89A493}"/>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34283481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D29B908E-8A06-45FA-AE86-7FDA66C5B7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 xmlns:a16="http://schemas.microsoft.com/office/drawing/2014/main" id="{81464BEA-6AD8-4254-9900-6BD6F54BA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 xmlns:a16="http://schemas.microsoft.com/office/drawing/2014/main" id="{D1A555E3-3805-4082-B6F8-E2411E389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5B41C-DF71-4E4D-8C49-7775C482FF76}" type="datetimeFigureOut">
              <a:rPr lang="es-ES" smtClean="0"/>
              <a:t>1/22/18</a:t>
            </a:fld>
            <a:endParaRPr lang="es-ES"/>
          </a:p>
        </p:txBody>
      </p:sp>
      <p:sp>
        <p:nvSpPr>
          <p:cNvPr id="5" name="Marcador de pie de página 4">
            <a:extLst>
              <a:ext uri="{FF2B5EF4-FFF2-40B4-BE49-F238E27FC236}">
                <a16:creationId xmlns="" xmlns:a16="http://schemas.microsoft.com/office/drawing/2014/main" id="{1AA02B6C-CAA2-404B-B01B-792435274C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 xmlns:a16="http://schemas.microsoft.com/office/drawing/2014/main" id="{845B2F4B-643F-463B-8D9E-72C748977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C80A3B-1F50-4604-8E74-0D6B53631B27}" type="slidenum">
              <a:rPr lang="es-ES" smtClean="0"/>
              <a:t>‹#›</a:t>
            </a:fld>
            <a:endParaRPr lang="es-ES"/>
          </a:p>
        </p:txBody>
      </p:sp>
    </p:spTree>
    <p:extLst>
      <p:ext uri="{BB962C8B-B14F-4D97-AF65-F5344CB8AC3E}">
        <p14:creationId xmlns:p14="http://schemas.microsoft.com/office/powerpoint/2010/main" val="2235626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57D16BA-3D2C-4CCD-9EE3-5D656C374152}"/>
              </a:ext>
            </a:extLst>
          </p:cNvPr>
          <p:cNvSpPr>
            <a:spLocks noGrp="1"/>
          </p:cNvSpPr>
          <p:nvPr>
            <p:ph type="ctrTitle"/>
          </p:nvPr>
        </p:nvSpPr>
        <p:spPr/>
        <p:txBody>
          <a:bodyPr/>
          <a:lstStyle/>
          <a:p>
            <a:r>
              <a:rPr lang="es-ES" dirty="0" err="1"/>
              <a:t>Terraform</a:t>
            </a:r>
            <a:endParaRPr lang="es-ES" dirty="0"/>
          </a:p>
        </p:txBody>
      </p:sp>
    </p:spTree>
    <p:extLst>
      <p:ext uri="{BB962C8B-B14F-4D97-AF65-F5344CB8AC3E}">
        <p14:creationId xmlns:p14="http://schemas.microsoft.com/office/powerpoint/2010/main" val="2968495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Variables</a:t>
            </a:r>
            <a:endParaRPr lang="en-US" dirty="0"/>
          </a:p>
        </p:txBody>
      </p:sp>
      <p:sp>
        <p:nvSpPr>
          <p:cNvPr id="3" name="Marcador de contenido 2"/>
          <p:cNvSpPr>
            <a:spLocks noGrp="1"/>
          </p:cNvSpPr>
          <p:nvPr>
            <p:ph idx="1"/>
          </p:nvPr>
        </p:nvSpPr>
        <p:spPr/>
        <p:txBody>
          <a:bodyPr>
            <a:normAutofit fontScale="92500" lnSpcReduction="20000"/>
          </a:bodyPr>
          <a:lstStyle/>
          <a:p>
            <a:pPr lvl="1"/>
            <a:r>
              <a:rPr lang="es-ES" sz="2000" dirty="0" err="1" smtClean="0"/>
              <a:t>Strings</a:t>
            </a:r>
            <a:endParaRPr lang="es-ES" sz="2000" dirty="0" smtClean="0"/>
          </a:p>
          <a:p>
            <a:pPr lvl="1"/>
            <a:endParaRPr lang="es-ES" sz="2000" dirty="0"/>
          </a:p>
          <a:p>
            <a:pPr lvl="1"/>
            <a:endParaRPr lang="es-ES" sz="2000" dirty="0" smtClean="0"/>
          </a:p>
          <a:p>
            <a:pPr lvl="1"/>
            <a:endParaRPr lang="es-ES" sz="2000" dirty="0"/>
          </a:p>
          <a:p>
            <a:pPr lvl="1"/>
            <a:r>
              <a:rPr lang="es-ES" sz="2000" dirty="0" err="1" smtClean="0"/>
              <a:t>Maps</a:t>
            </a:r>
            <a:r>
              <a:rPr lang="es-ES" sz="2000" dirty="0" smtClean="0"/>
              <a:t> -&gt; 	</a:t>
            </a:r>
            <a:r>
              <a:rPr lang="es-ES" sz="1600" dirty="0" smtClean="0"/>
              <a:t>variable “</a:t>
            </a:r>
            <a:r>
              <a:rPr lang="es-ES" sz="1600" dirty="0" err="1" smtClean="0"/>
              <a:t>map_example</a:t>
            </a:r>
            <a:r>
              <a:rPr lang="es-ES" sz="1600" dirty="0" smtClean="0"/>
              <a:t>” {</a:t>
            </a:r>
          </a:p>
          <a:p>
            <a:pPr marL="914400" lvl="2" indent="0">
              <a:buNone/>
            </a:pPr>
            <a:r>
              <a:rPr lang="es-ES" dirty="0" smtClean="0"/>
              <a:t>		</a:t>
            </a:r>
            <a:r>
              <a:rPr lang="es-ES" sz="1600" dirty="0" err="1" smtClean="0"/>
              <a:t>description</a:t>
            </a:r>
            <a:r>
              <a:rPr lang="es-ES" sz="1600" dirty="0" smtClean="0"/>
              <a:t> = “</a:t>
            </a:r>
            <a:r>
              <a:rPr lang="es-ES" sz="1600" dirty="0" err="1" smtClean="0"/>
              <a:t>An</a:t>
            </a:r>
            <a:r>
              <a:rPr lang="es-ES" sz="1600" dirty="0" smtClean="0"/>
              <a:t> </a:t>
            </a:r>
            <a:r>
              <a:rPr lang="es-ES" sz="1600" dirty="0" err="1" smtClean="0"/>
              <a:t>example</a:t>
            </a:r>
            <a:r>
              <a:rPr lang="es-ES" sz="1600" dirty="0" smtClean="0"/>
              <a:t> of </a:t>
            </a:r>
            <a:r>
              <a:rPr lang="es-ES" sz="1600" dirty="0" err="1" smtClean="0"/>
              <a:t>map</a:t>
            </a:r>
            <a:r>
              <a:rPr lang="es-ES" sz="1600" dirty="0" smtClean="0"/>
              <a:t> in </a:t>
            </a:r>
            <a:r>
              <a:rPr lang="es-ES" sz="1600" dirty="0" err="1" smtClean="0"/>
              <a:t>terrraform</a:t>
            </a:r>
            <a:r>
              <a:rPr lang="es-ES" sz="1600" dirty="0" smtClean="0"/>
              <a:t>”</a:t>
            </a:r>
          </a:p>
          <a:p>
            <a:pPr marL="914400" lvl="2" indent="0">
              <a:buNone/>
            </a:pPr>
            <a:r>
              <a:rPr lang="es-ES" sz="1600" dirty="0"/>
              <a:t>	</a:t>
            </a:r>
            <a:r>
              <a:rPr lang="es-ES" sz="1600" dirty="0" smtClean="0"/>
              <a:t>	</a:t>
            </a:r>
            <a:r>
              <a:rPr lang="es-ES" sz="1600" dirty="0" err="1" smtClean="0"/>
              <a:t>type</a:t>
            </a:r>
            <a:r>
              <a:rPr lang="es-ES" sz="1600" dirty="0" smtClean="0"/>
              <a:t> = “</a:t>
            </a:r>
            <a:r>
              <a:rPr lang="es-ES" sz="1600" dirty="0" err="1" smtClean="0"/>
              <a:t>map</a:t>
            </a:r>
            <a:r>
              <a:rPr lang="es-ES" sz="1600" dirty="0" smtClean="0"/>
              <a:t>”</a:t>
            </a:r>
          </a:p>
          <a:p>
            <a:pPr marL="914400" lvl="2" indent="0">
              <a:buNone/>
            </a:pPr>
            <a:r>
              <a:rPr lang="es-ES" sz="1600" dirty="0"/>
              <a:t>	</a:t>
            </a:r>
            <a:r>
              <a:rPr lang="es-ES" sz="1600" dirty="0" smtClean="0"/>
              <a:t>	default = {</a:t>
            </a:r>
          </a:p>
          <a:p>
            <a:pPr marL="914400" lvl="2" indent="0">
              <a:buNone/>
            </a:pPr>
            <a:r>
              <a:rPr lang="es-ES" sz="1600" dirty="0"/>
              <a:t>	</a:t>
            </a:r>
            <a:r>
              <a:rPr lang="es-ES" sz="1600" dirty="0" smtClean="0"/>
              <a:t>	     key1 = “value1”</a:t>
            </a:r>
          </a:p>
          <a:p>
            <a:pPr marL="914400" lvl="2" indent="0">
              <a:buNone/>
            </a:pPr>
            <a:r>
              <a:rPr lang="es-ES" sz="1600" dirty="0"/>
              <a:t>	</a:t>
            </a:r>
            <a:r>
              <a:rPr lang="es-ES" sz="1600" dirty="0" smtClean="0"/>
              <a:t>	     key2 = “value2”</a:t>
            </a:r>
          </a:p>
          <a:p>
            <a:pPr marL="914400" lvl="2" indent="0">
              <a:buNone/>
            </a:pPr>
            <a:r>
              <a:rPr lang="es-ES" sz="1600" dirty="0"/>
              <a:t>	</a:t>
            </a:r>
            <a:r>
              <a:rPr lang="es-ES" sz="1600" dirty="0" smtClean="0"/>
              <a:t>	}</a:t>
            </a:r>
          </a:p>
          <a:p>
            <a:pPr marL="914400" lvl="2" indent="0">
              <a:buNone/>
            </a:pPr>
            <a:r>
              <a:rPr lang="es-ES" sz="1600" dirty="0"/>
              <a:t>	</a:t>
            </a:r>
            <a:r>
              <a:rPr lang="es-ES" sz="1600" dirty="0" smtClean="0"/>
              <a:t>}</a:t>
            </a:r>
          </a:p>
          <a:p>
            <a:pPr lvl="1"/>
            <a:r>
              <a:rPr lang="es-ES" sz="2000" dirty="0" err="1" smtClean="0"/>
              <a:t>Lists</a:t>
            </a:r>
            <a:endParaRPr lang="es-ES" sz="2000" dirty="0" smtClean="0"/>
          </a:p>
          <a:p>
            <a:pPr lvl="1"/>
            <a:r>
              <a:rPr lang="es-ES" sz="2000" dirty="0" smtClean="0"/>
              <a:t>A variable in </a:t>
            </a:r>
            <a:r>
              <a:rPr lang="es-ES" sz="2000" dirty="0" err="1" smtClean="0"/>
              <a:t>the</a:t>
            </a:r>
            <a:r>
              <a:rPr lang="es-ES" sz="2000" dirty="0" smtClean="0"/>
              <a:t> </a:t>
            </a:r>
            <a:r>
              <a:rPr lang="es-ES" sz="2000" dirty="0" err="1" smtClean="0"/>
              <a:t>form</a:t>
            </a:r>
            <a:r>
              <a:rPr lang="es-ES" sz="2000" dirty="0" smtClean="0"/>
              <a:t>: </a:t>
            </a:r>
            <a:r>
              <a:rPr lang="es-ES" sz="2000" dirty="0" err="1" smtClean="0"/>
              <a:t>provider</a:t>
            </a:r>
            <a:r>
              <a:rPr lang="es-ES" sz="2000" dirty="0" smtClean="0"/>
              <a:t> “</a:t>
            </a:r>
            <a:r>
              <a:rPr lang="es-ES" sz="2000" dirty="0" err="1" smtClean="0"/>
              <a:t>aws</a:t>
            </a:r>
            <a:r>
              <a:rPr lang="es-ES" sz="2000" dirty="0" smtClean="0"/>
              <a:t>” {} -&gt; </a:t>
            </a:r>
            <a:r>
              <a:rPr lang="es-ES" sz="2000" dirty="0" err="1" smtClean="0"/>
              <a:t>it</a:t>
            </a:r>
            <a:r>
              <a:rPr lang="es-ES" sz="2000" dirty="0" smtClean="0"/>
              <a:t> </a:t>
            </a:r>
            <a:r>
              <a:rPr lang="es-ES" sz="2000" dirty="0" err="1" smtClean="0"/>
              <a:t>means</a:t>
            </a:r>
            <a:r>
              <a:rPr lang="es-ES" sz="2000" dirty="0" smtClean="0"/>
              <a:t> </a:t>
            </a:r>
            <a:r>
              <a:rPr lang="es-ES" sz="2000" dirty="0" err="1" smtClean="0"/>
              <a:t>that</a:t>
            </a:r>
            <a:r>
              <a:rPr lang="es-ES" sz="2000" dirty="0" smtClean="0"/>
              <a:t> </a:t>
            </a:r>
            <a:r>
              <a:rPr lang="es-ES" sz="2000" dirty="0" err="1" smtClean="0"/>
              <a:t>their</a:t>
            </a:r>
            <a:r>
              <a:rPr lang="es-ES" sz="2000" dirty="0" smtClean="0"/>
              <a:t> </a:t>
            </a:r>
            <a:r>
              <a:rPr lang="es-ES" sz="2000" dirty="0" err="1" smtClean="0"/>
              <a:t>required</a:t>
            </a:r>
            <a:r>
              <a:rPr lang="es-ES" sz="2000" dirty="0" smtClean="0"/>
              <a:t> </a:t>
            </a:r>
            <a:r>
              <a:rPr lang="es-ES" sz="2000" dirty="0" err="1" smtClean="0"/>
              <a:t>params</a:t>
            </a:r>
            <a:r>
              <a:rPr lang="es-ES" sz="2000" dirty="0" smtClean="0"/>
              <a:t> are </a:t>
            </a:r>
            <a:r>
              <a:rPr lang="es-ES" sz="2000" dirty="0" err="1" smtClean="0"/>
              <a:t>hidden</a:t>
            </a:r>
            <a:r>
              <a:rPr lang="es-ES" sz="2000" dirty="0" smtClean="0"/>
              <a:t> </a:t>
            </a:r>
            <a:r>
              <a:rPr lang="es-ES" sz="2000" dirty="0" err="1" smtClean="0"/>
              <a:t>like</a:t>
            </a:r>
            <a:r>
              <a:rPr lang="es-ES" sz="2000" dirty="0" smtClean="0"/>
              <a:t> </a:t>
            </a:r>
            <a:r>
              <a:rPr lang="es-ES" sz="2000" dirty="0" err="1" smtClean="0"/>
              <a:t>environment</a:t>
            </a:r>
            <a:r>
              <a:rPr lang="es-ES" sz="2000" dirty="0" smtClean="0"/>
              <a:t> variables,</a:t>
            </a:r>
            <a:r>
              <a:rPr lang="es-ES" sz="2000" dirty="0"/>
              <a:t> </a:t>
            </a:r>
            <a:r>
              <a:rPr lang="es-ES" sz="2000" dirty="0" smtClean="0"/>
              <a:t>and </a:t>
            </a:r>
            <a:r>
              <a:rPr lang="es-ES" sz="2000" dirty="0" err="1" smtClean="0"/>
              <a:t>terraform</a:t>
            </a:r>
            <a:r>
              <a:rPr lang="es-ES" sz="2000" dirty="0" smtClean="0"/>
              <a:t> </a:t>
            </a:r>
            <a:r>
              <a:rPr lang="es-ES" sz="2000" dirty="0" err="1" smtClean="0"/>
              <a:t>recover</a:t>
            </a:r>
            <a:r>
              <a:rPr lang="es-ES" sz="2000" dirty="0" smtClean="0"/>
              <a:t> </a:t>
            </a:r>
            <a:r>
              <a:rPr lang="es-ES" sz="2000" dirty="0" err="1" smtClean="0"/>
              <a:t>their</a:t>
            </a:r>
            <a:r>
              <a:rPr lang="es-ES" sz="2000" dirty="0" smtClean="0"/>
              <a:t> </a:t>
            </a:r>
            <a:r>
              <a:rPr lang="es-ES" sz="2000" dirty="0" err="1" smtClean="0"/>
              <a:t>values</a:t>
            </a:r>
            <a:r>
              <a:rPr lang="es-ES" sz="2000" dirty="0" smtClean="0"/>
              <a:t> </a:t>
            </a:r>
            <a:r>
              <a:rPr lang="es-ES" sz="2000" dirty="0" err="1" smtClean="0"/>
              <a:t>from</a:t>
            </a:r>
            <a:r>
              <a:rPr lang="es-ES" sz="2000" dirty="0" smtClean="0"/>
              <a:t> </a:t>
            </a:r>
            <a:r>
              <a:rPr lang="es-ES" sz="2000" dirty="0" err="1" smtClean="0"/>
              <a:t>below</a:t>
            </a:r>
            <a:r>
              <a:rPr lang="es-ES" sz="2000" dirty="0" smtClean="0"/>
              <a:t> </a:t>
            </a:r>
            <a:r>
              <a:rPr lang="es-ES" sz="2000" dirty="0" err="1" smtClean="0"/>
              <a:t>or</a:t>
            </a:r>
            <a:r>
              <a:rPr lang="es-ES" sz="2000" dirty="0" smtClean="0"/>
              <a:t> </a:t>
            </a:r>
            <a:r>
              <a:rPr lang="es-ES" sz="2000" dirty="0" err="1" smtClean="0"/>
              <a:t>is</a:t>
            </a:r>
            <a:r>
              <a:rPr lang="es-ES" sz="2000" dirty="0" smtClean="0"/>
              <a:t> </a:t>
            </a:r>
            <a:r>
              <a:rPr lang="es-ES" sz="2000" dirty="0" err="1" smtClean="0"/>
              <a:t>going</a:t>
            </a:r>
            <a:r>
              <a:rPr lang="es-ES" sz="2000" dirty="0" smtClean="0"/>
              <a:t> </a:t>
            </a:r>
            <a:r>
              <a:rPr lang="es-ES" sz="2000" dirty="0" err="1" smtClean="0"/>
              <a:t>to</a:t>
            </a:r>
            <a:r>
              <a:rPr lang="es-ES" sz="2000" dirty="0" smtClean="0"/>
              <a:t> </a:t>
            </a:r>
            <a:r>
              <a:rPr lang="es-ES" sz="2000" dirty="0" err="1" smtClean="0"/>
              <a:t>receive</a:t>
            </a:r>
            <a:r>
              <a:rPr lang="es-ES" sz="2000" dirty="0" smtClean="0"/>
              <a:t> </a:t>
            </a:r>
            <a:r>
              <a:rPr lang="es-ES" sz="2000" dirty="0" err="1" smtClean="0"/>
              <a:t>the</a:t>
            </a:r>
            <a:r>
              <a:rPr lang="es-ES" sz="2000" dirty="0" smtClean="0"/>
              <a:t> </a:t>
            </a:r>
            <a:r>
              <a:rPr lang="es-ES" sz="2000" dirty="0" err="1" smtClean="0"/>
              <a:t>parameters</a:t>
            </a:r>
            <a:r>
              <a:rPr lang="es-ES" sz="2000" dirty="0" smtClean="0"/>
              <a:t> </a:t>
            </a:r>
            <a:r>
              <a:rPr lang="es-ES" sz="2000" dirty="0" err="1" smtClean="0"/>
              <a:t>from</a:t>
            </a:r>
            <a:r>
              <a:rPr lang="es-ES" sz="2000" dirty="0" smtClean="0"/>
              <a:t> </a:t>
            </a:r>
            <a:r>
              <a:rPr lang="es-ES" sz="2000" dirty="0" err="1" smtClean="0"/>
              <a:t>the</a:t>
            </a:r>
            <a:r>
              <a:rPr lang="es-ES" sz="2000" dirty="0" smtClean="0"/>
              <a:t> </a:t>
            </a:r>
            <a:r>
              <a:rPr lang="es-ES" sz="2000" dirty="0" err="1" smtClean="0"/>
              <a:t>console</a:t>
            </a:r>
            <a:r>
              <a:rPr lang="es-ES" sz="2000" dirty="0" smtClean="0"/>
              <a:t> </a:t>
            </a:r>
            <a:r>
              <a:rPr lang="es-ES" sz="2000" dirty="0" err="1" smtClean="0"/>
              <a:t>or</a:t>
            </a:r>
            <a:r>
              <a:rPr lang="es-ES" sz="2000" dirty="0" smtClean="0"/>
              <a:t> </a:t>
            </a:r>
            <a:r>
              <a:rPr lang="es-ES" sz="2000" dirty="0" err="1" smtClean="0"/>
              <a:t>other</a:t>
            </a:r>
            <a:r>
              <a:rPr lang="es-ES" sz="2000" dirty="0" smtClean="0"/>
              <a:t> </a:t>
            </a:r>
            <a:r>
              <a:rPr lang="es-ES" sz="2000" dirty="0" err="1" smtClean="0"/>
              <a:t>hidden</a:t>
            </a:r>
            <a:r>
              <a:rPr lang="es-ES" sz="2000" dirty="0" smtClean="0"/>
              <a:t> </a:t>
            </a:r>
            <a:r>
              <a:rPr lang="es-ES" sz="2000" dirty="0" err="1" smtClean="0"/>
              <a:t>ways</a:t>
            </a:r>
            <a:r>
              <a:rPr lang="es-ES" sz="2000" dirty="0" smtClean="0"/>
              <a:t> (</a:t>
            </a:r>
            <a:r>
              <a:rPr lang="es-ES" sz="2000" dirty="0" err="1" smtClean="0"/>
              <a:t>like</a:t>
            </a:r>
            <a:r>
              <a:rPr lang="es-ES" sz="2000" dirty="0" smtClean="0"/>
              <a:t> a module </a:t>
            </a:r>
            <a:r>
              <a:rPr lang="es-ES" sz="2000" dirty="0" err="1" smtClean="0"/>
              <a:t>sends</a:t>
            </a:r>
            <a:r>
              <a:rPr lang="es-ES" sz="2000" dirty="0" smtClean="0"/>
              <a:t> a </a:t>
            </a:r>
            <a:r>
              <a:rPr lang="es-ES" sz="2000" dirty="0" err="1" smtClean="0"/>
              <a:t>parameter</a:t>
            </a:r>
            <a:r>
              <a:rPr lang="es-ES" sz="2000" dirty="0" smtClean="0"/>
              <a:t>).</a:t>
            </a:r>
          </a:p>
          <a:p>
            <a:pPr lvl="1"/>
            <a:r>
              <a:rPr lang="es-ES" sz="2000" dirty="0" smtClean="0"/>
              <a:t>Test - </a:t>
            </a:r>
            <a:r>
              <a:rPr lang="es-ES" sz="2000" dirty="0" err="1" smtClean="0"/>
              <a:t>how</a:t>
            </a:r>
            <a:r>
              <a:rPr lang="es-ES" sz="2000" dirty="0" smtClean="0"/>
              <a:t> </a:t>
            </a:r>
            <a:r>
              <a:rPr lang="es-ES" sz="2000" dirty="0" err="1" smtClean="0"/>
              <a:t>to</a:t>
            </a:r>
            <a:r>
              <a:rPr lang="es-ES" sz="2000" dirty="0"/>
              <a:t> </a:t>
            </a:r>
            <a:r>
              <a:rPr lang="es-ES" sz="2000" dirty="0" err="1" smtClean="0"/>
              <a:t>get</a:t>
            </a:r>
            <a:r>
              <a:rPr lang="es-ES" sz="2000" dirty="0" smtClean="0"/>
              <a:t> </a:t>
            </a:r>
            <a:r>
              <a:rPr lang="es-ES" sz="2000" dirty="0" err="1" smtClean="0"/>
              <a:t>environment</a:t>
            </a:r>
            <a:r>
              <a:rPr lang="es-ES" sz="2000" dirty="0" smtClean="0"/>
              <a:t> variables.</a:t>
            </a:r>
            <a:endParaRPr lang="en-US" sz="2000" dirty="0"/>
          </a:p>
        </p:txBody>
      </p:sp>
    </p:spTree>
    <p:extLst>
      <p:ext uri="{BB962C8B-B14F-4D97-AF65-F5344CB8AC3E}">
        <p14:creationId xmlns:p14="http://schemas.microsoft.com/office/powerpoint/2010/main" val="869161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Terraform</a:t>
            </a:r>
            <a:r>
              <a:rPr lang="en-US" dirty="0" smtClean="0"/>
              <a:t> basic commands</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a:solidFill>
                  <a:schemeClr val="accent6"/>
                </a:solidFill>
              </a:rPr>
              <a:t>t</a:t>
            </a:r>
            <a:r>
              <a:rPr lang="en-US" dirty="0" err="1" smtClean="0">
                <a:solidFill>
                  <a:schemeClr val="accent6"/>
                </a:solidFill>
              </a:rPr>
              <a:t>erraform</a:t>
            </a:r>
            <a:r>
              <a:rPr lang="en-US" dirty="0" smtClean="0">
                <a:solidFill>
                  <a:schemeClr val="accent6"/>
                </a:solidFill>
              </a:rPr>
              <a:t> </a:t>
            </a:r>
            <a:r>
              <a:rPr lang="en-US" dirty="0" err="1" smtClean="0">
                <a:solidFill>
                  <a:schemeClr val="accent6"/>
                </a:solidFill>
              </a:rPr>
              <a:t>init</a:t>
            </a:r>
            <a:r>
              <a:rPr lang="en-US" dirty="0" smtClean="0">
                <a:solidFill>
                  <a:schemeClr val="accent6"/>
                </a:solidFill>
              </a:rPr>
              <a:t> </a:t>
            </a:r>
            <a:r>
              <a:rPr lang="en-US" dirty="0" smtClean="0"/>
              <a:t>-&gt; </a:t>
            </a:r>
            <a:r>
              <a:rPr lang="en-US" dirty="0"/>
              <a:t>U</a:t>
            </a:r>
            <a:r>
              <a:rPr lang="en-US" dirty="0" smtClean="0"/>
              <a:t>sed to initialize and download the required provider.</a:t>
            </a:r>
          </a:p>
          <a:p>
            <a:r>
              <a:rPr lang="en-US" dirty="0" err="1">
                <a:solidFill>
                  <a:schemeClr val="accent6"/>
                </a:solidFill>
              </a:rPr>
              <a:t>terraform</a:t>
            </a:r>
            <a:r>
              <a:rPr lang="en-US" dirty="0">
                <a:solidFill>
                  <a:schemeClr val="accent6"/>
                </a:solidFill>
              </a:rPr>
              <a:t> </a:t>
            </a:r>
            <a:r>
              <a:rPr lang="en-US" dirty="0" smtClean="0">
                <a:solidFill>
                  <a:schemeClr val="accent6"/>
                </a:solidFill>
              </a:rPr>
              <a:t>get</a:t>
            </a:r>
            <a:r>
              <a:rPr lang="en-US" dirty="0" smtClean="0"/>
              <a:t>-</a:t>
            </a:r>
            <a:r>
              <a:rPr lang="en-US" dirty="0"/>
              <a:t>&gt; Used to </a:t>
            </a:r>
            <a:r>
              <a:rPr lang="en-US" dirty="0" smtClean="0"/>
              <a:t>get the required modules on the configuration files.</a:t>
            </a:r>
          </a:p>
          <a:p>
            <a:r>
              <a:rPr lang="en-US" dirty="0" err="1">
                <a:solidFill>
                  <a:srgbClr val="70AD47"/>
                </a:solidFill>
              </a:rPr>
              <a:t>terraform</a:t>
            </a:r>
            <a:r>
              <a:rPr lang="en-US" dirty="0">
                <a:solidFill>
                  <a:srgbClr val="70AD47"/>
                </a:solidFill>
              </a:rPr>
              <a:t> </a:t>
            </a:r>
            <a:r>
              <a:rPr lang="en-US" dirty="0" smtClean="0">
                <a:solidFill>
                  <a:srgbClr val="70AD47"/>
                </a:solidFill>
              </a:rPr>
              <a:t>validate </a:t>
            </a:r>
            <a:r>
              <a:rPr lang="en-US" dirty="0" smtClean="0"/>
              <a:t>-&gt; </a:t>
            </a:r>
            <a:r>
              <a:rPr lang="en-US" dirty="0"/>
              <a:t>U</a:t>
            </a:r>
            <a:r>
              <a:rPr lang="en-US" dirty="0" smtClean="0"/>
              <a:t>sed to validate and check the source code syntax.</a:t>
            </a:r>
          </a:p>
          <a:p>
            <a:r>
              <a:rPr lang="en-US" dirty="0" err="1">
                <a:solidFill>
                  <a:srgbClr val="70AD47"/>
                </a:solidFill>
              </a:rPr>
              <a:t>terraform</a:t>
            </a:r>
            <a:r>
              <a:rPr lang="en-US" dirty="0">
                <a:solidFill>
                  <a:srgbClr val="70AD47"/>
                </a:solidFill>
              </a:rPr>
              <a:t> </a:t>
            </a:r>
            <a:r>
              <a:rPr lang="en-US" dirty="0" err="1" smtClean="0">
                <a:solidFill>
                  <a:srgbClr val="70AD47"/>
                </a:solidFill>
              </a:rPr>
              <a:t>fmt</a:t>
            </a:r>
            <a:r>
              <a:rPr lang="en-US" dirty="0" smtClean="0">
                <a:solidFill>
                  <a:srgbClr val="70AD47"/>
                </a:solidFill>
              </a:rPr>
              <a:t> </a:t>
            </a:r>
            <a:r>
              <a:rPr lang="en-US" dirty="0" smtClean="0"/>
              <a:t>-&gt; </a:t>
            </a:r>
            <a:r>
              <a:rPr lang="en-US" dirty="0"/>
              <a:t>U</a:t>
            </a:r>
            <a:r>
              <a:rPr lang="en-US" dirty="0" smtClean="0"/>
              <a:t>sed to format the source code of the </a:t>
            </a:r>
            <a:r>
              <a:rPr lang="en-US" dirty="0"/>
              <a:t>configuration </a:t>
            </a:r>
            <a:r>
              <a:rPr lang="en-US" dirty="0" smtClean="0"/>
              <a:t>files.</a:t>
            </a:r>
          </a:p>
          <a:p>
            <a:r>
              <a:rPr lang="en-US" dirty="0">
                <a:solidFill>
                  <a:srgbClr val="70AD47"/>
                </a:solidFill>
              </a:rPr>
              <a:t>p</a:t>
            </a:r>
            <a:r>
              <a:rPr lang="en-US" dirty="0" smtClean="0">
                <a:solidFill>
                  <a:srgbClr val="70AD47"/>
                </a:solidFill>
              </a:rPr>
              <a:t>lan</a:t>
            </a:r>
            <a:r>
              <a:rPr lang="en-US" dirty="0" smtClean="0"/>
              <a:t> -&gt; Show us the changes that </a:t>
            </a:r>
            <a:r>
              <a:rPr lang="en-US" dirty="0" err="1" smtClean="0"/>
              <a:t>terraform</a:t>
            </a:r>
            <a:r>
              <a:rPr lang="en-US" dirty="0" smtClean="0"/>
              <a:t> will make to our infrastructure.</a:t>
            </a:r>
          </a:p>
          <a:p>
            <a:r>
              <a:rPr lang="en-US" dirty="0">
                <a:solidFill>
                  <a:srgbClr val="70AD47"/>
                </a:solidFill>
              </a:rPr>
              <a:t>a</a:t>
            </a:r>
            <a:r>
              <a:rPr lang="en-US" dirty="0" smtClean="0">
                <a:solidFill>
                  <a:srgbClr val="70AD47"/>
                </a:solidFill>
              </a:rPr>
              <a:t>pply</a:t>
            </a:r>
            <a:r>
              <a:rPr lang="en-US" dirty="0" smtClean="0"/>
              <a:t> -&gt; Apply the changes to our infrastructure (builds or update it).</a:t>
            </a:r>
          </a:p>
          <a:p>
            <a:r>
              <a:rPr lang="en-US" dirty="0">
                <a:solidFill>
                  <a:srgbClr val="70AD47"/>
                </a:solidFill>
              </a:rPr>
              <a:t>s</a:t>
            </a:r>
            <a:r>
              <a:rPr lang="en-US" dirty="0" smtClean="0">
                <a:solidFill>
                  <a:srgbClr val="70AD47"/>
                </a:solidFill>
              </a:rPr>
              <a:t>how</a:t>
            </a:r>
            <a:r>
              <a:rPr lang="en-US" dirty="0" smtClean="0"/>
              <a:t> -&gt; Show us the status of the infrastructure.</a:t>
            </a:r>
          </a:p>
          <a:p>
            <a:r>
              <a:rPr lang="en-US" dirty="0" smtClean="0">
                <a:solidFill>
                  <a:srgbClr val="70AD47"/>
                </a:solidFill>
              </a:rPr>
              <a:t>state list </a:t>
            </a:r>
            <a:r>
              <a:rPr lang="en-US" dirty="0" smtClean="0"/>
              <a:t>-&gt; Display the state of the infrastructure in a human-readable format.</a:t>
            </a:r>
          </a:p>
          <a:p>
            <a:r>
              <a:rPr lang="en-US" dirty="0">
                <a:solidFill>
                  <a:srgbClr val="70AD47"/>
                </a:solidFill>
              </a:rPr>
              <a:t>g</a:t>
            </a:r>
            <a:r>
              <a:rPr lang="en-US" dirty="0" smtClean="0">
                <a:solidFill>
                  <a:srgbClr val="70AD47"/>
                </a:solidFill>
              </a:rPr>
              <a:t>raph</a:t>
            </a:r>
            <a:r>
              <a:rPr lang="en-US" dirty="0" smtClean="0"/>
              <a:t> -&gt; Show the </a:t>
            </a:r>
            <a:r>
              <a:rPr lang="en-US" dirty="0" err="1" smtClean="0"/>
              <a:t>terraform</a:t>
            </a:r>
            <a:r>
              <a:rPr lang="en-US" dirty="0" smtClean="0"/>
              <a:t> infrastructure as a graph.</a:t>
            </a:r>
          </a:p>
          <a:p>
            <a:r>
              <a:rPr lang="en-US" dirty="0">
                <a:solidFill>
                  <a:srgbClr val="70AD47"/>
                </a:solidFill>
              </a:rPr>
              <a:t>d</a:t>
            </a:r>
            <a:r>
              <a:rPr lang="en-US" dirty="0" smtClean="0">
                <a:solidFill>
                  <a:srgbClr val="70AD47"/>
                </a:solidFill>
              </a:rPr>
              <a:t>estroy</a:t>
            </a:r>
            <a:r>
              <a:rPr lang="en-US" dirty="0" smtClean="0"/>
              <a:t> -&gt; Command used to delete the infrastructure built with </a:t>
            </a:r>
            <a:r>
              <a:rPr lang="en-US" dirty="0" err="1" smtClean="0"/>
              <a:t>terraform</a:t>
            </a:r>
            <a:r>
              <a:rPr lang="en-US" dirty="0" smtClean="0"/>
              <a:t>. </a:t>
            </a:r>
          </a:p>
          <a:p>
            <a:endParaRPr lang="en-US" dirty="0" smtClean="0"/>
          </a:p>
          <a:p>
            <a:endParaRPr lang="en-US" dirty="0"/>
          </a:p>
        </p:txBody>
      </p:sp>
    </p:spTree>
    <p:extLst>
      <p:ext uri="{BB962C8B-B14F-4D97-AF65-F5344CB8AC3E}">
        <p14:creationId xmlns:p14="http://schemas.microsoft.com/office/powerpoint/2010/main" val="517750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err="1" smtClean="0"/>
              <a:t>terraform</a:t>
            </a:r>
            <a:r>
              <a:rPr lang="en-US" dirty="0" smtClean="0"/>
              <a:t> get</a:t>
            </a:r>
            <a:endParaRPr lang="en-US" dirty="0"/>
          </a:p>
          <a:p>
            <a:r>
              <a:rPr lang="en-US" dirty="0"/>
              <a:t>Even though we specified source, </a:t>
            </a:r>
            <a:r>
              <a:rPr lang="en-US" dirty="0" err="1"/>
              <a:t>Terraform</a:t>
            </a:r>
            <a:r>
              <a:rPr lang="en-US" dirty="0"/>
              <a:t> still can't find our module. It requires you to </a:t>
            </a:r>
            <a:r>
              <a:rPr lang="en-US" dirty="0" smtClean="0"/>
              <a:t>run the </a:t>
            </a:r>
            <a:r>
              <a:rPr lang="en-US" dirty="0" err="1"/>
              <a:t>terraform</a:t>
            </a:r>
            <a:r>
              <a:rPr lang="en-US" dirty="0"/>
              <a:t> get command </a:t>
            </a:r>
            <a:r>
              <a:rPr lang="en-US" dirty="0" smtClean="0"/>
              <a:t>first. When </a:t>
            </a:r>
            <a:r>
              <a:rPr lang="en-US" dirty="0"/>
              <a:t>you run this command, </a:t>
            </a:r>
            <a:r>
              <a:rPr lang="en-US" dirty="0" err="1"/>
              <a:t>Terraform</a:t>
            </a:r>
            <a:r>
              <a:rPr lang="en-US" dirty="0"/>
              <a:t> downloads the module to the .</a:t>
            </a:r>
            <a:r>
              <a:rPr lang="en-US" dirty="0" err="1"/>
              <a:t>terraform</a:t>
            </a:r>
            <a:r>
              <a:rPr lang="en-US" dirty="0"/>
              <a:t> folder inside </a:t>
            </a:r>
            <a:r>
              <a:rPr lang="en-US" dirty="0" smtClean="0"/>
              <a:t>your project's </a:t>
            </a:r>
            <a:r>
              <a:rPr lang="en-US" dirty="0"/>
              <a:t>folder. If your module is local to your laptop, </a:t>
            </a:r>
            <a:r>
              <a:rPr lang="en-US" dirty="0" err="1"/>
              <a:t>Terraform</a:t>
            </a:r>
            <a:r>
              <a:rPr lang="en-US" dirty="0"/>
              <a:t> will simply create a </a:t>
            </a:r>
            <a:r>
              <a:rPr lang="en-US" dirty="0" err="1"/>
              <a:t>symlink</a:t>
            </a:r>
            <a:r>
              <a:rPr lang="en-US" dirty="0"/>
              <a:t> from </a:t>
            </a:r>
            <a:r>
              <a:rPr lang="en-US" dirty="0" smtClean="0"/>
              <a:t>it to </a:t>
            </a:r>
            <a:r>
              <a:rPr lang="en-US" dirty="0"/>
              <a:t>the .</a:t>
            </a:r>
            <a:r>
              <a:rPr lang="en-US" dirty="0" err="1"/>
              <a:t>terraform</a:t>
            </a:r>
            <a:r>
              <a:rPr lang="en-US" dirty="0"/>
              <a:t> folder</a:t>
            </a:r>
            <a:r>
              <a:rPr lang="en-US" dirty="0" smtClean="0"/>
              <a:t>.</a:t>
            </a:r>
          </a:p>
          <a:p>
            <a:r>
              <a:rPr lang="en-US" dirty="0"/>
              <a:t>There are other types of sources for modules. You could specify a </a:t>
            </a:r>
            <a:r>
              <a:rPr lang="en-US" dirty="0" err="1"/>
              <a:t>Git</a:t>
            </a:r>
            <a:r>
              <a:rPr lang="en-US" dirty="0"/>
              <a:t> repository, HTTP URL</a:t>
            </a:r>
            <a:r>
              <a:rPr lang="en-US" dirty="0" smtClean="0"/>
              <a:t>, </a:t>
            </a:r>
            <a:r>
              <a:rPr lang="en-US" dirty="0" err="1" smtClean="0"/>
              <a:t>GitHub</a:t>
            </a:r>
            <a:r>
              <a:rPr lang="en-US" dirty="0"/>
              <a:t>, and </a:t>
            </a:r>
            <a:r>
              <a:rPr lang="en-US" dirty="0" err="1"/>
              <a:t>BitBucket</a:t>
            </a:r>
            <a:r>
              <a:rPr lang="en-US" dirty="0"/>
              <a:t> links as a module source. In large organizations, there are probably </a:t>
            </a:r>
            <a:r>
              <a:rPr lang="en-US" dirty="0" smtClean="0"/>
              <a:t>many different </a:t>
            </a:r>
            <a:r>
              <a:rPr lang="en-US" dirty="0" err="1"/>
              <a:t>Terraform</a:t>
            </a:r>
            <a:r>
              <a:rPr lang="en-US" dirty="0"/>
              <a:t> modules, and it's convenient to store them outside of project-specific repository.</a:t>
            </a:r>
          </a:p>
          <a:p>
            <a:r>
              <a:rPr lang="en-US" dirty="0"/>
              <a:t>Every time you run get command, it will pull it from the source and save it inside the .</a:t>
            </a:r>
            <a:r>
              <a:rPr lang="en-US" dirty="0" err="1" smtClean="0"/>
              <a:t>terraform</a:t>
            </a:r>
            <a:r>
              <a:rPr lang="en-US" dirty="0"/>
              <a:t> </a:t>
            </a:r>
            <a:r>
              <a:rPr lang="en-US" dirty="0" smtClean="0"/>
              <a:t>folder</a:t>
            </a:r>
            <a:r>
              <a:rPr lang="en-US" dirty="0"/>
              <a:t>.</a:t>
            </a:r>
          </a:p>
        </p:txBody>
      </p:sp>
    </p:spTree>
    <p:extLst>
      <p:ext uri="{BB962C8B-B14F-4D97-AF65-F5344CB8AC3E}">
        <p14:creationId xmlns:p14="http://schemas.microsoft.com/office/powerpoint/2010/main" val="829261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26C6547-DFDE-4A36-B51C-6A25578F73EE}"/>
              </a:ext>
            </a:extLst>
          </p:cNvPr>
          <p:cNvSpPr>
            <a:spLocks noGrp="1"/>
          </p:cNvSpPr>
          <p:nvPr>
            <p:ph type="title"/>
          </p:nvPr>
        </p:nvSpPr>
        <p:spPr/>
        <p:txBody>
          <a:bodyPr/>
          <a:lstStyle/>
          <a:p>
            <a:pPr algn="ctr"/>
            <a:r>
              <a:rPr lang="es-ES" dirty="0" err="1"/>
              <a:t>How</a:t>
            </a:r>
            <a:r>
              <a:rPr lang="es-ES" dirty="0"/>
              <a:t> </a:t>
            </a:r>
            <a:r>
              <a:rPr lang="es-ES" dirty="0" err="1"/>
              <a:t>to</a:t>
            </a:r>
            <a:r>
              <a:rPr lang="es-ES" dirty="0"/>
              <a:t> </a:t>
            </a:r>
            <a:r>
              <a:rPr lang="es-ES" dirty="0" err="1" smtClean="0"/>
              <a:t>create</a:t>
            </a:r>
            <a:r>
              <a:rPr lang="es-ES" dirty="0" smtClean="0"/>
              <a:t> and </a:t>
            </a:r>
            <a:r>
              <a:rPr lang="es-ES" dirty="0" err="1" smtClean="0"/>
              <a:t>deploy</a:t>
            </a:r>
            <a:r>
              <a:rPr lang="es-ES" dirty="0" smtClean="0"/>
              <a:t> </a:t>
            </a:r>
            <a:r>
              <a:rPr lang="es-ES" dirty="0" err="1"/>
              <a:t>an</a:t>
            </a:r>
            <a:r>
              <a:rPr lang="es-ES" dirty="0"/>
              <a:t> </a:t>
            </a:r>
            <a:r>
              <a:rPr lang="es-ES" dirty="0" err="1"/>
              <a:t>instance</a:t>
            </a:r>
            <a:r>
              <a:rPr lang="es-ES" dirty="0"/>
              <a:t>.</a:t>
            </a:r>
          </a:p>
        </p:txBody>
      </p:sp>
      <p:sp>
        <p:nvSpPr>
          <p:cNvPr id="3" name="Marcador de contenido 2">
            <a:extLst>
              <a:ext uri="{FF2B5EF4-FFF2-40B4-BE49-F238E27FC236}">
                <a16:creationId xmlns="" xmlns:a16="http://schemas.microsoft.com/office/drawing/2014/main" id="{AF4478E6-8220-44D5-ACCE-D55AB1734B9B}"/>
              </a:ext>
            </a:extLst>
          </p:cNvPr>
          <p:cNvSpPr>
            <a:spLocks noGrp="1"/>
          </p:cNvSpPr>
          <p:nvPr>
            <p:ph idx="1"/>
          </p:nvPr>
        </p:nvSpPr>
        <p:spPr>
          <a:xfrm>
            <a:off x="523330" y="1815128"/>
            <a:ext cx="5564142" cy="4351338"/>
          </a:xfrm>
        </p:spPr>
        <p:txBody>
          <a:bodyPr>
            <a:noAutofit/>
          </a:bodyPr>
          <a:lstStyle/>
          <a:p>
            <a:pPr marL="0" indent="0">
              <a:buNone/>
            </a:pPr>
            <a:r>
              <a:rPr lang="en-US" sz="1200" dirty="0"/>
              <a:t>provider "</a:t>
            </a:r>
            <a:r>
              <a:rPr lang="en-US" sz="1200" dirty="0" err="1"/>
              <a:t>aws</a:t>
            </a:r>
            <a:r>
              <a:rPr lang="en-US" sz="1200" dirty="0"/>
              <a:t>" {</a:t>
            </a:r>
          </a:p>
          <a:p>
            <a:pPr marL="0" indent="0">
              <a:buNone/>
            </a:pPr>
            <a:r>
              <a:rPr lang="en-US" sz="1200" dirty="0"/>
              <a:t>    region = "us-east-1"</a:t>
            </a:r>
          </a:p>
          <a:p>
            <a:pPr marL="0" indent="0">
              <a:buNone/>
            </a:pPr>
            <a:r>
              <a:rPr lang="en-US" sz="1200" dirty="0"/>
              <a:t>    </a:t>
            </a:r>
            <a:r>
              <a:rPr lang="en-US" sz="1200" dirty="0" err="1"/>
              <a:t>access_key</a:t>
            </a:r>
            <a:r>
              <a:rPr lang="en-US" sz="1200" dirty="0"/>
              <a:t> = "${</a:t>
            </a:r>
            <a:r>
              <a:rPr lang="en-US" sz="1200" dirty="0" err="1"/>
              <a:t>var.access_key</a:t>
            </a:r>
            <a:r>
              <a:rPr lang="en-US" sz="1200" dirty="0"/>
              <a:t>}"</a:t>
            </a:r>
          </a:p>
          <a:p>
            <a:pPr marL="0" indent="0">
              <a:buNone/>
            </a:pPr>
            <a:r>
              <a:rPr lang="en-US" sz="1200" dirty="0"/>
              <a:t>    </a:t>
            </a:r>
            <a:r>
              <a:rPr lang="en-US" sz="1200" dirty="0" err="1"/>
              <a:t>secret_key</a:t>
            </a:r>
            <a:r>
              <a:rPr lang="en-US" sz="1200" dirty="0"/>
              <a:t> = "${</a:t>
            </a:r>
            <a:r>
              <a:rPr lang="en-US" sz="1200" dirty="0" err="1"/>
              <a:t>var.secret_key</a:t>
            </a:r>
            <a:r>
              <a:rPr lang="en-US" sz="1200" dirty="0"/>
              <a:t>}"</a:t>
            </a:r>
          </a:p>
          <a:p>
            <a:pPr marL="0" indent="0">
              <a:buNone/>
            </a:pPr>
            <a:r>
              <a:rPr lang="en-US" sz="1200" dirty="0" smtClean="0"/>
              <a:t>}</a:t>
            </a:r>
            <a:endParaRPr lang="en-US" sz="1200" dirty="0"/>
          </a:p>
          <a:p>
            <a:pPr marL="0" indent="0">
              <a:buNone/>
            </a:pPr>
            <a:r>
              <a:rPr lang="en-US" sz="1200" dirty="0"/>
              <a:t>resource "</a:t>
            </a:r>
            <a:r>
              <a:rPr lang="en-US" sz="1200" dirty="0" err="1"/>
              <a:t>aws_instance</a:t>
            </a:r>
            <a:r>
              <a:rPr lang="en-US" sz="1200" dirty="0"/>
              <a:t>" "</a:t>
            </a:r>
            <a:r>
              <a:rPr lang="en-US" sz="1200" dirty="0" err="1"/>
              <a:t>web_server</a:t>
            </a:r>
            <a:r>
              <a:rPr lang="en-US" sz="1200" dirty="0"/>
              <a:t>" {</a:t>
            </a:r>
          </a:p>
          <a:p>
            <a:pPr marL="0" indent="0">
              <a:buNone/>
            </a:pPr>
            <a:r>
              <a:rPr lang="en-US" sz="1200" dirty="0"/>
              <a:t>    </a:t>
            </a:r>
            <a:r>
              <a:rPr lang="en-US" sz="1200" dirty="0" err="1"/>
              <a:t>ami</a:t>
            </a:r>
            <a:r>
              <a:rPr lang="en-US" sz="1200" dirty="0"/>
              <a:t>             </a:t>
            </a:r>
            <a:r>
              <a:rPr lang="en-US" sz="1200" dirty="0" smtClean="0"/>
              <a:t>	      = </a:t>
            </a:r>
            <a:r>
              <a:rPr lang="en-US" sz="1200" dirty="0"/>
              <a:t>"ami-33e4bc49"</a:t>
            </a:r>
          </a:p>
          <a:p>
            <a:pPr marL="0" indent="0">
              <a:buNone/>
            </a:pPr>
            <a:r>
              <a:rPr lang="en-US" sz="1200" dirty="0"/>
              <a:t>    </a:t>
            </a:r>
            <a:r>
              <a:rPr lang="en-US" sz="1200" dirty="0" err="1"/>
              <a:t>instance_type</a:t>
            </a:r>
            <a:r>
              <a:rPr lang="en-US" sz="1200" dirty="0"/>
              <a:t>   = "t2.micro"</a:t>
            </a:r>
          </a:p>
          <a:p>
            <a:pPr marL="0" indent="0">
              <a:buNone/>
            </a:pPr>
            <a:r>
              <a:rPr lang="en-US" sz="1200" dirty="0"/>
              <a:t>    </a:t>
            </a:r>
            <a:r>
              <a:rPr lang="en-US" sz="1200" dirty="0" err="1"/>
              <a:t>vpc_security_group_ids</a:t>
            </a:r>
            <a:r>
              <a:rPr lang="en-US" sz="1200" dirty="0"/>
              <a:t> = ["${</a:t>
            </a:r>
            <a:r>
              <a:rPr lang="en-US" sz="1200" dirty="0" err="1"/>
              <a:t>aws_security_group.instance.id</a:t>
            </a:r>
            <a:r>
              <a:rPr lang="en-US" sz="1200" dirty="0" smtClean="0"/>
              <a:t>}”]</a:t>
            </a:r>
            <a:endParaRPr lang="en-US" sz="1200" dirty="0"/>
          </a:p>
          <a:p>
            <a:pPr marL="0" indent="0">
              <a:buNone/>
            </a:pPr>
            <a:r>
              <a:rPr lang="en-US" sz="1200" dirty="0" smtClean="0"/>
              <a:t>    </a:t>
            </a:r>
            <a:r>
              <a:rPr lang="en-US" sz="1200" dirty="0" err="1" smtClean="0"/>
              <a:t>user_data</a:t>
            </a:r>
            <a:r>
              <a:rPr lang="en-US" sz="1200" dirty="0" smtClean="0"/>
              <a:t> </a:t>
            </a:r>
            <a:r>
              <a:rPr lang="en-US" sz="1200" dirty="0"/>
              <a:t>= &lt;&lt;-EOF</a:t>
            </a:r>
          </a:p>
          <a:p>
            <a:pPr marL="0" indent="0">
              <a:buNone/>
            </a:pPr>
            <a:r>
              <a:rPr lang="en-US" sz="1200" dirty="0"/>
              <a:t>                #!/bin/bash</a:t>
            </a:r>
          </a:p>
          <a:p>
            <a:pPr marL="0" indent="0">
              <a:buNone/>
            </a:pPr>
            <a:r>
              <a:rPr lang="en-US" sz="1200" dirty="0"/>
              <a:t>                cd /home/</a:t>
            </a:r>
            <a:r>
              <a:rPr lang="en-US" sz="1200" dirty="0" err="1"/>
              <a:t>ubuntu</a:t>
            </a:r>
            <a:endParaRPr lang="en-US" sz="1200" dirty="0"/>
          </a:p>
          <a:p>
            <a:pPr marL="0" indent="0">
              <a:buNone/>
            </a:pPr>
            <a:r>
              <a:rPr lang="en-US" sz="1200" dirty="0"/>
              <a:t>                echo "Hello, world" &gt; </a:t>
            </a:r>
            <a:r>
              <a:rPr lang="en-US" sz="1200" dirty="0" err="1"/>
              <a:t>index.html</a:t>
            </a:r>
            <a:endParaRPr lang="en-US" sz="1200" dirty="0"/>
          </a:p>
          <a:p>
            <a:pPr marL="0" indent="0">
              <a:buNone/>
            </a:pPr>
            <a:r>
              <a:rPr lang="en-US" sz="1200" dirty="0"/>
              <a:t>                python -m </a:t>
            </a:r>
            <a:r>
              <a:rPr lang="en-US" sz="1200" dirty="0" err="1"/>
              <a:t>SimpleHTTPServer</a:t>
            </a:r>
            <a:r>
              <a:rPr lang="en-US" sz="1200" dirty="0"/>
              <a:t> "${</a:t>
            </a:r>
            <a:r>
              <a:rPr lang="en-US" sz="1200" dirty="0" err="1"/>
              <a:t>var.server_port</a:t>
            </a:r>
            <a:r>
              <a:rPr lang="en-US" sz="1200" dirty="0"/>
              <a:t>}"</a:t>
            </a:r>
          </a:p>
          <a:p>
            <a:pPr marL="0" indent="0">
              <a:buNone/>
            </a:pPr>
            <a:r>
              <a:rPr lang="en-US" sz="1200" dirty="0"/>
              <a:t>                EOF</a:t>
            </a:r>
          </a:p>
          <a:p>
            <a:pPr marL="0" indent="0">
              <a:buNone/>
            </a:pPr>
            <a:r>
              <a:rPr lang="en-US" sz="1200" dirty="0" smtClean="0"/>
              <a:t>}</a:t>
            </a:r>
          </a:p>
          <a:p>
            <a:pPr marL="0" indent="0">
              <a:buNone/>
            </a:pPr>
            <a:endParaRPr lang="en-US" sz="1200" dirty="0"/>
          </a:p>
        </p:txBody>
      </p:sp>
      <p:sp>
        <p:nvSpPr>
          <p:cNvPr id="4" name="Marcador de contenido 2">
            <a:extLst>
              <a:ext uri="{FF2B5EF4-FFF2-40B4-BE49-F238E27FC236}">
                <a16:creationId xmlns="" xmlns:a16="http://schemas.microsoft.com/office/drawing/2014/main" id="{AF4478E6-8220-44D5-ACCE-D55AB1734B9B}"/>
              </a:ext>
            </a:extLst>
          </p:cNvPr>
          <p:cNvSpPr txBox="1">
            <a:spLocks/>
          </p:cNvSpPr>
          <p:nvPr/>
        </p:nvSpPr>
        <p:spPr>
          <a:xfrm>
            <a:off x="6164952" y="1967528"/>
            <a:ext cx="4504082"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300" dirty="0"/>
              <a:t>resource "</a:t>
            </a:r>
            <a:r>
              <a:rPr lang="en-US" sz="1300" dirty="0" err="1"/>
              <a:t>aws_security_group</a:t>
            </a:r>
            <a:r>
              <a:rPr lang="en-US" sz="1300" dirty="0"/>
              <a:t>" "instance" {</a:t>
            </a:r>
          </a:p>
          <a:p>
            <a:pPr marL="0" indent="0">
              <a:buNone/>
            </a:pPr>
            <a:r>
              <a:rPr lang="en-US" sz="1300" dirty="0"/>
              <a:t>    name = "</a:t>
            </a:r>
            <a:r>
              <a:rPr lang="en-US" sz="1300" dirty="0" err="1"/>
              <a:t>terraform</a:t>
            </a:r>
            <a:r>
              <a:rPr lang="en-US" sz="1300" dirty="0"/>
              <a:t>-web-server-security-</a:t>
            </a:r>
            <a:r>
              <a:rPr lang="en-US" sz="1300" dirty="0" smtClean="0"/>
              <a:t>group”</a:t>
            </a:r>
            <a:endParaRPr lang="en-US" sz="1300" dirty="0"/>
          </a:p>
          <a:p>
            <a:pPr marL="0" indent="0">
              <a:buNone/>
            </a:pPr>
            <a:r>
              <a:rPr lang="en-US" sz="1300" dirty="0"/>
              <a:t>    ingress {</a:t>
            </a:r>
          </a:p>
          <a:p>
            <a:pPr marL="0" indent="0">
              <a:buNone/>
            </a:pPr>
            <a:r>
              <a:rPr lang="en-US" sz="1300" dirty="0"/>
              <a:t>        </a:t>
            </a:r>
            <a:r>
              <a:rPr lang="en-US" sz="1300" dirty="0" err="1"/>
              <a:t>from_port</a:t>
            </a:r>
            <a:r>
              <a:rPr lang="en-US" sz="1300" dirty="0"/>
              <a:t>   = "${</a:t>
            </a:r>
            <a:r>
              <a:rPr lang="en-US" sz="1300" dirty="0" err="1"/>
              <a:t>var.server_port</a:t>
            </a:r>
            <a:r>
              <a:rPr lang="en-US" sz="1300" dirty="0"/>
              <a:t>}"</a:t>
            </a:r>
          </a:p>
          <a:p>
            <a:pPr marL="0" indent="0">
              <a:buNone/>
            </a:pPr>
            <a:r>
              <a:rPr lang="en-US" sz="1300" dirty="0"/>
              <a:t>        </a:t>
            </a:r>
            <a:r>
              <a:rPr lang="en-US" sz="1300" dirty="0" err="1"/>
              <a:t>to_port</a:t>
            </a:r>
            <a:r>
              <a:rPr lang="en-US" sz="1300" dirty="0"/>
              <a:t>     = "${</a:t>
            </a:r>
            <a:r>
              <a:rPr lang="en-US" sz="1300" dirty="0" err="1"/>
              <a:t>var.server_port</a:t>
            </a:r>
            <a:r>
              <a:rPr lang="en-US" sz="1300" dirty="0"/>
              <a:t>}"</a:t>
            </a:r>
          </a:p>
          <a:p>
            <a:pPr marL="0" indent="0">
              <a:buNone/>
            </a:pPr>
            <a:r>
              <a:rPr lang="en-US" sz="1300" dirty="0"/>
              <a:t>        protocol    = "</a:t>
            </a:r>
            <a:r>
              <a:rPr lang="en-US" sz="1300" dirty="0" err="1"/>
              <a:t>tcp</a:t>
            </a:r>
            <a:r>
              <a:rPr lang="en-US" sz="1300" dirty="0"/>
              <a:t>"</a:t>
            </a:r>
          </a:p>
          <a:p>
            <a:pPr marL="0" indent="0">
              <a:buNone/>
            </a:pPr>
            <a:r>
              <a:rPr lang="en-US" sz="1300" dirty="0"/>
              <a:t>        </a:t>
            </a:r>
            <a:r>
              <a:rPr lang="en-US" sz="1300" dirty="0" err="1"/>
              <a:t>cidr_blocks</a:t>
            </a:r>
            <a:r>
              <a:rPr lang="en-US" sz="1300" dirty="0"/>
              <a:t> = ["0.0.0.0/0"]</a:t>
            </a:r>
          </a:p>
          <a:p>
            <a:pPr marL="0" indent="0">
              <a:buNone/>
            </a:pPr>
            <a:r>
              <a:rPr lang="en-US" sz="1300" dirty="0"/>
              <a:t>    }</a:t>
            </a:r>
          </a:p>
          <a:p>
            <a:pPr marL="0" indent="0">
              <a:buNone/>
            </a:pPr>
            <a:r>
              <a:rPr lang="en-US" sz="1300" dirty="0" smtClean="0"/>
              <a:t>}</a:t>
            </a:r>
          </a:p>
          <a:p>
            <a:pPr marL="0" indent="0">
              <a:buNone/>
            </a:pPr>
            <a:r>
              <a:rPr lang="en-US" sz="1300" dirty="0"/>
              <a:t>output "</a:t>
            </a:r>
            <a:r>
              <a:rPr lang="en-US" sz="1300" dirty="0" err="1"/>
              <a:t>public_ip</a:t>
            </a:r>
            <a:r>
              <a:rPr lang="en-US" sz="1300" dirty="0"/>
              <a:t>" {</a:t>
            </a:r>
          </a:p>
          <a:p>
            <a:pPr marL="0" indent="0">
              <a:buNone/>
            </a:pPr>
            <a:r>
              <a:rPr lang="en-US" sz="1300" dirty="0"/>
              <a:t>    value = "${</a:t>
            </a:r>
            <a:r>
              <a:rPr lang="en-US" sz="1300" dirty="0" err="1"/>
              <a:t>aws_instance.web_server.public_ip</a:t>
            </a:r>
            <a:r>
              <a:rPr lang="en-US" sz="1300" dirty="0"/>
              <a:t>}"</a:t>
            </a:r>
          </a:p>
          <a:p>
            <a:pPr marL="0" indent="0">
              <a:buNone/>
            </a:pPr>
            <a:r>
              <a:rPr lang="en-US" sz="1300" dirty="0" smtClean="0"/>
              <a:t>}</a:t>
            </a:r>
            <a:endParaRPr lang="en-US" dirty="0" smtClean="0"/>
          </a:p>
          <a:p>
            <a:pPr marL="0" indent="0">
              <a:buFont typeface="Arial" panose="020B0604020202020204" pitchFamily="34" charset="0"/>
              <a:buNone/>
            </a:pPr>
            <a:r>
              <a:rPr lang="en-US" sz="2200" dirty="0" smtClean="0"/>
              <a:t>And to deploy it, you just a couple of commands: </a:t>
            </a:r>
            <a:r>
              <a:rPr lang="en-US" sz="2200" dirty="0" err="1" smtClean="0">
                <a:solidFill>
                  <a:srgbClr val="008000"/>
                </a:solidFill>
              </a:rPr>
              <a:t>terraform</a:t>
            </a:r>
            <a:r>
              <a:rPr lang="en-US" sz="2200" dirty="0" smtClean="0">
                <a:solidFill>
                  <a:srgbClr val="008000"/>
                </a:solidFill>
              </a:rPr>
              <a:t> </a:t>
            </a:r>
            <a:r>
              <a:rPr lang="en-US" sz="2200" dirty="0" err="1" smtClean="0">
                <a:solidFill>
                  <a:srgbClr val="008000"/>
                </a:solidFill>
              </a:rPr>
              <a:t>init</a:t>
            </a:r>
            <a:r>
              <a:rPr lang="en-US" sz="2200" dirty="0" smtClean="0">
                <a:solidFill>
                  <a:srgbClr val="008000"/>
                </a:solidFill>
              </a:rPr>
              <a:t> </a:t>
            </a:r>
            <a:r>
              <a:rPr lang="en-US" sz="2200" dirty="0" smtClean="0"/>
              <a:t>the first time and then only</a:t>
            </a:r>
            <a:r>
              <a:rPr lang="en-US" sz="2200" dirty="0"/>
              <a:t> </a:t>
            </a:r>
            <a:r>
              <a:rPr lang="en-US" sz="2200" dirty="0" err="1" smtClean="0">
                <a:solidFill>
                  <a:srgbClr val="008000"/>
                </a:solidFill>
              </a:rPr>
              <a:t>terraform</a:t>
            </a:r>
            <a:r>
              <a:rPr lang="en-US" sz="2200" dirty="0" smtClean="0">
                <a:solidFill>
                  <a:srgbClr val="008000"/>
                </a:solidFill>
              </a:rPr>
              <a:t> apply</a:t>
            </a:r>
            <a:r>
              <a:rPr lang="en-US" sz="2200" dirty="0" smtClean="0"/>
              <a:t>.</a:t>
            </a:r>
            <a:endParaRPr lang="es-ES" sz="2200" dirty="0"/>
          </a:p>
        </p:txBody>
      </p:sp>
    </p:spTree>
    <p:extLst>
      <p:ext uri="{BB962C8B-B14F-4D97-AF65-F5344CB8AC3E}">
        <p14:creationId xmlns:p14="http://schemas.microsoft.com/office/powerpoint/2010/main" val="2350922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Previously, we have managed only one resource with </a:t>
            </a:r>
            <a:r>
              <a:rPr lang="en-US" dirty="0" err="1"/>
              <a:t>Terraform</a:t>
            </a:r>
            <a:r>
              <a:rPr lang="en-US" dirty="0"/>
              <a:t>-a single EC2 instance. Obviously</a:t>
            </a:r>
            <a:r>
              <a:rPr lang="en-US" dirty="0" smtClean="0"/>
              <a:t>, the </a:t>
            </a:r>
            <a:r>
              <a:rPr lang="en-US" dirty="0"/>
              <a:t>real infrastructure is much more complicated than a single server. The more resources you have</a:t>
            </a:r>
            <a:r>
              <a:rPr lang="en-US" dirty="0" smtClean="0"/>
              <a:t>, the </a:t>
            </a:r>
            <a:r>
              <a:rPr lang="en-US" dirty="0"/>
              <a:t>more dependencies between them you have to handle. Also, when the number of resources grows</a:t>
            </a:r>
            <a:r>
              <a:rPr lang="en-US" dirty="0" smtClean="0"/>
              <a:t>, you </a:t>
            </a:r>
            <a:r>
              <a:rPr lang="en-US" dirty="0"/>
              <a:t>will have hard time managing them via single </a:t>
            </a:r>
            <a:r>
              <a:rPr lang="en-US" dirty="0" smtClean="0"/>
              <a:t>huge template file.</a:t>
            </a:r>
          </a:p>
          <a:p>
            <a:r>
              <a:rPr lang="en-US" dirty="0" smtClean="0"/>
              <a:t>Here we will learn one of the most important </a:t>
            </a:r>
            <a:r>
              <a:rPr lang="en-US" dirty="0" err="1" smtClean="0"/>
              <a:t>terraform</a:t>
            </a:r>
            <a:r>
              <a:rPr lang="en-US" dirty="0" smtClean="0"/>
              <a:t> feature: dependency graph, then when our template is too big, we will use </a:t>
            </a:r>
            <a:r>
              <a:rPr lang="en-US" dirty="0" err="1" smtClean="0"/>
              <a:t>terraform</a:t>
            </a:r>
            <a:r>
              <a:rPr lang="en-US" dirty="0" smtClean="0"/>
              <a:t> modules with the DRY principle.</a:t>
            </a:r>
          </a:p>
          <a:p>
            <a:endParaRPr lang="en-US" dirty="0"/>
          </a:p>
        </p:txBody>
      </p:sp>
    </p:spTree>
    <p:extLst>
      <p:ext uri="{BB962C8B-B14F-4D97-AF65-F5344CB8AC3E}">
        <p14:creationId xmlns:p14="http://schemas.microsoft.com/office/powerpoint/2010/main" val="169594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8DE6431-4A76-4510-84C1-152592D5AB8A}"/>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 xmlns:a16="http://schemas.microsoft.com/office/drawing/2014/main" id="{09EE5894-6056-4BFE-9E08-7E4223060D61}"/>
              </a:ext>
            </a:extLst>
          </p:cNvPr>
          <p:cNvSpPr>
            <a:spLocks noGrp="1"/>
          </p:cNvSpPr>
          <p:nvPr>
            <p:ph idx="1"/>
          </p:nvPr>
        </p:nvSpPr>
        <p:spPr/>
        <p:txBody>
          <a:bodyPr/>
          <a:lstStyle/>
          <a:p>
            <a:pPr marL="0" indent="0">
              <a:buNone/>
            </a:pPr>
            <a:r>
              <a:rPr lang="es-ES" sz="2400" dirty="0" err="1"/>
              <a:t>component</a:t>
            </a:r>
            <a:r>
              <a:rPr lang="es-ES" sz="2400" dirty="0"/>
              <a:t> 	</a:t>
            </a:r>
            <a:r>
              <a:rPr lang="es-ES" sz="2400" dirty="0" err="1"/>
              <a:t>name</a:t>
            </a:r>
            <a:endParaRPr lang="es-ES" sz="2400" dirty="0"/>
          </a:p>
          <a:p>
            <a:pPr marL="0" indent="0">
              <a:buNone/>
            </a:pPr>
            <a:endParaRPr lang="es-ES" dirty="0"/>
          </a:p>
          <a:p>
            <a:pPr marL="0" indent="0">
              <a:buNone/>
            </a:pPr>
            <a:r>
              <a:rPr lang="es-ES" sz="1600" dirty="0" err="1"/>
              <a:t>provider</a:t>
            </a:r>
            <a:r>
              <a:rPr lang="es-ES" sz="1600" dirty="0"/>
              <a:t> “</a:t>
            </a:r>
            <a:r>
              <a:rPr lang="es-ES" sz="1600" dirty="0" err="1"/>
              <a:t>aws</a:t>
            </a:r>
            <a:r>
              <a:rPr lang="es-ES" sz="1600" dirty="0"/>
              <a:t>” {</a:t>
            </a:r>
          </a:p>
          <a:p>
            <a:pPr marL="457200" lvl="1" indent="0">
              <a:buNone/>
            </a:pPr>
            <a:r>
              <a:rPr lang="es-ES" sz="1600" dirty="0" err="1"/>
              <a:t>access_key</a:t>
            </a:r>
            <a:r>
              <a:rPr lang="es-ES" sz="1600" dirty="0"/>
              <a:t> = “xxx”</a:t>
            </a:r>
          </a:p>
          <a:p>
            <a:pPr marL="457200" lvl="1" indent="0">
              <a:buNone/>
            </a:pPr>
            <a:r>
              <a:rPr lang="es-ES" sz="1600" dirty="0" err="1"/>
              <a:t>secret_key</a:t>
            </a:r>
            <a:r>
              <a:rPr lang="es-ES" sz="1600" dirty="0"/>
              <a:t> = “</a:t>
            </a:r>
            <a:r>
              <a:rPr lang="es-ES" sz="1600" dirty="0" err="1"/>
              <a:t>yyy</a:t>
            </a:r>
            <a:r>
              <a:rPr lang="es-ES" sz="1600" dirty="0"/>
              <a:t>”</a:t>
            </a:r>
          </a:p>
          <a:p>
            <a:pPr marL="457200" lvl="1" indent="0">
              <a:buNone/>
            </a:pPr>
            <a:r>
              <a:rPr lang="es-ES" sz="1600" dirty="0" err="1"/>
              <a:t>Region</a:t>
            </a:r>
            <a:r>
              <a:rPr lang="es-ES" sz="1600" dirty="0"/>
              <a:t> = “us-east-1”</a:t>
            </a:r>
          </a:p>
          <a:p>
            <a:pPr marL="0" indent="0">
              <a:buNone/>
            </a:pPr>
            <a:r>
              <a:rPr lang="es-ES" sz="1600" dirty="0"/>
              <a:t>}</a:t>
            </a:r>
          </a:p>
        </p:txBody>
      </p:sp>
      <p:cxnSp>
        <p:nvCxnSpPr>
          <p:cNvPr id="7" name="Conector recto de flecha 6">
            <a:extLst>
              <a:ext uri="{FF2B5EF4-FFF2-40B4-BE49-F238E27FC236}">
                <a16:creationId xmlns="" xmlns:a16="http://schemas.microsoft.com/office/drawing/2014/main" id="{8FA4A82B-82D0-4D9E-AD3E-5E985FFD80B9}"/>
              </a:ext>
            </a:extLst>
          </p:cNvPr>
          <p:cNvCxnSpPr>
            <a:cxnSpLocks/>
          </p:cNvCxnSpPr>
          <p:nvPr/>
        </p:nvCxnSpPr>
        <p:spPr>
          <a:xfrm>
            <a:off x="1414129" y="2209984"/>
            <a:ext cx="0" cy="616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 xmlns:a16="http://schemas.microsoft.com/office/drawing/2014/main" id="{61AC95CF-2B36-42AD-8BEF-1198809EC464}"/>
              </a:ext>
            </a:extLst>
          </p:cNvPr>
          <p:cNvCxnSpPr>
            <a:cxnSpLocks/>
          </p:cNvCxnSpPr>
          <p:nvPr/>
        </p:nvCxnSpPr>
        <p:spPr>
          <a:xfrm flipH="1">
            <a:off x="1928037" y="2102071"/>
            <a:ext cx="878958" cy="789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888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616DFA2-7EBD-43D9-B377-3EAC46AE60A6}"/>
              </a:ext>
            </a:extLst>
          </p:cNvPr>
          <p:cNvSpPr>
            <a:spLocks noGrp="1"/>
          </p:cNvSpPr>
          <p:nvPr>
            <p:ph type="title"/>
          </p:nvPr>
        </p:nvSpPr>
        <p:spPr/>
        <p:txBody>
          <a:bodyPr/>
          <a:lstStyle/>
          <a:p>
            <a:endParaRPr lang="es-ES"/>
          </a:p>
        </p:txBody>
      </p:sp>
      <p:sp>
        <p:nvSpPr>
          <p:cNvPr id="3" name="Marcador de contenido 2">
            <a:extLst>
              <a:ext uri="{FF2B5EF4-FFF2-40B4-BE49-F238E27FC236}">
                <a16:creationId xmlns="" xmlns:a16="http://schemas.microsoft.com/office/drawing/2014/main" id="{F7C49A22-A1CA-4782-AE49-8D3E933BDE75}"/>
              </a:ext>
            </a:extLst>
          </p:cNvPr>
          <p:cNvSpPr>
            <a:spLocks noGrp="1"/>
          </p:cNvSpPr>
          <p:nvPr>
            <p:ph idx="1"/>
          </p:nvPr>
        </p:nvSpPr>
        <p:spPr/>
        <p:txBody>
          <a:bodyPr/>
          <a:lstStyle/>
          <a:p>
            <a:r>
              <a:rPr lang="es-ES" dirty="0" err="1" smtClean="0"/>
              <a:t>If</a:t>
            </a:r>
            <a:r>
              <a:rPr lang="es-ES" dirty="0" smtClean="0"/>
              <a:t> </a:t>
            </a:r>
            <a:r>
              <a:rPr lang="es-ES" dirty="0" err="1" smtClean="0"/>
              <a:t>your</a:t>
            </a:r>
            <a:r>
              <a:rPr lang="es-ES" dirty="0" smtClean="0"/>
              <a:t> </a:t>
            </a:r>
            <a:r>
              <a:rPr lang="es-ES" dirty="0" err="1" smtClean="0"/>
              <a:t>execution</a:t>
            </a:r>
            <a:r>
              <a:rPr lang="es-ES" dirty="0" smtClean="0"/>
              <a:t> plan </a:t>
            </a:r>
            <a:r>
              <a:rPr lang="es-ES" dirty="0" err="1" smtClean="0"/>
              <a:t>had</a:t>
            </a:r>
            <a:r>
              <a:rPr lang="es-ES" dirty="0" smtClean="0"/>
              <a:t> </a:t>
            </a:r>
            <a:r>
              <a:rPr lang="es-ES" dirty="0" err="1" smtClean="0"/>
              <a:t>failed</a:t>
            </a:r>
            <a:r>
              <a:rPr lang="es-ES" dirty="0" smtClean="0"/>
              <a:t>, </a:t>
            </a:r>
            <a:r>
              <a:rPr lang="es-ES" dirty="0" err="1" smtClean="0"/>
              <a:t>then</a:t>
            </a:r>
            <a:r>
              <a:rPr lang="es-ES" dirty="0" smtClean="0"/>
              <a:t> </a:t>
            </a:r>
            <a:r>
              <a:rPr lang="es-ES" dirty="0" err="1" smtClean="0"/>
              <a:t>terraform</a:t>
            </a:r>
            <a:r>
              <a:rPr lang="es-ES" dirty="0" smtClean="0"/>
              <a:t> </a:t>
            </a:r>
            <a:r>
              <a:rPr lang="es-ES" dirty="0" err="1" smtClean="0"/>
              <a:t>would</a:t>
            </a:r>
            <a:r>
              <a:rPr lang="es-ES" dirty="0" smtClean="0"/>
              <a:t> </a:t>
            </a:r>
            <a:r>
              <a:rPr lang="es-ES" dirty="0" err="1" smtClean="0"/>
              <a:t>not</a:t>
            </a:r>
            <a:r>
              <a:rPr lang="es-ES" dirty="0" smtClean="0"/>
              <a:t> </a:t>
            </a:r>
            <a:r>
              <a:rPr lang="es-ES" dirty="0" err="1" smtClean="0"/>
              <a:t>rollback</a:t>
            </a:r>
            <a:r>
              <a:rPr lang="es-ES" dirty="0" smtClean="0"/>
              <a:t> </a:t>
            </a:r>
            <a:r>
              <a:rPr lang="es-ES" dirty="0" err="1" smtClean="0"/>
              <a:t>the</a:t>
            </a:r>
            <a:r>
              <a:rPr lang="es-ES" dirty="0" smtClean="0"/>
              <a:t> </a:t>
            </a:r>
            <a:r>
              <a:rPr lang="es-ES" dirty="0" err="1" smtClean="0"/>
              <a:t>resources</a:t>
            </a:r>
            <a:r>
              <a:rPr lang="es-ES" dirty="0" smtClean="0"/>
              <a:t>. </a:t>
            </a:r>
            <a:r>
              <a:rPr lang="es-ES" dirty="0" err="1" smtClean="0"/>
              <a:t>Instead</a:t>
            </a:r>
            <a:r>
              <a:rPr lang="es-ES" dirty="0" smtClean="0"/>
              <a:t> </a:t>
            </a:r>
            <a:r>
              <a:rPr lang="es-ES" dirty="0" err="1" smtClean="0"/>
              <a:t>it</a:t>
            </a:r>
            <a:r>
              <a:rPr lang="es-ES" dirty="0" smtClean="0"/>
              <a:t> </a:t>
            </a:r>
            <a:r>
              <a:rPr lang="es-ES" dirty="0" err="1" smtClean="0"/>
              <a:t>will</a:t>
            </a:r>
            <a:r>
              <a:rPr lang="es-ES" dirty="0" smtClean="0"/>
              <a:t> </a:t>
            </a:r>
            <a:r>
              <a:rPr lang="es-ES" dirty="0" err="1" smtClean="0"/>
              <a:t>mark</a:t>
            </a:r>
            <a:r>
              <a:rPr lang="es-ES" dirty="0" smtClean="0"/>
              <a:t> </a:t>
            </a:r>
            <a:r>
              <a:rPr lang="es-ES" dirty="0" err="1" smtClean="0"/>
              <a:t>the</a:t>
            </a:r>
            <a:r>
              <a:rPr lang="es-ES" dirty="0" smtClean="0"/>
              <a:t> </a:t>
            </a:r>
            <a:r>
              <a:rPr lang="es-ES" dirty="0" err="1" smtClean="0"/>
              <a:t>failed</a:t>
            </a:r>
            <a:r>
              <a:rPr lang="es-ES" dirty="0" smtClean="0"/>
              <a:t> </a:t>
            </a:r>
            <a:r>
              <a:rPr lang="es-ES" dirty="0" err="1" smtClean="0"/>
              <a:t>resource</a:t>
            </a:r>
            <a:r>
              <a:rPr lang="es-ES" dirty="0" smtClean="0"/>
              <a:t> as </a:t>
            </a:r>
            <a:r>
              <a:rPr lang="es-ES" dirty="0" err="1" smtClean="0"/>
              <a:t>tainted</a:t>
            </a:r>
            <a:r>
              <a:rPr lang="es-ES" dirty="0" smtClean="0"/>
              <a:t>. </a:t>
            </a:r>
            <a:r>
              <a:rPr lang="es-ES" dirty="0" err="1" smtClean="0"/>
              <a:t>The</a:t>
            </a:r>
            <a:r>
              <a:rPr lang="es-ES" dirty="0" smtClean="0"/>
              <a:t> </a:t>
            </a:r>
            <a:r>
              <a:rPr lang="es-ES" dirty="0" err="1" smtClean="0"/>
              <a:t>tainted</a:t>
            </a:r>
            <a:r>
              <a:rPr lang="es-ES" dirty="0" smtClean="0"/>
              <a:t> </a:t>
            </a:r>
            <a:r>
              <a:rPr lang="es-ES" dirty="0" err="1" smtClean="0"/>
              <a:t>state</a:t>
            </a:r>
            <a:r>
              <a:rPr lang="es-ES" dirty="0" smtClean="0"/>
              <a:t> of </a:t>
            </a:r>
            <a:r>
              <a:rPr lang="es-ES" dirty="0" err="1" smtClean="0"/>
              <a:t>terraform</a:t>
            </a:r>
            <a:r>
              <a:rPr lang="es-ES" dirty="0" smtClean="0"/>
              <a:t> </a:t>
            </a:r>
            <a:r>
              <a:rPr lang="es-ES" dirty="0" err="1" smtClean="0"/>
              <a:t>is</a:t>
            </a:r>
            <a:r>
              <a:rPr lang="es-ES" dirty="0" smtClean="0"/>
              <a:t> a </a:t>
            </a:r>
            <a:r>
              <a:rPr lang="es-ES" dirty="0" err="1" smtClean="0"/>
              <a:t>way</a:t>
            </a:r>
            <a:r>
              <a:rPr lang="es-ES" dirty="0" smtClean="0"/>
              <a:t> </a:t>
            </a:r>
            <a:r>
              <a:rPr lang="es-ES" dirty="0" err="1" smtClean="0"/>
              <a:t>to</a:t>
            </a:r>
            <a:r>
              <a:rPr lang="es-ES" dirty="0" smtClean="0"/>
              <a:t> </a:t>
            </a:r>
            <a:r>
              <a:rPr lang="es-ES" dirty="0" err="1" smtClean="0"/>
              <a:t>say</a:t>
            </a:r>
            <a:r>
              <a:rPr lang="es-ES" dirty="0" smtClean="0"/>
              <a:t> “</a:t>
            </a:r>
            <a:r>
              <a:rPr lang="es-ES" dirty="0" err="1" smtClean="0"/>
              <a:t>This</a:t>
            </a:r>
            <a:r>
              <a:rPr lang="es-ES" dirty="0" smtClean="0"/>
              <a:t> </a:t>
            </a:r>
            <a:r>
              <a:rPr lang="es-ES" dirty="0" err="1" smtClean="0"/>
              <a:t>resource</a:t>
            </a:r>
            <a:r>
              <a:rPr lang="es-ES" dirty="0" smtClean="0"/>
              <a:t> </a:t>
            </a:r>
            <a:r>
              <a:rPr lang="es-ES" dirty="0" err="1" smtClean="0"/>
              <a:t>may</a:t>
            </a:r>
            <a:r>
              <a:rPr lang="es-ES" dirty="0" smtClean="0"/>
              <a:t> </a:t>
            </a:r>
            <a:r>
              <a:rPr lang="es-ES" dirty="0" err="1" smtClean="0"/>
              <a:t>not</a:t>
            </a:r>
            <a:r>
              <a:rPr lang="es-ES" dirty="0" smtClean="0"/>
              <a:t> be </a:t>
            </a:r>
            <a:r>
              <a:rPr lang="es-ES" dirty="0" err="1" smtClean="0"/>
              <a:t>right</a:t>
            </a:r>
            <a:r>
              <a:rPr lang="es-ES" dirty="0" smtClean="0"/>
              <a:t>”. </a:t>
            </a:r>
            <a:r>
              <a:rPr lang="es-ES" dirty="0" err="1" smtClean="0"/>
              <a:t>Terraform</a:t>
            </a:r>
            <a:r>
              <a:rPr lang="es-ES" dirty="0" smtClean="0"/>
              <a:t> </a:t>
            </a:r>
            <a:r>
              <a:rPr lang="es-ES" dirty="0" err="1" smtClean="0"/>
              <a:t>always</a:t>
            </a:r>
            <a:r>
              <a:rPr lang="es-ES" dirty="0" smtClean="0"/>
              <a:t> </a:t>
            </a:r>
            <a:r>
              <a:rPr lang="es-ES" dirty="0" err="1" smtClean="0"/>
              <a:t>holds</a:t>
            </a:r>
            <a:r>
              <a:rPr lang="es-ES" dirty="0" smtClean="0"/>
              <a:t> </a:t>
            </a:r>
            <a:r>
              <a:rPr lang="es-ES" dirty="0" err="1" smtClean="0"/>
              <a:t>the</a:t>
            </a:r>
            <a:r>
              <a:rPr lang="es-ES" dirty="0" smtClean="0"/>
              <a:t> </a:t>
            </a:r>
            <a:r>
              <a:rPr lang="es-ES" dirty="0" err="1" smtClean="0"/>
              <a:t>execution</a:t>
            </a:r>
            <a:r>
              <a:rPr lang="es-ES" dirty="0" smtClean="0"/>
              <a:t> plan: </a:t>
            </a:r>
            <a:r>
              <a:rPr lang="es-ES" dirty="0" err="1" smtClean="0"/>
              <a:t>it</a:t>
            </a:r>
            <a:r>
              <a:rPr lang="es-ES" dirty="0" smtClean="0"/>
              <a:t> </a:t>
            </a:r>
            <a:r>
              <a:rPr lang="es-ES" dirty="0" err="1" smtClean="0"/>
              <a:t>was</a:t>
            </a:r>
            <a:r>
              <a:rPr lang="es-ES" dirty="0" smtClean="0"/>
              <a:t> </a:t>
            </a:r>
            <a:r>
              <a:rPr lang="es-ES" dirty="0" err="1" smtClean="0"/>
              <a:t>asked</a:t>
            </a:r>
            <a:r>
              <a:rPr lang="es-ES" dirty="0" smtClean="0"/>
              <a:t> </a:t>
            </a:r>
            <a:r>
              <a:rPr lang="es-ES" dirty="0" err="1" smtClean="0"/>
              <a:t>to</a:t>
            </a:r>
            <a:r>
              <a:rPr lang="es-ES" dirty="0" smtClean="0"/>
              <a:t> </a:t>
            </a:r>
            <a:r>
              <a:rPr lang="es-ES" dirty="0" err="1" smtClean="0"/>
              <a:t>create</a:t>
            </a:r>
            <a:r>
              <a:rPr lang="es-ES" dirty="0" smtClean="0"/>
              <a:t> a </a:t>
            </a:r>
            <a:r>
              <a:rPr lang="es-ES" dirty="0" err="1" smtClean="0"/>
              <a:t>resource</a:t>
            </a:r>
            <a:r>
              <a:rPr lang="es-ES" dirty="0" smtClean="0"/>
              <a:t>, </a:t>
            </a:r>
            <a:r>
              <a:rPr lang="es-ES" dirty="0" err="1" smtClean="0"/>
              <a:t>not</a:t>
            </a:r>
            <a:r>
              <a:rPr lang="es-ES" dirty="0" smtClean="0"/>
              <a:t> </a:t>
            </a:r>
            <a:r>
              <a:rPr lang="es-ES" dirty="0" err="1" smtClean="0"/>
              <a:t>delete</a:t>
            </a:r>
            <a:r>
              <a:rPr lang="es-ES" dirty="0" smtClean="0"/>
              <a:t> </a:t>
            </a:r>
            <a:r>
              <a:rPr lang="es-ES" dirty="0" err="1" smtClean="0"/>
              <a:t>one</a:t>
            </a:r>
            <a:r>
              <a:rPr lang="es-ES" dirty="0" smtClean="0"/>
              <a:t>. </a:t>
            </a:r>
            <a:r>
              <a:rPr lang="es-ES" dirty="0" err="1" smtClean="0"/>
              <a:t>If</a:t>
            </a:r>
            <a:r>
              <a:rPr lang="es-ES" dirty="0" smtClean="0"/>
              <a:t> </a:t>
            </a:r>
            <a:r>
              <a:rPr lang="es-ES" dirty="0" err="1" smtClean="0"/>
              <a:t>you</a:t>
            </a:r>
            <a:r>
              <a:rPr lang="es-ES" dirty="0" smtClean="0"/>
              <a:t> </a:t>
            </a:r>
            <a:r>
              <a:rPr lang="es-ES" dirty="0" err="1" smtClean="0"/>
              <a:t>run</a:t>
            </a:r>
            <a:r>
              <a:rPr lang="es-ES" dirty="0" smtClean="0"/>
              <a:t> </a:t>
            </a:r>
            <a:r>
              <a:rPr lang="es-ES" dirty="0" err="1" smtClean="0"/>
              <a:t>the</a:t>
            </a:r>
            <a:r>
              <a:rPr lang="es-ES" dirty="0" smtClean="0"/>
              <a:t> </a:t>
            </a:r>
            <a:r>
              <a:rPr lang="es-ES" dirty="0" err="1" smtClean="0"/>
              <a:t>execution</a:t>
            </a:r>
            <a:r>
              <a:rPr lang="es-ES" dirty="0" smtClean="0"/>
              <a:t> </a:t>
            </a:r>
            <a:r>
              <a:rPr lang="es-ES" dirty="0" err="1" smtClean="0"/>
              <a:t>again</a:t>
            </a:r>
            <a:r>
              <a:rPr lang="es-ES" dirty="0" smtClean="0"/>
              <a:t>, </a:t>
            </a:r>
            <a:r>
              <a:rPr lang="es-ES" dirty="0" err="1" smtClean="0"/>
              <a:t>terraform</a:t>
            </a:r>
            <a:r>
              <a:rPr lang="es-ES" dirty="0" smtClean="0"/>
              <a:t> </a:t>
            </a:r>
            <a:r>
              <a:rPr lang="es-ES" dirty="0" err="1" smtClean="0"/>
              <a:t>will</a:t>
            </a:r>
            <a:r>
              <a:rPr lang="es-ES" dirty="0" smtClean="0"/>
              <a:t> </a:t>
            </a:r>
            <a:r>
              <a:rPr lang="es-ES" dirty="0" err="1" smtClean="0"/>
              <a:t>attempt</a:t>
            </a:r>
            <a:r>
              <a:rPr lang="es-ES" dirty="0" smtClean="0"/>
              <a:t> </a:t>
            </a:r>
            <a:r>
              <a:rPr lang="es-ES" dirty="0" err="1" smtClean="0"/>
              <a:t>to</a:t>
            </a:r>
            <a:r>
              <a:rPr lang="es-ES" dirty="0" smtClean="0"/>
              <a:t> </a:t>
            </a:r>
            <a:r>
              <a:rPr lang="es-ES" dirty="0" err="1" smtClean="0"/>
              <a:t>destroy</a:t>
            </a:r>
            <a:r>
              <a:rPr lang="es-ES" dirty="0" smtClean="0"/>
              <a:t> and </a:t>
            </a:r>
            <a:r>
              <a:rPr lang="es-ES" dirty="0" err="1" smtClean="0"/>
              <a:t>recreate</a:t>
            </a:r>
            <a:r>
              <a:rPr lang="es-ES" dirty="0" smtClean="0"/>
              <a:t> </a:t>
            </a:r>
            <a:r>
              <a:rPr lang="es-ES" dirty="0" err="1" smtClean="0"/>
              <a:t>any</a:t>
            </a:r>
            <a:r>
              <a:rPr lang="es-ES" dirty="0" smtClean="0"/>
              <a:t> </a:t>
            </a:r>
            <a:r>
              <a:rPr lang="es-ES" dirty="0" err="1" smtClean="0"/>
              <a:t>tainted</a:t>
            </a:r>
            <a:r>
              <a:rPr lang="es-ES" dirty="0" smtClean="0"/>
              <a:t> </a:t>
            </a:r>
            <a:r>
              <a:rPr lang="es-ES" dirty="0" err="1" smtClean="0"/>
              <a:t>resources</a:t>
            </a:r>
            <a:r>
              <a:rPr lang="es-ES" dirty="0" smtClean="0"/>
              <a:t>.</a:t>
            </a:r>
          </a:p>
          <a:p>
            <a:endParaRPr lang="es-ES" dirty="0"/>
          </a:p>
          <a:p>
            <a:r>
              <a:rPr lang="en-US" dirty="0"/>
              <a:t>It's a good practice to always run plan before apply. This saves you from accidental deletion </a:t>
            </a:r>
            <a:r>
              <a:rPr lang="en-US" dirty="0" smtClean="0"/>
              <a:t>or resource </a:t>
            </a:r>
            <a:r>
              <a:rPr lang="en-US" dirty="0"/>
              <a:t>updates that you didn't plan to have.</a:t>
            </a:r>
            <a:endParaRPr lang="es-ES" dirty="0"/>
          </a:p>
        </p:txBody>
      </p:sp>
    </p:spTree>
    <p:extLst>
      <p:ext uri="{BB962C8B-B14F-4D97-AF65-F5344CB8AC3E}">
        <p14:creationId xmlns:p14="http://schemas.microsoft.com/office/powerpoint/2010/main" val="3409613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Virtual private cloud (VPC)</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VPC is a virtual network that you can divide it into subnets. Some subnet can be public(with access to the internet) and some are private. You can define routing between subnets, and by default, they can freely access each other. You can also create VPN to your VPC, add NAT gateways, manage DHCP options, etc.</a:t>
            </a:r>
          </a:p>
          <a:p>
            <a:r>
              <a:rPr lang="en-US" dirty="0" smtClean="0"/>
              <a:t>Security groups are also a part of AWS VPC. With security groups you can define inbound and outbound firewall rules and then you can attach these groups to EC2 instances.</a:t>
            </a:r>
          </a:p>
          <a:p>
            <a:r>
              <a:rPr lang="en-US" dirty="0"/>
              <a:t>Some companies take this process to extreme levels by baking tons of AMIs every day and </a:t>
            </a:r>
            <a:r>
              <a:rPr lang="en-US" dirty="0" smtClean="0"/>
              <a:t>recreating existing </a:t>
            </a:r>
            <a:r>
              <a:rPr lang="en-US" dirty="0"/>
              <a:t>instances with new AMIs, instead of performing in-place upgrades. This approach </a:t>
            </a:r>
            <a:r>
              <a:rPr lang="en-US" dirty="0" smtClean="0"/>
              <a:t>enables to</a:t>
            </a:r>
            <a:r>
              <a:rPr lang="en-US" dirty="0"/>
              <a:t> </a:t>
            </a:r>
            <a:r>
              <a:rPr lang="en-US" dirty="0" smtClean="0"/>
              <a:t>achieve </a:t>
            </a:r>
            <a:r>
              <a:rPr lang="en-US" dirty="0"/>
              <a:t>so-called immutable infrastructure, where you never touch a running server at all and </a:t>
            </a:r>
            <a:r>
              <a:rPr lang="en-US" dirty="0" smtClean="0"/>
              <a:t>each update </a:t>
            </a:r>
            <a:r>
              <a:rPr lang="en-US" dirty="0"/>
              <a:t>is performed by recreating an instance. We will learn how to do immutable infrastructure </a:t>
            </a:r>
            <a:r>
              <a:rPr lang="en-US" dirty="0" smtClean="0"/>
              <a:t>with </a:t>
            </a:r>
            <a:r>
              <a:rPr lang="en-US" dirty="0" err="1" smtClean="0"/>
              <a:t>Terraform</a:t>
            </a:r>
            <a:r>
              <a:rPr lang="en-US" dirty="0" smtClean="0"/>
              <a:t> </a:t>
            </a:r>
            <a:r>
              <a:rPr lang="en-US" dirty="0"/>
              <a:t>in Chapter 6, Scaling and Updating Infrastructure.</a:t>
            </a:r>
          </a:p>
        </p:txBody>
      </p:sp>
    </p:spTree>
    <p:extLst>
      <p:ext uri="{BB962C8B-B14F-4D97-AF65-F5344CB8AC3E}">
        <p14:creationId xmlns:p14="http://schemas.microsoft.com/office/powerpoint/2010/main" val="1892943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a:t>In this chapter, you will learn how to connect </a:t>
            </a:r>
            <a:r>
              <a:rPr lang="en-US" dirty="0" err="1"/>
              <a:t>Terraform</a:t>
            </a:r>
            <a:r>
              <a:rPr lang="en-US" dirty="0"/>
              <a:t> with other tools, most importantly </a:t>
            </a:r>
            <a:r>
              <a:rPr lang="en-US" dirty="0" smtClean="0"/>
              <a:t>with configuration </a:t>
            </a:r>
            <a:r>
              <a:rPr lang="en-US" dirty="0"/>
              <a:t>management systems: how to make it play well with </a:t>
            </a:r>
            <a:r>
              <a:rPr lang="en-US" dirty="0" err="1"/>
              <a:t>Ansible</a:t>
            </a:r>
            <a:r>
              <a:rPr lang="en-US" dirty="0"/>
              <a:t>, Chef, and Puppet, how </a:t>
            </a:r>
            <a:r>
              <a:rPr lang="en-US" dirty="0" smtClean="0"/>
              <a:t>to bootstrap </a:t>
            </a:r>
            <a:r>
              <a:rPr lang="en-US" dirty="0"/>
              <a:t>your machines properly, and how to invoke basically any other tool that you need to </a:t>
            </a:r>
            <a:r>
              <a:rPr lang="en-US" dirty="0" smtClean="0"/>
              <a:t>support your </a:t>
            </a:r>
            <a:r>
              <a:rPr lang="en-US" dirty="0"/>
              <a:t>infrastructure. You will learn some new tools, such as testing frameworks and wrappers </a:t>
            </a:r>
            <a:r>
              <a:rPr lang="en-US" dirty="0" smtClean="0"/>
              <a:t>around </a:t>
            </a:r>
            <a:r>
              <a:rPr lang="en-US" dirty="0" err="1" smtClean="0"/>
              <a:t>Terraform</a:t>
            </a:r>
            <a:r>
              <a:rPr lang="en-US" dirty="0" smtClean="0"/>
              <a:t> </a:t>
            </a:r>
            <a:r>
              <a:rPr lang="en-US" dirty="0"/>
              <a:t>state files. We will also take a sneak peek into a plugin system of </a:t>
            </a:r>
            <a:r>
              <a:rPr lang="en-US" dirty="0" err="1"/>
              <a:t>Terraform</a:t>
            </a:r>
            <a:r>
              <a:rPr lang="en-US" dirty="0" smtClean="0"/>
              <a:t>.</a:t>
            </a:r>
          </a:p>
          <a:p>
            <a:endParaRPr lang="en-US" dirty="0"/>
          </a:p>
          <a:p>
            <a:r>
              <a:rPr lang="en-US" dirty="0"/>
              <a:t>One problem with count is that it cannot be used with modules.</a:t>
            </a:r>
          </a:p>
        </p:txBody>
      </p:sp>
    </p:spTree>
    <p:extLst>
      <p:ext uri="{BB962C8B-B14F-4D97-AF65-F5344CB8AC3E}">
        <p14:creationId xmlns:p14="http://schemas.microsoft.com/office/powerpoint/2010/main" val="1704010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Don't get me wrong: configuration management is still a must. But context changed a bit </a:t>
            </a:r>
            <a:r>
              <a:rPr lang="en-US" dirty="0" smtClean="0"/>
              <a:t>after virtualization </a:t>
            </a:r>
            <a:r>
              <a:rPr lang="en-US" dirty="0"/>
              <a:t>got a huge adoption in the form of Cloud providers. The time required to create a </a:t>
            </a:r>
            <a:r>
              <a:rPr lang="en-US" dirty="0" smtClean="0"/>
              <a:t>server was </a:t>
            </a:r>
            <a:r>
              <a:rPr lang="en-US" dirty="0"/>
              <a:t>cut down to few minutes, instead of hours and days. More importantly, time required to </a:t>
            </a:r>
            <a:r>
              <a:rPr lang="en-US" dirty="0" smtClean="0"/>
              <a:t>recreate a </a:t>
            </a:r>
            <a:r>
              <a:rPr lang="en-US" dirty="0"/>
              <a:t>server is also really low, compared with the bare metal world. So why bother with keeping </a:t>
            </a:r>
            <a:r>
              <a:rPr lang="en-US" dirty="0" smtClean="0"/>
              <a:t>the existing </a:t>
            </a:r>
            <a:r>
              <a:rPr lang="en-US" dirty="0"/>
              <a:t>machine updated, if you could just destroy it and create new one from scratch? That's </a:t>
            </a:r>
            <a:r>
              <a:rPr lang="en-US" dirty="0" smtClean="0"/>
              <a:t>the basis </a:t>
            </a:r>
            <a:r>
              <a:rPr lang="en-US" dirty="0"/>
              <a:t>of a so-called Immutable Infrastructure</a:t>
            </a:r>
            <a:r>
              <a:rPr lang="en-US" dirty="0" smtClean="0"/>
              <a:t>.</a:t>
            </a:r>
          </a:p>
          <a:p>
            <a:r>
              <a:rPr lang="en-US" dirty="0"/>
              <a:t>Netflix is perhaps the brightest example of adoption of this approach. As they are one of the </a:t>
            </a:r>
            <a:r>
              <a:rPr lang="en-US" dirty="0" smtClean="0"/>
              <a:t>biggest AWS </a:t>
            </a:r>
            <a:r>
              <a:rPr lang="en-US" dirty="0"/>
              <a:t>EC2 users, they run all of their workloads in the Cloud on virtual servers. Their processes </a:t>
            </a:r>
            <a:r>
              <a:rPr lang="en-US" dirty="0" smtClean="0"/>
              <a:t>are well </a:t>
            </a:r>
            <a:r>
              <a:rPr lang="en-US" dirty="0"/>
              <a:t>covered in multiple blog posts in the Netflix technology blog, for example AMI Creation </a:t>
            </a:r>
            <a:r>
              <a:rPr lang="en-US" dirty="0" smtClean="0"/>
              <a:t>with </a:t>
            </a:r>
            <a:r>
              <a:rPr lang="en-US" dirty="0" err="1" smtClean="0"/>
              <a:t>Aminator</a:t>
            </a:r>
            <a:r>
              <a:rPr lang="en-US" dirty="0" smtClean="0"/>
              <a:t> </a:t>
            </a:r>
            <a:r>
              <a:rPr lang="en-US" dirty="0"/>
              <a:t>(http://</a:t>
            </a:r>
            <a:r>
              <a:rPr lang="en-US" dirty="0" err="1"/>
              <a:t>techblog.netflix.com</a:t>
            </a:r>
            <a:r>
              <a:rPr lang="en-US" dirty="0"/>
              <a:t>/2013/03/</a:t>
            </a:r>
            <a:r>
              <a:rPr lang="en-US" dirty="0" err="1"/>
              <a:t>ami</a:t>
            </a:r>
            <a:r>
              <a:rPr lang="en-US" dirty="0"/>
              <a:t>-creation-with-</a:t>
            </a:r>
            <a:r>
              <a:rPr lang="en-US" dirty="0" err="1"/>
              <a:t>aminator.html</a:t>
            </a:r>
            <a:r>
              <a:rPr lang="en-US" dirty="0"/>
              <a:t>).</a:t>
            </a:r>
          </a:p>
        </p:txBody>
      </p:sp>
    </p:spTree>
    <p:extLst>
      <p:ext uri="{BB962C8B-B14F-4D97-AF65-F5344CB8AC3E}">
        <p14:creationId xmlns:p14="http://schemas.microsoft.com/office/powerpoint/2010/main" val="3018138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76CD787-635C-416C-9031-34259FA9C3E0}"/>
              </a:ext>
            </a:extLst>
          </p:cNvPr>
          <p:cNvSpPr>
            <a:spLocks noGrp="1"/>
          </p:cNvSpPr>
          <p:nvPr>
            <p:ph type="title"/>
          </p:nvPr>
        </p:nvSpPr>
        <p:spPr/>
        <p:txBody>
          <a:bodyPr/>
          <a:lstStyle/>
          <a:p>
            <a:pPr algn="ctr"/>
            <a:r>
              <a:rPr lang="es-ES" dirty="0" err="1" smtClean="0"/>
              <a:t>What</a:t>
            </a:r>
            <a:r>
              <a:rPr lang="es-ES" dirty="0" smtClean="0"/>
              <a:t> </a:t>
            </a:r>
            <a:r>
              <a:rPr lang="es-ES" dirty="0" err="1" smtClean="0"/>
              <a:t>solves</a:t>
            </a:r>
            <a:r>
              <a:rPr lang="es-ES" dirty="0" smtClean="0"/>
              <a:t> </a:t>
            </a:r>
            <a:r>
              <a:rPr lang="es-ES" dirty="0" err="1" smtClean="0"/>
              <a:t>terraform</a:t>
            </a:r>
            <a:r>
              <a:rPr lang="es-ES" dirty="0" smtClean="0"/>
              <a:t>?</a:t>
            </a:r>
            <a:endParaRPr lang="es-ES" dirty="0"/>
          </a:p>
        </p:txBody>
      </p:sp>
      <p:sp>
        <p:nvSpPr>
          <p:cNvPr id="3" name="Marcador de contenido 2">
            <a:extLst>
              <a:ext uri="{FF2B5EF4-FFF2-40B4-BE49-F238E27FC236}">
                <a16:creationId xmlns="" xmlns:a16="http://schemas.microsoft.com/office/drawing/2014/main" id="{FA6906F1-B795-40B4-AC4B-FED1F991AEF8}"/>
              </a:ext>
            </a:extLst>
          </p:cNvPr>
          <p:cNvSpPr>
            <a:spLocks noGrp="1"/>
          </p:cNvSpPr>
          <p:nvPr>
            <p:ph idx="1"/>
          </p:nvPr>
        </p:nvSpPr>
        <p:spPr/>
        <p:txBody>
          <a:bodyPr/>
          <a:lstStyle/>
          <a:p>
            <a:r>
              <a:rPr lang="en-US" dirty="0"/>
              <a:t>A long time ago, in a data center far, far away an ancient group of powerful beings known as sysadmins used to deploy infrastructure manually. Every server, every route table, every database configuration, and every load balancer was created and managed by hand. It was a dark and fearful age(configuration drift age): fear of downtime, fear of accidental misconfiguration, fear of slow and fragile deployments and fear of what would happen if the sysadmins fell to the dark side(i.e. took a vacation). The good news is that thanks to the DevOps Rebel Alliance, there is now a better way to do and automatize this kind of things with the help of </a:t>
            </a:r>
            <a:r>
              <a:rPr lang="en-US" dirty="0">
                <a:solidFill>
                  <a:srgbClr val="00B050"/>
                </a:solidFill>
              </a:rPr>
              <a:t>Terraform</a:t>
            </a:r>
            <a:r>
              <a:rPr lang="en-US" dirty="0"/>
              <a:t>.</a:t>
            </a:r>
            <a:endParaRPr lang="es-ES" dirty="0"/>
          </a:p>
        </p:txBody>
      </p:sp>
    </p:spTree>
    <p:extLst>
      <p:ext uri="{BB962C8B-B14F-4D97-AF65-F5344CB8AC3E}">
        <p14:creationId xmlns:p14="http://schemas.microsoft.com/office/powerpoint/2010/main" val="3811309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5C095A9-C7A2-4465-BA8B-D5FC528C4514}"/>
              </a:ext>
            </a:extLst>
          </p:cNvPr>
          <p:cNvSpPr>
            <a:spLocks noGrp="1"/>
          </p:cNvSpPr>
          <p:nvPr>
            <p:ph type="title"/>
          </p:nvPr>
        </p:nvSpPr>
        <p:spPr/>
        <p:txBody>
          <a:bodyPr/>
          <a:lstStyle/>
          <a:p>
            <a:pPr algn="ctr"/>
            <a:r>
              <a:rPr lang="es-ES" dirty="0" err="1"/>
              <a:t>What</a:t>
            </a:r>
            <a:r>
              <a:rPr lang="es-ES" dirty="0"/>
              <a:t> </a:t>
            </a:r>
            <a:r>
              <a:rPr lang="es-ES" dirty="0" err="1"/>
              <a:t>is</a:t>
            </a:r>
            <a:r>
              <a:rPr lang="es-ES" dirty="0"/>
              <a:t> </a:t>
            </a:r>
            <a:r>
              <a:rPr lang="es-ES" dirty="0" err="1"/>
              <a:t>terraform</a:t>
            </a:r>
            <a:r>
              <a:rPr lang="es-ES" dirty="0"/>
              <a:t> ?</a:t>
            </a:r>
          </a:p>
        </p:txBody>
      </p:sp>
      <p:sp>
        <p:nvSpPr>
          <p:cNvPr id="3" name="Marcador de contenido 2">
            <a:extLst>
              <a:ext uri="{FF2B5EF4-FFF2-40B4-BE49-F238E27FC236}">
                <a16:creationId xmlns="" xmlns:a16="http://schemas.microsoft.com/office/drawing/2014/main" id="{040D3805-CDF2-4B71-993C-DF9CA2221FAD}"/>
              </a:ext>
            </a:extLst>
          </p:cNvPr>
          <p:cNvSpPr>
            <a:spLocks noGrp="1"/>
          </p:cNvSpPr>
          <p:nvPr>
            <p:ph idx="1"/>
          </p:nvPr>
        </p:nvSpPr>
        <p:spPr/>
        <p:txBody>
          <a:bodyPr>
            <a:normAutofit fontScale="92500"/>
          </a:bodyPr>
          <a:lstStyle/>
          <a:p>
            <a:r>
              <a:rPr lang="es-ES" dirty="0" err="1"/>
              <a:t>Terraform</a:t>
            </a:r>
            <a:r>
              <a:rPr lang="es-ES" dirty="0"/>
              <a:t> </a:t>
            </a:r>
            <a:r>
              <a:rPr lang="es-ES" dirty="0" err="1"/>
              <a:t>is</a:t>
            </a:r>
            <a:r>
              <a:rPr lang="es-ES" dirty="0"/>
              <a:t> </a:t>
            </a:r>
            <a:r>
              <a:rPr lang="es-ES" dirty="0" err="1"/>
              <a:t>an</a:t>
            </a:r>
            <a:r>
              <a:rPr lang="es-ES" dirty="0"/>
              <a:t> open </a:t>
            </a:r>
            <a:r>
              <a:rPr lang="es-ES" dirty="0" err="1"/>
              <a:t>source</a:t>
            </a:r>
            <a:r>
              <a:rPr lang="es-ES" dirty="0"/>
              <a:t> </a:t>
            </a:r>
            <a:r>
              <a:rPr lang="es-ES" dirty="0" smtClean="0"/>
              <a:t>(server </a:t>
            </a:r>
            <a:r>
              <a:rPr lang="es-ES" dirty="0" err="1" smtClean="0"/>
              <a:t>provisioning</a:t>
            </a:r>
            <a:r>
              <a:rPr lang="es-ES" dirty="0" smtClean="0"/>
              <a:t>) </a:t>
            </a:r>
            <a:r>
              <a:rPr lang="es-ES" dirty="0" err="1" smtClean="0"/>
              <a:t>tool</a:t>
            </a:r>
            <a:r>
              <a:rPr lang="es-ES" dirty="0" smtClean="0"/>
              <a:t> </a:t>
            </a:r>
            <a:r>
              <a:rPr lang="es-ES" dirty="0" err="1"/>
              <a:t>created</a:t>
            </a:r>
            <a:r>
              <a:rPr lang="es-ES" dirty="0"/>
              <a:t> </a:t>
            </a:r>
            <a:r>
              <a:rPr lang="es-ES" dirty="0" err="1"/>
              <a:t>by</a:t>
            </a:r>
            <a:r>
              <a:rPr lang="es-ES" dirty="0"/>
              <a:t> </a:t>
            </a:r>
            <a:r>
              <a:rPr lang="es-ES" dirty="0" err="1" smtClean="0"/>
              <a:t>HashiCorp</a:t>
            </a:r>
            <a:r>
              <a:rPr lang="es-ES" dirty="0" smtClean="0"/>
              <a:t> and </a:t>
            </a:r>
            <a:r>
              <a:rPr lang="es-ES" dirty="0" err="1" smtClean="0"/>
              <a:t>written</a:t>
            </a:r>
            <a:r>
              <a:rPr lang="es-ES" dirty="0" smtClean="0"/>
              <a:t> in </a:t>
            </a:r>
            <a:r>
              <a:rPr lang="es-ES" dirty="0" err="1" smtClean="0"/>
              <a:t>the</a:t>
            </a:r>
            <a:r>
              <a:rPr lang="es-ES" dirty="0" smtClean="0"/>
              <a:t> </a:t>
            </a:r>
            <a:r>
              <a:rPr lang="es-ES" dirty="0" err="1" smtClean="0"/>
              <a:t>Go</a:t>
            </a:r>
            <a:r>
              <a:rPr lang="es-ES" dirty="0" smtClean="0"/>
              <a:t> </a:t>
            </a:r>
            <a:r>
              <a:rPr lang="es-ES" dirty="0" err="1" smtClean="0"/>
              <a:t>programming</a:t>
            </a:r>
            <a:r>
              <a:rPr lang="es-ES" dirty="0" smtClean="0"/>
              <a:t> </a:t>
            </a:r>
            <a:r>
              <a:rPr lang="es-ES" dirty="0" err="1" smtClean="0"/>
              <a:t>language</a:t>
            </a:r>
            <a:r>
              <a:rPr lang="es-ES" dirty="0" smtClean="0"/>
              <a:t>, </a:t>
            </a:r>
            <a:r>
              <a:rPr lang="es-ES" dirty="0" err="1"/>
              <a:t>this</a:t>
            </a:r>
            <a:r>
              <a:rPr lang="es-ES" dirty="0"/>
              <a:t> </a:t>
            </a:r>
            <a:r>
              <a:rPr lang="es-ES" dirty="0" err="1"/>
              <a:t>tool</a:t>
            </a:r>
            <a:r>
              <a:rPr lang="es-ES" dirty="0"/>
              <a:t> </a:t>
            </a:r>
            <a:r>
              <a:rPr lang="es-ES" dirty="0" err="1"/>
              <a:t>allow</a:t>
            </a:r>
            <a:r>
              <a:rPr lang="es-ES" dirty="0"/>
              <a:t> </a:t>
            </a:r>
            <a:r>
              <a:rPr lang="es-ES" dirty="0" err="1"/>
              <a:t>you</a:t>
            </a:r>
            <a:r>
              <a:rPr lang="es-ES" dirty="0"/>
              <a:t> to define </a:t>
            </a:r>
            <a:r>
              <a:rPr lang="es-ES" dirty="0" err="1"/>
              <a:t>your</a:t>
            </a:r>
            <a:r>
              <a:rPr lang="es-ES" dirty="0"/>
              <a:t> </a:t>
            </a:r>
            <a:r>
              <a:rPr lang="es-ES" dirty="0" err="1"/>
              <a:t>infrastucture</a:t>
            </a:r>
            <a:r>
              <a:rPr lang="es-ES" dirty="0"/>
              <a:t> as a </a:t>
            </a:r>
            <a:r>
              <a:rPr lang="es-ES" dirty="0" err="1"/>
              <a:t>code</a:t>
            </a:r>
            <a:r>
              <a:rPr lang="es-ES" dirty="0"/>
              <a:t>, </a:t>
            </a:r>
            <a:r>
              <a:rPr lang="es-ES" dirty="0" err="1"/>
              <a:t>using</a:t>
            </a:r>
            <a:r>
              <a:rPr lang="es-ES" dirty="0"/>
              <a:t> a simple and </a:t>
            </a:r>
            <a:r>
              <a:rPr lang="es-ES" dirty="0" err="1"/>
              <a:t>declarative</a:t>
            </a:r>
            <a:r>
              <a:rPr lang="es-ES" dirty="0"/>
              <a:t> </a:t>
            </a:r>
            <a:r>
              <a:rPr lang="es-ES" dirty="0" err="1"/>
              <a:t>programming</a:t>
            </a:r>
            <a:r>
              <a:rPr lang="es-ES" dirty="0"/>
              <a:t> </a:t>
            </a:r>
            <a:r>
              <a:rPr lang="es-ES" dirty="0" err="1"/>
              <a:t>language</a:t>
            </a:r>
            <a:r>
              <a:rPr lang="es-ES" dirty="0"/>
              <a:t> </a:t>
            </a:r>
            <a:r>
              <a:rPr lang="es-ES" dirty="0" err="1"/>
              <a:t>called</a:t>
            </a:r>
            <a:r>
              <a:rPr lang="es-ES" dirty="0"/>
              <a:t> HCL (</a:t>
            </a:r>
            <a:r>
              <a:rPr lang="es-ES" dirty="0" err="1"/>
              <a:t>HashiCorp</a:t>
            </a:r>
            <a:r>
              <a:rPr lang="es-ES" dirty="0"/>
              <a:t> </a:t>
            </a:r>
            <a:r>
              <a:rPr lang="es-ES" dirty="0" err="1"/>
              <a:t>configuration</a:t>
            </a:r>
            <a:r>
              <a:rPr lang="es-ES" dirty="0"/>
              <a:t> </a:t>
            </a:r>
            <a:r>
              <a:rPr lang="es-ES" dirty="0" err="1"/>
              <a:t>language</a:t>
            </a:r>
            <a:r>
              <a:rPr lang="es-ES" dirty="0" smtClean="0"/>
              <a:t>).</a:t>
            </a:r>
            <a:endParaRPr lang="es-ES" dirty="0"/>
          </a:p>
          <a:p>
            <a:r>
              <a:rPr lang="es-ES" dirty="0" err="1"/>
              <a:t>Terraform</a:t>
            </a:r>
            <a:r>
              <a:rPr lang="es-ES" dirty="0"/>
              <a:t> can </a:t>
            </a:r>
            <a:r>
              <a:rPr lang="es-ES" dirty="0" err="1"/>
              <a:t>manage</a:t>
            </a:r>
            <a:r>
              <a:rPr lang="es-ES" dirty="0"/>
              <a:t> and </a:t>
            </a:r>
            <a:r>
              <a:rPr lang="es-ES" dirty="0" err="1"/>
              <a:t>build</a:t>
            </a:r>
            <a:r>
              <a:rPr lang="es-ES" dirty="0"/>
              <a:t> </a:t>
            </a:r>
            <a:r>
              <a:rPr lang="es-ES" dirty="0" smtClean="0"/>
              <a:t>(</a:t>
            </a:r>
            <a:r>
              <a:rPr lang="es-ES" dirty="0" err="1" smtClean="0"/>
              <a:t>immutable</a:t>
            </a:r>
            <a:r>
              <a:rPr lang="es-ES" dirty="0" smtClean="0"/>
              <a:t>)</a:t>
            </a:r>
            <a:r>
              <a:rPr lang="es-ES" dirty="0" err="1" smtClean="0"/>
              <a:t>infrastructure</a:t>
            </a:r>
            <a:r>
              <a:rPr lang="es-ES" dirty="0" smtClean="0"/>
              <a:t> </a:t>
            </a:r>
            <a:r>
              <a:rPr lang="es-ES" dirty="0" err="1"/>
              <a:t>across</a:t>
            </a:r>
            <a:r>
              <a:rPr lang="es-ES" dirty="0"/>
              <a:t> a </a:t>
            </a:r>
            <a:r>
              <a:rPr lang="es-ES" dirty="0" err="1"/>
              <a:t>variety</a:t>
            </a:r>
            <a:r>
              <a:rPr lang="es-ES" dirty="0"/>
              <a:t> of </a:t>
            </a:r>
            <a:r>
              <a:rPr lang="es-ES" dirty="0" err="1"/>
              <a:t>public</a:t>
            </a:r>
            <a:r>
              <a:rPr lang="es-ES" dirty="0"/>
              <a:t> </a:t>
            </a:r>
            <a:r>
              <a:rPr lang="es-ES" dirty="0" err="1"/>
              <a:t>cloud</a:t>
            </a:r>
            <a:r>
              <a:rPr lang="es-ES" dirty="0"/>
              <a:t> </a:t>
            </a:r>
            <a:r>
              <a:rPr lang="es-ES" dirty="0" err="1"/>
              <a:t>providers</a:t>
            </a:r>
            <a:r>
              <a:rPr lang="es-ES" dirty="0"/>
              <a:t>. </a:t>
            </a:r>
            <a:r>
              <a:rPr lang="es-ES" dirty="0" err="1"/>
              <a:t>Currently</a:t>
            </a:r>
            <a:r>
              <a:rPr lang="es-ES" dirty="0"/>
              <a:t> </a:t>
            </a:r>
            <a:r>
              <a:rPr lang="es-ES" dirty="0" err="1"/>
              <a:t>it</a:t>
            </a:r>
            <a:r>
              <a:rPr lang="es-ES" dirty="0"/>
              <a:t> </a:t>
            </a:r>
            <a:r>
              <a:rPr lang="es-ES" dirty="0" err="1"/>
              <a:t>have</a:t>
            </a:r>
            <a:r>
              <a:rPr lang="es-ES" dirty="0"/>
              <a:t> more </a:t>
            </a:r>
            <a:r>
              <a:rPr lang="es-ES" dirty="0" err="1"/>
              <a:t>than</a:t>
            </a:r>
            <a:r>
              <a:rPr lang="es-ES" dirty="0"/>
              <a:t> 40 </a:t>
            </a:r>
            <a:r>
              <a:rPr lang="es-ES" dirty="0" err="1"/>
              <a:t>providers</a:t>
            </a:r>
            <a:r>
              <a:rPr lang="es-ES" dirty="0"/>
              <a:t> </a:t>
            </a:r>
            <a:r>
              <a:rPr lang="es-ES" dirty="0" err="1"/>
              <a:t>this</a:t>
            </a:r>
            <a:r>
              <a:rPr lang="es-ES" dirty="0"/>
              <a:t> </a:t>
            </a:r>
            <a:r>
              <a:rPr lang="es-ES" dirty="0" err="1"/>
              <a:t>impressive</a:t>
            </a:r>
            <a:r>
              <a:rPr lang="es-ES" dirty="0"/>
              <a:t> </a:t>
            </a:r>
            <a:r>
              <a:rPr lang="es-ES" dirty="0" err="1"/>
              <a:t>list</a:t>
            </a:r>
            <a:r>
              <a:rPr lang="es-ES" dirty="0"/>
              <a:t> </a:t>
            </a:r>
            <a:r>
              <a:rPr lang="es-ES" dirty="0" err="1"/>
              <a:t>includes</a:t>
            </a:r>
            <a:r>
              <a:rPr lang="es-ES" dirty="0"/>
              <a:t> </a:t>
            </a:r>
            <a:r>
              <a:rPr lang="es-ES" dirty="0" err="1"/>
              <a:t>not</a:t>
            </a:r>
            <a:r>
              <a:rPr lang="es-ES" dirty="0"/>
              <a:t> </a:t>
            </a:r>
            <a:r>
              <a:rPr lang="es-ES" dirty="0" err="1"/>
              <a:t>only</a:t>
            </a:r>
            <a:r>
              <a:rPr lang="es-ES" dirty="0"/>
              <a:t> </a:t>
            </a:r>
            <a:r>
              <a:rPr lang="es-ES" dirty="0" err="1"/>
              <a:t>the</a:t>
            </a:r>
            <a:r>
              <a:rPr lang="es-ES" dirty="0"/>
              <a:t> </a:t>
            </a:r>
            <a:r>
              <a:rPr lang="es-ES" dirty="0" err="1"/>
              <a:t>majors</a:t>
            </a:r>
            <a:r>
              <a:rPr lang="es-ES" dirty="0"/>
              <a:t> </a:t>
            </a:r>
            <a:r>
              <a:rPr lang="es-ES" dirty="0" err="1"/>
              <a:t>cloud</a:t>
            </a:r>
            <a:r>
              <a:rPr lang="es-ES" dirty="0"/>
              <a:t> </a:t>
            </a:r>
            <a:r>
              <a:rPr lang="es-ES" dirty="0" err="1"/>
              <a:t>providers</a:t>
            </a:r>
            <a:r>
              <a:rPr lang="es-ES" dirty="0"/>
              <a:t> </a:t>
            </a:r>
            <a:r>
              <a:rPr lang="es-ES" dirty="0" err="1"/>
              <a:t>such</a:t>
            </a:r>
            <a:r>
              <a:rPr lang="es-ES" dirty="0"/>
              <a:t> as AWS, Google Cloud, Microsoft Azure, </a:t>
            </a:r>
            <a:r>
              <a:rPr lang="es-ES" dirty="0" err="1"/>
              <a:t>it</a:t>
            </a:r>
            <a:r>
              <a:rPr lang="es-ES" dirty="0"/>
              <a:t> </a:t>
            </a:r>
            <a:r>
              <a:rPr lang="es-ES" dirty="0" err="1"/>
              <a:t>also</a:t>
            </a:r>
            <a:r>
              <a:rPr lang="es-ES" dirty="0"/>
              <a:t> </a:t>
            </a:r>
            <a:r>
              <a:rPr lang="es-ES" dirty="0" err="1"/>
              <a:t>contain</a:t>
            </a:r>
            <a:r>
              <a:rPr lang="es-ES" dirty="0"/>
              <a:t> </a:t>
            </a:r>
            <a:r>
              <a:rPr lang="es-ES" dirty="0" err="1"/>
              <a:t>the</a:t>
            </a:r>
            <a:r>
              <a:rPr lang="es-ES" dirty="0"/>
              <a:t> </a:t>
            </a:r>
            <a:r>
              <a:rPr lang="es-ES" dirty="0" err="1"/>
              <a:t>small</a:t>
            </a:r>
            <a:r>
              <a:rPr lang="es-ES" dirty="0"/>
              <a:t> </a:t>
            </a:r>
            <a:r>
              <a:rPr lang="es-ES" dirty="0" err="1"/>
              <a:t>ones</a:t>
            </a:r>
            <a:r>
              <a:rPr lang="es-ES" dirty="0"/>
              <a:t> </a:t>
            </a:r>
            <a:r>
              <a:rPr lang="es-ES" dirty="0" err="1"/>
              <a:t>like</a:t>
            </a:r>
            <a:r>
              <a:rPr lang="es-ES" dirty="0"/>
              <a:t> </a:t>
            </a:r>
            <a:r>
              <a:rPr lang="es-ES" dirty="0" err="1"/>
              <a:t>Fastly</a:t>
            </a:r>
            <a:r>
              <a:rPr lang="es-ES" dirty="0"/>
              <a:t>(CDN), </a:t>
            </a:r>
            <a:r>
              <a:rPr lang="es-ES" dirty="0" err="1"/>
              <a:t>Heroku</a:t>
            </a:r>
            <a:r>
              <a:rPr lang="es-ES" dirty="0"/>
              <a:t>, </a:t>
            </a:r>
            <a:r>
              <a:rPr lang="es-ES" dirty="0" err="1"/>
              <a:t>CloudStack</a:t>
            </a:r>
            <a:r>
              <a:rPr lang="es-ES" dirty="0"/>
              <a:t>, etc. </a:t>
            </a:r>
            <a:r>
              <a:rPr lang="es-ES" dirty="0" err="1"/>
              <a:t>Using</a:t>
            </a:r>
            <a:r>
              <a:rPr lang="es-ES" dirty="0"/>
              <a:t> a </a:t>
            </a:r>
            <a:r>
              <a:rPr lang="es-ES" dirty="0" err="1"/>
              <a:t>few</a:t>
            </a:r>
            <a:r>
              <a:rPr lang="es-ES" dirty="0"/>
              <a:t> </a:t>
            </a:r>
            <a:r>
              <a:rPr lang="es-ES" dirty="0" err="1"/>
              <a:t>commands</a:t>
            </a:r>
            <a:r>
              <a:rPr lang="es-ES" dirty="0" smtClean="0"/>
              <a:t>.</a:t>
            </a:r>
          </a:p>
          <a:p>
            <a:r>
              <a:rPr lang="es-ES" dirty="0" err="1" smtClean="0"/>
              <a:t>This</a:t>
            </a:r>
            <a:r>
              <a:rPr lang="es-ES" dirty="0" smtClean="0"/>
              <a:t> </a:t>
            </a:r>
            <a:r>
              <a:rPr lang="es-ES" dirty="0" err="1" smtClean="0"/>
              <a:t>tool</a:t>
            </a:r>
            <a:r>
              <a:rPr lang="es-ES" dirty="0" smtClean="0"/>
              <a:t> </a:t>
            </a:r>
            <a:r>
              <a:rPr lang="es-ES" dirty="0" err="1" smtClean="0"/>
              <a:t>allow</a:t>
            </a:r>
            <a:r>
              <a:rPr lang="es-ES" dirty="0" smtClean="0"/>
              <a:t> </a:t>
            </a:r>
            <a:r>
              <a:rPr lang="es-ES" dirty="0" err="1" smtClean="0"/>
              <a:t>you</a:t>
            </a:r>
            <a:r>
              <a:rPr lang="es-ES" dirty="0" smtClean="0"/>
              <a:t> to </a:t>
            </a:r>
            <a:r>
              <a:rPr lang="es-ES" dirty="0" err="1" smtClean="0"/>
              <a:t>create</a:t>
            </a:r>
            <a:r>
              <a:rPr lang="es-ES" dirty="0" smtClean="0"/>
              <a:t> servers, </a:t>
            </a:r>
            <a:r>
              <a:rPr lang="es-ES" dirty="0" err="1" smtClean="0"/>
              <a:t>databases</a:t>
            </a:r>
            <a:r>
              <a:rPr lang="es-ES" dirty="0" smtClean="0"/>
              <a:t>, caches, load </a:t>
            </a:r>
            <a:r>
              <a:rPr lang="es-ES" dirty="0" err="1" smtClean="0"/>
              <a:t>balancers</a:t>
            </a:r>
            <a:r>
              <a:rPr lang="es-ES" dirty="0" smtClean="0"/>
              <a:t>, </a:t>
            </a:r>
            <a:r>
              <a:rPr lang="es-ES" dirty="0" err="1" smtClean="0"/>
              <a:t>queues</a:t>
            </a:r>
            <a:r>
              <a:rPr lang="es-ES" dirty="0" smtClean="0"/>
              <a:t>, </a:t>
            </a:r>
            <a:r>
              <a:rPr lang="es-ES" dirty="0" err="1" smtClean="0"/>
              <a:t>monitoring</a:t>
            </a:r>
            <a:r>
              <a:rPr lang="es-ES" dirty="0" smtClean="0"/>
              <a:t>, </a:t>
            </a:r>
            <a:r>
              <a:rPr lang="es-ES" dirty="0" err="1" smtClean="0"/>
              <a:t>subnet</a:t>
            </a:r>
            <a:r>
              <a:rPr lang="es-ES" dirty="0" smtClean="0"/>
              <a:t> </a:t>
            </a:r>
            <a:r>
              <a:rPr lang="es-ES" dirty="0" err="1" smtClean="0"/>
              <a:t>configurations</a:t>
            </a:r>
            <a:r>
              <a:rPr lang="es-ES" dirty="0" smtClean="0"/>
              <a:t>, firewalls, </a:t>
            </a:r>
            <a:r>
              <a:rPr lang="es-ES" dirty="0" err="1" smtClean="0"/>
              <a:t>routing</a:t>
            </a:r>
            <a:r>
              <a:rPr lang="es-ES" dirty="0" smtClean="0"/>
              <a:t> rules, etc.</a:t>
            </a:r>
            <a:endParaRPr lang="es-ES" dirty="0"/>
          </a:p>
        </p:txBody>
      </p:sp>
    </p:spTree>
    <p:extLst>
      <p:ext uri="{BB962C8B-B14F-4D97-AF65-F5344CB8AC3E}">
        <p14:creationId xmlns:p14="http://schemas.microsoft.com/office/powerpoint/2010/main" val="2158223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sz="1600" dirty="0" err="1"/>
              <a:t>Terraform</a:t>
            </a:r>
            <a:r>
              <a:rPr lang="en-US" sz="1600" dirty="0"/>
              <a:t> is an open source utility, created by a </a:t>
            </a:r>
            <a:r>
              <a:rPr lang="en-US" sz="1600" dirty="0" err="1"/>
              <a:t>HashiCorp</a:t>
            </a:r>
            <a:r>
              <a:rPr lang="en-US" sz="1600" dirty="0"/>
              <a:t> company, the same company that created</a:t>
            </a:r>
          </a:p>
          <a:p>
            <a:r>
              <a:rPr lang="en-US" sz="1600" dirty="0"/>
              <a:t>Vagrant, Packer, Consul, and other popular infrastructure tools. It was initially released in July 2014</a:t>
            </a:r>
          </a:p>
          <a:p>
            <a:r>
              <a:rPr lang="en-US" sz="1600" dirty="0"/>
              <a:t>and since then has come a long way to become one of the most important tools for infrastructure</a:t>
            </a:r>
          </a:p>
          <a:p>
            <a:r>
              <a:rPr lang="en-US" sz="1600" dirty="0"/>
              <a:t>provisioning and management</a:t>
            </a:r>
            <a:r>
              <a:rPr lang="en-US" sz="1600" dirty="0" smtClean="0"/>
              <a:t>.</a:t>
            </a:r>
            <a:endParaRPr lang="en-US" sz="1600" dirty="0"/>
          </a:p>
          <a:p>
            <a:r>
              <a:rPr lang="en-US" sz="1600" dirty="0"/>
              <a:t>From physical servers to containers to </a:t>
            </a:r>
            <a:r>
              <a:rPr lang="en-US" sz="1600" dirty="0" err="1"/>
              <a:t>SaaS</a:t>
            </a:r>
            <a:r>
              <a:rPr lang="en-US" sz="1600" dirty="0"/>
              <a:t> products, </a:t>
            </a:r>
            <a:r>
              <a:rPr lang="en-US" sz="1600" dirty="0" err="1"/>
              <a:t>Terraform</a:t>
            </a:r>
            <a:r>
              <a:rPr lang="en-US" sz="1600" dirty="0"/>
              <a:t> is able to create and</a:t>
            </a:r>
          </a:p>
          <a:p>
            <a:r>
              <a:rPr lang="en-US" sz="1600" dirty="0"/>
              <a:t>compose all the components necessary to run any service or application. With </a:t>
            </a:r>
            <a:r>
              <a:rPr lang="en-US" sz="1600" dirty="0" err="1"/>
              <a:t>Terraform</a:t>
            </a:r>
            <a:r>
              <a:rPr lang="en-US" sz="1600" dirty="0"/>
              <a:t>, you</a:t>
            </a:r>
          </a:p>
          <a:p>
            <a:r>
              <a:rPr lang="en-US" sz="1600" dirty="0"/>
              <a:t>describe your complete infrastructure as code, even as it spans multiple service providers.</a:t>
            </a:r>
          </a:p>
          <a:p>
            <a:r>
              <a:rPr lang="en-US" sz="1600" dirty="0"/>
              <a:t>Your servers may come from AWS, your DNS may come from </a:t>
            </a:r>
            <a:r>
              <a:rPr lang="en-US" sz="1600" dirty="0" err="1"/>
              <a:t>CloudFlare</a:t>
            </a:r>
            <a:r>
              <a:rPr lang="en-US" sz="1600" dirty="0"/>
              <a:t>, and your database</a:t>
            </a:r>
          </a:p>
          <a:p>
            <a:r>
              <a:rPr lang="en-US" sz="1600" dirty="0"/>
              <a:t>may come from </a:t>
            </a:r>
            <a:r>
              <a:rPr lang="en-US" sz="1600" dirty="0" err="1"/>
              <a:t>Heroku</a:t>
            </a:r>
            <a:r>
              <a:rPr lang="en-US" sz="1600" dirty="0"/>
              <a:t>. </a:t>
            </a:r>
            <a:r>
              <a:rPr lang="en-US" sz="1600" dirty="0" err="1"/>
              <a:t>Terraform</a:t>
            </a:r>
            <a:r>
              <a:rPr lang="en-US" sz="1600" dirty="0"/>
              <a:t> will build all these resources across all these providers in</a:t>
            </a:r>
          </a:p>
          <a:p>
            <a:r>
              <a:rPr lang="en-US" sz="1600" dirty="0"/>
              <a:t>parallel. </a:t>
            </a:r>
            <a:r>
              <a:rPr lang="en-US" sz="1600" dirty="0" err="1"/>
              <a:t>Terraform</a:t>
            </a:r>
            <a:r>
              <a:rPr lang="en-US" sz="1600" dirty="0"/>
              <a:t> codifies knowledge about your infrastructure unlike any other tool before,</a:t>
            </a:r>
          </a:p>
          <a:p>
            <a:r>
              <a:rPr lang="en-US" sz="1600" dirty="0"/>
              <a:t>and provides the workflow and tooling for safely changing and updating infrastructure</a:t>
            </a:r>
            <a:r>
              <a:rPr lang="en-US" sz="1600" dirty="0" smtClean="0"/>
              <a:t>.</a:t>
            </a:r>
          </a:p>
          <a:p>
            <a:r>
              <a:rPr lang="en-US" sz="1600" dirty="0">
                <a:solidFill>
                  <a:srgbClr val="008000"/>
                </a:solidFill>
              </a:rPr>
              <a:t>As a part of its Atlas product, </a:t>
            </a:r>
            <a:r>
              <a:rPr lang="en-US" sz="1600" dirty="0" err="1">
                <a:solidFill>
                  <a:srgbClr val="008000"/>
                </a:solidFill>
              </a:rPr>
              <a:t>HashiCorp</a:t>
            </a:r>
            <a:r>
              <a:rPr lang="en-US" sz="1600" dirty="0">
                <a:solidFill>
                  <a:srgbClr val="008000"/>
                </a:solidFill>
              </a:rPr>
              <a:t> also offers a hosted service named </a:t>
            </a:r>
            <a:r>
              <a:rPr lang="en-US" sz="1600" dirty="0" err="1">
                <a:solidFill>
                  <a:srgbClr val="008000"/>
                </a:solidFill>
              </a:rPr>
              <a:t>Terraform</a:t>
            </a:r>
            <a:r>
              <a:rPr lang="en-US" sz="1600" dirty="0">
                <a:solidFill>
                  <a:srgbClr val="008000"/>
                </a:solidFill>
              </a:rPr>
              <a:t> Enterprise,</a:t>
            </a:r>
          </a:p>
          <a:p>
            <a:r>
              <a:rPr lang="en-US" sz="1600" dirty="0">
                <a:solidFill>
                  <a:srgbClr val="008000"/>
                </a:solidFill>
              </a:rPr>
              <a:t>which solves some of the problems that open source version doesn't handle well</a:t>
            </a:r>
          </a:p>
        </p:txBody>
      </p:sp>
    </p:spTree>
    <p:extLst>
      <p:ext uri="{BB962C8B-B14F-4D97-AF65-F5344CB8AC3E}">
        <p14:creationId xmlns:p14="http://schemas.microsoft.com/office/powerpoint/2010/main" val="163364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Terraform</a:t>
            </a:r>
            <a:r>
              <a:rPr lang="es-ES" dirty="0" smtClean="0"/>
              <a:t> vs </a:t>
            </a:r>
            <a:r>
              <a:rPr lang="es-ES" dirty="0" err="1" smtClean="0"/>
              <a:t>Other</a:t>
            </a:r>
            <a:r>
              <a:rPr lang="es-ES" dirty="0" smtClean="0"/>
              <a:t> </a:t>
            </a:r>
            <a:r>
              <a:rPr lang="es-ES" dirty="0" err="1" smtClean="0"/>
              <a:t>infrastructure</a:t>
            </a:r>
            <a:r>
              <a:rPr lang="es-ES" dirty="0" smtClean="0"/>
              <a:t> </a:t>
            </a:r>
            <a:r>
              <a:rPr lang="es-ES" dirty="0" err="1" smtClean="0"/>
              <a:t>code</a:t>
            </a:r>
            <a:r>
              <a:rPr lang="es-ES" dirty="0" smtClean="0"/>
              <a:t> </a:t>
            </a:r>
            <a:r>
              <a:rPr lang="es-ES" dirty="0" err="1" smtClean="0"/>
              <a:t>tools</a:t>
            </a:r>
            <a:r>
              <a:rPr lang="es-ES" dirty="0" smtClean="0"/>
              <a:t> </a:t>
            </a:r>
            <a:endParaRPr lang="en-US" dirty="0"/>
          </a:p>
        </p:txBody>
      </p:sp>
      <p:sp>
        <p:nvSpPr>
          <p:cNvPr id="3" name="Marcador de contenido 2"/>
          <p:cNvSpPr>
            <a:spLocks noGrp="1"/>
          </p:cNvSpPr>
          <p:nvPr>
            <p:ph idx="1"/>
          </p:nvPr>
        </p:nvSpPr>
        <p:spPr/>
        <p:txBody>
          <a:bodyPr>
            <a:normAutofit fontScale="92500" lnSpcReduction="10000"/>
          </a:bodyPr>
          <a:lstStyle/>
          <a:p>
            <a:r>
              <a:rPr lang="es-ES" dirty="0" err="1" smtClean="0"/>
              <a:t>Terraform</a:t>
            </a:r>
            <a:r>
              <a:rPr lang="es-ES" dirty="0" smtClean="0"/>
              <a:t>, </a:t>
            </a:r>
            <a:r>
              <a:rPr lang="es-ES" dirty="0" err="1" smtClean="0"/>
              <a:t>CloudFormation</a:t>
            </a:r>
            <a:r>
              <a:rPr lang="es-ES" dirty="0" smtClean="0"/>
              <a:t>, </a:t>
            </a:r>
            <a:r>
              <a:rPr lang="es-ES" dirty="0" err="1" smtClean="0"/>
              <a:t>OpenStack</a:t>
            </a:r>
            <a:r>
              <a:rPr lang="es-ES" dirty="0" smtClean="0"/>
              <a:t> vs Chef, </a:t>
            </a:r>
            <a:r>
              <a:rPr lang="es-ES" dirty="0" err="1" smtClean="0"/>
              <a:t>Puppet</a:t>
            </a:r>
            <a:r>
              <a:rPr lang="es-ES" dirty="0" smtClean="0"/>
              <a:t>, </a:t>
            </a:r>
            <a:r>
              <a:rPr lang="es-ES" dirty="0" err="1" smtClean="0"/>
              <a:t>Ansible</a:t>
            </a:r>
            <a:r>
              <a:rPr lang="es-ES" dirty="0" smtClean="0"/>
              <a:t>, </a:t>
            </a:r>
            <a:r>
              <a:rPr lang="es-ES" dirty="0" err="1" smtClean="0"/>
              <a:t>SaltStack</a:t>
            </a:r>
            <a:r>
              <a:rPr lang="es-ES" dirty="0" smtClean="0"/>
              <a:t>.</a:t>
            </a:r>
          </a:p>
          <a:p>
            <a:endParaRPr lang="es-ES" dirty="0"/>
          </a:p>
          <a:p>
            <a:r>
              <a:rPr lang="es-ES" dirty="0" err="1" smtClean="0"/>
              <a:t>Provisioning</a:t>
            </a:r>
            <a:r>
              <a:rPr lang="es-ES" dirty="0" smtClean="0"/>
              <a:t>  versus </a:t>
            </a:r>
            <a:r>
              <a:rPr lang="es-ES" dirty="0" err="1" smtClean="0"/>
              <a:t>Configuration</a:t>
            </a:r>
            <a:r>
              <a:rPr lang="es-ES" dirty="0" smtClean="0"/>
              <a:t> </a:t>
            </a:r>
            <a:r>
              <a:rPr lang="es-ES" dirty="0" err="1" smtClean="0"/>
              <a:t>management</a:t>
            </a:r>
            <a:r>
              <a:rPr lang="es-ES" dirty="0" smtClean="0"/>
              <a:t>.</a:t>
            </a:r>
          </a:p>
          <a:p>
            <a:r>
              <a:rPr lang="es-ES" dirty="0" err="1" smtClean="0"/>
              <a:t>Immutable</a:t>
            </a:r>
            <a:r>
              <a:rPr lang="es-ES" dirty="0" smtClean="0"/>
              <a:t> </a:t>
            </a:r>
            <a:r>
              <a:rPr lang="es-ES" dirty="0" err="1" smtClean="0"/>
              <a:t>infrastructure</a:t>
            </a:r>
            <a:r>
              <a:rPr lang="es-ES" dirty="0" smtClean="0"/>
              <a:t> vs mutable </a:t>
            </a:r>
            <a:r>
              <a:rPr lang="es-ES" dirty="0" err="1" smtClean="0"/>
              <a:t>infrastructure</a:t>
            </a:r>
            <a:r>
              <a:rPr lang="es-ES" dirty="0" smtClean="0"/>
              <a:t>.</a:t>
            </a:r>
          </a:p>
          <a:p>
            <a:r>
              <a:rPr lang="es-ES" dirty="0" err="1"/>
              <a:t>Declarative</a:t>
            </a:r>
            <a:r>
              <a:rPr lang="es-ES" dirty="0"/>
              <a:t> </a:t>
            </a:r>
            <a:r>
              <a:rPr lang="es-ES" dirty="0" err="1"/>
              <a:t>language</a:t>
            </a:r>
            <a:r>
              <a:rPr lang="es-ES" dirty="0"/>
              <a:t> </a:t>
            </a:r>
            <a:r>
              <a:rPr lang="es-ES" dirty="0" smtClean="0"/>
              <a:t> versus Procedural </a:t>
            </a:r>
            <a:r>
              <a:rPr lang="es-ES" dirty="0" err="1" smtClean="0"/>
              <a:t>language</a:t>
            </a:r>
            <a:r>
              <a:rPr lang="es-ES" dirty="0" smtClean="0"/>
              <a:t>.</a:t>
            </a:r>
          </a:p>
          <a:p>
            <a:r>
              <a:rPr lang="es-ES" dirty="0" err="1"/>
              <a:t>Masterless</a:t>
            </a:r>
            <a:r>
              <a:rPr lang="es-ES" dirty="0"/>
              <a:t> </a:t>
            </a:r>
            <a:r>
              <a:rPr lang="es-ES" dirty="0" smtClean="0"/>
              <a:t> versus Master.</a:t>
            </a:r>
          </a:p>
          <a:p>
            <a:r>
              <a:rPr lang="es-ES" dirty="0" err="1" smtClean="0"/>
              <a:t>Agentless</a:t>
            </a:r>
            <a:r>
              <a:rPr lang="es-ES" dirty="0" smtClean="0"/>
              <a:t>  versus </a:t>
            </a:r>
            <a:r>
              <a:rPr lang="es-ES" dirty="0" err="1" smtClean="0"/>
              <a:t>Agent</a:t>
            </a:r>
            <a:r>
              <a:rPr lang="es-ES" dirty="0" smtClean="0"/>
              <a:t>.</a:t>
            </a:r>
          </a:p>
          <a:p>
            <a:r>
              <a:rPr lang="es-ES" dirty="0"/>
              <a:t>S</a:t>
            </a:r>
            <a:r>
              <a:rPr lang="es-ES" dirty="0" smtClean="0"/>
              <a:t>mall </a:t>
            </a:r>
            <a:r>
              <a:rPr lang="es-ES" dirty="0" err="1"/>
              <a:t>community</a:t>
            </a:r>
            <a:r>
              <a:rPr lang="es-ES" dirty="0"/>
              <a:t> </a:t>
            </a:r>
            <a:r>
              <a:rPr lang="es-ES" dirty="0" smtClean="0"/>
              <a:t> versus </a:t>
            </a:r>
            <a:r>
              <a:rPr lang="es-ES" dirty="0" err="1" smtClean="0"/>
              <a:t>Large</a:t>
            </a:r>
            <a:r>
              <a:rPr lang="es-ES" dirty="0" smtClean="0"/>
              <a:t> </a:t>
            </a:r>
            <a:r>
              <a:rPr lang="es-ES" dirty="0" err="1" smtClean="0"/>
              <a:t>community</a:t>
            </a:r>
            <a:r>
              <a:rPr lang="es-ES" dirty="0" smtClean="0"/>
              <a:t>.</a:t>
            </a:r>
          </a:p>
          <a:p>
            <a:r>
              <a:rPr lang="es-ES" dirty="0" err="1" smtClean="0"/>
              <a:t>Cutting</a:t>
            </a:r>
            <a:r>
              <a:rPr lang="es-ES" dirty="0" smtClean="0"/>
              <a:t> </a:t>
            </a:r>
            <a:r>
              <a:rPr lang="es-ES" dirty="0" err="1" smtClean="0"/>
              <a:t>edge</a:t>
            </a:r>
            <a:r>
              <a:rPr lang="es-ES" dirty="0" smtClean="0"/>
              <a:t> versus </a:t>
            </a:r>
            <a:r>
              <a:rPr lang="es-ES" dirty="0" err="1" smtClean="0"/>
              <a:t>Mature</a:t>
            </a:r>
            <a:r>
              <a:rPr lang="es-ES" dirty="0" smtClean="0"/>
              <a:t>.  (</a:t>
            </a:r>
            <a:r>
              <a:rPr lang="es-ES" dirty="0" err="1" smtClean="0"/>
              <a:t>see</a:t>
            </a:r>
            <a:r>
              <a:rPr lang="es-ES" dirty="0" smtClean="0"/>
              <a:t> page 38 -&gt; 205 </a:t>
            </a:r>
            <a:r>
              <a:rPr lang="es-ES" dirty="0" err="1" smtClean="0"/>
              <a:t>Terraform</a:t>
            </a:r>
            <a:r>
              <a:rPr lang="es-ES" dirty="0" smtClean="0"/>
              <a:t> up and running)</a:t>
            </a:r>
            <a:endParaRPr lang="en-US" dirty="0"/>
          </a:p>
        </p:txBody>
      </p:sp>
    </p:spTree>
    <p:extLst>
      <p:ext uri="{BB962C8B-B14F-4D97-AF65-F5344CB8AC3E}">
        <p14:creationId xmlns:p14="http://schemas.microsoft.com/office/powerpoint/2010/main" val="280187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Mutable vs Inmutable (</a:t>
            </a:r>
            <a:r>
              <a:rPr lang="es-ES" dirty="0" err="1" smtClean="0"/>
              <a:t>infrastructure</a:t>
            </a:r>
            <a:r>
              <a:rPr lang="es-ES" dirty="0" smtClean="0"/>
              <a:t>)</a:t>
            </a:r>
            <a:endParaRPr lang="en-US" dirty="0"/>
          </a:p>
        </p:txBody>
      </p:sp>
      <p:sp>
        <p:nvSpPr>
          <p:cNvPr id="3" name="Marcador de contenido 2"/>
          <p:cNvSpPr>
            <a:spLocks noGrp="1"/>
          </p:cNvSpPr>
          <p:nvPr>
            <p:ph idx="1"/>
          </p:nvPr>
        </p:nvSpPr>
        <p:spPr/>
        <p:txBody>
          <a:bodyPr>
            <a:normAutofit lnSpcReduction="10000"/>
          </a:bodyPr>
          <a:lstStyle/>
          <a:p>
            <a:r>
              <a:rPr lang="es-ES" dirty="0" err="1" smtClean="0"/>
              <a:t>Configuration</a:t>
            </a:r>
            <a:r>
              <a:rPr lang="es-ES" dirty="0" smtClean="0"/>
              <a:t> </a:t>
            </a:r>
            <a:r>
              <a:rPr lang="es-ES" dirty="0" err="1" smtClean="0"/>
              <a:t>management</a:t>
            </a:r>
            <a:r>
              <a:rPr lang="es-ES" dirty="0" smtClean="0"/>
              <a:t> </a:t>
            </a:r>
            <a:r>
              <a:rPr lang="es-ES" dirty="0" err="1" smtClean="0"/>
              <a:t>tools</a:t>
            </a:r>
            <a:r>
              <a:rPr lang="es-ES" dirty="0" smtClean="0"/>
              <a:t>  (Chef, </a:t>
            </a:r>
            <a:r>
              <a:rPr lang="es-ES" dirty="0" err="1" smtClean="0"/>
              <a:t>Puppet</a:t>
            </a:r>
            <a:r>
              <a:rPr lang="es-ES" dirty="0" smtClean="0"/>
              <a:t>, </a:t>
            </a:r>
            <a:r>
              <a:rPr lang="es-ES" dirty="0" err="1" smtClean="0"/>
              <a:t>Ansible</a:t>
            </a:r>
            <a:r>
              <a:rPr lang="es-ES" dirty="0" smtClean="0"/>
              <a:t>, </a:t>
            </a:r>
            <a:r>
              <a:rPr lang="es-ES" dirty="0" err="1" smtClean="0"/>
              <a:t>etc</a:t>
            </a:r>
            <a:r>
              <a:rPr lang="es-ES" dirty="0" smtClean="0"/>
              <a:t>), use </a:t>
            </a:r>
            <a:r>
              <a:rPr lang="es-ES" dirty="0" err="1" smtClean="0"/>
              <a:t>the</a:t>
            </a:r>
            <a:r>
              <a:rPr lang="es-ES" dirty="0" smtClean="0"/>
              <a:t> mutable </a:t>
            </a:r>
            <a:r>
              <a:rPr lang="es-ES" dirty="0" err="1" smtClean="0"/>
              <a:t>infrastructure</a:t>
            </a:r>
            <a:r>
              <a:rPr lang="es-ES" dirty="0" smtClean="0"/>
              <a:t> </a:t>
            </a:r>
            <a:r>
              <a:rPr lang="es-ES" dirty="0" err="1" smtClean="0"/>
              <a:t>paradigm</a:t>
            </a:r>
            <a:r>
              <a:rPr lang="es-ES" dirty="0" smtClean="0"/>
              <a:t>. </a:t>
            </a:r>
            <a:r>
              <a:rPr lang="es-ES" dirty="0" err="1" smtClean="0"/>
              <a:t>For</a:t>
            </a:r>
            <a:r>
              <a:rPr lang="es-ES" dirty="0" smtClean="0"/>
              <a:t> </a:t>
            </a:r>
            <a:r>
              <a:rPr lang="es-ES" dirty="0" err="1" smtClean="0"/>
              <a:t>example</a:t>
            </a:r>
            <a:r>
              <a:rPr lang="es-ES" dirty="0" smtClean="0"/>
              <a:t> </a:t>
            </a:r>
            <a:r>
              <a:rPr lang="es-ES" dirty="0" err="1" smtClean="0"/>
              <a:t>if</a:t>
            </a:r>
            <a:r>
              <a:rPr lang="es-ES" dirty="0" smtClean="0"/>
              <a:t> </a:t>
            </a:r>
            <a:r>
              <a:rPr lang="es-ES" dirty="0" err="1" smtClean="0"/>
              <a:t>you</a:t>
            </a:r>
            <a:r>
              <a:rPr lang="es-ES" dirty="0" smtClean="0"/>
              <a:t> use Chef to </a:t>
            </a:r>
            <a:r>
              <a:rPr lang="es-ES" dirty="0" err="1" smtClean="0"/>
              <a:t>install</a:t>
            </a:r>
            <a:r>
              <a:rPr lang="es-ES" dirty="0" smtClean="0"/>
              <a:t> a new versión of </a:t>
            </a:r>
            <a:r>
              <a:rPr lang="es-ES" dirty="0" err="1" smtClean="0"/>
              <a:t>an</a:t>
            </a:r>
            <a:r>
              <a:rPr lang="es-ES" dirty="0" smtClean="0"/>
              <a:t> app, </a:t>
            </a:r>
            <a:r>
              <a:rPr lang="es-ES" dirty="0" err="1" smtClean="0"/>
              <a:t>it</a:t>
            </a:r>
            <a:r>
              <a:rPr lang="es-ES" dirty="0" smtClean="0"/>
              <a:t> </a:t>
            </a:r>
            <a:r>
              <a:rPr lang="es-ES" dirty="0" err="1" smtClean="0"/>
              <a:t>will</a:t>
            </a:r>
            <a:r>
              <a:rPr lang="es-ES" dirty="0" smtClean="0"/>
              <a:t> run </a:t>
            </a:r>
            <a:r>
              <a:rPr lang="es-ES" dirty="0" err="1" smtClean="0"/>
              <a:t>the</a:t>
            </a:r>
            <a:r>
              <a:rPr lang="es-ES" dirty="0" smtClean="0"/>
              <a:t> software </a:t>
            </a:r>
            <a:r>
              <a:rPr lang="es-ES" dirty="0" err="1" smtClean="0"/>
              <a:t>update</a:t>
            </a:r>
            <a:r>
              <a:rPr lang="es-ES" dirty="0" smtClean="0"/>
              <a:t> </a:t>
            </a:r>
            <a:r>
              <a:rPr lang="es-ES" dirty="0" err="1" smtClean="0"/>
              <a:t>on</a:t>
            </a:r>
            <a:r>
              <a:rPr lang="es-ES" dirty="0" smtClean="0"/>
              <a:t> </a:t>
            </a:r>
            <a:r>
              <a:rPr lang="es-ES" dirty="0" err="1" smtClean="0"/>
              <a:t>your</a:t>
            </a:r>
            <a:r>
              <a:rPr lang="es-ES" dirty="0" smtClean="0"/>
              <a:t> </a:t>
            </a:r>
            <a:r>
              <a:rPr lang="es-ES" dirty="0" err="1" smtClean="0"/>
              <a:t>existing</a:t>
            </a:r>
            <a:r>
              <a:rPr lang="es-ES" dirty="0" smtClean="0"/>
              <a:t> servers and </a:t>
            </a:r>
            <a:r>
              <a:rPr lang="es-ES" dirty="0" err="1" smtClean="0"/>
              <a:t>the</a:t>
            </a:r>
            <a:r>
              <a:rPr lang="es-ES" dirty="0" smtClean="0"/>
              <a:t> </a:t>
            </a:r>
            <a:r>
              <a:rPr lang="es-ES" dirty="0" err="1" smtClean="0"/>
              <a:t>changes</a:t>
            </a:r>
            <a:r>
              <a:rPr lang="es-ES" dirty="0" smtClean="0"/>
              <a:t> </a:t>
            </a:r>
            <a:r>
              <a:rPr lang="es-ES" dirty="0" err="1" smtClean="0"/>
              <a:t>will</a:t>
            </a:r>
            <a:r>
              <a:rPr lang="es-ES" dirty="0" smtClean="0"/>
              <a:t> </a:t>
            </a:r>
            <a:r>
              <a:rPr lang="es-ES" dirty="0" err="1" smtClean="0"/>
              <a:t>happen</a:t>
            </a:r>
            <a:r>
              <a:rPr lang="es-ES" dirty="0" smtClean="0"/>
              <a:t> in place. </a:t>
            </a:r>
            <a:r>
              <a:rPr lang="es-ES" dirty="0" err="1" smtClean="0"/>
              <a:t>Over</a:t>
            </a:r>
            <a:r>
              <a:rPr lang="es-ES" dirty="0" smtClean="0"/>
              <a:t> time as </a:t>
            </a:r>
            <a:r>
              <a:rPr lang="es-ES" dirty="0" err="1" smtClean="0"/>
              <a:t>you</a:t>
            </a:r>
            <a:r>
              <a:rPr lang="es-ES" dirty="0" smtClean="0"/>
              <a:t> </a:t>
            </a:r>
            <a:r>
              <a:rPr lang="es-ES" dirty="0" err="1" smtClean="0"/>
              <a:t>apply</a:t>
            </a:r>
            <a:r>
              <a:rPr lang="es-ES" dirty="0" smtClean="0"/>
              <a:t> more and more </a:t>
            </a:r>
            <a:r>
              <a:rPr lang="es-ES" dirty="0" err="1" smtClean="0"/>
              <a:t>updates</a:t>
            </a:r>
            <a:r>
              <a:rPr lang="es-ES" dirty="0" smtClean="0"/>
              <a:t> </a:t>
            </a:r>
            <a:r>
              <a:rPr lang="es-ES" dirty="0" err="1" smtClean="0"/>
              <a:t>each</a:t>
            </a:r>
            <a:r>
              <a:rPr lang="es-ES" dirty="0" smtClean="0"/>
              <a:t> server </a:t>
            </a:r>
            <a:r>
              <a:rPr lang="es-ES" dirty="0" err="1" smtClean="0"/>
              <a:t>builds</a:t>
            </a:r>
            <a:r>
              <a:rPr lang="es-ES" dirty="0" smtClean="0"/>
              <a:t> a </a:t>
            </a:r>
            <a:r>
              <a:rPr lang="es-ES" dirty="0" err="1" smtClean="0"/>
              <a:t>unique</a:t>
            </a:r>
            <a:r>
              <a:rPr lang="es-ES" dirty="0" smtClean="0"/>
              <a:t> </a:t>
            </a:r>
            <a:r>
              <a:rPr lang="es-ES" dirty="0" err="1" smtClean="0"/>
              <a:t>history</a:t>
            </a:r>
            <a:r>
              <a:rPr lang="es-ES" dirty="0" smtClean="0"/>
              <a:t> of </a:t>
            </a:r>
            <a:r>
              <a:rPr lang="es-ES" dirty="0" err="1" smtClean="0"/>
              <a:t>changes</a:t>
            </a:r>
            <a:r>
              <a:rPr lang="es-ES" dirty="0" smtClean="0"/>
              <a:t>. As a </a:t>
            </a:r>
            <a:r>
              <a:rPr lang="es-ES" dirty="0" err="1" smtClean="0"/>
              <a:t>result</a:t>
            </a:r>
            <a:r>
              <a:rPr lang="es-ES" dirty="0" smtClean="0"/>
              <a:t>, </a:t>
            </a:r>
            <a:r>
              <a:rPr lang="es-ES" dirty="0" err="1" smtClean="0"/>
              <a:t>each</a:t>
            </a:r>
            <a:r>
              <a:rPr lang="es-ES" dirty="0" smtClean="0"/>
              <a:t> server </a:t>
            </a:r>
            <a:r>
              <a:rPr lang="es-ES" dirty="0" err="1" smtClean="0"/>
              <a:t>becomes</a:t>
            </a:r>
            <a:r>
              <a:rPr lang="es-ES" dirty="0" smtClean="0"/>
              <a:t> </a:t>
            </a:r>
            <a:r>
              <a:rPr lang="es-ES" dirty="0" err="1" smtClean="0"/>
              <a:t>slightly</a:t>
            </a:r>
            <a:r>
              <a:rPr lang="es-ES" dirty="0" smtClean="0"/>
              <a:t> </a:t>
            </a:r>
            <a:r>
              <a:rPr lang="es-ES" dirty="0" err="1" smtClean="0"/>
              <a:t>different</a:t>
            </a:r>
            <a:r>
              <a:rPr lang="es-ES" dirty="0" smtClean="0"/>
              <a:t> </a:t>
            </a:r>
            <a:r>
              <a:rPr lang="es-ES" dirty="0" err="1" smtClean="0"/>
              <a:t>then</a:t>
            </a:r>
            <a:r>
              <a:rPr lang="es-ES" dirty="0" smtClean="0"/>
              <a:t> </a:t>
            </a:r>
            <a:r>
              <a:rPr lang="es-ES" dirty="0" err="1" smtClean="0"/>
              <a:t>the</a:t>
            </a:r>
            <a:r>
              <a:rPr lang="es-ES" dirty="0" smtClean="0"/>
              <a:t> </a:t>
            </a:r>
            <a:r>
              <a:rPr lang="es-ES" dirty="0" err="1" smtClean="0"/>
              <a:t>others</a:t>
            </a:r>
            <a:r>
              <a:rPr lang="es-ES" dirty="0" smtClean="0"/>
              <a:t> </a:t>
            </a:r>
            <a:r>
              <a:rPr lang="es-ES" dirty="0" err="1" smtClean="0"/>
              <a:t>leading</a:t>
            </a:r>
            <a:r>
              <a:rPr lang="es-ES" dirty="0" smtClean="0"/>
              <a:t> to </a:t>
            </a:r>
            <a:r>
              <a:rPr lang="es-ES" dirty="0" err="1" smtClean="0"/>
              <a:t>configuration</a:t>
            </a:r>
            <a:r>
              <a:rPr lang="es-ES" dirty="0" smtClean="0"/>
              <a:t> </a:t>
            </a:r>
            <a:r>
              <a:rPr lang="es-ES" dirty="0" err="1" smtClean="0"/>
              <a:t>drift</a:t>
            </a:r>
            <a:r>
              <a:rPr lang="es-ES" dirty="0" smtClean="0"/>
              <a:t> </a:t>
            </a:r>
            <a:r>
              <a:rPr lang="es-ES" dirty="0" err="1" smtClean="0"/>
              <a:t>problems</a:t>
            </a:r>
            <a:r>
              <a:rPr lang="es-ES" dirty="0" smtClean="0"/>
              <a:t>. </a:t>
            </a:r>
          </a:p>
          <a:p>
            <a:r>
              <a:rPr lang="es-ES" dirty="0" err="1" smtClean="0"/>
              <a:t>On</a:t>
            </a:r>
            <a:r>
              <a:rPr lang="es-ES" dirty="0" smtClean="0"/>
              <a:t> </a:t>
            </a:r>
            <a:r>
              <a:rPr lang="es-ES" dirty="0" err="1" smtClean="0"/>
              <a:t>the</a:t>
            </a:r>
            <a:r>
              <a:rPr lang="es-ES" dirty="0" smtClean="0"/>
              <a:t> </a:t>
            </a:r>
            <a:r>
              <a:rPr lang="es-ES" dirty="0" err="1" smtClean="0"/>
              <a:t>other</a:t>
            </a:r>
            <a:r>
              <a:rPr lang="es-ES" dirty="0" smtClean="0"/>
              <a:t> </a:t>
            </a:r>
            <a:r>
              <a:rPr lang="es-ES" dirty="0" err="1" smtClean="0"/>
              <a:t>side</a:t>
            </a:r>
            <a:r>
              <a:rPr lang="es-ES" dirty="0" smtClean="0"/>
              <a:t> </a:t>
            </a:r>
            <a:r>
              <a:rPr lang="es-ES" dirty="0" err="1" smtClean="0"/>
              <a:t>if</a:t>
            </a:r>
            <a:r>
              <a:rPr lang="es-ES" dirty="0" smtClean="0"/>
              <a:t> </a:t>
            </a:r>
            <a:r>
              <a:rPr lang="es-ES" dirty="0" err="1" smtClean="0"/>
              <a:t>you</a:t>
            </a:r>
            <a:r>
              <a:rPr lang="es-ES" dirty="0" smtClean="0"/>
              <a:t> use </a:t>
            </a:r>
            <a:r>
              <a:rPr lang="es-ES" dirty="0" err="1" smtClean="0"/>
              <a:t>terraform</a:t>
            </a:r>
            <a:r>
              <a:rPr lang="es-ES" dirty="0" smtClean="0"/>
              <a:t> to </a:t>
            </a:r>
            <a:r>
              <a:rPr lang="es-ES" dirty="0" err="1" smtClean="0"/>
              <a:t>deploy</a:t>
            </a:r>
            <a:r>
              <a:rPr lang="es-ES" dirty="0" smtClean="0"/>
              <a:t> machines </a:t>
            </a:r>
            <a:r>
              <a:rPr lang="es-ES" dirty="0" err="1" smtClean="0"/>
              <a:t>you</a:t>
            </a:r>
            <a:r>
              <a:rPr lang="es-ES" dirty="0" smtClean="0"/>
              <a:t> </a:t>
            </a:r>
            <a:r>
              <a:rPr lang="es-ES" dirty="0" err="1"/>
              <a:t>c</a:t>
            </a:r>
            <a:r>
              <a:rPr lang="es-ES" dirty="0" err="1" smtClean="0"/>
              <a:t>ould</a:t>
            </a:r>
            <a:r>
              <a:rPr lang="es-ES" dirty="0" smtClean="0"/>
              <a:t> use </a:t>
            </a:r>
            <a:r>
              <a:rPr lang="es-ES" dirty="0" err="1" smtClean="0"/>
              <a:t>docker</a:t>
            </a:r>
            <a:r>
              <a:rPr lang="es-ES" dirty="0" smtClean="0"/>
              <a:t> to </a:t>
            </a:r>
            <a:r>
              <a:rPr lang="es-ES" dirty="0" err="1" smtClean="0"/>
              <a:t>create</a:t>
            </a:r>
            <a:r>
              <a:rPr lang="es-ES" dirty="0" smtClean="0"/>
              <a:t> a new </a:t>
            </a:r>
            <a:r>
              <a:rPr lang="es-ES" dirty="0" err="1" smtClean="0"/>
              <a:t>image</a:t>
            </a:r>
            <a:r>
              <a:rPr lang="es-ES" dirty="0" smtClean="0"/>
              <a:t> </a:t>
            </a:r>
            <a:r>
              <a:rPr lang="es-ES" dirty="0" err="1" smtClean="0"/>
              <a:t>with</a:t>
            </a:r>
            <a:r>
              <a:rPr lang="es-ES" dirty="0" smtClean="0"/>
              <a:t> </a:t>
            </a:r>
            <a:r>
              <a:rPr lang="es-ES" dirty="0" err="1" smtClean="0"/>
              <a:t>the</a:t>
            </a:r>
            <a:r>
              <a:rPr lang="es-ES" dirty="0" smtClean="0"/>
              <a:t> new app versión in a new </a:t>
            </a:r>
            <a:r>
              <a:rPr lang="es-ES" dirty="0" err="1" smtClean="0"/>
              <a:t>image</a:t>
            </a:r>
            <a:r>
              <a:rPr lang="es-ES" dirty="0" smtClean="0"/>
              <a:t>, </a:t>
            </a:r>
            <a:r>
              <a:rPr lang="es-ES" dirty="0" err="1" smtClean="0"/>
              <a:t>deploy</a:t>
            </a:r>
            <a:r>
              <a:rPr lang="es-ES" dirty="0" smtClean="0"/>
              <a:t> </a:t>
            </a:r>
            <a:r>
              <a:rPr lang="es-ES" dirty="0" err="1" smtClean="0"/>
              <a:t>the</a:t>
            </a:r>
            <a:r>
              <a:rPr lang="es-ES" dirty="0" smtClean="0"/>
              <a:t> </a:t>
            </a:r>
            <a:r>
              <a:rPr lang="es-ES" dirty="0" err="1" smtClean="0"/>
              <a:t>image</a:t>
            </a:r>
            <a:r>
              <a:rPr lang="es-ES" dirty="0" smtClean="0"/>
              <a:t> </a:t>
            </a:r>
            <a:r>
              <a:rPr lang="es-ES" dirty="0" err="1" smtClean="0"/>
              <a:t>on</a:t>
            </a:r>
            <a:r>
              <a:rPr lang="es-ES" dirty="0" smtClean="0"/>
              <a:t> new servers and </a:t>
            </a:r>
            <a:r>
              <a:rPr lang="es-ES" dirty="0" err="1" smtClean="0"/>
              <a:t>then</a:t>
            </a:r>
            <a:r>
              <a:rPr lang="es-ES" dirty="0" smtClean="0"/>
              <a:t> </a:t>
            </a:r>
            <a:r>
              <a:rPr lang="es-ES" dirty="0" err="1" smtClean="0"/>
              <a:t>undeploy</a:t>
            </a:r>
            <a:r>
              <a:rPr lang="es-ES" dirty="0" smtClean="0"/>
              <a:t> </a:t>
            </a:r>
            <a:r>
              <a:rPr lang="es-ES" dirty="0" err="1" smtClean="0"/>
              <a:t>the</a:t>
            </a:r>
            <a:r>
              <a:rPr lang="es-ES" dirty="0" smtClean="0"/>
              <a:t> </a:t>
            </a:r>
            <a:r>
              <a:rPr lang="es-ES" dirty="0" err="1" smtClean="0"/>
              <a:t>old</a:t>
            </a:r>
            <a:r>
              <a:rPr lang="es-ES" dirty="0" smtClean="0"/>
              <a:t> servers. </a:t>
            </a:r>
            <a:r>
              <a:rPr lang="es-ES" dirty="0" err="1" smtClean="0"/>
              <a:t>Since</a:t>
            </a:r>
            <a:r>
              <a:rPr lang="es-ES" dirty="0" smtClean="0"/>
              <a:t> </a:t>
            </a:r>
            <a:r>
              <a:rPr lang="es-ES" dirty="0" err="1" smtClean="0"/>
              <a:t>every</a:t>
            </a:r>
            <a:r>
              <a:rPr lang="es-ES" dirty="0" smtClean="0"/>
              <a:t> </a:t>
            </a:r>
            <a:r>
              <a:rPr lang="es-ES" dirty="0" err="1" smtClean="0"/>
              <a:t>deployment</a:t>
            </a:r>
            <a:r>
              <a:rPr lang="es-ES" dirty="0" smtClean="0"/>
              <a:t> uses </a:t>
            </a:r>
            <a:r>
              <a:rPr lang="es-ES" dirty="0" err="1" smtClean="0"/>
              <a:t>immutable</a:t>
            </a:r>
            <a:r>
              <a:rPr lang="es-ES" dirty="0" smtClean="0"/>
              <a:t> </a:t>
            </a:r>
            <a:r>
              <a:rPr lang="es-ES" dirty="0" err="1" smtClean="0"/>
              <a:t>images</a:t>
            </a:r>
            <a:r>
              <a:rPr lang="es-ES" dirty="0" smtClean="0"/>
              <a:t> </a:t>
            </a:r>
            <a:r>
              <a:rPr lang="es-ES" dirty="0" err="1" smtClean="0"/>
              <a:t>on</a:t>
            </a:r>
            <a:r>
              <a:rPr lang="es-ES" dirty="0" smtClean="0"/>
              <a:t> </a:t>
            </a:r>
            <a:r>
              <a:rPr lang="es-ES" dirty="0" err="1" smtClean="0"/>
              <a:t>fresh</a:t>
            </a:r>
            <a:r>
              <a:rPr lang="es-ES" dirty="0" smtClean="0"/>
              <a:t> servers, </a:t>
            </a:r>
            <a:r>
              <a:rPr lang="es-ES" dirty="0" err="1" smtClean="0"/>
              <a:t>this</a:t>
            </a:r>
            <a:r>
              <a:rPr lang="es-ES" dirty="0" smtClean="0"/>
              <a:t> </a:t>
            </a:r>
            <a:r>
              <a:rPr lang="es-ES" dirty="0" err="1" smtClean="0"/>
              <a:t>approach</a:t>
            </a:r>
            <a:r>
              <a:rPr lang="es-ES" dirty="0" smtClean="0"/>
              <a:t> reduces </a:t>
            </a:r>
            <a:r>
              <a:rPr lang="es-ES" dirty="0" err="1" smtClean="0"/>
              <a:t>the</a:t>
            </a:r>
            <a:r>
              <a:rPr lang="es-ES" dirty="0" smtClean="0"/>
              <a:t> </a:t>
            </a:r>
            <a:r>
              <a:rPr lang="es-ES" dirty="0" err="1" smtClean="0"/>
              <a:t>configuration</a:t>
            </a:r>
            <a:r>
              <a:rPr lang="es-ES" dirty="0" smtClean="0"/>
              <a:t> </a:t>
            </a:r>
            <a:r>
              <a:rPr lang="es-ES" dirty="0" err="1" smtClean="0"/>
              <a:t>drift</a:t>
            </a:r>
            <a:r>
              <a:rPr lang="es-ES" dirty="0" smtClean="0"/>
              <a:t> bugs. </a:t>
            </a:r>
            <a:endParaRPr lang="en-US" dirty="0"/>
          </a:p>
        </p:txBody>
      </p:sp>
    </p:spTree>
    <p:extLst>
      <p:ext uri="{BB962C8B-B14F-4D97-AF65-F5344CB8AC3E}">
        <p14:creationId xmlns:p14="http://schemas.microsoft.com/office/powerpoint/2010/main" val="3352664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Amazon Web </a:t>
            </a:r>
            <a:r>
              <a:rPr lang="es-ES" dirty="0" err="1" smtClean="0"/>
              <a:t>Services</a:t>
            </a:r>
            <a:r>
              <a:rPr lang="es-ES" dirty="0" smtClean="0"/>
              <a:t> (AWS)</a:t>
            </a:r>
            <a:endParaRPr lang="en-US" dirty="0"/>
          </a:p>
        </p:txBody>
      </p:sp>
      <p:sp>
        <p:nvSpPr>
          <p:cNvPr id="3" name="Marcador de contenido 2"/>
          <p:cNvSpPr>
            <a:spLocks noGrp="1"/>
          </p:cNvSpPr>
          <p:nvPr>
            <p:ph idx="1"/>
          </p:nvPr>
        </p:nvSpPr>
        <p:spPr/>
        <p:txBody>
          <a:bodyPr/>
          <a:lstStyle/>
          <a:p>
            <a:r>
              <a:rPr lang="es-ES" dirty="0" smtClean="0"/>
              <a:t>AWS </a:t>
            </a:r>
            <a:r>
              <a:rPr lang="es-ES" dirty="0" err="1" smtClean="0"/>
              <a:t>is</a:t>
            </a:r>
            <a:r>
              <a:rPr lang="es-ES" dirty="0" smtClean="0"/>
              <a:t> </a:t>
            </a:r>
            <a:r>
              <a:rPr lang="es-ES" dirty="0" err="1" smtClean="0"/>
              <a:t>the</a:t>
            </a:r>
            <a:r>
              <a:rPr lang="es-ES" dirty="0" smtClean="0"/>
              <a:t> </a:t>
            </a:r>
            <a:r>
              <a:rPr lang="es-ES" dirty="0" err="1" smtClean="0"/>
              <a:t>most</a:t>
            </a:r>
            <a:r>
              <a:rPr lang="es-ES" dirty="0" smtClean="0"/>
              <a:t> popular </a:t>
            </a:r>
            <a:r>
              <a:rPr lang="es-ES" dirty="0" err="1" smtClean="0"/>
              <a:t>cloud</a:t>
            </a:r>
            <a:r>
              <a:rPr lang="es-ES" dirty="0" smtClean="0"/>
              <a:t> </a:t>
            </a:r>
            <a:r>
              <a:rPr lang="es-ES" dirty="0" err="1" smtClean="0"/>
              <a:t>infrastructure</a:t>
            </a:r>
            <a:r>
              <a:rPr lang="es-ES" dirty="0" smtClean="0"/>
              <a:t> </a:t>
            </a:r>
            <a:r>
              <a:rPr lang="es-ES" dirty="0" err="1" smtClean="0"/>
              <a:t>provider</a:t>
            </a:r>
            <a:r>
              <a:rPr lang="es-ES" dirty="0" smtClean="0"/>
              <a:t> </a:t>
            </a:r>
            <a:r>
              <a:rPr lang="es-ES" dirty="0" err="1" smtClean="0"/>
              <a:t>by</a:t>
            </a:r>
            <a:r>
              <a:rPr lang="es-ES" dirty="0" smtClean="0"/>
              <a:t> </a:t>
            </a:r>
            <a:r>
              <a:rPr lang="es-ES" dirty="0" err="1" smtClean="0"/>
              <a:t>far</a:t>
            </a:r>
            <a:r>
              <a:rPr lang="es-ES" dirty="0" smtClean="0"/>
              <a:t>. </a:t>
            </a:r>
            <a:r>
              <a:rPr lang="es-ES" dirty="0" err="1" smtClean="0"/>
              <a:t>It</a:t>
            </a:r>
            <a:r>
              <a:rPr lang="es-ES" dirty="0" smtClean="0"/>
              <a:t> has a 45% share in </a:t>
            </a:r>
            <a:r>
              <a:rPr lang="es-ES" dirty="0" err="1" smtClean="0"/>
              <a:t>the</a:t>
            </a:r>
            <a:r>
              <a:rPr lang="es-ES" dirty="0" smtClean="0"/>
              <a:t> </a:t>
            </a:r>
            <a:r>
              <a:rPr lang="es-ES" dirty="0" err="1" smtClean="0"/>
              <a:t>cloud</a:t>
            </a:r>
            <a:r>
              <a:rPr lang="es-ES" dirty="0" smtClean="0"/>
              <a:t> </a:t>
            </a:r>
            <a:r>
              <a:rPr lang="es-ES" dirty="0" err="1" smtClean="0"/>
              <a:t>infrastructure</a:t>
            </a:r>
            <a:r>
              <a:rPr lang="es-ES" dirty="0" smtClean="0"/>
              <a:t> </a:t>
            </a:r>
            <a:r>
              <a:rPr lang="es-ES" dirty="0" err="1" smtClean="0"/>
              <a:t>market</a:t>
            </a:r>
            <a:r>
              <a:rPr lang="es-ES" dirty="0" smtClean="0"/>
              <a:t>, </a:t>
            </a:r>
            <a:r>
              <a:rPr lang="es-ES" dirty="0" err="1" smtClean="0"/>
              <a:t>which</a:t>
            </a:r>
            <a:r>
              <a:rPr lang="es-ES" dirty="0" smtClean="0"/>
              <a:t> </a:t>
            </a:r>
            <a:r>
              <a:rPr lang="es-ES" dirty="0" err="1" smtClean="0"/>
              <a:t>is</a:t>
            </a:r>
            <a:r>
              <a:rPr lang="es-ES" dirty="0" smtClean="0"/>
              <a:t> more tan </a:t>
            </a:r>
            <a:r>
              <a:rPr lang="es-ES" dirty="0" err="1" smtClean="0"/>
              <a:t>the</a:t>
            </a:r>
            <a:r>
              <a:rPr lang="es-ES" dirty="0" smtClean="0"/>
              <a:t> </a:t>
            </a:r>
            <a:r>
              <a:rPr lang="es-ES" dirty="0" err="1" smtClean="0"/>
              <a:t>next</a:t>
            </a:r>
            <a:r>
              <a:rPr lang="es-ES" dirty="0" smtClean="0"/>
              <a:t> </a:t>
            </a:r>
            <a:r>
              <a:rPr lang="es-ES" dirty="0" err="1" smtClean="0"/>
              <a:t>three</a:t>
            </a:r>
            <a:r>
              <a:rPr lang="es-ES" dirty="0" smtClean="0"/>
              <a:t> </a:t>
            </a:r>
            <a:r>
              <a:rPr lang="es-ES" dirty="0" err="1" smtClean="0"/>
              <a:t>biggest</a:t>
            </a:r>
            <a:r>
              <a:rPr lang="es-ES" dirty="0" smtClean="0"/>
              <a:t> </a:t>
            </a:r>
            <a:r>
              <a:rPr lang="es-ES" dirty="0" err="1" smtClean="0"/>
              <a:t>competitors</a:t>
            </a:r>
            <a:r>
              <a:rPr lang="es-ES" dirty="0" smtClean="0"/>
              <a:t> (Microsoft, Google and IBM) </a:t>
            </a:r>
            <a:r>
              <a:rPr lang="es-ES" dirty="0" err="1" smtClean="0"/>
              <a:t>combined</a:t>
            </a:r>
            <a:r>
              <a:rPr lang="es-ES" dirty="0" smtClean="0"/>
              <a:t>.</a:t>
            </a:r>
          </a:p>
          <a:p>
            <a:r>
              <a:rPr lang="es-ES" dirty="0" smtClean="0"/>
              <a:t>AWS </a:t>
            </a:r>
            <a:r>
              <a:rPr lang="es-ES" dirty="0" err="1" smtClean="0"/>
              <a:t>provides</a:t>
            </a:r>
            <a:r>
              <a:rPr lang="es-ES" dirty="0" smtClean="0"/>
              <a:t> a </a:t>
            </a:r>
            <a:r>
              <a:rPr lang="es-ES" dirty="0" err="1" smtClean="0"/>
              <a:t>huge</a:t>
            </a:r>
            <a:r>
              <a:rPr lang="es-ES" dirty="0" smtClean="0"/>
              <a:t> </a:t>
            </a:r>
            <a:r>
              <a:rPr lang="es-ES" dirty="0" err="1" smtClean="0"/>
              <a:t>range</a:t>
            </a:r>
            <a:r>
              <a:rPr lang="es-ES" dirty="0" smtClean="0"/>
              <a:t> of </a:t>
            </a:r>
            <a:r>
              <a:rPr lang="es-ES" dirty="0" err="1" smtClean="0"/>
              <a:t>reliable</a:t>
            </a:r>
            <a:r>
              <a:rPr lang="es-ES" dirty="0" smtClean="0"/>
              <a:t> and </a:t>
            </a:r>
            <a:r>
              <a:rPr lang="es-ES" dirty="0" err="1" smtClean="0"/>
              <a:t>scalable</a:t>
            </a:r>
            <a:r>
              <a:rPr lang="es-ES" dirty="0" smtClean="0"/>
              <a:t> </a:t>
            </a:r>
            <a:r>
              <a:rPr lang="es-ES" dirty="0" err="1" smtClean="0"/>
              <a:t>cloud</a:t>
            </a:r>
            <a:r>
              <a:rPr lang="es-ES" dirty="0" smtClean="0"/>
              <a:t> hosting </a:t>
            </a:r>
            <a:r>
              <a:rPr lang="es-ES" dirty="0" err="1" smtClean="0"/>
              <a:t>services</a:t>
            </a:r>
            <a:r>
              <a:rPr lang="es-ES" dirty="0" smtClean="0"/>
              <a:t>.</a:t>
            </a:r>
          </a:p>
          <a:p>
            <a:r>
              <a:rPr lang="es-ES" dirty="0" smtClean="0"/>
              <a:t>AWS </a:t>
            </a:r>
            <a:r>
              <a:rPr lang="es-ES" dirty="0" err="1" smtClean="0"/>
              <a:t>offer</a:t>
            </a:r>
            <a:r>
              <a:rPr lang="es-ES" dirty="0" smtClean="0"/>
              <a:t> a Free </a:t>
            </a:r>
            <a:r>
              <a:rPr lang="es-ES" dirty="0" err="1" smtClean="0"/>
              <a:t>Tier</a:t>
            </a:r>
            <a:r>
              <a:rPr lang="es-ES" dirty="0"/>
              <a:t> </a:t>
            </a:r>
            <a:r>
              <a:rPr lang="es-ES" dirty="0" err="1" smtClean="0"/>
              <a:t>for</a:t>
            </a:r>
            <a:r>
              <a:rPr lang="es-ES" dirty="0" smtClean="0"/>
              <a:t> new </a:t>
            </a:r>
            <a:r>
              <a:rPr lang="es-ES" dirty="0" err="1" smtClean="0"/>
              <a:t>accounts</a:t>
            </a:r>
            <a:r>
              <a:rPr lang="es-ES" dirty="0" smtClean="0"/>
              <a:t> </a:t>
            </a:r>
            <a:r>
              <a:rPr lang="es-ES" dirty="0" err="1" smtClean="0"/>
              <a:t>with</a:t>
            </a:r>
            <a:r>
              <a:rPr lang="es-ES" dirty="0" smtClean="0"/>
              <a:t> </a:t>
            </a:r>
            <a:r>
              <a:rPr lang="es-ES" dirty="0" err="1" smtClean="0"/>
              <a:t>certain</a:t>
            </a:r>
            <a:r>
              <a:rPr lang="es-ES" dirty="0" smtClean="0"/>
              <a:t> </a:t>
            </a:r>
            <a:r>
              <a:rPr lang="es-ES" dirty="0" err="1" smtClean="0"/>
              <a:t>limitations</a:t>
            </a:r>
            <a:r>
              <a:rPr lang="es-ES" dirty="0" smtClean="0"/>
              <a:t> </a:t>
            </a:r>
            <a:r>
              <a:rPr lang="es-ES" dirty="0" err="1" smtClean="0"/>
              <a:t>during</a:t>
            </a:r>
            <a:r>
              <a:rPr lang="es-ES" dirty="0" smtClean="0"/>
              <a:t> </a:t>
            </a:r>
            <a:r>
              <a:rPr lang="es-ES" dirty="0" err="1" smtClean="0"/>
              <a:t>one</a:t>
            </a:r>
            <a:r>
              <a:rPr lang="es-ES" dirty="0" smtClean="0"/>
              <a:t> </a:t>
            </a:r>
            <a:r>
              <a:rPr lang="es-ES" dirty="0" err="1" smtClean="0"/>
              <a:t>year</a:t>
            </a:r>
            <a:r>
              <a:rPr lang="es-ES" dirty="0" smtClean="0"/>
              <a:t>. </a:t>
            </a:r>
            <a:r>
              <a:rPr lang="es-ES" dirty="0" err="1" smtClean="0"/>
              <a:t>For</a:t>
            </a:r>
            <a:r>
              <a:rPr lang="es-ES" dirty="0" smtClean="0"/>
              <a:t> </a:t>
            </a:r>
            <a:r>
              <a:rPr lang="es-ES" dirty="0" err="1" smtClean="0"/>
              <a:t>example</a:t>
            </a:r>
            <a:r>
              <a:rPr lang="es-ES" dirty="0" smtClean="0"/>
              <a:t> </a:t>
            </a:r>
            <a:r>
              <a:rPr lang="es-ES" dirty="0" err="1" smtClean="0"/>
              <a:t>we</a:t>
            </a:r>
            <a:r>
              <a:rPr lang="es-ES" dirty="0" smtClean="0"/>
              <a:t> can use a single EC2 </a:t>
            </a:r>
            <a:r>
              <a:rPr lang="es-ES" dirty="0" err="1" smtClean="0"/>
              <a:t>instance</a:t>
            </a:r>
            <a:r>
              <a:rPr lang="es-ES" dirty="0" smtClean="0"/>
              <a:t> </a:t>
            </a:r>
            <a:r>
              <a:rPr lang="es-ES" dirty="0" err="1" smtClean="0"/>
              <a:t>for</a:t>
            </a:r>
            <a:r>
              <a:rPr lang="es-ES" dirty="0" smtClean="0"/>
              <a:t> 750 </a:t>
            </a:r>
            <a:r>
              <a:rPr lang="es-ES" dirty="0" err="1" smtClean="0"/>
              <a:t>Hours</a:t>
            </a:r>
            <a:r>
              <a:rPr lang="es-ES" dirty="0" smtClean="0"/>
              <a:t> a </a:t>
            </a:r>
            <a:r>
              <a:rPr lang="es-ES" dirty="0" err="1" smtClean="0"/>
              <a:t>month</a:t>
            </a:r>
            <a:r>
              <a:rPr lang="es-ES" dirty="0" smtClean="0"/>
              <a:t> </a:t>
            </a:r>
            <a:r>
              <a:rPr lang="es-ES" dirty="0" err="1" smtClean="0"/>
              <a:t>for</a:t>
            </a:r>
            <a:r>
              <a:rPr lang="es-ES" dirty="0" smtClean="0"/>
              <a:t> 12 </a:t>
            </a:r>
            <a:r>
              <a:rPr lang="es-ES" dirty="0" err="1" smtClean="0"/>
              <a:t>months</a:t>
            </a:r>
            <a:r>
              <a:rPr lang="es-ES" dirty="0" smtClean="0"/>
              <a:t> </a:t>
            </a:r>
            <a:r>
              <a:rPr lang="es-ES" dirty="0" err="1" smtClean="0"/>
              <a:t>for</a:t>
            </a:r>
            <a:r>
              <a:rPr lang="es-ES" dirty="0" smtClean="0"/>
              <a:t> free, as </a:t>
            </a:r>
            <a:r>
              <a:rPr lang="es-ES" dirty="0" err="1" smtClean="0"/>
              <a:t>long</a:t>
            </a:r>
            <a:r>
              <a:rPr lang="es-ES" dirty="0" smtClean="0"/>
              <a:t> as </a:t>
            </a:r>
            <a:r>
              <a:rPr lang="es-ES" dirty="0" err="1" smtClean="0"/>
              <a:t>it</a:t>
            </a:r>
            <a:r>
              <a:rPr lang="es-ES" dirty="0" smtClean="0"/>
              <a:t> </a:t>
            </a:r>
            <a:r>
              <a:rPr lang="es-ES" dirty="0" err="1" smtClean="0"/>
              <a:t>have</a:t>
            </a:r>
            <a:r>
              <a:rPr lang="es-ES" dirty="0" smtClean="0"/>
              <a:t> </a:t>
            </a:r>
            <a:r>
              <a:rPr lang="es-ES" dirty="0" err="1" smtClean="0"/>
              <a:t>the</a:t>
            </a:r>
            <a:r>
              <a:rPr lang="es-ES" dirty="0" smtClean="0"/>
              <a:t> t2.micro </a:t>
            </a:r>
            <a:r>
              <a:rPr lang="es-ES" dirty="0" err="1" smtClean="0"/>
              <a:t>type</a:t>
            </a:r>
            <a:r>
              <a:rPr lang="es-ES" dirty="0" smtClean="0"/>
              <a:t>.</a:t>
            </a:r>
            <a:endParaRPr lang="en-US" dirty="0"/>
          </a:p>
        </p:txBody>
      </p:sp>
    </p:spTree>
    <p:extLst>
      <p:ext uri="{BB962C8B-B14F-4D97-AF65-F5344CB8AC3E}">
        <p14:creationId xmlns:p14="http://schemas.microsoft.com/office/powerpoint/2010/main" val="2088927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will use the t2.micro instance type, as it's the cheapest</a:t>
            </a:r>
          </a:p>
          <a:p>
            <a:pPr marL="0" indent="0">
              <a:buNone/>
            </a:pPr>
            <a:r>
              <a:rPr lang="en-US" dirty="0"/>
              <a:t>one and is available as part of Free Tier offering.</a:t>
            </a:r>
          </a:p>
        </p:txBody>
      </p:sp>
    </p:spTree>
    <p:extLst>
      <p:ext uri="{BB962C8B-B14F-4D97-AF65-F5344CB8AC3E}">
        <p14:creationId xmlns:p14="http://schemas.microsoft.com/office/powerpoint/2010/main" val="120188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2E05DA4-F097-4731-B097-9A8D92491C6A}"/>
              </a:ext>
            </a:extLst>
          </p:cNvPr>
          <p:cNvSpPr>
            <a:spLocks noGrp="1"/>
          </p:cNvSpPr>
          <p:nvPr>
            <p:ph type="title"/>
          </p:nvPr>
        </p:nvSpPr>
        <p:spPr/>
        <p:txBody>
          <a:bodyPr/>
          <a:lstStyle/>
          <a:p>
            <a:pPr algn="ctr"/>
            <a:r>
              <a:rPr lang="es-ES" dirty="0" err="1"/>
              <a:t>Elements</a:t>
            </a:r>
            <a:r>
              <a:rPr lang="es-ES" dirty="0"/>
              <a:t> </a:t>
            </a:r>
            <a:r>
              <a:rPr lang="es-ES" dirty="0" err="1"/>
              <a:t>that</a:t>
            </a:r>
            <a:r>
              <a:rPr lang="es-ES" dirty="0"/>
              <a:t> a </a:t>
            </a:r>
            <a:r>
              <a:rPr lang="es-ES" dirty="0" err="1"/>
              <a:t>terraform</a:t>
            </a:r>
            <a:r>
              <a:rPr lang="es-ES" dirty="0"/>
              <a:t> script </a:t>
            </a:r>
            <a:r>
              <a:rPr lang="es-ES" dirty="0" err="1"/>
              <a:t>contains</a:t>
            </a:r>
            <a:r>
              <a:rPr lang="es-ES" dirty="0"/>
              <a:t>.</a:t>
            </a:r>
          </a:p>
        </p:txBody>
      </p:sp>
      <p:sp>
        <p:nvSpPr>
          <p:cNvPr id="3" name="Marcador de contenido 2">
            <a:extLst>
              <a:ext uri="{FF2B5EF4-FFF2-40B4-BE49-F238E27FC236}">
                <a16:creationId xmlns="" xmlns:a16="http://schemas.microsoft.com/office/drawing/2014/main" id="{72058AC2-F6B1-4366-BEE1-37D5B127EA0F}"/>
              </a:ext>
            </a:extLst>
          </p:cNvPr>
          <p:cNvSpPr>
            <a:spLocks noGrp="1"/>
          </p:cNvSpPr>
          <p:nvPr>
            <p:ph idx="1"/>
          </p:nvPr>
        </p:nvSpPr>
        <p:spPr/>
        <p:txBody>
          <a:bodyPr/>
          <a:lstStyle/>
          <a:p>
            <a:r>
              <a:rPr lang="es-ES" dirty="0" err="1" smtClean="0"/>
              <a:t>Provider</a:t>
            </a:r>
            <a:r>
              <a:rPr lang="es-ES" dirty="0" smtClean="0"/>
              <a:t> -&gt; </a:t>
            </a:r>
            <a:r>
              <a:rPr lang="es-ES" dirty="0" err="1" smtClean="0"/>
              <a:t>This</a:t>
            </a:r>
            <a:r>
              <a:rPr lang="es-ES" dirty="0" smtClean="0"/>
              <a:t> </a:t>
            </a:r>
            <a:r>
              <a:rPr lang="es-ES" dirty="0" err="1" smtClean="0"/>
              <a:t>connect</a:t>
            </a:r>
            <a:r>
              <a:rPr lang="es-ES" dirty="0" smtClean="0"/>
              <a:t> </a:t>
            </a:r>
            <a:r>
              <a:rPr lang="es-ES" dirty="0" err="1" smtClean="0"/>
              <a:t>Terraform</a:t>
            </a:r>
            <a:r>
              <a:rPr lang="es-ES" dirty="0" smtClean="0"/>
              <a:t> </a:t>
            </a:r>
            <a:r>
              <a:rPr lang="es-ES" dirty="0" err="1" smtClean="0"/>
              <a:t>to</a:t>
            </a:r>
            <a:r>
              <a:rPr lang="es-ES" dirty="0" smtClean="0"/>
              <a:t> </a:t>
            </a:r>
            <a:r>
              <a:rPr lang="es-ES" dirty="0" err="1" smtClean="0"/>
              <a:t>the</a:t>
            </a:r>
            <a:r>
              <a:rPr lang="es-ES" dirty="0" smtClean="0"/>
              <a:t> </a:t>
            </a:r>
            <a:r>
              <a:rPr lang="es-ES" dirty="0" err="1" smtClean="0"/>
              <a:t>infrastructure</a:t>
            </a:r>
            <a:r>
              <a:rPr lang="es-ES" dirty="0" smtClean="0"/>
              <a:t> </a:t>
            </a:r>
            <a:r>
              <a:rPr lang="es-ES" dirty="0" err="1" smtClean="0"/>
              <a:t>you</a:t>
            </a:r>
            <a:r>
              <a:rPr lang="es-ES" dirty="0" smtClean="0"/>
              <a:t> </a:t>
            </a:r>
            <a:r>
              <a:rPr lang="es-ES" dirty="0" err="1" smtClean="0"/>
              <a:t>want</a:t>
            </a:r>
            <a:r>
              <a:rPr lang="es-ES" dirty="0" smtClean="0"/>
              <a:t> </a:t>
            </a:r>
            <a:r>
              <a:rPr lang="es-ES" dirty="0" err="1" smtClean="0"/>
              <a:t>to</a:t>
            </a:r>
            <a:r>
              <a:rPr lang="es-ES" dirty="0" smtClean="0"/>
              <a:t> </a:t>
            </a:r>
            <a:r>
              <a:rPr lang="es-ES" dirty="0" err="1" smtClean="0"/>
              <a:t>manage</a:t>
            </a:r>
            <a:r>
              <a:rPr lang="es-ES" dirty="0" smtClean="0"/>
              <a:t>. </a:t>
            </a:r>
            <a:endParaRPr lang="es-ES" dirty="0"/>
          </a:p>
          <a:p>
            <a:r>
              <a:rPr lang="es-ES" dirty="0" err="1" smtClean="0"/>
              <a:t>Resource</a:t>
            </a:r>
            <a:r>
              <a:rPr lang="es-ES" dirty="0" smtClean="0"/>
              <a:t> -&gt; </a:t>
            </a:r>
            <a:r>
              <a:rPr lang="es-ES" dirty="0" err="1" smtClean="0"/>
              <a:t>They</a:t>
            </a:r>
            <a:r>
              <a:rPr lang="es-ES" dirty="0" smtClean="0"/>
              <a:t> </a:t>
            </a:r>
            <a:r>
              <a:rPr lang="es-ES" dirty="0" err="1" smtClean="0"/>
              <a:t>represent</a:t>
            </a:r>
            <a:r>
              <a:rPr lang="es-ES" dirty="0" smtClean="0"/>
              <a:t> </a:t>
            </a:r>
            <a:r>
              <a:rPr lang="es-ES" dirty="0" err="1" smtClean="0"/>
              <a:t>the</a:t>
            </a:r>
            <a:r>
              <a:rPr lang="es-ES" dirty="0" smtClean="0"/>
              <a:t> </a:t>
            </a:r>
            <a:r>
              <a:rPr lang="es-ES" dirty="0" err="1" smtClean="0"/>
              <a:t>infrastructure</a:t>
            </a:r>
            <a:r>
              <a:rPr lang="es-ES" dirty="0" smtClean="0"/>
              <a:t> </a:t>
            </a:r>
            <a:r>
              <a:rPr lang="es-ES" dirty="0" err="1" smtClean="0"/>
              <a:t>components</a:t>
            </a:r>
            <a:r>
              <a:rPr lang="es-ES" dirty="0" smtClean="0"/>
              <a:t> </a:t>
            </a:r>
            <a:r>
              <a:rPr lang="es-ES" dirty="0" err="1" smtClean="0"/>
              <a:t>you</a:t>
            </a:r>
            <a:r>
              <a:rPr lang="es-ES" dirty="0" smtClean="0"/>
              <a:t> </a:t>
            </a:r>
            <a:r>
              <a:rPr lang="es-ES" dirty="0" err="1" smtClean="0"/>
              <a:t>want</a:t>
            </a:r>
            <a:r>
              <a:rPr lang="es-ES" dirty="0" smtClean="0"/>
              <a:t> </a:t>
            </a:r>
            <a:r>
              <a:rPr lang="es-ES" dirty="0" err="1" smtClean="0"/>
              <a:t>to</a:t>
            </a:r>
            <a:r>
              <a:rPr lang="es-ES" dirty="0" smtClean="0"/>
              <a:t> </a:t>
            </a:r>
            <a:r>
              <a:rPr lang="es-ES" dirty="0" err="1" smtClean="0"/>
              <a:t>manage</a:t>
            </a:r>
            <a:r>
              <a:rPr lang="es-ES" dirty="0" smtClean="0"/>
              <a:t> : hosts, </a:t>
            </a:r>
            <a:r>
              <a:rPr lang="es-ES" dirty="0" err="1" smtClean="0"/>
              <a:t>networks</a:t>
            </a:r>
            <a:r>
              <a:rPr lang="es-ES" dirty="0" smtClean="0"/>
              <a:t>, firewalls, </a:t>
            </a:r>
            <a:r>
              <a:rPr lang="es-ES" dirty="0" err="1" smtClean="0"/>
              <a:t>databases</a:t>
            </a:r>
            <a:r>
              <a:rPr lang="es-ES" dirty="0" smtClean="0"/>
              <a:t>, etc.</a:t>
            </a:r>
            <a:endParaRPr lang="es-ES" dirty="0"/>
          </a:p>
          <a:p>
            <a:r>
              <a:rPr lang="es-ES" dirty="0"/>
              <a:t>Tags</a:t>
            </a:r>
          </a:p>
          <a:p>
            <a:r>
              <a:rPr lang="es-ES" dirty="0"/>
              <a:t>Variables</a:t>
            </a:r>
          </a:p>
          <a:p>
            <a:pPr lvl="1"/>
            <a:r>
              <a:rPr lang="es-ES" dirty="0" err="1"/>
              <a:t>Strings</a:t>
            </a:r>
            <a:endParaRPr lang="es-ES" dirty="0"/>
          </a:p>
          <a:p>
            <a:pPr lvl="1"/>
            <a:r>
              <a:rPr lang="es-ES" dirty="0" err="1"/>
              <a:t>Maps</a:t>
            </a:r>
            <a:endParaRPr lang="es-ES" dirty="0"/>
          </a:p>
          <a:p>
            <a:pPr lvl="1"/>
            <a:r>
              <a:rPr lang="es-ES" dirty="0" err="1"/>
              <a:t>Lists</a:t>
            </a:r>
            <a:endParaRPr lang="es-ES" dirty="0"/>
          </a:p>
          <a:p>
            <a:endParaRPr lang="es-ES" dirty="0"/>
          </a:p>
        </p:txBody>
      </p:sp>
    </p:spTree>
    <p:extLst>
      <p:ext uri="{BB962C8B-B14F-4D97-AF65-F5344CB8AC3E}">
        <p14:creationId xmlns:p14="http://schemas.microsoft.com/office/powerpoint/2010/main" val="225068223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2901</TotalTime>
  <Words>2011</Words>
  <Application>Microsoft Macintosh PowerPoint</Application>
  <PresentationFormat>Custom</PresentationFormat>
  <Paragraphs>129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Tema de Office</vt:lpstr>
      <vt:lpstr>Terraform</vt:lpstr>
      <vt:lpstr>What solves terraform?</vt:lpstr>
      <vt:lpstr>What is terraform ?</vt:lpstr>
      <vt:lpstr>PowerPoint Presentation</vt:lpstr>
      <vt:lpstr>Terraform vs Other infrastructure code tools </vt:lpstr>
      <vt:lpstr>Mutable vs Inmutable (infrastructure)</vt:lpstr>
      <vt:lpstr>Amazon Web Services (AWS)</vt:lpstr>
      <vt:lpstr>PowerPoint Presentation</vt:lpstr>
      <vt:lpstr>Elements that a terraform script contains.</vt:lpstr>
      <vt:lpstr>Variables</vt:lpstr>
      <vt:lpstr>Terraform basic commands</vt:lpstr>
      <vt:lpstr>PowerPoint Presentation</vt:lpstr>
      <vt:lpstr>How to create and deploy an instance.</vt:lpstr>
      <vt:lpstr>PowerPoint Presentation</vt:lpstr>
      <vt:lpstr>PowerPoint Presentation</vt:lpstr>
      <vt:lpstr>PowerPoint Presentation</vt:lpstr>
      <vt:lpstr>Virtual private cloud (VPC)</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Jlcc</dc:creator>
  <cp:lastModifiedBy>Jose Choque</cp:lastModifiedBy>
  <cp:revision>74</cp:revision>
  <dcterms:created xsi:type="dcterms:W3CDTF">2018-01-16T16:43:58Z</dcterms:created>
  <dcterms:modified xsi:type="dcterms:W3CDTF">2018-01-23T01:53:43Z</dcterms:modified>
</cp:coreProperties>
</file>