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46"/>
  </p:notesMasterIdLst>
  <p:handoutMasterIdLst>
    <p:handoutMasterId r:id="rId47"/>
  </p:handoutMasterIdLst>
  <p:sldIdLst>
    <p:sldId id="385" r:id="rId2"/>
    <p:sldId id="257" r:id="rId3"/>
    <p:sldId id="347" r:id="rId4"/>
    <p:sldId id="348" r:id="rId5"/>
    <p:sldId id="350" r:id="rId6"/>
    <p:sldId id="351" r:id="rId7"/>
    <p:sldId id="353" r:id="rId8"/>
    <p:sldId id="374" r:id="rId9"/>
    <p:sldId id="386" r:id="rId10"/>
    <p:sldId id="354" r:id="rId11"/>
    <p:sldId id="352" r:id="rId12"/>
    <p:sldId id="375" r:id="rId13"/>
    <p:sldId id="376" r:id="rId14"/>
    <p:sldId id="355" r:id="rId15"/>
    <p:sldId id="387" r:id="rId16"/>
    <p:sldId id="356" r:id="rId17"/>
    <p:sldId id="377" r:id="rId18"/>
    <p:sldId id="378" r:id="rId19"/>
    <p:sldId id="379" r:id="rId20"/>
    <p:sldId id="357" r:id="rId21"/>
    <p:sldId id="358" r:id="rId22"/>
    <p:sldId id="359" r:id="rId23"/>
    <p:sldId id="360" r:id="rId24"/>
    <p:sldId id="361" r:id="rId25"/>
    <p:sldId id="380" r:id="rId26"/>
    <p:sldId id="381" r:id="rId27"/>
    <p:sldId id="382" r:id="rId28"/>
    <p:sldId id="362" r:id="rId29"/>
    <p:sldId id="383" r:id="rId30"/>
    <p:sldId id="384" r:id="rId31"/>
    <p:sldId id="363" r:id="rId32"/>
    <p:sldId id="364" r:id="rId33"/>
    <p:sldId id="365" r:id="rId34"/>
    <p:sldId id="366" r:id="rId35"/>
    <p:sldId id="367" r:id="rId36"/>
    <p:sldId id="368" r:id="rId37"/>
    <p:sldId id="369" r:id="rId38"/>
    <p:sldId id="370" r:id="rId39"/>
    <p:sldId id="371" r:id="rId40"/>
    <p:sldId id="372" r:id="rId41"/>
    <p:sldId id="373" r:id="rId42"/>
    <p:sldId id="307" r:id="rId43"/>
    <p:sldId id="308" r:id="rId44"/>
    <p:sldId id="346" r:id="rId45"/>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70A5"/>
    <a:srgbClr val="FFFFFF"/>
    <a:srgbClr val="96CDEE"/>
    <a:srgbClr val="0F3F5D"/>
    <a:srgbClr val="01773A"/>
    <a:srgbClr val="156B13"/>
    <a:srgbClr val="008000"/>
    <a:srgbClr val="F20000"/>
    <a:srgbClr val="66CC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96408" autoAdjust="0"/>
  </p:normalViewPr>
  <p:slideViewPr>
    <p:cSldViewPr>
      <p:cViewPr varScale="1">
        <p:scale>
          <a:sx n="118" d="100"/>
          <a:sy n="118" d="100"/>
        </p:scale>
        <p:origin x="70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2/3/2019</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2/3/2019</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879267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42</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43</a:t>
            </a:fld>
            <a:endParaRPr lang="en-US" dirty="0"/>
          </a:p>
        </p:txBody>
      </p:sp>
    </p:spTree>
    <p:extLst>
      <p:ext uri="{BB962C8B-B14F-4D97-AF65-F5344CB8AC3E}">
        <p14:creationId xmlns:p14="http://schemas.microsoft.com/office/powerpoint/2010/main" val="2976098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44</a:t>
            </a:fld>
            <a:endParaRPr lang="en-US" dirty="0"/>
          </a:p>
        </p:txBody>
      </p:sp>
    </p:spTree>
    <p:extLst>
      <p:ext uri="{BB962C8B-B14F-4D97-AF65-F5344CB8AC3E}">
        <p14:creationId xmlns:p14="http://schemas.microsoft.com/office/powerpoint/2010/main" val="177359557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Footer Placeholder 5"/>
          <p:cNvSpPr>
            <a:spLocks noGrp="1"/>
          </p:cNvSpPr>
          <p:nvPr>
            <p:ph type="ftr" sz="quarter" idx="10"/>
          </p:nvPr>
        </p:nvSpPr>
        <p:spPr>
          <a:xfrm>
            <a:off x="1204120" y="6363869"/>
            <a:ext cx="6201666" cy="366183"/>
          </a:xfrm>
        </p:spPr>
        <p:txBody>
          <a:bodyPr/>
          <a:lstStyle>
            <a:lvl1pPr>
              <a:defRPr sz="600"/>
            </a:lvl1p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1" name="Picture 10" descr="Title_Slid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134" y="253999"/>
            <a:ext cx="8713465" cy="6557233"/>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7" name="Picture 1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pic>
        <p:nvPicPr>
          <p:cNvPr id="18" name="Picture 17"/>
          <p:cNvPicPr>
            <a:picLocks noChangeAspect="1"/>
          </p:cNvPicPr>
          <p:nvPr userDrawn="1"/>
        </p:nvPicPr>
        <p:blipFill>
          <a:blip r:embed="rId9"/>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1"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7" name="Picture 1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8" name="Picture 17"/>
          <p:cNvPicPr>
            <a:picLocks noChangeAspect="1"/>
          </p:cNvPicPr>
          <p:nvPr userDrawn="1"/>
        </p:nvPicPr>
        <p:blipFill>
          <a:blip r:embed="rId9"/>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2" name="Footer Placeholder 1"/>
          <p:cNvSpPr>
            <a:spLocks noGrp="1"/>
          </p:cNvSpPr>
          <p:nvPr>
            <p:ph type="ftr" sz="quarter" idx="10"/>
          </p:nvPr>
        </p:nvSpPr>
        <p:spPr>
          <a:xfrm>
            <a:off x="1597682" y="6400800"/>
            <a:ext cx="6781693" cy="244535"/>
          </a:xfrm>
        </p:spPr>
        <p:txBody>
          <a:bodyPr/>
          <a:lstStyle>
            <a:lvl1pPr>
              <a:defRPr sz="800" b="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0" name="Picture 9"/>
          <p:cNvPicPr>
            <a:picLocks noChangeAspect="1"/>
          </p:cNvPicPr>
          <p:nvPr userDrawn="1"/>
        </p:nvPicPr>
        <p:blipFill>
          <a:blip r:embed="rId5"/>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lvl1pPr>
              <a:defRPr b="1"/>
            </a:lvl1p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3" name="Footer Placeholder 2"/>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1" name="Picture 10"/>
          <p:cNvPicPr>
            <a:picLocks noChangeAspect="1"/>
          </p:cNvPicPr>
          <p:nvPr userDrawn="1"/>
        </p:nvPicPr>
        <p:blipFill>
          <a:blip r:embed="rId5"/>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4703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1" name="Picture 10" descr="Title_Slid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134" y="253999"/>
            <a:ext cx="8713465" cy="6557233"/>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8" name="Picture 1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sp>
        <p:nvSpPr>
          <p:cNvPr id="7" name="Content Placeholder 6"/>
          <p:cNvSpPr>
            <a:spLocks noGrp="1"/>
          </p:cNvSpPr>
          <p:nvPr>
            <p:ph sz="quarter" idx="10"/>
          </p:nvPr>
        </p:nvSpPr>
        <p:spPr>
          <a:xfrm>
            <a:off x="1485900" y="6324600"/>
            <a:ext cx="5753100" cy="292388"/>
          </a:xfrm>
        </p:spPr>
        <p:txBody>
          <a:bodyPr/>
          <a:lstStyle/>
          <a:p>
            <a:pPr lvl="0"/>
            <a:endParaRPr lang="en-IN" dirty="0"/>
          </a:p>
        </p:txBody>
      </p:sp>
      <p:pic>
        <p:nvPicPr>
          <p:cNvPr id="15" name="Picture 14"/>
          <p:cNvPicPr>
            <a:picLocks noChangeAspect="1"/>
          </p:cNvPicPr>
          <p:nvPr userDrawn="1"/>
        </p:nvPicPr>
        <p:blipFill>
          <a:blip r:embed="rId9"/>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39503169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Lst>
  <p:hf hdr="0" dt="0"/>
  <p:txStyles>
    <p:titleStyle>
      <a:lvl1pPr algn="l" defTabSz="914400" rtl="0" eaLnBrk="1" latinLnBrk="0" hangingPunct="1">
        <a:lnSpc>
          <a:spcPct val="85000"/>
        </a:lnSpc>
        <a:spcBef>
          <a:spcPct val="0"/>
        </a:spcBef>
        <a:buNone/>
        <a:defRPr sz="2200" b="1"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1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image" Target="../media/image35.jpeg"/><Relationship Id="rId1" Type="http://schemas.openxmlformats.org/officeDocument/2006/relationships/slideLayout" Target="../slideLayouts/slideLayout3.xml"/><Relationship Id="rId4" Type="http://schemas.openxmlformats.org/officeDocument/2006/relationships/image" Target="../media/image3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362200"/>
            <a:ext cx="7747000" cy="727524"/>
          </a:xfrm>
        </p:spPr>
        <p:txBody>
          <a:bodyPr/>
          <a:lstStyle/>
          <a:p>
            <a:r>
              <a:rPr lang="en-US" b="1" noProof="0" dirty="0" smtClean="0"/>
              <a:t>Network+ Guide to Networks</a:t>
            </a:r>
            <a:r>
              <a:rPr lang="en-US" b="1" noProof="0" dirty="0"/>
              <a:t/>
            </a:r>
            <a:br>
              <a:rPr lang="en-US" b="1" noProof="0" dirty="0"/>
            </a:br>
            <a:r>
              <a:rPr lang="en-US" b="1" noProof="0" dirty="0" smtClean="0"/>
              <a:t>Eighth </a:t>
            </a:r>
            <a:r>
              <a:rPr lang="en-US" b="1" noProof="0" dirty="0"/>
              <a:t>Edition</a:t>
            </a:r>
          </a:p>
        </p:txBody>
      </p:sp>
      <p:sp>
        <p:nvSpPr>
          <p:cNvPr id="3" name="Subtitle 2"/>
          <p:cNvSpPr>
            <a:spLocks noGrp="1"/>
          </p:cNvSpPr>
          <p:nvPr>
            <p:ph type="subTitle" idx="1"/>
          </p:nvPr>
        </p:nvSpPr>
        <p:spPr>
          <a:xfrm>
            <a:off x="698500" y="3352800"/>
            <a:ext cx="7747000" cy="855619"/>
          </a:xfrm>
        </p:spPr>
        <p:txBody>
          <a:bodyPr/>
          <a:lstStyle/>
          <a:p>
            <a:r>
              <a:rPr lang="en-US" sz="2400" b="1" dirty="0">
                <a:solidFill>
                  <a:schemeClr val="tx1"/>
                </a:solidFill>
              </a:rPr>
              <a:t>Chapter 2</a:t>
            </a:r>
          </a:p>
          <a:p>
            <a:r>
              <a:rPr lang="en-US" sz="2400" b="1" dirty="0">
                <a:solidFill>
                  <a:schemeClr val="tx1"/>
                </a:solidFill>
              </a:rPr>
              <a:t>Network Infrastructure and Documentation</a:t>
            </a:r>
          </a:p>
        </p:txBody>
      </p:sp>
      <p:sp>
        <p:nvSpPr>
          <p:cNvPr id="5" name="Content Placeholder 4"/>
          <p:cNvSpPr>
            <a:spLocks noGrp="1"/>
          </p:cNvSpPr>
          <p:nvPr>
            <p:ph sz="quarter" idx="10"/>
          </p:nvPr>
        </p:nvSpPr>
        <p:spPr>
          <a:xfrm>
            <a:off x="1485900" y="6324600"/>
            <a:ext cx="5676900" cy="350865"/>
          </a:xfrm>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2019 Cengage. All Rights Reserved.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19602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From the Demarc to a Workstation (7 of 10)</a:t>
            </a:r>
            <a:endParaRPr lang="en-US" b="1" noProof="0" dirty="0"/>
          </a:p>
        </p:txBody>
      </p:sp>
      <p:pic>
        <p:nvPicPr>
          <p:cNvPr id="6" name="Picture 5" descr="Figure 2-7 VoIP equipment can connect VoIP phones to an analog telephone line or an analog&#10;phone system to the Internet; there are pros and cons to each approach. The image illustrates two sample of VoIP network layouts. The first sample: the telephone company connects through the VoIP gateway to the switch, which divides into the VoIP P B X and four analogue telephones. The second sample: the I S P connects through the switch, VoIP gateway, legacy PBX to the four analogue telephone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1295400"/>
            <a:ext cx="6248400" cy="4572000"/>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847029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From the Demarc to a Workstation (6 of 10)</a:t>
            </a:r>
            <a:endParaRPr lang="en-US" b="1" noProof="0" dirty="0"/>
          </a:p>
        </p:txBody>
      </p:sp>
      <p:sp>
        <p:nvSpPr>
          <p:cNvPr id="3" name="Content Placeholder 2"/>
          <p:cNvSpPr>
            <a:spLocks noGrp="1"/>
          </p:cNvSpPr>
          <p:nvPr>
            <p:ph idx="1"/>
          </p:nvPr>
        </p:nvSpPr>
        <p:spPr>
          <a:xfrm>
            <a:off x="365125" y="1538818"/>
            <a:ext cx="8415338" cy="3733843"/>
          </a:xfrm>
        </p:spPr>
        <p:txBody>
          <a:bodyPr/>
          <a:lstStyle/>
          <a:p>
            <a:pPr>
              <a:spcBef>
                <a:spcPts val="1000"/>
              </a:spcBef>
            </a:pPr>
            <a:r>
              <a:rPr lang="en-US" noProof="0" dirty="0" smtClean="0">
                <a:solidFill>
                  <a:schemeClr val="tx1"/>
                </a:solidFill>
              </a:rPr>
              <a:t>Data rooms, racks, and other equipment (continued):</a:t>
            </a:r>
          </a:p>
          <a:p>
            <a:pPr lvl="1">
              <a:spcBef>
                <a:spcPts val="1000"/>
              </a:spcBef>
            </a:pPr>
            <a:r>
              <a:rPr lang="en-US" noProof="0" dirty="0" smtClean="0">
                <a:solidFill>
                  <a:schemeClr val="tx1"/>
                </a:solidFill>
              </a:rPr>
              <a:t>V</a:t>
            </a:r>
            <a:r>
              <a:rPr lang="en-US" sz="100" noProof="0" dirty="0" smtClean="0">
                <a:solidFill>
                  <a:schemeClr val="tx1"/>
                </a:solidFill>
              </a:rPr>
              <a:t> </a:t>
            </a:r>
            <a:r>
              <a:rPr lang="en-US" noProof="0" dirty="0" smtClean="0">
                <a:solidFill>
                  <a:schemeClr val="tx1"/>
                </a:solidFill>
              </a:rPr>
              <a:t>o</a:t>
            </a:r>
            <a:r>
              <a:rPr lang="en-US" sz="100" noProof="0" dirty="0" smtClean="0">
                <a:solidFill>
                  <a:schemeClr val="tx1"/>
                </a:solidFill>
              </a:rPr>
              <a:t>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P telephone </a:t>
            </a:r>
            <a:r>
              <a:rPr lang="en-US" noProof="0" dirty="0">
                <a:solidFill>
                  <a:schemeClr val="tx1"/>
                </a:solidFill>
              </a:rPr>
              <a:t>equipment—Voice </a:t>
            </a:r>
            <a:r>
              <a:rPr lang="en-US" noProof="0" dirty="0" smtClean="0">
                <a:solidFill>
                  <a:schemeClr val="tx1"/>
                </a:solidFill>
              </a:rPr>
              <a:t>over I</a:t>
            </a:r>
            <a:r>
              <a:rPr lang="en-US" sz="100" noProof="0" dirty="0" smtClean="0">
                <a:solidFill>
                  <a:schemeClr val="tx1"/>
                </a:solidFill>
              </a:rPr>
              <a:t> </a:t>
            </a:r>
            <a:r>
              <a:rPr lang="en-US" noProof="0" dirty="0" smtClean="0">
                <a:solidFill>
                  <a:schemeClr val="tx1"/>
                </a:solidFill>
              </a:rPr>
              <a:t>P is the use of any network to carry voice signals using T</a:t>
            </a:r>
            <a:r>
              <a:rPr lang="en-US" sz="100" noProof="0" dirty="0" smtClean="0">
                <a:solidFill>
                  <a:schemeClr val="tx1"/>
                </a:solidFill>
              </a:rPr>
              <a:t> </a:t>
            </a:r>
            <a:r>
              <a:rPr lang="en-US" noProof="0" dirty="0" smtClean="0">
                <a:solidFill>
                  <a:schemeClr val="tx1"/>
                </a:solidFill>
              </a:rPr>
              <a:t>C</a:t>
            </a:r>
            <a:r>
              <a:rPr lang="en-US" sz="100" noProof="0" dirty="0" smtClean="0">
                <a:solidFill>
                  <a:schemeClr val="tx1"/>
                </a:solidFill>
              </a:rPr>
              <a:t> </a:t>
            </a:r>
            <a:r>
              <a:rPr lang="en-US" noProof="0" dirty="0" smtClean="0">
                <a:solidFill>
                  <a:schemeClr val="tx1"/>
                </a:solidFill>
              </a:rPr>
              <a:t>P/I</a:t>
            </a:r>
            <a:r>
              <a:rPr lang="en-US" sz="100" noProof="0" dirty="0" smtClean="0">
                <a:solidFill>
                  <a:schemeClr val="tx1"/>
                </a:solidFill>
              </a:rPr>
              <a:t> </a:t>
            </a:r>
            <a:r>
              <a:rPr lang="en-US" noProof="0" dirty="0" smtClean="0">
                <a:solidFill>
                  <a:schemeClr val="tx1"/>
                </a:solidFill>
              </a:rPr>
              <a:t>P protocols</a:t>
            </a:r>
          </a:p>
          <a:p>
            <a:pPr lvl="2">
              <a:spcBef>
                <a:spcPts val="1000"/>
              </a:spcBef>
            </a:pPr>
            <a:r>
              <a:rPr lang="en-US" b="1" noProof="0" dirty="0" smtClean="0">
                <a:solidFill>
                  <a:schemeClr val="tx1"/>
                </a:solidFill>
              </a:rPr>
              <a:t>V</a:t>
            </a:r>
            <a:r>
              <a:rPr lang="en-US" sz="100" b="1" noProof="0" dirty="0" smtClean="0">
                <a:solidFill>
                  <a:schemeClr val="tx1"/>
                </a:solidFill>
              </a:rPr>
              <a:t> </a:t>
            </a:r>
            <a:r>
              <a:rPr lang="en-US" b="1" noProof="0" dirty="0" smtClean="0">
                <a:solidFill>
                  <a:schemeClr val="tx1"/>
                </a:solidFill>
              </a:rPr>
              <a:t>o</a:t>
            </a:r>
            <a:r>
              <a:rPr lang="en-US" sz="100" b="1" noProof="0" dirty="0" smtClean="0">
                <a:solidFill>
                  <a:schemeClr val="tx1"/>
                </a:solidFill>
              </a:rPr>
              <a:t> </a:t>
            </a:r>
            <a:r>
              <a:rPr lang="en-US" b="1" noProof="0" dirty="0" smtClean="0">
                <a:solidFill>
                  <a:schemeClr val="tx1"/>
                </a:solidFill>
              </a:rPr>
              <a:t>I</a:t>
            </a:r>
            <a:r>
              <a:rPr lang="en-US" sz="100" b="1" noProof="0" dirty="0" smtClean="0">
                <a:solidFill>
                  <a:schemeClr val="tx1"/>
                </a:solidFill>
              </a:rPr>
              <a:t> </a:t>
            </a:r>
            <a:r>
              <a:rPr lang="en-US" b="1" noProof="0" dirty="0" smtClean="0">
                <a:solidFill>
                  <a:schemeClr val="tx1"/>
                </a:solidFill>
              </a:rPr>
              <a:t>P gateway</a:t>
            </a:r>
          </a:p>
          <a:p>
            <a:pPr lvl="2">
              <a:spcBef>
                <a:spcPts val="1000"/>
              </a:spcBef>
            </a:pPr>
            <a:r>
              <a:rPr lang="en-US" b="1" dirty="0">
                <a:solidFill>
                  <a:schemeClr val="tx1"/>
                </a:solidFill>
              </a:rPr>
              <a:t>V</a:t>
            </a:r>
            <a:r>
              <a:rPr lang="en-US" sz="100" b="1" dirty="0">
                <a:solidFill>
                  <a:schemeClr val="tx1"/>
                </a:solidFill>
              </a:rPr>
              <a:t> </a:t>
            </a:r>
            <a:r>
              <a:rPr lang="en-US" b="1" dirty="0">
                <a:solidFill>
                  <a:schemeClr val="tx1"/>
                </a:solidFill>
              </a:rPr>
              <a:t>o</a:t>
            </a:r>
            <a:r>
              <a:rPr lang="en-US" sz="100" b="1" dirty="0">
                <a:solidFill>
                  <a:schemeClr val="tx1"/>
                </a:solidFill>
              </a:rPr>
              <a:t> </a:t>
            </a:r>
            <a:r>
              <a:rPr lang="en-US" b="1" dirty="0">
                <a:solidFill>
                  <a:schemeClr val="tx1"/>
                </a:solidFill>
              </a:rPr>
              <a:t>I</a:t>
            </a:r>
            <a:r>
              <a:rPr lang="en-US" sz="100" b="1" dirty="0">
                <a:solidFill>
                  <a:schemeClr val="tx1"/>
                </a:solidFill>
              </a:rPr>
              <a:t> </a:t>
            </a:r>
            <a:r>
              <a:rPr lang="en-US" b="1" dirty="0">
                <a:solidFill>
                  <a:schemeClr val="tx1"/>
                </a:solidFill>
              </a:rPr>
              <a:t>P </a:t>
            </a:r>
            <a:r>
              <a:rPr lang="en-US" b="1" noProof="0" dirty="0" smtClean="0">
                <a:solidFill>
                  <a:schemeClr val="tx1"/>
                </a:solidFill>
              </a:rPr>
              <a:t>P</a:t>
            </a:r>
            <a:r>
              <a:rPr lang="en-US" sz="100" b="1" noProof="0" dirty="0" smtClean="0">
                <a:solidFill>
                  <a:schemeClr val="tx1"/>
                </a:solidFill>
              </a:rPr>
              <a:t> </a:t>
            </a:r>
            <a:r>
              <a:rPr lang="en-US" b="1" noProof="0" dirty="0" smtClean="0">
                <a:solidFill>
                  <a:schemeClr val="tx1"/>
                </a:solidFill>
              </a:rPr>
              <a:t>B</a:t>
            </a:r>
            <a:r>
              <a:rPr lang="en-US" sz="100" b="1" noProof="0" dirty="0" smtClean="0">
                <a:solidFill>
                  <a:schemeClr val="tx1"/>
                </a:solidFill>
              </a:rPr>
              <a:t> </a:t>
            </a:r>
            <a:r>
              <a:rPr lang="en-US" b="1" noProof="0" dirty="0" smtClean="0">
                <a:solidFill>
                  <a:schemeClr val="tx1"/>
                </a:solidFill>
              </a:rPr>
              <a:t>X</a:t>
            </a:r>
          </a:p>
          <a:p>
            <a:pPr lvl="2">
              <a:spcBef>
                <a:spcPts val="1000"/>
              </a:spcBef>
            </a:pPr>
            <a:r>
              <a:rPr lang="en-US" b="1" noProof="0" dirty="0" smtClean="0">
                <a:solidFill>
                  <a:schemeClr val="tx1"/>
                </a:solidFill>
              </a:rPr>
              <a:t>V</a:t>
            </a:r>
            <a:r>
              <a:rPr lang="en-US" sz="100" b="1" noProof="0" dirty="0" smtClean="0">
                <a:solidFill>
                  <a:schemeClr val="tx1"/>
                </a:solidFill>
              </a:rPr>
              <a:t> </a:t>
            </a:r>
            <a:r>
              <a:rPr lang="en-US" b="1" noProof="0" dirty="0" smtClean="0">
                <a:solidFill>
                  <a:schemeClr val="tx1"/>
                </a:solidFill>
              </a:rPr>
              <a:t>o</a:t>
            </a:r>
            <a:r>
              <a:rPr lang="en-US" sz="100" b="1" noProof="0" dirty="0" smtClean="0">
                <a:solidFill>
                  <a:schemeClr val="tx1"/>
                </a:solidFill>
              </a:rPr>
              <a:t> </a:t>
            </a:r>
            <a:r>
              <a:rPr lang="en-US" b="1" noProof="0" dirty="0" smtClean="0">
                <a:solidFill>
                  <a:schemeClr val="tx1"/>
                </a:solidFill>
              </a:rPr>
              <a:t>I</a:t>
            </a:r>
            <a:r>
              <a:rPr lang="en-US" sz="100" b="1" noProof="0" dirty="0" smtClean="0">
                <a:solidFill>
                  <a:schemeClr val="tx1"/>
                </a:solidFill>
              </a:rPr>
              <a:t> </a:t>
            </a:r>
            <a:r>
              <a:rPr lang="en-US" b="1" noProof="0" dirty="0" smtClean="0">
                <a:solidFill>
                  <a:schemeClr val="tx1"/>
                </a:solidFill>
              </a:rPr>
              <a:t>P endpoints</a:t>
            </a:r>
          </a:p>
          <a:p>
            <a:pPr lvl="1">
              <a:spcBef>
                <a:spcPts val="1000"/>
              </a:spcBef>
            </a:pP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F (Intermediate Distribution Frame)—</a:t>
            </a:r>
            <a:r>
              <a:rPr lang="en-US" noProof="0" dirty="0">
                <a:solidFill>
                  <a:schemeClr val="tx1"/>
                </a:solidFill>
              </a:rPr>
              <a:t>P</a:t>
            </a:r>
            <a:r>
              <a:rPr lang="en-US" noProof="0" dirty="0" smtClean="0">
                <a:solidFill>
                  <a:schemeClr val="tx1"/>
                </a:solidFill>
              </a:rPr>
              <a:t>rovides an intermediate connection between the M</a:t>
            </a:r>
            <a:r>
              <a:rPr lang="en-US" sz="100" noProof="0" dirty="0" smtClean="0">
                <a:solidFill>
                  <a:schemeClr val="tx1"/>
                </a:solidFill>
              </a:rPr>
              <a:t> </a:t>
            </a: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F and end-user equipment on each floor and in each building</a:t>
            </a:r>
          </a:p>
          <a:p>
            <a:pPr lvl="1">
              <a:spcBef>
                <a:spcPts val="1000"/>
              </a:spcBef>
            </a:pPr>
            <a:r>
              <a:rPr lang="en-US" noProof="0" dirty="0" smtClean="0">
                <a:solidFill>
                  <a:schemeClr val="tx1"/>
                </a:solidFill>
              </a:rPr>
              <a:t>Work area—Encompasses workstations, printers, and other network devices</a:t>
            </a:r>
          </a:p>
          <a:p>
            <a:pPr lvl="1">
              <a:spcBef>
                <a:spcPts val="1000"/>
              </a:spcBef>
            </a:pPr>
            <a:r>
              <a:rPr lang="en-US" noProof="0" dirty="0" smtClean="0">
                <a:solidFill>
                  <a:schemeClr val="tx1"/>
                </a:solidFill>
              </a:rPr>
              <a:t>Wall jacks—T</a:t>
            </a:r>
            <a:r>
              <a:rPr lang="en-US" sz="100" noProof="0" dirty="0" smtClean="0">
                <a:solidFill>
                  <a:schemeClr val="tx1"/>
                </a:solidFill>
              </a:rPr>
              <a:t>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A/E</a:t>
            </a:r>
            <a:r>
              <a:rPr lang="en-US" sz="100" noProof="0" dirty="0" smtClean="0">
                <a:solidFill>
                  <a:schemeClr val="tx1"/>
                </a:solidFill>
              </a:rPr>
              <a:t>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A standard calls for each wall jack to contain at least one voice and one data outlet</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5" name="Picture 4" descr="Figure 2-1 T I A or E I A structured cabling in a campus network with three buildings. Each building has a work area and I d f which is also the data room. One building also has a m d f data room or the dematic. The buildings are connected to each other via backbones. A line goes from the m d f to the I s p.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200" y="2299563"/>
            <a:ext cx="2209800" cy="1335730"/>
          </a:xfrm>
          <a:prstGeom prst="rect">
            <a:avLst/>
          </a:prstGeom>
        </p:spPr>
      </p:pic>
    </p:spTree>
    <p:extLst>
      <p:ext uri="{BB962C8B-B14F-4D97-AF65-F5344CB8AC3E}">
        <p14:creationId xmlns:p14="http://schemas.microsoft.com/office/powerpoint/2010/main" val="18868553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From the Demarc to a Workstation (8 of 10)</a:t>
            </a:r>
            <a:endParaRPr lang="en-US" b="1" noProof="0" dirty="0"/>
          </a:p>
        </p:txBody>
      </p:sp>
      <p:pic>
        <p:nvPicPr>
          <p:cNvPr id="3" name="Picture 2" descr="Figure 2-9 Workstations branching off of I D Fs that branch off an M D F create an extended star topology. The image illustrates a star topography in which a M D F connects to a printer, several workstations, an I S P and four I D Fs, which branch off to several workstations and a printer.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91284" y="1895856"/>
            <a:ext cx="5361432" cy="3066288"/>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47596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From the Demarc to a Workstation (9 of 10)</a:t>
            </a:r>
            <a:endParaRPr lang="en-US" b="1" noProof="0" dirty="0"/>
          </a:p>
        </p:txBody>
      </p:sp>
      <p:pic>
        <p:nvPicPr>
          <p:cNvPr id="5" name="Picture 4" descr="Figure 2-10 A standard T I A/E I A outlet. Each T I A or E I A wall jack contains at least one voice and one data outl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2133600"/>
            <a:ext cx="3055620" cy="2756129"/>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7297173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From the Demarc to a Workstation (10 of 10)</a:t>
            </a:r>
            <a:endParaRPr lang="en-US" b="1" noProof="0" dirty="0"/>
          </a:p>
        </p:txBody>
      </p:sp>
      <p:sp>
        <p:nvSpPr>
          <p:cNvPr id="3" name="Content Placeholder 2"/>
          <p:cNvSpPr>
            <a:spLocks noGrp="1"/>
          </p:cNvSpPr>
          <p:nvPr>
            <p:ph idx="1"/>
          </p:nvPr>
        </p:nvSpPr>
        <p:spPr>
          <a:xfrm>
            <a:off x="365125" y="1538818"/>
            <a:ext cx="1692275" cy="292388"/>
          </a:xfrm>
        </p:spPr>
        <p:txBody>
          <a:bodyPr/>
          <a:lstStyle/>
          <a:p>
            <a:r>
              <a:rPr lang="en-US" noProof="0" dirty="0" smtClean="0">
                <a:solidFill>
                  <a:schemeClr val="tx1"/>
                </a:solidFill>
              </a:rPr>
              <a:t>Rack systems</a:t>
            </a:r>
          </a:p>
        </p:txBody>
      </p:sp>
      <p:pic>
        <p:nvPicPr>
          <p:cNvPr id="5" name="Picture 4" descr="Figure 2-11 Open two-post racks and enclosed four-post racks.&#10;The image illustrates a two-post open racks and four-post enclosed racks, which are used for attaching devices by brackets and rack ears, such as routers, servers, switches, patch panels, audiovisual equipment, or telephony equipment.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7682" y="2133600"/>
            <a:ext cx="5611368" cy="3407664"/>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00298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144000" cy="693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Right Arrow 2"/>
          <p:cNvSpPr>
            <a:spLocks noChangeArrowheads="1"/>
          </p:cNvSpPr>
          <p:nvPr/>
        </p:nvSpPr>
        <p:spPr bwMode="auto">
          <a:xfrm>
            <a:off x="228600" y="1447800"/>
            <a:ext cx="381000" cy="381000"/>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57348" name="Right Arrow 3"/>
          <p:cNvSpPr>
            <a:spLocks noChangeArrowheads="1"/>
          </p:cNvSpPr>
          <p:nvPr/>
        </p:nvSpPr>
        <p:spPr bwMode="auto">
          <a:xfrm>
            <a:off x="228600" y="3352800"/>
            <a:ext cx="381000" cy="381000"/>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57349" name="Right Arrow 4"/>
          <p:cNvSpPr>
            <a:spLocks noChangeArrowheads="1"/>
          </p:cNvSpPr>
          <p:nvPr/>
        </p:nvSpPr>
        <p:spPr bwMode="auto">
          <a:xfrm>
            <a:off x="152400" y="5181600"/>
            <a:ext cx="381000" cy="381000"/>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57350" name="TextBox 5"/>
          <p:cNvSpPr txBox="1">
            <a:spLocks noChangeArrowheads="1"/>
          </p:cNvSpPr>
          <p:nvPr/>
        </p:nvSpPr>
        <p:spPr bwMode="auto">
          <a:xfrm>
            <a:off x="0" y="0"/>
            <a:ext cx="6324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b="1" dirty="0">
                <a:solidFill>
                  <a:srgbClr val="000000"/>
                </a:solidFill>
              </a:rPr>
              <a:t>Terminology of Cabling &amp; Cabling Devices (excluding spaces and rooms)</a:t>
            </a:r>
          </a:p>
        </p:txBody>
      </p:sp>
      <p:sp>
        <p:nvSpPr>
          <p:cNvPr id="57351" name="TextBox 6"/>
          <p:cNvSpPr txBox="1">
            <a:spLocks noChangeArrowheads="1"/>
          </p:cNvSpPr>
          <p:nvPr/>
        </p:nvSpPr>
        <p:spPr bwMode="auto">
          <a:xfrm>
            <a:off x="1905000" y="12192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b="1">
                <a:solidFill>
                  <a:srgbClr val="000000"/>
                </a:solidFill>
              </a:rPr>
              <a:t>Main</a:t>
            </a:r>
          </a:p>
        </p:txBody>
      </p:sp>
      <p:sp>
        <p:nvSpPr>
          <p:cNvPr id="57352" name="Rectangle 7"/>
          <p:cNvSpPr>
            <a:spLocks noChangeArrowheads="1"/>
          </p:cNvSpPr>
          <p:nvPr/>
        </p:nvSpPr>
        <p:spPr bwMode="auto">
          <a:xfrm>
            <a:off x="1752600" y="4038600"/>
            <a:ext cx="1905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b="1">
                <a:solidFill>
                  <a:srgbClr val="000000"/>
                </a:solidFill>
              </a:rPr>
              <a:t>Floor</a:t>
            </a:r>
          </a:p>
        </p:txBody>
      </p:sp>
      <p:sp>
        <p:nvSpPr>
          <p:cNvPr id="57353" name="Rectangle 8"/>
          <p:cNvSpPr>
            <a:spLocks noChangeArrowheads="1"/>
          </p:cNvSpPr>
          <p:nvPr/>
        </p:nvSpPr>
        <p:spPr bwMode="auto">
          <a:xfrm>
            <a:off x="1600200" y="2819400"/>
            <a:ext cx="144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b="1">
                <a:solidFill>
                  <a:srgbClr val="000000"/>
                </a:solidFill>
              </a:rPr>
              <a:t>Building</a:t>
            </a:r>
          </a:p>
        </p:txBody>
      </p:sp>
      <p:sp>
        <p:nvSpPr>
          <p:cNvPr id="57354" name="Curved Up Arrow 9"/>
          <p:cNvSpPr>
            <a:spLocks noChangeArrowheads="1"/>
          </p:cNvSpPr>
          <p:nvPr/>
        </p:nvSpPr>
        <p:spPr bwMode="auto">
          <a:xfrm flipV="1">
            <a:off x="1981200" y="2286000"/>
            <a:ext cx="1447800" cy="457200"/>
          </a:xfrm>
          <a:prstGeom prst="curvedUpArrow">
            <a:avLst>
              <a:gd name="adj1" fmla="val 24996"/>
              <a:gd name="adj2" fmla="val 50007"/>
              <a:gd name="adj3" fmla="val 25000"/>
            </a:avLst>
          </a:prstGeom>
          <a:solidFill>
            <a:schemeClr val="accent1"/>
          </a:solidFill>
          <a:ln w="9525" algn="ctr">
            <a:solidFill>
              <a:schemeClr val="tx1"/>
            </a:solidFill>
            <a:round/>
            <a:headEnd/>
            <a:tailEnd/>
          </a:ln>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57355" name="Curved Down Arrow 10"/>
          <p:cNvSpPr>
            <a:spLocks noChangeArrowheads="1"/>
          </p:cNvSpPr>
          <p:nvPr/>
        </p:nvSpPr>
        <p:spPr bwMode="auto">
          <a:xfrm>
            <a:off x="2438400" y="3886200"/>
            <a:ext cx="609600" cy="381000"/>
          </a:xfrm>
          <a:prstGeom prst="curvedDownArrow">
            <a:avLst>
              <a:gd name="adj1" fmla="val 25007"/>
              <a:gd name="adj2" fmla="val 50000"/>
              <a:gd name="adj3" fmla="val 25000"/>
            </a:avLst>
          </a:prstGeom>
          <a:solidFill>
            <a:schemeClr val="accent1"/>
          </a:solidFill>
          <a:ln w="9525" algn="ctr">
            <a:solidFill>
              <a:schemeClr val="tx1"/>
            </a:solidFill>
            <a:round/>
            <a:headEnd/>
            <a:tailEnd/>
          </a:ln>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57356" name="Curved Up Arrow 11"/>
          <p:cNvSpPr>
            <a:spLocks noChangeArrowheads="1"/>
          </p:cNvSpPr>
          <p:nvPr/>
        </p:nvSpPr>
        <p:spPr bwMode="auto">
          <a:xfrm>
            <a:off x="2514600" y="1524000"/>
            <a:ext cx="2133600" cy="457200"/>
          </a:xfrm>
          <a:prstGeom prst="curvedUpArrow">
            <a:avLst>
              <a:gd name="adj1" fmla="val 25019"/>
              <a:gd name="adj2" fmla="val 49994"/>
              <a:gd name="adj3" fmla="val 25000"/>
            </a:avLst>
          </a:prstGeom>
          <a:solidFill>
            <a:schemeClr val="accent1"/>
          </a:solidFill>
          <a:ln w="9525" algn="ctr">
            <a:solidFill>
              <a:schemeClr val="tx1"/>
            </a:solidFill>
            <a:round/>
            <a:headEnd/>
            <a:tailEnd/>
          </a:ln>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Tree>
    <p:extLst>
      <p:ext uri="{BB962C8B-B14F-4D97-AF65-F5344CB8AC3E}">
        <p14:creationId xmlns:p14="http://schemas.microsoft.com/office/powerpoint/2010/main" val="21903806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Cabling (1 of 6)</a:t>
            </a:r>
            <a:endParaRPr lang="en-US" b="1" noProof="0" dirty="0"/>
          </a:p>
        </p:txBody>
      </p:sp>
      <p:sp>
        <p:nvSpPr>
          <p:cNvPr id="3" name="Content Placeholder 2"/>
          <p:cNvSpPr>
            <a:spLocks noGrp="1"/>
          </p:cNvSpPr>
          <p:nvPr>
            <p:ph idx="1"/>
          </p:nvPr>
        </p:nvSpPr>
        <p:spPr>
          <a:xfrm>
            <a:off x="365125" y="1538818"/>
            <a:ext cx="8415338" cy="1992853"/>
          </a:xfrm>
        </p:spPr>
        <p:txBody>
          <a:bodyPr/>
          <a:lstStyle/>
          <a:p>
            <a:pPr>
              <a:spcBef>
                <a:spcPts val="1000"/>
              </a:spcBef>
            </a:pPr>
            <a:r>
              <a:rPr lang="en-US" noProof="0" dirty="0" smtClean="0">
                <a:solidFill>
                  <a:schemeClr val="tx1"/>
                </a:solidFill>
              </a:rPr>
              <a:t>Types of cables:</a:t>
            </a:r>
          </a:p>
          <a:p>
            <a:pPr lvl="1">
              <a:spcBef>
                <a:spcPts val="1000"/>
              </a:spcBef>
            </a:pPr>
            <a:r>
              <a:rPr lang="en-US" noProof="0" dirty="0" smtClean="0">
                <a:solidFill>
                  <a:schemeClr val="tx1"/>
                </a:solidFill>
              </a:rPr>
              <a:t>Patch cable—A relatively short length of cabling with connectors at both ends</a:t>
            </a:r>
          </a:p>
          <a:p>
            <a:pPr lvl="1">
              <a:spcBef>
                <a:spcPts val="1000"/>
              </a:spcBef>
            </a:pPr>
            <a:r>
              <a:rPr lang="en-US" noProof="0" dirty="0" smtClean="0">
                <a:solidFill>
                  <a:schemeClr val="tx1"/>
                </a:solidFill>
              </a:rPr>
              <a:t>Horizontal Cabling (HC)—Connects workstations to the closest data room and to switches housed in the room</a:t>
            </a:r>
          </a:p>
          <a:p>
            <a:pPr lvl="1">
              <a:spcBef>
                <a:spcPts val="1000"/>
              </a:spcBef>
            </a:pPr>
            <a:r>
              <a:rPr lang="en-US" noProof="0" dirty="0" smtClean="0">
                <a:solidFill>
                  <a:schemeClr val="tx1"/>
                </a:solidFill>
              </a:rPr>
              <a:t>Backbone </a:t>
            </a:r>
            <a:r>
              <a:rPr lang="en-US" noProof="0" dirty="0" smtClean="0">
                <a:solidFill>
                  <a:schemeClr val="tx1"/>
                </a:solidFill>
              </a:rPr>
              <a:t>Cabling—Consists </a:t>
            </a:r>
            <a:r>
              <a:rPr lang="en-US" noProof="0" dirty="0" smtClean="0">
                <a:solidFill>
                  <a:schemeClr val="tx1"/>
                </a:solidFill>
              </a:rPr>
              <a:t>of cables or wireless links that provide interconnection between the entrance facility and M</a:t>
            </a:r>
            <a:r>
              <a:rPr lang="en-US" sz="100" noProof="0" dirty="0" smtClean="0">
                <a:solidFill>
                  <a:schemeClr val="tx1"/>
                </a:solidFill>
              </a:rPr>
              <a:t> </a:t>
            </a: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F and between M</a:t>
            </a:r>
            <a:r>
              <a:rPr lang="en-US" sz="100" noProof="0" dirty="0" smtClean="0">
                <a:solidFill>
                  <a:schemeClr val="tx1"/>
                </a:solidFill>
              </a:rPr>
              <a:t> </a:t>
            </a: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F and I</a:t>
            </a:r>
            <a:r>
              <a:rPr lang="en-US" sz="100" noProof="0" dirty="0" smtClean="0">
                <a:solidFill>
                  <a:schemeClr val="tx1"/>
                </a:solidFill>
              </a:rPr>
              <a:t> </a:t>
            </a: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Fs</a:t>
            </a: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4382795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Cabling (2 of 6)</a:t>
            </a:r>
            <a:endParaRPr lang="en-US" b="1" noProof="0" dirty="0"/>
          </a:p>
        </p:txBody>
      </p:sp>
      <p:pic>
        <p:nvPicPr>
          <p:cNvPr id="6" name="Picture 5" descr="Figure 2-15 Horizontal cabling from a switch in a data room to workstations. The image illustrates a horizontal cabling from the data room to the workstation passing through a data jack. The distance between the data jack and data room has to be 90 meters and the distance between the work station and the data jack has to be less than 10 meters. The data room network devices can cross connec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019" y="2358731"/>
            <a:ext cx="4338631" cy="3048000"/>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3" name="Right Brace 2"/>
          <p:cNvSpPr/>
          <p:nvPr/>
        </p:nvSpPr>
        <p:spPr>
          <a:xfrm rot="16200000">
            <a:off x="2552700" y="1390870"/>
            <a:ext cx="609600" cy="1905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2133600" y="1677031"/>
            <a:ext cx="1828800" cy="369332"/>
          </a:xfrm>
          <a:prstGeom prst="rect">
            <a:avLst/>
          </a:prstGeom>
          <a:noFill/>
        </p:spPr>
        <p:txBody>
          <a:bodyPr wrap="square" rtlCol="0">
            <a:spAutoFit/>
          </a:bodyPr>
          <a:lstStyle/>
          <a:p>
            <a:r>
              <a:rPr lang="en-US" b="1" dirty="0" smtClean="0"/>
              <a:t>Total of 100 m</a:t>
            </a:r>
            <a:endParaRPr lang="en-US" b="1" dirty="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0674" y="2137038"/>
            <a:ext cx="3215473"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06746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Cabling (3 of 6)</a:t>
            </a:r>
            <a:endParaRPr lang="en-US" b="1" noProof="0" dirty="0"/>
          </a:p>
        </p:txBody>
      </p:sp>
      <p:pic>
        <p:nvPicPr>
          <p:cNvPr id="3" name="Picture 2" descr="Figure 2-16 A typical U T P cabling installation. The image illustrates a typical U T P cabling installation. The U T P cabling starts from the data room to the work area using patch cables that passes through the equipment rack which has a patch panel, the patch panel that is fixed on the wall, the wall outlet to the work area.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1600200"/>
            <a:ext cx="4186428" cy="4027282"/>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5" name="Picture 4" descr="Figure 2-2  T I A or E I A structured cabling inside a building comprises of a main distribution frame, an entrance facility, a data room, vertical cross connect and horizontal and vertical wiring.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1371600"/>
            <a:ext cx="2861281" cy="2362200"/>
          </a:xfrm>
          <a:prstGeom prst="rect">
            <a:avLst/>
          </a:prstGeom>
        </p:spPr>
      </p:pic>
      <p:pic>
        <p:nvPicPr>
          <p:cNvPr id="6" name="Picture 5" descr="Figure 2-1 T I A or E I A structured cabling in a campus network with three buildings. Each building has a work area and I d f which is also the data room. One building also has a m d f data room or the dematic. The buildings are connected to each other via backbones. A line goes from the m d f to the I s p.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5000" y="3962400"/>
            <a:ext cx="3025522" cy="1828800"/>
          </a:xfrm>
          <a:prstGeom prst="rect">
            <a:avLst/>
          </a:prstGeom>
        </p:spPr>
      </p:pic>
    </p:spTree>
    <p:extLst>
      <p:ext uri="{BB962C8B-B14F-4D97-AF65-F5344CB8AC3E}">
        <p14:creationId xmlns:p14="http://schemas.microsoft.com/office/powerpoint/2010/main" val="37485568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Cabling (4 of 6)</a:t>
            </a:r>
            <a:endParaRPr lang="en-US" b="1" noProof="0" dirty="0"/>
          </a:p>
        </p:txBody>
      </p:sp>
      <p:pic>
        <p:nvPicPr>
          <p:cNvPr id="5" name="Picture 4" descr="Figure 2-17 U T P (unshielded twisted-pair) cables and RJ-45 connector used for local wired networks. The image illustrates three grades of U T P cables: P V C grade Cat 5 e cable, plenum-grade Cat 52 cable and the cat 6 cable which has a plastic core. The second cable ends with an R J 45 connecto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082475"/>
            <a:ext cx="5898142" cy="3183636"/>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3" name="Rounded Rectangle 2"/>
          <p:cNvSpPr/>
          <p:nvPr/>
        </p:nvSpPr>
        <p:spPr>
          <a:xfrm>
            <a:off x="6553200" y="2438400"/>
            <a:ext cx="1524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537690" y="3352800"/>
            <a:ext cx="1524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286000" y="2951481"/>
            <a:ext cx="609600" cy="707886"/>
          </a:xfrm>
          <a:prstGeom prst="rect">
            <a:avLst/>
          </a:prstGeom>
          <a:noFill/>
        </p:spPr>
        <p:txBody>
          <a:bodyPr wrap="square" rtlCol="0">
            <a:spAutoFit/>
          </a:bodyPr>
          <a:lstStyle/>
          <a:p>
            <a:r>
              <a:rPr lang="en-US" sz="2000" b="1" dirty="0" smtClean="0"/>
              <a:t>Cat 5e</a:t>
            </a:r>
            <a:endParaRPr lang="en-US" sz="2000" b="1" dirty="0"/>
          </a:p>
        </p:txBody>
      </p:sp>
      <p:sp>
        <p:nvSpPr>
          <p:cNvPr id="8" name="TextBox 7"/>
          <p:cNvSpPr txBox="1"/>
          <p:nvPr/>
        </p:nvSpPr>
        <p:spPr>
          <a:xfrm>
            <a:off x="3581400" y="2843760"/>
            <a:ext cx="609600" cy="707886"/>
          </a:xfrm>
          <a:prstGeom prst="rect">
            <a:avLst/>
          </a:prstGeom>
          <a:noFill/>
        </p:spPr>
        <p:txBody>
          <a:bodyPr wrap="square" rtlCol="0">
            <a:spAutoFit/>
          </a:bodyPr>
          <a:lstStyle/>
          <a:p>
            <a:r>
              <a:rPr lang="en-US" sz="2000" b="1" dirty="0" smtClean="0"/>
              <a:t>Cat 6</a:t>
            </a:r>
            <a:endParaRPr lang="en-US" sz="2000" b="1" dirty="0"/>
          </a:p>
        </p:txBody>
      </p:sp>
    </p:spTree>
    <p:extLst>
      <p:ext uri="{BB962C8B-B14F-4D97-AF65-F5344CB8AC3E}">
        <p14:creationId xmlns:p14="http://schemas.microsoft.com/office/powerpoint/2010/main" val="3576326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Objectives</a:t>
            </a:r>
            <a:endParaRPr lang="en-US" b="1" noProof="0" dirty="0"/>
          </a:p>
        </p:txBody>
      </p:sp>
      <p:sp>
        <p:nvSpPr>
          <p:cNvPr id="3" name="Text Placeholder 2"/>
          <p:cNvSpPr>
            <a:spLocks noGrp="1"/>
          </p:cNvSpPr>
          <p:nvPr>
            <p:ph type="body" idx="1"/>
          </p:nvPr>
        </p:nvSpPr>
        <p:spPr>
          <a:xfrm>
            <a:off x="2641600" y="2942670"/>
            <a:ext cx="6172200" cy="2303708"/>
          </a:xfrm>
        </p:spPr>
        <p:txBody>
          <a:bodyPr/>
          <a:lstStyle/>
          <a:p>
            <a:pPr marL="355600" indent="-355600"/>
            <a:r>
              <a:rPr lang="en-US" b="1" noProof="0" dirty="0" smtClean="0">
                <a:solidFill>
                  <a:srgbClr val="1B70A5"/>
                </a:solidFill>
              </a:rPr>
              <a:t>2.1</a:t>
            </a:r>
            <a:r>
              <a:rPr lang="en-US" noProof="0" dirty="0" smtClean="0">
                <a:solidFill>
                  <a:schemeClr val="tx1"/>
                </a:solidFill>
              </a:rPr>
              <a:t> Identify and describe network and cabling equipment in commercial buildings and work areas</a:t>
            </a:r>
          </a:p>
          <a:p>
            <a:r>
              <a:rPr lang="en-US" b="1" noProof="0" dirty="0" smtClean="0">
                <a:solidFill>
                  <a:srgbClr val="1B70A5"/>
                </a:solidFill>
              </a:rPr>
              <a:t>2.2</a:t>
            </a:r>
            <a:r>
              <a:rPr lang="en-US" noProof="0" dirty="0" smtClean="0">
                <a:solidFill>
                  <a:schemeClr val="tx1"/>
                </a:solidFill>
              </a:rPr>
              <a:t> Create and analyze network diagrams</a:t>
            </a:r>
          </a:p>
          <a:p>
            <a:pPr marL="355600" indent="-355600"/>
            <a:r>
              <a:rPr lang="en-US" b="1" noProof="0" dirty="0" smtClean="0">
                <a:solidFill>
                  <a:srgbClr val="1B70A5"/>
                </a:solidFill>
              </a:rPr>
              <a:t>2.3</a:t>
            </a:r>
            <a:r>
              <a:rPr lang="en-US" noProof="0" dirty="0" smtClean="0">
                <a:solidFill>
                  <a:schemeClr val="tx1"/>
                </a:solidFill>
              </a:rPr>
              <a:t> Explain operating procedures, inventory management, labeling conventions, and business documents for a typical network</a:t>
            </a:r>
          </a:p>
          <a:p>
            <a:r>
              <a:rPr lang="en-US" b="1" noProof="0" dirty="0" smtClean="0">
                <a:solidFill>
                  <a:srgbClr val="1B70A5"/>
                </a:solidFill>
              </a:rPr>
              <a:t>2.4</a:t>
            </a:r>
            <a:r>
              <a:rPr lang="en-US" noProof="0" dirty="0" smtClean="0">
                <a:solidFill>
                  <a:schemeClr val="tx1"/>
                </a:solidFill>
              </a:rPr>
              <a:t> Track the progress of changes made to a network</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85841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Cabling (5 of 6)</a:t>
            </a:r>
            <a:endParaRPr lang="en-US" b="1" noProof="0" dirty="0"/>
          </a:p>
        </p:txBody>
      </p:sp>
      <p:sp>
        <p:nvSpPr>
          <p:cNvPr id="3" name="Content Placeholder 2"/>
          <p:cNvSpPr>
            <a:spLocks noGrp="1"/>
          </p:cNvSpPr>
          <p:nvPr>
            <p:ph idx="1"/>
          </p:nvPr>
        </p:nvSpPr>
        <p:spPr>
          <a:xfrm>
            <a:off x="365125" y="1538818"/>
            <a:ext cx="8415338" cy="3821559"/>
          </a:xfrm>
        </p:spPr>
        <p:txBody>
          <a:bodyPr/>
          <a:lstStyle/>
          <a:p>
            <a:pPr>
              <a:spcBef>
                <a:spcPts val="1000"/>
              </a:spcBef>
            </a:pPr>
            <a:r>
              <a:rPr lang="en-US" noProof="0" dirty="0" smtClean="0">
                <a:solidFill>
                  <a:schemeClr val="tx1"/>
                </a:solidFill>
              </a:rPr>
              <a:t>Cable management:</a:t>
            </a:r>
          </a:p>
          <a:p>
            <a:pPr lvl="1">
              <a:spcBef>
                <a:spcPts val="1000"/>
              </a:spcBef>
            </a:pPr>
            <a:r>
              <a:rPr lang="en-US" noProof="0" dirty="0">
                <a:solidFill>
                  <a:schemeClr val="tx1"/>
                </a:solidFill>
              </a:rPr>
              <a:t>When </a:t>
            </a:r>
            <a:r>
              <a:rPr lang="en-US" b="1" noProof="0" dirty="0">
                <a:solidFill>
                  <a:schemeClr val="tx1"/>
                </a:solidFill>
              </a:rPr>
              <a:t>terminating</a:t>
            </a:r>
            <a:r>
              <a:rPr lang="en-US" noProof="0" dirty="0">
                <a:solidFill>
                  <a:schemeClr val="tx1"/>
                </a:solidFill>
              </a:rPr>
              <a:t> twisted-pair cabling, don’t leave more than 1 inch of exposed cable before a termination</a:t>
            </a:r>
          </a:p>
          <a:p>
            <a:pPr lvl="1">
              <a:spcBef>
                <a:spcPts val="1000"/>
              </a:spcBef>
            </a:pPr>
            <a:r>
              <a:rPr lang="en-US" noProof="0" dirty="0">
                <a:solidFill>
                  <a:schemeClr val="tx1"/>
                </a:solidFill>
              </a:rPr>
              <a:t>Do not exceed the cable’s prescribed </a:t>
            </a:r>
            <a:r>
              <a:rPr lang="en-US" b="1" noProof="0" dirty="0">
                <a:solidFill>
                  <a:schemeClr val="tx1"/>
                </a:solidFill>
              </a:rPr>
              <a:t>bend radius</a:t>
            </a:r>
            <a:r>
              <a:rPr lang="en-US" i="1" noProof="0" dirty="0">
                <a:solidFill>
                  <a:schemeClr val="tx1"/>
                </a:solidFill>
              </a:rPr>
              <a:t> </a:t>
            </a:r>
            <a:r>
              <a:rPr lang="en-US" noProof="0" dirty="0">
                <a:solidFill>
                  <a:schemeClr val="tx1"/>
                </a:solidFill>
              </a:rPr>
              <a:t>(radius of the maximum arc into which you can loop a cable without impairing data transmission)</a:t>
            </a:r>
          </a:p>
          <a:p>
            <a:pPr lvl="1">
              <a:spcBef>
                <a:spcPts val="1000"/>
              </a:spcBef>
            </a:pPr>
            <a:r>
              <a:rPr lang="en-US" noProof="0" dirty="0">
                <a:solidFill>
                  <a:schemeClr val="tx1"/>
                </a:solidFill>
              </a:rPr>
              <a:t>Use a cable tester to </a:t>
            </a:r>
            <a:r>
              <a:rPr lang="en-US" b="1" noProof="0" dirty="0" smtClean="0">
                <a:solidFill>
                  <a:schemeClr val="tx1"/>
                </a:solidFill>
              </a:rPr>
              <a:t>verify continuity</a:t>
            </a:r>
            <a:r>
              <a:rPr lang="en-US" i="1" noProof="0" dirty="0" smtClean="0">
                <a:solidFill>
                  <a:schemeClr val="tx1"/>
                </a:solidFill>
              </a:rPr>
              <a:t> </a:t>
            </a:r>
            <a:r>
              <a:rPr lang="en-US" noProof="0" dirty="0" smtClean="0">
                <a:solidFill>
                  <a:schemeClr val="tx1"/>
                </a:solidFill>
              </a:rPr>
              <a:t>(each </a:t>
            </a:r>
            <a:r>
              <a:rPr lang="en-US" noProof="0" dirty="0">
                <a:solidFill>
                  <a:schemeClr val="tx1"/>
                </a:solidFill>
              </a:rPr>
              <a:t>cable segment transmits data </a:t>
            </a:r>
            <a:r>
              <a:rPr lang="en-US" noProof="0" dirty="0" smtClean="0">
                <a:solidFill>
                  <a:schemeClr val="tx1"/>
                </a:solidFill>
              </a:rPr>
              <a:t>reliably)</a:t>
            </a:r>
            <a:endParaRPr lang="en-US" noProof="0" dirty="0">
              <a:solidFill>
                <a:schemeClr val="tx1"/>
              </a:solidFill>
            </a:endParaRPr>
          </a:p>
          <a:p>
            <a:pPr lvl="1">
              <a:spcBef>
                <a:spcPts val="1000"/>
              </a:spcBef>
            </a:pPr>
            <a:r>
              <a:rPr lang="en-US" b="1" noProof="0" dirty="0">
                <a:solidFill>
                  <a:schemeClr val="tx1"/>
                </a:solidFill>
              </a:rPr>
              <a:t>Cinch cables </a:t>
            </a:r>
            <a:r>
              <a:rPr lang="en-US" b="1" noProof="0" dirty="0" smtClean="0">
                <a:solidFill>
                  <a:schemeClr val="tx1"/>
                </a:solidFill>
              </a:rPr>
              <a:t>loosely</a:t>
            </a:r>
          </a:p>
          <a:p>
            <a:pPr lvl="1">
              <a:spcBef>
                <a:spcPts val="1000"/>
              </a:spcBef>
            </a:pPr>
            <a:r>
              <a:rPr lang="en-US" b="1" noProof="0" dirty="0" smtClean="0">
                <a:solidFill>
                  <a:schemeClr val="tx1"/>
                </a:solidFill>
              </a:rPr>
              <a:t>Protect cables</a:t>
            </a:r>
            <a:r>
              <a:rPr lang="en-US" noProof="0" dirty="0" smtClean="0">
                <a:solidFill>
                  <a:schemeClr val="tx1"/>
                </a:solidFill>
              </a:rPr>
              <a:t>—avoid laying </a:t>
            </a:r>
            <a:r>
              <a:rPr lang="en-US" noProof="0" dirty="0">
                <a:solidFill>
                  <a:schemeClr val="tx1"/>
                </a:solidFill>
              </a:rPr>
              <a:t>cables across a floor and use cord covers if they must be exposed</a:t>
            </a:r>
          </a:p>
          <a:p>
            <a:pPr lvl="1">
              <a:spcBef>
                <a:spcPts val="1000"/>
              </a:spcBef>
            </a:pPr>
            <a:r>
              <a:rPr lang="en-US" b="1" noProof="0" dirty="0">
                <a:solidFill>
                  <a:schemeClr val="tx1"/>
                </a:solidFill>
              </a:rPr>
              <a:t>Avoid </a:t>
            </a:r>
            <a:r>
              <a:rPr lang="en-US" b="1" noProof="0" dirty="0" smtClean="0">
                <a:solidFill>
                  <a:schemeClr val="tx1"/>
                </a:solidFill>
              </a:rPr>
              <a:t>E</a:t>
            </a:r>
            <a:r>
              <a:rPr lang="en-US" sz="100" b="1" noProof="0" dirty="0" smtClean="0">
                <a:solidFill>
                  <a:schemeClr val="tx1"/>
                </a:solidFill>
              </a:rPr>
              <a:t> </a:t>
            </a:r>
            <a:r>
              <a:rPr lang="en-US" b="1" noProof="0" dirty="0" smtClean="0">
                <a:solidFill>
                  <a:schemeClr val="tx1"/>
                </a:solidFill>
              </a:rPr>
              <a:t>M</a:t>
            </a:r>
            <a:r>
              <a:rPr lang="en-US" sz="100" b="1" noProof="0" dirty="0" smtClean="0">
                <a:solidFill>
                  <a:schemeClr val="tx1"/>
                </a:solidFill>
              </a:rPr>
              <a:t> </a:t>
            </a:r>
            <a:r>
              <a:rPr lang="en-US" b="1" noProof="0" dirty="0" smtClean="0">
                <a:solidFill>
                  <a:schemeClr val="tx1"/>
                </a:solidFill>
              </a:rPr>
              <a:t>I</a:t>
            </a:r>
            <a:r>
              <a:rPr lang="en-US" noProof="0" dirty="0" smtClean="0">
                <a:solidFill>
                  <a:schemeClr val="tx1"/>
                </a:solidFill>
              </a:rPr>
              <a:t>—Electromagnetic interference</a:t>
            </a:r>
          </a:p>
          <a:p>
            <a:pPr lvl="1">
              <a:spcBef>
                <a:spcPts val="1000"/>
              </a:spcBef>
            </a:pPr>
            <a:r>
              <a:rPr lang="en-US" noProof="0" dirty="0">
                <a:solidFill>
                  <a:schemeClr val="tx1"/>
                </a:solidFill>
              </a:rPr>
              <a:t>Make sure cable sheath is </a:t>
            </a:r>
            <a:r>
              <a:rPr lang="en-US" b="1" noProof="0" dirty="0" smtClean="0">
                <a:solidFill>
                  <a:schemeClr val="tx1"/>
                </a:solidFill>
              </a:rPr>
              <a:t>plenum-rated</a:t>
            </a:r>
            <a:endParaRPr lang="en-US" b="1"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013431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Cabling (6 of 6)</a:t>
            </a:r>
            <a:endParaRPr lang="en-US" b="1" noProof="0" dirty="0"/>
          </a:p>
        </p:txBody>
      </p:sp>
      <p:sp>
        <p:nvSpPr>
          <p:cNvPr id="3" name="Content Placeholder 2"/>
          <p:cNvSpPr>
            <a:spLocks noGrp="1"/>
          </p:cNvSpPr>
          <p:nvPr>
            <p:ph idx="1"/>
          </p:nvPr>
        </p:nvSpPr>
        <p:spPr>
          <a:xfrm>
            <a:off x="365125" y="1538818"/>
            <a:ext cx="8415338" cy="4352474"/>
          </a:xfrm>
        </p:spPr>
        <p:txBody>
          <a:bodyPr/>
          <a:lstStyle/>
          <a:p>
            <a:pPr>
              <a:spcBef>
                <a:spcPts val="1000"/>
              </a:spcBef>
            </a:pPr>
            <a:r>
              <a:rPr lang="en-US" noProof="0" dirty="0" smtClean="0">
                <a:solidFill>
                  <a:schemeClr val="tx1"/>
                </a:solidFill>
              </a:rPr>
              <a:t>Cable management:</a:t>
            </a:r>
          </a:p>
          <a:p>
            <a:pPr lvl="1">
              <a:spcBef>
                <a:spcPts val="1000"/>
              </a:spcBef>
            </a:pPr>
            <a:r>
              <a:rPr lang="en-US" noProof="0" dirty="0">
                <a:solidFill>
                  <a:schemeClr val="tx1"/>
                </a:solidFill>
              </a:rPr>
              <a:t>Pay attention to </a:t>
            </a:r>
            <a:r>
              <a:rPr lang="en-US" b="1" noProof="0" dirty="0">
                <a:solidFill>
                  <a:schemeClr val="tx1"/>
                </a:solidFill>
              </a:rPr>
              <a:t>grounding</a:t>
            </a:r>
            <a:r>
              <a:rPr lang="en-US" noProof="0" dirty="0">
                <a:solidFill>
                  <a:schemeClr val="tx1"/>
                </a:solidFill>
              </a:rPr>
              <a:t> requirements</a:t>
            </a:r>
          </a:p>
          <a:p>
            <a:pPr lvl="1">
              <a:spcBef>
                <a:spcPts val="1000"/>
              </a:spcBef>
            </a:pPr>
            <a:r>
              <a:rPr lang="en-US" noProof="0" dirty="0">
                <a:solidFill>
                  <a:schemeClr val="tx1"/>
                </a:solidFill>
              </a:rPr>
              <a:t>Leave some </a:t>
            </a:r>
            <a:r>
              <a:rPr lang="en-US" b="1" noProof="0" dirty="0">
                <a:solidFill>
                  <a:schemeClr val="tx1"/>
                </a:solidFill>
              </a:rPr>
              <a:t>slack in cable runs</a:t>
            </a:r>
          </a:p>
          <a:p>
            <a:pPr lvl="1">
              <a:spcBef>
                <a:spcPts val="1000"/>
              </a:spcBef>
            </a:pPr>
            <a:r>
              <a:rPr lang="en-US" noProof="0" dirty="0">
                <a:solidFill>
                  <a:schemeClr val="tx1"/>
                </a:solidFill>
              </a:rPr>
              <a:t>Use cable management devices such as </a:t>
            </a:r>
            <a:r>
              <a:rPr lang="en-US" b="1" noProof="0" dirty="0">
                <a:solidFill>
                  <a:schemeClr val="tx1"/>
                </a:solidFill>
              </a:rPr>
              <a:t>cable trays</a:t>
            </a:r>
            <a:r>
              <a:rPr lang="en-US" noProof="0" dirty="0">
                <a:solidFill>
                  <a:schemeClr val="tx1"/>
                </a:solidFill>
              </a:rPr>
              <a:t>, </a:t>
            </a:r>
            <a:r>
              <a:rPr lang="en-US" b="1" noProof="0" dirty="0">
                <a:solidFill>
                  <a:schemeClr val="tx1"/>
                </a:solidFill>
              </a:rPr>
              <a:t>braided sleeving</a:t>
            </a:r>
            <a:r>
              <a:rPr lang="en-US" noProof="0" dirty="0">
                <a:solidFill>
                  <a:schemeClr val="tx1"/>
                </a:solidFill>
              </a:rPr>
              <a:t>, and furniture </a:t>
            </a:r>
            <a:r>
              <a:rPr lang="en-US" b="1" noProof="0" dirty="0">
                <a:solidFill>
                  <a:schemeClr val="tx1"/>
                </a:solidFill>
              </a:rPr>
              <a:t>grommets</a:t>
            </a:r>
          </a:p>
          <a:p>
            <a:pPr lvl="1">
              <a:spcBef>
                <a:spcPts val="1000"/>
              </a:spcBef>
            </a:pPr>
            <a:r>
              <a:rPr lang="en-US" noProof="0" dirty="0">
                <a:solidFill>
                  <a:schemeClr val="tx1"/>
                </a:solidFill>
              </a:rPr>
              <a:t>Use </a:t>
            </a:r>
            <a:r>
              <a:rPr lang="en-US" b="1" noProof="0" dirty="0">
                <a:solidFill>
                  <a:schemeClr val="tx1"/>
                </a:solidFill>
              </a:rPr>
              <a:t>patch panels</a:t>
            </a:r>
            <a:r>
              <a:rPr lang="en-US" i="1" noProof="0" dirty="0">
                <a:solidFill>
                  <a:schemeClr val="tx1"/>
                </a:solidFill>
              </a:rPr>
              <a:t> </a:t>
            </a:r>
            <a:r>
              <a:rPr lang="en-US" noProof="0" dirty="0">
                <a:solidFill>
                  <a:schemeClr val="tx1"/>
                </a:solidFill>
              </a:rPr>
              <a:t>to organize and connect lines</a:t>
            </a:r>
          </a:p>
          <a:p>
            <a:pPr lvl="1">
              <a:spcBef>
                <a:spcPts val="1000"/>
              </a:spcBef>
            </a:pPr>
            <a:r>
              <a:rPr lang="en-US" noProof="0" dirty="0" smtClean="0">
                <a:solidFill>
                  <a:schemeClr val="tx1"/>
                </a:solidFill>
              </a:rPr>
              <a:t>Use </a:t>
            </a:r>
            <a:r>
              <a:rPr lang="en-US" b="1" noProof="0" dirty="0" smtClean="0">
                <a:solidFill>
                  <a:schemeClr val="tx1"/>
                </a:solidFill>
              </a:rPr>
              <a:t>company standards and stock</a:t>
            </a:r>
          </a:p>
          <a:p>
            <a:pPr lvl="1">
              <a:spcBef>
                <a:spcPts val="1000"/>
              </a:spcBef>
            </a:pPr>
            <a:r>
              <a:rPr lang="en-US" b="1" noProof="0" dirty="0" smtClean="0">
                <a:solidFill>
                  <a:schemeClr val="tx1"/>
                </a:solidFill>
              </a:rPr>
              <a:t>Documentation:</a:t>
            </a:r>
            <a:endParaRPr lang="en-US" b="1" noProof="0" dirty="0">
              <a:solidFill>
                <a:schemeClr val="tx1"/>
              </a:solidFill>
            </a:endParaRPr>
          </a:p>
          <a:p>
            <a:pPr lvl="2">
              <a:spcBef>
                <a:spcPts val="1000"/>
              </a:spcBef>
            </a:pPr>
            <a:r>
              <a:rPr lang="en-US" noProof="0" dirty="0">
                <a:solidFill>
                  <a:schemeClr val="tx1"/>
                </a:solidFill>
              </a:rPr>
              <a:t>Keep your cable plant documentation accessible</a:t>
            </a:r>
          </a:p>
          <a:p>
            <a:pPr lvl="2">
              <a:spcBef>
                <a:spcPts val="1000"/>
              </a:spcBef>
            </a:pPr>
            <a:r>
              <a:rPr lang="en-US" noProof="0" dirty="0">
                <a:solidFill>
                  <a:schemeClr val="tx1"/>
                </a:solidFill>
              </a:rPr>
              <a:t>Label every data jack or port, patch </a:t>
            </a:r>
            <a:r>
              <a:rPr lang="en-US" noProof="0" dirty="0" smtClean="0">
                <a:solidFill>
                  <a:schemeClr val="tx1"/>
                </a:solidFill>
              </a:rPr>
              <a:t>panel, </a:t>
            </a:r>
            <a:r>
              <a:rPr lang="en-US" noProof="0" dirty="0">
                <a:solidFill>
                  <a:schemeClr val="tx1"/>
                </a:solidFill>
              </a:rPr>
              <a:t>and connector</a:t>
            </a:r>
          </a:p>
          <a:p>
            <a:pPr lvl="2">
              <a:spcBef>
                <a:spcPts val="1000"/>
              </a:spcBef>
            </a:pPr>
            <a:r>
              <a:rPr lang="en-US" noProof="0" dirty="0">
                <a:solidFill>
                  <a:schemeClr val="tx1"/>
                </a:solidFill>
              </a:rPr>
              <a:t>Use color-coded cables for different purposes</a:t>
            </a:r>
          </a:p>
          <a:p>
            <a:pPr lvl="2">
              <a:spcBef>
                <a:spcPts val="1000"/>
              </a:spcBef>
            </a:pPr>
            <a:r>
              <a:rPr lang="en-US" noProof="0" dirty="0">
                <a:solidFill>
                  <a:schemeClr val="tx1"/>
                </a:solidFill>
              </a:rPr>
              <a:t>Update your documentation as you make changes to the </a:t>
            </a:r>
            <a:r>
              <a:rPr lang="en-US" noProof="0" dirty="0" smtClean="0">
                <a:solidFill>
                  <a:schemeClr val="tx1"/>
                </a:solidFill>
              </a:rPr>
              <a:t>network</a:t>
            </a:r>
            <a:endParaRPr lang="en-US" i="1"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3600" y="1828800"/>
            <a:ext cx="1143000" cy="87923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600" y="3470396"/>
            <a:ext cx="1924050" cy="165853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400" y="838200"/>
            <a:ext cx="1154135" cy="1154135"/>
          </a:xfrm>
          <a:prstGeom prst="rect">
            <a:avLst/>
          </a:prstGeom>
        </p:spPr>
      </p:pic>
      <p:cxnSp>
        <p:nvCxnSpPr>
          <p:cNvPr id="9" name="Straight Arrow Connector 8"/>
          <p:cNvCxnSpPr/>
          <p:nvPr/>
        </p:nvCxnSpPr>
        <p:spPr>
          <a:xfrm flipV="1">
            <a:off x="1752600" y="1538818"/>
            <a:ext cx="3124200" cy="1585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0904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Monitoring the Environment and Security</a:t>
            </a:r>
            <a:endParaRPr lang="en-US" b="1" noProof="0" dirty="0"/>
          </a:p>
        </p:txBody>
      </p:sp>
      <p:sp>
        <p:nvSpPr>
          <p:cNvPr id="3" name="Content Placeholder 2"/>
          <p:cNvSpPr>
            <a:spLocks noGrp="1"/>
          </p:cNvSpPr>
          <p:nvPr>
            <p:ph idx="1"/>
          </p:nvPr>
        </p:nvSpPr>
        <p:spPr>
          <a:xfrm>
            <a:off x="365125" y="1538818"/>
            <a:ext cx="8415338" cy="3283976"/>
          </a:xfrm>
        </p:spPr>
        <p:txBody>
          <a:bodyPr/>
          <a:lstStyle/>
          <a:p>
            <a:pPr>
              <a:spcBef>
                <a:spcPts val="1000"/>
              </a:spcBef>
            </a:pPr>
            <a:r>
              <a:rPr lang="en-US" noProof="0" dirty="0">
                <a:solidFill>
                  <a:schemeClr val="tx1"/>
                </a:solidFill>
              </a:rPr>
              <a:t>Data rooms are often </a:t>
            </a:r>
            <a:r>
              <a:rPr lang="en-US" noProof="0" dirty="0" smtClean="0">
                <a:solidFill>
                  <a:schemeClr val="tx1"/>
                </a:solidFill>
              </a:rPr>
              <a:t>serviced </a:t>
            </a:r>
            <a:r>
              <a:rPr lang="en-US" noProof="0" dirty="0">
                <a:solidFill>
                  <a:schemeClr val="tx1"/>
                </a:solidFill>
              </a:rPr>
              <a:t>by </a:t>
            </a:r>
            <a:r>
              <a:rPr lang="en-US" noProof="0" dirty="0" smtClean="0">
                <a:solidFill>
                  <a:schemeClr val="tx1"/>
                </a:solidFill>
              </a:rPr>
              <a:t>H</a:t>
            </a:r>
            <a:r>
              <a:rPr lang="en-US" sz="100" noProof="0" dirty="0" smtClean="0">
                <a:solidFill>
                  <a:schemeClr val="tx1"/>
                </a:solidFill>
              </a:rPr>
              <a:t> </a:t>
            </a:r>
            <a:r>
              <a:rPr lang="en-US" noProof="0" dirty="0" smtClean="0">
                <a:solidFill>
                  <a:schemeClr val="tx1"/>
                </a:solidFill>
              </a:rPr>
              <a:t>V</a:t>
            </a:r>
            <a:r>
              <a:rPr lang="en-US" sz="100" noProof="0" dirty="0" smtClean="0">
                <a:solidFill>
                  <a:schemeClr val="tx1"/>
                </a:solidFill>
              </a:rPr>
              <a:t> </a:t>
            </a:r>
            <a:r>
              <a:rPr lang="en-US" noProof="0" dirty="0" smtClean="0">
                <a:solidFill>
                  <a:schemeClr val="tx1"/>
                </a:solidFill>
              </a:rPr>
              <a:t>A</a:t>
            </a:r>
            <a:r>
              <a:rPr lang="en-US" sz="100" noProof="0" dirty="0" smtClean="0">
                <a:solidFill>
                  <a:schemeClr val="tx1"/>
                </a:solidFill>
              </a:rPr>
              <a:t> </a:t>
            </a:r>
            <a:r>
              <a:rPr lang="en-US" noProof="0" dirty="0" smtClean="0">
                <a:solidFill>
                  <a:schemeClr val="tx1"/>
                </a:solidFill>
              </a:rPr>
              <a:t>C </a:t>
            </a:r>
            <a:r>
              <a:rPr lang="en-US" noProof="0" dirty="0">
                <a:solidFill>
                  <a:schemeClr val="tx1"/>
                </a:solidFill>
              </a:rPr>
              <a:t>systems </a:t>
            </a:r>
            <a:r>
              <a:rPr lang="en-US" noProof="0" dirty="0" smtClean="0">
                <a:solidFill>
                  <a:schemeClr val="tx1"/>
                </a:solidFill>
              </a:rPr>
              <a:t>that are separate </a:t>
            </a:r>
            <a:r>
              <a:rPr lang="en-US" noProof="0" dirty="0">
                <a:solidFill>
                  <a:schemeClr val="tx1"/>
                </a:solidFill>
              </a:rPr>
              <a:t>from the rest of the building</a:t>
            </a:r>
          </a:p>
          <a:p>
            <a:pPr>
              <a:spcBef>
                <a:spcPts val="1000"/>
              </a:spcBef>
            </a:pPr>
            <a:r>
              <a:rPr lang="en-US" noProof="0" dirty="0">
                <a:solidFill>
                  <a:schemeClr val="tx1"/>
                </a:solidFill>
              </a:rPr>
              <a:t>Specialized products can monitor the critical factors of a data closet’s environment:</a:t>
            </a:r>
          </a:p>
          <a:p>
            <a:pPr lvl="1">
              <a:spcBef>
                <a:spcPts val="1000"/>
              </a:spcBef>
            </a:pPr>
            <a:r>
              <a:rPr lang="en-US" noProof="0" dirty="0">
                <a:solidFill>
                  <a:schemeClr val="tx1"/>
                </a:solidFill>
              </a:rPr>
              <a:t>Unacceptable temperature</a:t>
            </a:r>
          </a:p>
          <a:p>
            <a:pPr lvl="1">
              <a:spcBef>
                <a:spcPts val="1000"/>
              </a:spcBef>
            </a:pPr>
            <a:r>
              <a:rPr lang="en-US" noProof="0" dirty="0">
                <a:solidFill>
                  <a:schemeClr val="tx1"/>
                </a:solidFill>
              </a:rPr>
              <a:t>Humidity</a:t>
            </a:r>
          </a:p>
          <a:p>
            <a:pPr lvl="1">
              <a:spcBef>
                <a:spcPts val="1000"/>
              </a:spcBef>
            </a:pPr>
            <a:r>
              <a:rPr lang="en-US" noProof="0" dirty="0">
                <a:solidFill>
                  <a:schemeClr val="tx1"/>
                </a:solidFill>
              </a:rPr>
              <a:t>Airflow conditions</a:t>
            </a:r>
          </a:p>
          <a:p>
            <a:pPr>
              <a:spcBef>
                <a:spcPts val="1000"/>
              </a:spcBef>
            </a:pPr>
            <a:r>
              <a:rPr lang="en-US" noProof="0" dirty="0">
                <a:solidFill>
                  <a:schemeClr val="tx1"/>
                </a:solidFill>
              </a:rPr>
              <a:t>Every data room should be locked with only limited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T </a:t>
            </a:r>
            <a:r>
              <a:rPr lang="en-US" noProof="0" dirty="0">
                <a:solidFill>
                  <a:schemeClr val="tx1"/>
                </a:solidFill>
              </a:rPr>
              <a:t>personnel having keys</a:t>
            </a:r>
          </a:p>
          <a:p>
            <a:pPr lvl="1">
              <a:spcBef>
                <a:spcPts val="1000"/>
              </a:spcBef>
            </a:pPr>
            <a:r>
              <a:rPr lang="en-US" noProof="0" dirty="0">
                <a:solidFill>
                  <a:schemeClr val="tx1"/>
                </a:solidFill>
              </a:rPr>
              <a:t>Security cameras are </a:t>
            </a:r>
            <a:r>
              <a:rPr lang="en-US" noProof="0" dirty="0" smtClean="0">
                <a:solidFill>
                  <a:schemeClr val="tx1"/>
                </a:solidFill>
              </a:rPr>
              <a:t>suggested</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1902639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Network Documentation</a:t>
            </a:r>
            <a:endParaRPr lang="en-US" b="1" noProof="0" dirty="0"/>
          </a:p>
        </p:txBody>
      </p:sp>
      <p:sp>
        <p:nvSpPr>
          <p:cNvPr id="3" name="Content Placeholder 2"/>
          <p:cNvSpPr>
            <a:spLocks noGrp="1"/>
          </p:cNvSpPr>
          <p:nvPr>
            <p:ph idx="1"/>
          </p:nvPr>
        </p:nvSpPr>
        <p:spPr>
          <a:xfrm>
            <a:off x="365125" y="1538818"/>
            <a:ext cx="8415338" cy="1758943"/>
          </a:xfrm>
        </p:spPr>
        <p:txBody>
          <a:bodyPr/>
          <a:lstStyle/>
          <a:p>
            <a:pPr>
              <a:spcBef>
                <a:spcPts val="1000"/>
              </a:spcBef>
            </a:pPr>
            <a:r>
              <a:rPr lang="en-US" noProof="0" dirty="0">
                <a:solidFill>
                  <a:schemeClr val="tx1"/>
                </a:solidFill>
              </a:rPr>
              <a:t>Having up-to-date and detailed documentation of your network is essential </a:t>
            </a:r>
            <a:r>
              <a:rPr lang="en-US" noProof="0" dirty="0" smtClean="0">
                <a:solidFill>
                  <a:schemeClr val="tx1"/>
                </a:solidFill>
              </a:rPr>
              <a:t>for the following reasons:</a:t>
            </a:r>
          </a:p>
          <a:p>
            <a:pPr lvl="1">
              <a:spcBef>
                <a:spcPts val="1000"/>
              </a:spcBef>
            </a:pPr>
            <a:r>
              <a:rPr lang="en-US" noProof="0" dirty="0" smtClean="0">
                <a:solidFill>
                  <a:schemeClr val="tx1"/>
                </a:solidFill>
              </a:rPr>
              <a:t>Makes communication with coworkers more efficient</a:t>
            </a:r>
            <a:endParaRPr lang="en-US" noProof="0" dirty="0">
              <a:solidFill>
                <a:schemeClr val="tx1"/>
              </a:solidFill>
            </a:endParaRPr>
          </a:p>
          <a:p>
            <a:pPr lvl="1">
              <a:spcBef>
                <a:spcPts val="1000"/>
              </a:spcBef>
            </a:pPr>
            <a:r>
              <a:rPr lang="en-US" noProof="0" dirty="0" smtClean="0">
                <a:solidFill>
                  <a:schemeClr val="tx1"/>
                </a:solidFill>
              </a:rPr>
              <a:t>Speeds up troubleshooting efforts</a:t>
            </a:r>
          </a:p>
          <a:p>
            <a:pPr lvl="1">
              <a:spcBef>
                <a:spcPts val="1000"/>
              </a:spcBef>
            </a:pPr>
            <a:r>
              <a:rPr lang="en-US" noProof="0" dirty="0" smtClean="0">
                <a:solidFill>
                  <a:schemeClr val="tx1"/>
                </a:solidFill>
              </a:rPr>
              <a:t>Puts information at your fingertips when facing similar problems in the future</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6147779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38626"/>
            <a:ext cx="8026400" cy="296235"/>
          </a:xfrm>
        </p:spPr>
        <p:txBody>
          <a:bodyPr/>
          <a:lstStyle/>
          <a:p>
            <a:r>
              <a:rPr lang="en-US" b="1" noProof="0" dirty="0" smtClean="0"/>
              <a:t>Network Diagrams (1 of 7)</a:t>
            </a:r>
            <a:endParaRPr lang="en-US" b="1" noProof="0" dirty="0"/>
          </a:p>
        </p:txBody>
      </p:sp>
      <p:sp>
        <p:nvSpPr>
          <p:cNvPr id="3" name="Content Placeholder 2"/>
          <p:cNvSpPr>
            <a:spLocks noGrp="1"/>
          </p:cNvSpPr>
          <p:nvPr>
            <p:ph idx="1"/>
          </p:nvPr>
        </p:nvSpPr>
        <p:spPr>
          <a:xfrm>
            <a:off x="365125" y="1538818"/>
            <a:ext cx="8415338" cy="3448123"/>
          </a:xfrm>
        </p:spPr>
        <p:txBody>
          <a:bodyPr/>
          <a:lstStyle/>
          <a:p>
            <a:pPr>
              <a:spcBef>
                <a:spcPts val="1000"/>
              </a:spcBef>
            </a:pPr>
            <a:r>
              <a:rPr lang="en-US" b="1" u="sng" noProof="0" dirty="0">
                <a:solidFill>
                  <a:schemeClr val="tx1"/>
                </a:solidFill>
              </a:rPr>
              <a:t>Network </a:t>
            </a:r>
            <a:r>
              <a:rPr lang="en-US" b="1" u="sng" noProof="0" dirty="0" smtClean="0">
                <a:solidFill>
                  <a:schemeClr val="tx1"/>
                </a:solidFill>
              </a:rPr>
              <a:t>Diagrams</a:t>
            </a:r>
            <a:r>
              <a:rPr lang="en-US" noProof="0" dirty="0" smtClean="0">
                <a:solidFill>
                  <a:schemeClr val="tx1"/>
                </a:solidFill>
              </a:rPr>
              <a:t>—Graphical </a:t>
            </a:r>
            <a:r>
              <a:rPr lang="en-US" noProof="0" dirty="0">
                <a:solidFill>
                  <a:schemeClr val="tx1"/>
                </a:solidFill>
              </a:rPr>
              <a:t>representations of a network’s devices and connections</a:t>
            </a:r>
          </a:p>
          <a:p>
            <a:pPr lvl="1">
              <a:spcBef>
                <a:spcPts val="1000"/>
              </a:spcBef>
            </a:pPr>
            <a:r>
              <a:rPr lang="en-US" noProof="0" dirty="0">
                <a:solidFill>
                  <a:schemeClr val="tx1"/>
                </a:solidFill>
              </a:rPr>
              <a:t>May show physical layout, logical topology,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P </a:t>
            </a:r>
            <a:r>
              <a:rPr lang="en-US" noProof="0" dirty="0">
                <a:solidFill>
                  <a:schemeClr val="tx1"/>
                </a:solidFill>
              </a:rPr>
              <a:t>address reserves, names of major network devices, and types of transmission media</a:t>
            </a:r>
          </a:p>
          <a:p>
            <a:pPr>
              <a:spcBef>
                <a:spcPts val="1000"/>
              </a:spcBef>
            </a:pPr>
            <a:r>
              <a:rPr lang="en-US" b="1" u="sng" noProof="0" dirty="0">
                <a:solidFill>
                  <a:schemeClr val="tx1"/>
                </a:solidFill>
              </a:rPr>
              <a:t>Network </a:t>
            </a:r>
            <a:r>
              <a:rPr lang="en-US" b="1" u="sng" noProof="0" dirty="0" smtClean="0">
                <a:solidFill>
                  <a:schemeClr val="tx1"/>
                </a:solidFill>
              </a:rPr>
              <a:t>Mapping</a:t>
            </a:r>
            <a:r>
              <a:rPr lang="en-US" noProof="0" dirty="0" smtClean="0">
                <a:solidFill>
                  <a:schemeClr val="tx1"/>
                </a:solidFill>
              </a:rPr>
              <a:t>—The </a:t>
            </a:r>
            <a:r>
              <a:rPr lang="en-US" noProof="0" dirty="0">
                <a:solidFill>
                  <a:schemeClr val="tx1"/>
                </a:solidFill>
              </a:rPr>
              <a:t>process of discovering and identifying the devices on a </a:t>
            </a:r>
            <a:r>
              <a:rPr lang="en-US" noProof="0" dirty="0" smtClean="0">
                <a:solidFill>
                  <a:schemeClr val="tx1"/>
                </a:solidFill>
              </a:rPr>
              <a:t>network:</a:t>
            </a:r>
            <a:endParaRPr lang="en-US" noProof="0" dirty="0">
              <a:solidFill>
                <a:schemeClr val="tx1"/>
              </a:solidFill>
            </a:endParaRPr>
          </a:p>
          <a:p>
            <a:pPr lvl="1">
              <a:spcBef>
                <a:spcPts val="1000"/>
              </a:spcBef>
            </a:pPr>
            <a:r>
              <a:rPr lang="en-US" b="1" noProof="0" dirty="0" smtClean="0">
                <a:solidFill>
                  <a:schemeClr val="tx1"/>
                </a:solidFill>
              </a:rPr>
              <a:t>Nmap</a:t>
            </a:r>
            <a:r>
              <a:rPr lang="en-US" noProof="0" dirty="0" smtClean="0">
                <a:solidFill>
                  <a:schemeClr val="tx1"/>
                </a:solidFill>
              </a:rPr>
              <a:t>—One of the most popular tools used for network mapping</a:t>
            </a:r>
          </a:p>
          <a:p>
            <a:pPr lvl="1">
              <a:spcBef>
                <a:spcPts val="1000"/>
              </a:spcBef>
            </a:pPr>
            <a:r>
              <a:rPr lang="en-US" b="1" noProof="0" dirty="0" smtClean="0">
                <a:solidFill>
                  <a:schemeClr val="tx1"/>
                </a:solidFill>
              </a:rPr>
              <a:t>Zenmap</a:t>
            </a:r>
            <a:r>
              <a:rPr lang="en-US" noProof="0" dirty="0" smtClean="0">
                <a:solidFill>
                  <a:schemeClr val="tx1"/>
                </a:solidFill>
              </a:rPr>
              <a:t>—N</a:t>
            </a:r>
            <a:r>
              <a:rPr lang="en-US" sz="100" noProof="0" dirty="0" smtClean="0">
                <a:solidFill>
                  <a:schemeClr val="tx1"/>
                </a:solidFill>
              </a:rPr>
              <a:t> </a:t>
            </a:r>
            <a:r>
              <a:rPr lang="en-US" noProof="0" dirty="0" smtClean="0">
                <a:solidFill>
                  <a:schemeClr val="tx1"/>
                </a:solidFill>
              </a:rPr>
              <a:t>map’s G</a:t>
            </a:r>
            <a:r>
              <a:rPr lang="en-US" sz="100" noProof="0" dirty="0" smtClean="0">
                <a:solidFill>
                  <a:schemeClr val="tx1"/>
                </a:solidFill>
              </a:rPr>
              <a:t> </a:t>
            </a:r>
            <a:r>
              <a:rPr lang="en-US" noProof="0" dirty="0" smtClean="0">
                <a:solidFill>
                  <a:schemeClr val="tx1"/>
                </a:solidFill>
              </a:rPr>
              <a:t>U</a:t>
            </a:r>
            <a:r>
              <a:rPr lang="en-US" sz="100" noProof="0" dirty="0" smtClean="0">
                <a:solidFill>
                  <a:schemeClr val="tx1"/>
                </a:solidFill>
              </a:rPr>
              <a:t> </a:t>
            </a:r>
            <a:r>
              <a:rPr lang="en-US" noProof="0" dirty="0" smtClean="0">
                <a:solidFill>
                  <a:schemeClr val="tx1"/>
                </a:solidFill>
              </a:rPr>
              <a:t>I option</a:t>
            </a:r>
          </a:p>
          <a:p>
            <a:pPr>
              <a:spcBef>
                <a:spcPts val="1000"/>
              </a:spcBef>
            </a:pPr>
            <a:r>
              <a:rPr lang="en-US" noProof="0" dirty="0" smtClean="0">
                <a:solidFill>
                  <a:schemeClr val="tx1"/>
                </a:solidFill>
              </a:rPr>
              <a:t>Cisco Systems set the standard for diagram symbols used to represent network devices</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6800" y="-1"/>
            <a:ext cx="1905000" cy="1486905"/>
          </a:xfrm>
          <a:prstGeom prst="rect">
            <a:avLst/>
          </a:prstGeom>
        </p:spPr>
      </p:pic>
    </p:spTree>
    <p:extLst>
      <p:ext uri="{BB962C8B-B14F-4D97-AF65-F5344CB8AC3E}">
        <p14:creationId xmlns:p14="http://schemas.microsoft.com/office/powerpoint/2010/main" val="2133918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Network Diagrams (2 of 7)</a:t>
            </a:r>
            <a:endParaRPr lang="en-US" b="1" noProof="0" dirty="0"/>
          </a:p>
        </p:txBody>
      </p:sp>
      <p:pic>
        <p:nvPicPr>
          <p:cNvPr id="6" name="Picture 5" descr="Figure 2-23 Nmap output in Command Prompt. The screenshot illustrates a Command Prompt window of the N map output. &#10;Source: Insecure.or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2094702"/>
            <a:ext cx="6193806" cy="2913888"/>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3" name="TextBox 2"/>
          <p:cNvSpPr txBox="1"/>
          <p:nvPr/>
        </p:nvSpPr>
        <p:spPr>
          <a:xfrm>
            <a:off x="1981200" y="1219200"/>
            <a:ext cx="6172200" cy="400110"/>
          </a:xfrm>
          <a:prstGeom prst="rect">
            <a:avLst/>
          </a:prstGeom>
          <a:noFill/>
        </p:spPr>
        <p:txBody>
          <a:bodyPr wrap="square" rtlCol="0">
            <a:spAutoFit/>
          </a:bodyPr>
          <a:lstStyle/>
          <a:p>
            <a:r>
              <a:rPr lang="en-US" sz="2000" b="1" dirty="0" smtClean="0"/>
              <a:t>Result of </a:t>
            </a:r>
            <a:r>
              <a:rPr lang="en-US" sz="2000" b="1" dirty="0" err="1" smtClean="0"/>
              <a:t>nmap</a:t>
            </a:r>
            <a:r>
              <a:rPr lang="en-US" sz="2000" b="1" dirty="0" smtClean="0"/>
              <a:t> scan showing ports that are open</a:t>
            </a:r>
            <a:endParaRPr lang="en-US" sz="2000" b="1" dirty="0"/>
          </a:p>
        </p:txBody>
      </p:sp>
      <p:cxnSp>
        <p:nvCxnSpPr>
          <p:cNvPr id="7" name="Straight Arrow Connector 6"/>
          <p:cNvCxnSpPr/>
          <p:nvPr/>
        </p:nvCxnSpPr>
        <p:spPr>
          <a:xfrm flipH="1">
            <a:off x="2667000" y="1619310"/>
            <a:ext cx="990600" cy="742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58536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Network Diagrams (3 of 7)</a:t>
            </a:r>
            <a:endParaRPr lang="en-US" b="1" noProof="0" dirty="0"/>
          </a:p>
        </p:txBody>
      </p:sp>
      <p:pic>
        <p:nvPicPr>
          <p:cNvPr id="3" name="Picture 2" descr="Figure 2-24 Zenmap graphical interface. The Zen map window illustrates the graphical interface.&#10;Source: Insecure.or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905000"/>
            <a:ext cx="6244368" cy="3529584"/>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5" name="TextBox 4"/>
          <p:cNvSpPr txBox="1"/>
          <p:nvPr/>
        </p:nvSpPr>
        <p:spPr>
          <a:xfrm>
            <a:off x="1447800" y="1219200"/>
            <a:ext cx="6705600" cy="400110"/>
          </a:xfrm>
          <a:prstGeom prst="rect">
            <a:avLst/>
          </a:prstGeom>
          <a:noFill/>
        </p:spPr>
        <p:txBody>
          <a:bodyPr wrap="square" rtlCol="0">
            <a:spAutoFit/>
          </a:bodyPr>
          <a:lstStyle/>
          <a:p>
            <a:r>
              <a:rPr lang="en-US" sz="2000" b="1" dirty="0" smtClean="0"/>
              <a:t>Result of </a:t>
            </a:r>
            <a:r>
              <a:rPr lang="en-US" sz="2000" b="1" dirty="0" err="1" smtClean="0"/>
              <a:t>Zenmap</a:t>
            </a:r>
            <a:r>
              <a:rPr lang="en-US" sz="2000" b="1" dirty="0" smtClean="0"/>
              <a:t> scan showing ports that are open</a:t>
            </a:r>
            <a:endParaRPr lang="en-US" sz="2000" b="1" dirty="0"/>
          </a:p>
        </p:txBody>
      </p:sp>
      <p:cxnSp>
        <p:nvCxnSpPr>
          <p:cNvPr id="9" name="Straight Arrow Connector 8"/>
          <p:cNvCxnSpPr/>
          <p:nvPr/>
        </p:nvCxnSpPr>
        <p:spPr>
          <a:xfrm flipH="1">
            <a:off x="1597682" y="1619310"/>
            <a:ext cx="1297918" cy="438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44835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Network Diagrams (4 of 7)</a:t>
            </a:r>
            <a:endParaRPr lang="en-US" b="1" noProof="0" dirty="0"/>
          </a:p>
        </p:txBody>
      </p:sp>
      <p:pic>
        <p:nvPicPr>
          <p:cNvPr id="5" name="Picture 4" descr="Figure 2-25 Network diagram using Cisco symbols. The image illustrates a network diagram with Cisco symbols that connect devices to the internet by wireless point, switches and router. The laptop connects to the internet by a wireless access point, a switch, a router and a firewall. The web server and the file server connect to the internet by a switch, the same router and firewall. The printer and the workstation connect to the internet by a second switch that connects to the first switch, the same router and firewall.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1295400"/>
            <a:ext cx="7543800" cy="4724400"/>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3254030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3048000" cy="296235"/>
          </a:xfrm>
        </p:spPr>
        <p:txBody>
          <a:bodyPr/>
          <a:lstStyle/>
          <a:p>
            <a:r>
              <a:rPr lang="en-US" noProof="0" dirty="0" smtClean="0"/>
              <a:t>Network Diagrams (5 of 7)</a:t>
            </a:r>
            <a:endParaRPr lang="en-US" noProof="0" dirty="0"/>
          </a:p>
        </p:txBody>
      </p:sp>
      <p:sp>
        <p:nvSpPr>
          <p:cNvPr id="3" name="Content Placeholder 2"/>
          <p:cNvSpPr>
            <a:spLocks noGrp="1"/>
          </p:cNvSpPr>
          <p:nvPr>
            <p:ph idx="1"/>
          </p:nvPr>
        </p:nvSpPr>
        <p:spPr>
          <a:xfrm>
            <a:off x="365125" y="1538818"/>
            <a:ext cx="8415338" cy="2764346"/>
          </a:xfrm>
        </p:spPr>
        <p:txBody>
          <a:bodyPr/>
          <a:lstStyle/>
          <a:p>
            <a:pPr>
              <a:spcBef>
                <a:spcPts val="1000"/>
              </a:spcBef>
            </a:pPr>
            <a:r>
              <a:rPr lang="en-US" noProof="0" dirty="0">
                <a:solidFill>
                  <a:schemeClr val="tx1"/>
                </a:solidFill>
              </a:rPr>
              <a:t>Network </a:t>
            </a:r>
            <a:r>
              <a:rPr lang="en-US" noProof="0" dirty="0" smtClean="0">
                <a:solidFill>
                  <a:schemeClr val="tx1"/>
                </a:solidFill>
              </a:rPr>
              <a:t>Diagrams </a:t>
            </a:r>
            <a:r>
              <a:rPr lang="en-US" noProof="0" dirty="0">
                <a:solidFill>
                  <a:schemeClr val="tx1"/>
                </a:solidFill>
              </a:rPr>
              <a:t>provide </a:t>
            </a:r>
            <a:r>
              <a:rPr lang="en-US" b="1" noProof="0" dirty="0">
                <a:solidFill>
                  <a:schemeClr val="tx1"/>
                </a:solidFill>
              </a:rPr>
              <a:t>broad snapshots </a:t>
            </a:r>
            <a:r>
              <a:rPr lang="en-US" noProof="0" dirty="0">
                <a:solidFill>
                  <a:schemeClr val="tx1"/>
                </a:solidFill>
              </a:rPr>
              <a:t>of a </a:t>
            </a:r>
            <a:r>
              <a:rPr lang="en-US" b="1" noProof="0" dirty="0">
                <a:solidFill>
                  <a:schemeClr val="tx1"/>
                </a:solidFill>
              </a:rPr>
              <a:t>network’s physical or logical topology</a:t>
            </a:r>
          </a:p>
          <a:p>
            <a:pPr lvl="1">
              <a:spcBef>
                <a:spcPts val="1000"/>
              </a:spcBef>
            </a:pPr>
            <a:r>
              <a:rPr lang="en-US" noProof="0" dirty="0">
                <a:solidFill>
                  <a:schemeClr val="tx1"/>
                </a:solidFill>
              </a:rPr>
              <a:t>Useful for planning where to insert a new switch or determining how a particular router, gateway, or firewall interact</a:t>
            </a:r>
          </a:p>
          <a:p>
            <a:pPr>
              <a:spcBef>
                <a:spcPts val="1000"/>
              </a:spcBef>
            </a:pPr>
            <a:r>
              <a:rPr lang="en-US" b="1" noProof="0" dirty="0">
                <a:solidFill>
                  <a:schemeClr val="tx1"/>
                </a:solidFill>
              </a:rPr>
              <a:t>Wiring </a:t>
            </a:r>
            <a:r>
              <a:rPr lang="en-US" b="1" noProof="0" dirty="0" smtClean="0">
                <a:solidFill>
                  <a:schemeClr val="tx1"/>
                </a:solidFill>
              </a:rPr>
              <a:t>Schematic</a:t>
            </a:r>
            <a:r>
              <a:rPr lang="en-US" noProof="0" dirty="0" smtClean="0">
                <a:solidFill>
                  <a:schemeClr val="tx1"/>
                </a:solidFill>
              </a:rPr>
              <a:t>—A </a:t>
            </a:r>
            <a:r>
              <a:rPr lang="en-US" noProof="0" dirty="0">
                <a:solidFill>
                  <a:schemeClr val="tx1"/>
                </a:solidFill>
              </a:rPr>
              <a:t>graphical representation of a </a:t>
            </a:r>
            <a:r>
              <a:rPr lang="en-US" b="1" noProof="0" dirty="0">
                <a:solidFill>
                  <a:schemeClr val="tx1"/>
                </a:solidFill>
              </a:rPr>
              <a:t>network’s wired infrastructure</a:t>
            </a:r>
          </a:p>
          <a:p>
            <a:pPr lvl="1">
              <a:spcBef>
                <a:spcPts val="1000"/>
              </a:spcBef>
            </a:pPr>
            <a:r>
              <a:rPr lang="en-US" noProof="0" dirty="0">
                <a:solidFill>
                  <a:schemeClr val="tx1"/>
                </a:solidFill>
              </a:rPr>
              <a:t>In detailed form, it shows every wire necessary to interconnect network </a:t>
            </a:r>
            <a:r>
              <a:rPr lang="en-US" noProof="0" dirty="0" smtClean="0">
                <a:solidFill>
                  <a:schemeClr val="tx1"/>
                </a:solidFill>
              </a:rPr>
              <a:t>devices</a:t>
            </a:r>
          </a:p>
          <a:p>
            <a:pPr>
              <a:spcBef>
                <a:spcPts val="1000"/>
              </a:spcBef>
            </a:pPr>
            <a:r>
              <a:rPr lang="en-US" noProof="0" dirty="0" smtClean="0">
                <a:solidFill>
                  <a:schemeClr val="tx1"/>
                </a:solidFill>
              </a:rPr>
              <a:t>Rack diagram—Drawing that show devices stacked in a rack system</a:t>
            </a: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9102384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Network Diagrams (6 of 7)</a:t>
            </a:r>
            <a:endParaRPr lang="en-US" noProof="0" dirty="0"/>
          </a:p>
        </p:txBody>
      </p:sp>
      <p:pic>
        <p:nvPicPr>
          <p:cNvPr id="6" name="Picture 5" descr="Figure 2-29 Wiring schematic. The image illustrates an example of a wiring schematic for a small office network that relies on cable broadband service to access the Internet. The cable modem connects to the WAN, by the uplink to the three Ethernet switches, a 10 by 100 and two fast Ethernet switches and to an 802.11 n wireless router. The 10 by 100 Ethernet switch connects to a print server and two file servers labeled file server 1 and file server 2. The first fast Ethernet switch connects the VoIP adapter, which connect to two analogue phones labeled Phone 1 and Phone 2 and a voice by data gateway. The second fast internet switch connects to four workstations labeled Workstation 1, Workstation 2, Workstation 3 and Workstation 4.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1419653"/>
            <a:ext cx="4668978" cy="4319282"/>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3" name="TextBox 2"/>
          <p:cNvSpPr txBox="1"/>
          <p:nvPr/>
        </p:nvSpPr>
        <p:spPr>
          <a:xfrm>
            <a:off x="5029200" y="977594"/>
            <a:ext cx="1371600" cy="381000"/>
          </a:xfrm>
          <a:prstGeom prst="rect">
            <a:avLst/>
          </a:prstGeom>
          <a:noFill/>
        </p:spPr>
        <p:txBody>
          <a:bodyPr wrap="square" rtlCol="0">
            <a:spAutoFit/>
          </a:bodyPr>
          <a:lstStyle/>
          <a:p>
            <a:r>
              <a:rPr lang="en-US" b="1" dirty="0" smtClean="0"/>
              <a:t>WAN</a:t>
            </a:r>
            <a:endParaRPr lang="en-US" b="1" dirty="0"/>
          </a:p>
        </p:txBody>
      </p:sp>
      <p:cxnSp>
        <p:nvCxnSpPr>
          <p:cNvPr id="7" name="Straight Arrow Connector 6"/>
          <p:cNvCxnSpPr/>
          <p:nvPr/>
        </p:nvCxnSpPr>
        <p:spPr>
          <a:xfrm flipH="1">
            <a:off x="3810000" y="1905000"/>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105400" y="1905000"/>
            <a:ext cx="609600" cy="1752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791200" y="1905000"/>
            <a:ext cx="838200" cy="964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288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Components of Structured Cabling</a:t>
            </a:r>
            <a:endParaRPr lang="en-US" b="1" noProof="0" dirty="0"/>
          </a:p>
        </p:txBody>
      </p:sp>
      <p:sp>
        <p:nvSpPr>
          <p:cNvPr id="3" name="Content Placeholder 2"/>
          <p:cNvSpPr>
            <a:spLocks noGrp="1"/>
          </p:cNvSpPr>
          <p:nvPr>
            <p:ph idx="1"/>
          </p:nvPr>
        </p:nvSpPr>
        <p:spPr>
          <a:xfrm>
            <a:off x="365125" y="1538818"/>
            <a:ext cx="8415338" cy="2384242"/>
          </a:xfrm>
        </p:spPr>
        <p:txBody>
          <a:bodyPr/>
          <a:lstStyle/>
          <a:p>
            <a:pPr>
              <a:spcBef>
                <a:spcPts val="1000"/>
              </a:spcBef>
            </a:pPr>
            <a:r>
              <a:rPr lang="en-US" noProof="0" dirty="0" smtClean="0">
                <a:solidFill>
                  <a:schemeClr val="tx1"/>
                </a:solidFill>
              </a:rPr>
              <a:t>T</a:t>
            </a:r>
            <a:r>
              <a:rPr lang="en-US" sz="100" noProof="0" dirty="0" smtClean="0">
                <a:solidFill>
                  <a:schemeClr val="tx1"/>
                </a:solidFill>
              </a:rPr>
              <a:t>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A/E</a:t>
            </a:r>
            <a:r>
              <a:rPr lang="en-US" sz="100" noProof="0" dirty="0" smtClean="0">
                <a:solidFill>
                  <a:schemeClr val="tx1"/>
                </a:solidFill>
              </a:rPr>
              <a:t>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A’s </a:t>
            </a:r>
            <a:r>
              <a:rPr lang="en-US" noProof="0" dirty="0">
                <a:solidFill>
                  <a:schemeClr val="tx1"/>
                </a:solidFill>
              </a:rPr>
              <a:t>joint 568 Commercial Building Wiring </a:t>
            </a:r>
            <a:r>
              <a:rPr lang="en-US" noProof="0" dirty="0" smtClean="0">
                <a:solidFill>
                  <a:schemeClr val="tx1"/>
                </a:solidFill>
              </a:rPr>
              <a:t>Standard:</a:t>
            </a:r>
            <a:endParaRPr lang="en-US" noProof="0" dirty="0">
              <a:solidFill>
                <a:schemeClr val="tx1"/>
              </a:solidFill>
            </a:endParaRPr>
          </a:p>
          <a:p>
            <a:pPr lvl="1">
              <a:spcBef>
                <a:spcPts val="1000"/>
              </a:spcBef>
            </a:pPr>
            <a:r>
              <a:rPr lang="en-US" noProof="0" dirty="0">
                <a:solidFill>
                  <a:schemeClr val="tx1"/>
                </a:solidFill>
              </a:rPr>
              <a:t>Also known as structured cabling</a:t>
            </a:r>
          </a:p>
          <a:p>
            <a:pPr lvl="1">
              <a:spcBef>
                <a:spcPts val="1000"/>
              </a:spcBef>
            </a:pPr>
            <a:r>
              <a:rPr lang="en-US" noProof="0" dirty="0">
                <a:solidFill>
                  <a:schemeClr val="tx1"/>
                </a:solidFill>
              </a:rPr>
              <a:t>Describes the best way to install networking media to maximize performance and minimize upkeep</a:t>
            </a:r>
          </a:p>
          <a:p>
            <a:pPr lvl="1">
              <a:spcBef>
                <a:spcPts val="1000"/>
              </a:spcBef>
            </a:pPr>
            <a:r>
              <a:rPr lang="en-US" noProof="0" dirty="0">
                <a:solidFill>
                  <a:schemeClr val="tx1"/>
                </a:solidFill>
              </a:rPr>
              <a:t>Apply no matter what type of media, transmission technology, or networking speeds are involved</a:t>
            </a:r>
          </a:p>
          <a:p>
            <a:pPr lvl="1">
              <a:spcBef>
                <a:spcPts val="1000"/>
              </a:spcBef>
            </a:pPr>
            <a:r>
              <a:rPr lang="en-US" noProof="0" dirty="0">
                <a:solidFill>
                  <a:schemeClr val="tx1"/>
                </a:solidFill>
              </a:rPr>
              <a:t>Based on hierarchical design and assumes a network is based on the </a:t>
            </a:r>
            <a:r>
              <a:rPr lang="en-US" noProof="0" dirty="0" smtClean="0">
                <a:solidFill>
                  <a:schemeClr val="tx1"/>
                </a:solidFill>
              </a:rPr>
              <a:t>star topology</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6353435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Network Diagrams (7 of 7)</a:t>
            </a:r>
            <a:endParaRPr lang="en-US" noProof="0" dirty="0"/>
          </a:p>
        </p:txBody>
      </p:sp>
      <p:pic>
        <p:nvPicPr>
          <p:cNvPr id="3" name="Picture 2" descr="Figure 2-30 Typical devices installed on a rack. A simple rack diagram with their typical devices: switches, patch panels, servers, security appliances and U P S installed on the rack."/>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1066800"/>
            <a:ext cx="4267200" cy="4953000"/>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5" name="TextBox 4"/>
          <p:cNvSpPr txBox="1"/>
          <p:nvPr/>
        </p:nvSpPr>
        <p:spPr>
          <a:xfrm>
            <a:off x="6477000" y="1524000"/>
            <a:ext cx="1447800" cy="369332"/>
          </a:xfrm>
          <a:prstGeom prst="rect">
            <a:avLst/>
          </a:prstGeom>
          <a:noFill/>
        </p:spPr>
        <p:txBody>
          <a:bodyPr wrap="square" rtlCol="0">
            <a:spAutoFit/>
          </a:bodyPr>
          <a:lstStyle/>
          <a:p>
            <a:r>
              <a:rPr lang="en-US" b="1" dirty="0" smtClean="0"/>
              <a:t>Switches</a:t>
            </a:r>
            <a:endParaRPr lang="en-US" b="1" dirty="0"/>
          </a:p>
        </p:txBody>
      </p:sp>
      <p:sp>
        <p:nvSpPr>
          <p:cNvPr id="6" name="TextBox 5"/>
          <p:cNvSpPr txBox="1"/>
          <p:nvPr/>
        </p:nvSpPr>
        <p:spPr>
          <a:xfrm>
            <a:off x="6705600" y="3518012"/>
            <a:ext cx="1447800" cy="369332"/>
          </a:xfrm>
          <a:prstGeom prst="rect">
            <a:avLst/>
          </a:prstGeom>
          <a:noFill/>
        </p:spPr>
        <p:txBody>
          <a:bodyPr wrap="square" rtlCol="0">
            <a:spAutoFit/>
          </a:bodyPr>
          <a:lstStyle/>
          <a:p>
            <a:r>
              <a:rPr lang="en-US" b="1" dirty="0" smtClean="0"/>
              <a:t>Servers</a:t>
            </a:r>
            <a:endParaRPr lang="en-US" b="1" dirty="0"/>
          </a:p>
        </p:txBody>
      </p:sp>
      <p:sp>
        <p:nvSpPr>
          <p:cNvPr id="7" name="TextBox 6"/>
          <p:cNvSpPr txBox="1"/>
          <p:nvPr/>
        </p:nvSpPr>
        <p:spPr>
          <a:xfrm>
            <a:off x="7200900" y="4872895"/>
            <a:ext cx="1447800" cy="369332"/>
          </a:xfrm>
          <a:prstGeom prst="rect">
            <a:avLst/>
          </a:prstGeom>
          <a:noFill/>
        </p:spPr>
        <p:txBody>
          <a:bodyPr wrap="square" rtlCol="0">
            <a:spAutoFit/>
          </a:bodyPr>
          <a:lstStyle/>
          <a:p>
            <a:r>
              <a:rPr lang="en-US" b="1" dirty="0" smtClean="0"/>
              <a:t>UPS</a:t>
            </a:r>
            <a:endParaRPr lang="en-US" b="1" dirty="0"/>
          </a:p>
        </p:txBody>
      </p:sp>
      <p:sp>
        <p:nvSpPr>
          <p:cNvPr id="8" name="TextBox 7"/>
          <p:cNvSpPr txBox="1"/>
          <p:nvPr/>
        </p:nvSpPr>
        <p:spPr>
          <a:xfrm>
            <a:off x="6629400" y="2532461"/>
            <a:ext cx="1828800" cy="369332"/>
          </a:xfrm>
          <a:prstGeom prst="rect">
            <a:avLst/>
          </a:prstGeom>
          <a:noFill/>
        </p:spPr>
        <p:txBody>
          <a:bodyPr wrap="square" rtlCol="0">
            <a:spAutoFit/>
          </a:bodyPr>
          <a:lstStyle/>
          <a:p>
            <a:r>
              <a:rPr lang="en-US" b="1" dirty="0" smtClean="0"/>
              <a:t>Patch Panel</a:t>
            </a:r>
            <a:endParaRPr lang="en-US" b="1" dirty="0"/>
          </a:p>
        </p:txBody>
      </p:sp>
    </p:spTree>
    <p:extLst>
      <p:ext uri="{BB962C8B-B14F-4D97-AF65-F5344CB8AC3E}">
        <p14:creationId xmlns:p14="http://schemas.microsoft.com/office/powerpoint/2010/main" val="13220701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Operating Procedures</a:t>
            </a:r>
            <a:endParaRPr lang="en-US" noProof="0" dirty="0"/>
          </a:p>
        </p:txBody>
      </p:sp>
      <p:sp>
        <p:nvSpPr>
          <p:cNvPr id="3" name="Content Placeholder 2"/>
          <p:cNvSpPr>
            <a:spLocks noGrp="1"/>
          </p:cNvSpPr>
          <p:nvPr>
            <p:ph idx="1"/>
          </p:nvPr>
        </p:nvSpPr>
        <p:spPr>
          <a:xfrm>
            <a:off x="365125" y="1538818"/>
            <a:ext cx="8415338" cy="3745128"/>
          </a:xfrm>
        </p:spPr>
        <p:txBody>
          <a:bodyPr/>
          <a:lstStyle/>
          <a:p>
            <a:pPr>
              <a:spcBef>
                <a:spcPts val="1000"/>
              </a:spcBef>
            </a:pPr>
            <a:r>
              <a:rPr lang="en-US" noProof="0" dirty="0" smtClean="0">
                <a:solidFill>
                  <a:schemeClr val="tx1"/>
                </a:solidFill>
              </a:rPr>
              <a:t>Essential documentation:</a:t>
            </a:r>
          </a:p>
          <a:p>
            <a:pPr lvl="1">
              <a:spcBef>
                <a:spcPts val="1000"/>
              </a:spcBef>
            </a:pPr>
            <a:r>
              <a:rPr lang="en-US" noProof="0" dirty="0" smtClean="0">
                <a:solidFill>
                  <a:schemeClr val="tx1"/>
                </a:solidFill>
              </a:rPr>
              <a:t>Logical and physical connections on a network</a:t>
            </a:r>
          </a:p>
          <a:p>
            <a:pPr lvl="1">
              <a:spcBef>
                <a:spcPts val="1000"/>
              </a:spcBef>
            </a:pPr>
            <a:r>
              <a:rPr lang="en-US" noProof="0" dirty="0" smtClean="0">
                <a:solidFill>
                  <a:schemeClr val="tx1"/>
                </a:solidFill>
              </a:rPr>
              <a:t>Inventory management</a:t>
            </a:r>
          </a:p>
          <a:p>
            <a:pPr lvl="1">
              <a:spcBef>
                <a:spcPts val="1000"/>
              </a:spcBef>
            </a:pP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P address utilization</a:t>
            </a:r>
          </a:p>
          <a:p>
            <a:pPr lvl="1">
              <a:spcBef>
                <a:spcPts val="1000"/>
              </a:spcBef>
            </a:pPr>
            <a:r>
              <a:rPr lang="en-US" noProof="0" dirty="0" smtClean="0">
                <a:solidFill>
                  <a:schemeClr val="tx1"/>
                </a:solidFill>
              </a:rPr>
              <a:t>Vendors</a:t>
            </a:r>
          </a:p>
          <a:p>
            <a:pPr lvl="1">
              <a:spcBef>
                <a:spcPts val="1000"/>
              </a:spcBef>
            </a:pPr>
            <a:r>
              <a:rPr lang="en-US" noProof="0" dirty="0" smtClean="0">
                <a:solidFill>
                  <a:schemeClr val="tx1"/>
                </a:solidFill>
              </a:rPr>
              <a:t>Internal operating procedures</a:t>
            </a:r>
          </a:p>
          <a:p>
            <a:pPr lvl="1">
              <a:spcBef>
                <a:spcPts val="1000"/>
              </a:spcBef>
            </a:pPr>
            <a:r>
              <a:rPr lang="en-US" noProof="0" dirty="0" smtClean="0">
                <a:solidFill>
                  <a:schemeClr val="tx1"/>
                </a:solidFill>
              </a:rPr>
              <a:t>Policies</a:t>
            </a:r>
          </a:p>
          <a:p>
            <a:pPr lvl="1">
              <a:spcBef>
                <a:spcPts val="1000"/>
              </a:spcBef>
            </a:pPr>
            <a:r>
              <a:rPr lang="en-US" noProof="0" dirty="0" smtClean="0">
                <a:solidFill>
                  <a:schemeClr val="tx1"/>
                </a:solidFill>
              </a:rPr>
              <a:t>Standards</a:t>
            </a:r>
          </a:p>
          <a:p>
            <a:pPr>
              <a:spcBef>
                <a:spcPts val="1000"/>
              </a:spcBef>
            </a:pPr>
            <a:r>
              <a:rPr lang="en-US" noProof="0" dirty="0" smtClean="0">
                <a:solidFill>
                  <a:schemeClr val="tx1"/>
                </a:solidFill>
              </a:rPr>
              <a:t>An organization could provide an internal website or database to hold this information</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563426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Inventory Management</a:t>
            </a:r>
            <a:endParaRPr lang="en-US" noProof="0" dirty="0"/>
          </a:p>
        </p:txBody>
      </p:sp>
      <p:sp>
        <p:nvSpPr>
          <p:cNvPr id="3" name="Content Placeholder 2"/>
          <p:cNvSpPr>
            <a:spLocks noGrp="1"/>
          </p:cNvSpPr>
          <p:nvPr>
            <p:ph idx="1"/>
          </p:nvPr>
        </p:nvSpPr>
        <p:spPr>
          <a:xfrm>
            <a:off x="457200" y="1293336"/>
            <a:ext cx="8415338" cy="4516621"/>
          </a:xfrm>
        </p:spPr>
        <p:txBody>
          <a:bodyPr/>
          <a:lstStyle/>
          <a:p>
            <a:pPr>
              <a:spcBef>
                <a:spcPts val="1000"/>
              </a:spcBef>
            </a:pPr>
            <a:r>
              <a:rPr lang="en-US" b="1" u="sng" noProof="0" dirty="0" smtClean="0">
                <a:solidFill>
                  <a:schemeClr val="tx1"/>
                </a:solidFill>
              </a:rPr>
              <a:t>S</a:t>
            </a:r>
            <a:r>
              <a:rPr lang="en-US" noProof="0" dirty="0" smtClean="0">
                <a:solidFill>
                  <a:schemeClr val="tx1"/>
                </a:solidFill>
              </a:rPr>
              <a:t>ystem </a:t>
            </a:r>
            <a:r>
              <a:rPr lang="en-US" b="1" u="sng" dirty="0">
                <a:solidFill>
                  <a:schemeClr val="tx1"/>
                </a:solidFill>
              </a:rPr>
              <a:t>L</a:t>
            </a:r>
            <a:r>
              <a:rPr lang="en-US" noProof="0" dirty="0" smtClean="0">
                <a:solidFill>
                  <a:schemeClr val="tx1"/>
                </a:solidFill>
              </a:rPr>
              <a:t>ife </a:t>
            </a:r>
            <a:r>
              <a:rPr lang="en-US" b="1" u="sng" dirty="0">
                <a:solidFill>
                  <a:schemeClr val="tx1"/>
                </a:solidFill>
              </a:rPr>
              <a:t>C</a:t>
            </a:r>
            <a:r>
              <a:rPr lang="en-US" noProof="0" dirty="0" smtClean="0">
                <a:solidFill>
                  <a:schemeClr val="tx1"/>
                </a:solidFill>
              </a:rPr>
              <a:t>ycle </a:t>
            </a:r>
            <a:r>
              <a:rPr lang="en-US" noProof="0" dirty="0" smtClean="0">
                <a:solidFill>
                  <a:schemeClr val="tx1"/>
                </a:solidFill>
              </a:rPr>
              <a:t>(S</a:t>
            </a:r>
            <a:r>
              <a:rPr lang="en-US" sz="100" noProof="0" dirty="0" smtClean="0">
                <a:solidFill>
                  <a:schemeClr val="tx1"/>
                </a:solidFill>
              </a:rPr>
              <a:t> </a:t>
            </a:r>
            <a:r>
              <a:rPr lang="en-US" noProof="0" dirty="0" smtClean="0">
                <a:solidFill>
                  <a:schemeClr val="tx1"/>
                </a:solidFill>
              </a:rPr>
              <a:t>L</a:t>
            </a:r>
            <a:r>
              <a:rPr lang="en-US" sz="100" noProof="0" dirty="0" smtClean="0">
                <a:solidFill>
                  <a:schemeClr val="tx1"/>
                </a:solidFill>
              </a:rPr>
              <a:t> </a:t>
            </a:r>
            <a:r>
              <a:rPr lang="en-US" noProof="0" dirty="0" smtClean="0">
                <a:solidFill>
                  <a:schemeClr val="tx1"/>
                </a:solidFill>
              </a:rPr>
              <a:t>C)—Process </a:t>
            </a:r>
            <a:r>
              <a:rPr lang="en-US" noProof="0" dirty="0" smtClean="0">
                <a:solidFill>
                  <a:schemeClr val="tx1"/>
                </a:solidFill>
              </a:rPr>
              <a:t>of:</a:t>
            </a:r>
          </a:p>
          <a:p>
            <a:pPr marL="0" indent="0">
              <a:spcBef>
                <a:spcPts val="1000"/>
              </a:spcBef>
              <a:buNone/>
            </a:pPr>
            <a:r>
              <a:rPr lang="en-US" dirty="0">
                <a:solidFill>
                  <a:schemeClr val="tx1"/>
                </a:solidFill>
              </a:rPr>
              <a:t>	</a:t>
            </a:r>
            <a:r>
              <a:rPr lang="en-US" dirty="0" smtClean="0">
                <a:solidFill>
                  <a:schemeClr val="tx1"/>
                </a:solidFill>
              </a:rPr>
              <a:t>(A) </a:t>
            </a:r>
            <a:r>
              <a:rPr lang="en-US" noProof="0" dirty="0" smtClean="0">
                <a:solidFill>
                  <a:schemeClr val="tx1"/>
                </a:solidFill>
              </a:rPr>
              <a:t>designing</a:t>
            </a:r>
            <a:r>
              <a:rPr lang="en-US" noProof="0" dirty="0" smtClean="0">
                <a:solidFill>
                  <a:schemeClr val="tx1"/>
                </a:solidFill>
              </a:rPr>
              <a:t>, </a:t>
            </a:r>
            <a:endParaRPr lang="en-US" noProof="0" dirty="0" smtClean="0">
              <a:solidFill>
                <a:schemeClr val="tx1"/>
              </a:solidFill>
            </a:endParaRPr>
          </a:p>
          <a:p>
            <a:pPr marL="0" indent="0">
              <a:spcBef>
                <a:spcPts val="1000"/>
              </a:spcBef>
              <a:buNone/>
            </a:pPr>
            <a:r>
              <a:rPr lang="en-US" dirty="0">
                <a:solidFill>
                  <a:schemeClr val="tx1"/>
                </a:solidFill>
              </a:rPr>
              <a:t>	</a:t>
            </a:r>
            <a:r>
              <a:rPr lang="en-US" dirty="0" smtClean="0">
                <a:solidFill>
                  <a:schemeClr val="tx1"/>
                </a:solidFill>
              </a:rPr>
              <a:t>(B) </a:t>
            </a:r>
            <a:r>
              <a:rPr lang="en-US" noProof="0" dirty="0" smtClean="0">
                <a:solidFill>
                  <a:schemeClr val="tx1"/>
                </a:solidFill>
              </a:rPr>
              <a:t>implementing</a:t>
            </a:r>
            <a:r>
              <a:rPr lang="en-US" noProof="0" dirty="0" smtClean="0">
                <a:solidFill>
                  <a:schemeClr val="tx1"/>
                </a:solidFill>
              </a:rPr>
              <a:t>, and </a:t>
            </a:r>
            <a:endParaRPr lang="en-US" noProof="0" dirty="0" smtClean="0">
              <a:solidFill>
                <a:schemeClr val="tx1"/>
              </a:solidFill>
            </a:endParaRPr>
          </a:p>
          <a:p>
            <a:pPr marL="0" indent="0">
              <a:spcBef>
                <a:spcPts val="1000"/>
              </a:spcBef>
              <a:buNone/>
            </a:pPr>
            <a:r>
              <a:rPr lang="en-US" dirty="0">
                <a:solidFill>
                  <a:schemeClr val="tx1"/>
                </a:solidFill>
              </a:rPr>
              <a:t>	</a:t>
            </a:r>
            <a:r>
              <a:rPr lang="en-US" dirty="0" smtClean="0">
                <a:solidFill>
                  <a:schemeClr val="tx1"/>
                </a:solidFill>
              </a:rPr>
              <a:t>(C) </a:t>
            </a:r>
            <a:r>
              <a:rPr lang="en-US" noProof="0" dirty="0" smtClean="0">
                <a:solidFill>
                  <a:schemeClr val="tx1"/>
                </a:solidFill>
              </a:rPr>
              <a:t>maintaining </a:t>
            </a:r>
            <a:r>
              <a:rPr lang="en-US" noProof="0" dirty="0" smtClean="0">
                <a:solidFill>
                  <a:schemeClr val="tx1"/>
                </a:solidFill>
              </a:rPr>
              <a:t>an entire network</a:t>
            </a:r>
          </a:p>
          <a:p>
            <a:pPr>
              <a:spcBef>
                <a:spcPts val="1000"/>
              </a:spcBef>
            </a:pPr>
            <a:r>
              <a:rPr lang="en-US" noProof="0" dirty="0" smtClean="0">
                <a:solidFill>
                  <a:schemeClr val="tx1"/>
                </a:solidFill>
              </a:rPr>
              <a:t>S</a:t>
            </a:r>
            <a:r>
              <a:rPr lang="en-US" sz="100" noProof="0" dirty="0" smtClean="0">
                <a:solidFill>
                  <a:schemeClr val="tx1"/>
                </a:solidFill>
              </a:rPr>
              <a:t> </a:t>
            </a:r>
            <a:r>
              <a:rPr lang="en-US" noProof="0" dirty="0" smtClean="0">
                <a:solidFill>
                  <a:schemeClr val="tx1"/>
                </a:solidFill>
              </a:rPr>
              <a:t>L</a:t>
            </a:r>
            <a:r>
              <a:rPr lang="en-US" sz="100" noProof="0" dirty="0" smtClean="0">
                <a:solidFill>
                  <a:schemeClr val="tx1"/>
                </a:solidFill>
              </a:rPr>
              <a:t> </a:t>
            </a:r>
            <a:r>
              <a:rPr lang="en-US" noProof="0" dirty="0" smtClean="0">
                <a:solidFill>
                  <a:schemeClr val="tx1"/>
                </a:solidFill>
              </a:rPr>
              <a:t>C includes:</a:t>
            </a:r>
          </a:p>
          <a:p>
            <a:pPr lvl="1">
              <a:spcBef>
                <a:spcPts val="1000"/>
              </a:spcBef>
            </a:pPr>
            <a:r>
              <a:rPr lang="en-US" noProof="0" dirty="0" smtClean="0">
                <a:solidFill>
                  <a:schemeClr val="tx1"/>
                </a:solidFill>
              </a:rPr>
              <a:t>(</a:t>
            </a:r>
            <a:r>
              <a:rPr lang="en-US" dirty="0" smtClean="0">
                <a:solidFill>
                  <a:schemeClr val="tx1"/>
                </a:solidFill>
              </a:rPr>
              <a:t>D) </a:t>
            </a:r>
            <a:r>
              <a:rPr lang="en-US" noProof="0" dirty="0" smtClean="0">
                <a:solidFill>
                  <a:schemeClr val="tx1"/>
                </a:solidFill>
              </a:rPr>
              <a:t>Removal </a:t>
            </a:r>
            <a:r>
              <a:rPr lang="en-US" noProof="0" dirty="0" smtClean="0">
                <a:solidFill>
                  <a:schemeClr val="tx1"/>
                </a:solidFill>
              </a:rPr>
              <a:t>and disposal of outdated assets</a:t>
            </a:r>
          </a:p>
          <a:p>
            <a:pPr lvl="1">
              <a:spcBef>
                <a:spcPts val="1000"/>
              </a:spcBef>
            </a:pPr>
            <a:r>
              <a:rPr lang="en-US" noProof="0" dirty="0" smtClean="0">
                <a:solidFill>
                  <a:schemeClr val="tx1"/>
                </a:solidFill>
              </a:rPr>
              <a:t>(</a:t>
            </a:r>
            <a:r>
              <a:rPr lang="en-US" dirty="0" smtClean="0">
                <a:solidFill>
                  <a:schemeClr val="tx1"/>
                </a:solidFill>
              </a:rPr>
              <a:t>E) </a:t>
            </a:r>
            <a:r>
              <a:rPr lang="en-US" noProof="0" dirty="0" smtClean="0">
                <a:solidFill>
                  <a:schemeClr val="tx1"/>
                </a:solidFill>
              </a:rPr>
              <a:t>Addition </a:t>
            </a:r>
            <a:r>
              <a:rPr lang="en-US" noProof="0" dirty="0" smtClean="0">
                <a:solidFill>
                  <a:schemeClr val="tx1"/>
                </a:solidFill>
              </a:rPr>
              <a:t>of compatible, updated devices</a:t>
            </a:r>
          </a:p>
          <a:p>
            <a:pPr>
              <a:spcBef>
                <a:spcPts val="1000"/>
              </a:spcBef>
            </a:pPr>
            <a:r>
              <a:rPr lang="en-US" noProof="0" dirty="0" smtClean="0">
                <a:solidFill>
                  <a:schemeClr val="tx1"/>
                </a:solidFill>
              </a:rPr>
              <a:t>Inventory management—The monitoring and maintaining of all assets that make up a network:</a:t>
            </a:r>
          </a:p>
          <a:p>
            <a:pPr lvl="1">
              <a:spcBef>
                <a:spcPts val="1000"/>
              </a:spcBef>
            </a:pPr>
            <a:r>
              <a:rPr lang="en-US" noProof="0" dirty="0" smtClean="0">
                <a:solidFill>
                  <a:schemeClr val="tx1"/>
                </a:solidFill>
              </a:rPr>
              <a:t>Simplifies maintaining and upgrading a network</a:t>
            </a:r>
          </a:p>
          <a:p>
            <a:pPr lvl="1">
              <a:spcBef>
                <a:spcPts val="1000"/>
              </a:spcBef>
            </a:pPr>
            <a:r>
              <a:rPr lang="en-US" noProof="0" dirty="0" smtClean="0">
                <a:solidFill>
                  <a:schemeClr val="tx1"/>
                </a:solidFill>
              </a:rPr>
              <a:t>Provides network administrators with information about the costs and benefits of certain types of hardware or software</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235120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Labeling and Naming Conventions (1 of 2)</a:t>
            </a:r>
            <a:endParaRPr lang="en-US" noProof="0" dirty="0"/>
          </a:p>
        </p:txBody>
      </p:sp>
      <p:sp>
        <p:nvSpPr>
          <p:cNvPr id="3" name="Content Placeholder 2"/>
          <p:cNvSpPr>
            <a:spLocks noGrp="1"/>
          </p:cNvSpPr>
          <p:nvPr>
            <p:ph idx="1"/>
          </p:nvPr>
        </p:nvSpPr>
        <p:spPr>
          <a:xfrm>
            <a:off x="365124" y="1538818"/>
            <a:ext cx="8702675" cy="4482766"/>
          </a:xfrm>
        </p:spPr>
        <p:txBody>
          <a:bodyPr/>
          <a:lstStyle/>
          <a:p>
            <a:pPr>
              <a:spcBef>
                <a:spcPts val="1000"/>
              </a:spcBef>
            </a:pPr>
            <a:r>
              <a:rPr lang="en-US" noProof="0" dirty="0" smtClean="0">
                <a:solidFill>
                  <a:schemeClr val="tx1"/>
                </a:solidFill>
              </a:rPr>
              <a:t>10 Tips </a:t>
            </a:r>
            <a:r>
              <a:rPr lang="en-US" noProof="0" dirty="0" smtClean="0">
                <a:solidFill>
                  <a:schemeClr val="tx1"/>
                </a:solidFill>
              </a:rPr>
              <a:t>for labeling and naming conventions:</a:t>
            </a:r>
          </a:p>
          <a:p>
            <a:pPr marL="571500" lvl="1" indent="-342900">
              <a:buFont typeface="+mj-lt"/>
              <a:buAutoNum type="arabicPeriod"/>
            </a:pPr>
            <a:r>
              <a:rPr lang="en-US" noProof="0" dirty="0" smtClean="0">
                <a:solidFill>
                  <a:schemeClr val="tx1"/>
                </a:solidFill>
              </a:rPr>
              <a:t>Use </a:t>
            </a:r>
            <a:r>
              <a:rPr lang="en-US" noProof="0" dirty="0">
                <a:solidFill>
                  <a:schemeClr val="tx1"/>
                </a:solidFill>
              </a:rPr>
              <a:t>names that are as </a:t>
            </a:r>
            <a:r>
              <a:rPr lang="en-US" b="1" noProof="0" dirty="0">
                <a:solidFill>
                  <a:schemeClr val="tx1"/>
                </a:solidFill>
              </a:rPr>
              <a:t>descriptive</a:t>
            </a:r>
            <a:r>
              <a:rPr lang="en-US" noProof="0" dirty="0">
                <a:solidFill>
                  <a:schemeClr val="tx1"/>
                </a:solidFill>
              </a:rPr>
              <a:t> as </a:t>
            </a:r>
            <a:r>
              <a:rPr lang="en-US" noProof="0" dirty="0" smtClean="0">
                <a:solidFill>
                  <a:schemeClr val="tx1"/>
                </a:solidFill>
              </a:rPr>
              <a:t>possible</a:t>
            </a:r>
          </a:p>
          <a:p>
            <a:pPr marL="571500" lvl="1" indent="-342900">
              <a:buFont typeface="+mj-lt"/>
              <a:buAutoNum type="arabicPeriod"/>
            </a:pPr>
            <a:r>
              <a:rPr lang="en-US" noProof="0" dirty="0" smtClean="0">
                <a:solidFill>
                  <a:schemeClr val="tx1"/>
                </a:solidFill>
              </a:rPr>
              <a:t>Only include fields that are </a:t>
            </a:r>
            <a:r>
              <a:rPr lang="en-US" b="1" noProof="0" dirty="0" smtClean="0">
                <a:solidFill>
                  <a:schemeClr val="tx1"/>
                </a:solidFill>
              </a:rPr>
              <a:t>essential </a:t>
            </a:r>
            <a:r>
              <a:rPr lang="en-US" noProof="0" dirty="0" smtClean="0">
                <a:solidFill>
                  <a:schemeClr val="tx1"/>
                </a:solidFill>
              </a:rPr>
              <a:t>in identifying the device</a:t>
            </a:r>
          </a:p>
          <a:p>
            <a:pPr marL="571500" lvl="1" indent="-342900">
              <a:buFont typeface="+mj-lt"/>
              <a:buAutoNum type="arabicPeriod"/>
            </a:pPr>
            <a:r>
              <a:rPr lang="en-US" b="1" noProof="0" dirty="0" smtClean="0">
                <a:solidFill>
                  <a:schemeClr val="tx1"/>
                </a:solidFill>
              </a:rPr>
              <a:t>Don’t overcomplicate </a:t>
            </a:r>
            <a:r>
              <a:rPr lang="en-US" noProof="0" dirty="0" smtClean="0">
                <a:solidFill>
                  <a:schemeClr val="tx1"/>
                </a:solidFill>
              </a:rPr>
              <a:t>the name with useless or redundant information</a:t>
            </a:r>
            <a:endParaRPr lang="en-US" noProof="0" dirty="0">
              <a:solidFill>
                <a:schemeClr val="tx1"/>
              </a:solidFill>
            </a:endParaRPr>
          </a:p>
          <a:p>
            <a:pPr marL="571500" lvl="1" indent="-342900">
              <a:buFont typeface="+mj-lt"/>
              <a:buAutoNum type="arabicPeriod"/>
            </a:pPr>
            <a:r>
              <a:rPr lang="en-US" noProof="0" dirty="0">
                <a:solidFill>
                  <a:schemeClr val="tx1"/>
                </a:solidFill>
              </a:rPr>
              <a:t>Use </a:t>
            </a:r>
            <a:r>
              <a:rPr lang="en-US" b="1" noProof="0" dirty="0">
                <a:solidFill>
                  <a:schemeClr val="tx1"/>
                </a:solidFill>
              </a:rPr>
              <a:t>established naming </a:t>
            </a:r>
            <a:r>
              <a:rPr lang="en-US" b="1" noProof="0" dirty="0" smtClean="0">
                <a:solidFill>
                  <a:schemeClr val="tx1"/>
                </a:solidFill>
              </a:rPr>
              <a:t>conventions</a:t>
            </a:r>
          </a:p>
          <a:p>
            <a:pPr marL="571500" lvl="1" indent="-342900">
              <a:buFont typeface="+mj-lt"/>
              <a:buAutoNum type="arabicPeriod"/>
            </a:pPr>
            <a:r>
              <a:rPr lang="en-US" noProof="0" dirty="0" smtClean="0">
                <a:solidFill>
                  <a:schemeClr val="tx1"/>
                </a:solidFill>
              </a:rPr>
              <a:t>Think </a:t>
            </a:r>
            <a:r>
              <a:rPr lang="en-US" b="1" noProof="0" dirty="0" smtClean="0">
                <a:solidFill>
                  <a:schemeClr val="tx1"/>
                </a:solidFill>
              </a:rPr>
              <a:t>big-picture-down-to-details</a:t>
            </a:r>
          </a:p>
          <a:p>
            <a:pPr marL="571500" lvl="1" indent="-342900">
              <a:buFont typeface="+mj-lt"/>
              <a:buAutoNum type="arabicPeriod"/>
            </a:pPr>
            <a:r>
              <a:rPr lang="en-US" b="1" noProof="0" dirty="0" smtClean="0">
                <a:solidFill>
                  <a:schemeClr val="tx1"/>
                </a:solidFill>
              </a:rPr>
              <a:t>Consider </a:t>
            </a:r>
            <a:r>
              <a:rPr lang="en-US" noProof="0" dirty="0" smtClean="0">
                <a:solidFill>
                  <a:schemeClr val="tx1"/>
                </a:solidFill>
              </a:rPr>
              <a:t>any </a:t>
            </a:r>
            <a:r>
              <a:rPr lang="en-US" b="1" noProof="0" dirty="0" smtClean="0">
                <a:solidFill>
                  <a:schemeClr val="tx1"/>
                </a:solidFill>
              </a:rPr>
              <a:t>security risks </a:t>
            </a:r>
            <a:r>
              <a:rPr lang="en-US" noProof="0" dirty="0" smtClean="0">
                <a:solidFill>
                  <a:schemeClr val="tx1"/>
                </a:solidFill>
              </a:rPr>
              <a:t>from details included in your naming convention</a:t>
            </a:r>
          </a:p>
          <a:p>
            <a:pPr marL="571500" lvl="1" indent="-342900">
              <a:buFont typeface="+mj-lt"/>
              <a:buAutoNum type="arabicPeriod"/>
            </a:pPr>
            <a:r>
              <a:rPr lang="en-US" noProof="0" dirty="0">
                <a:solidFill>
                  <a:schemeClr val="tx1"/>
                </a:solidFill>
              </a:rPr>
              <a:t>Use </a:t>
            </a:r>
            <a:r>
              <a:rPr lang="en-US" b="1" noProof="0" dirty="0">
                <a:solidFill>
                  <a:schemeClr val="tx1"/>
                </a:solidFill>
              </a:rPr>
              <a:t>color-coded</a:t>
            </a:r>
            <a:r>
              <a:rPr lang="en-US" noProof="0" dirty="0">
                <a:solidFill>
                  <a:schemeClr val="tx1"/>
                </a:solidFill>
              </a:rPr>
              <a:t> cables for different purposes and use cable tags to identify each cable’s purpose</a:t>
            </a:r>
          </a:p>
          <a:p>
            <a:pPr marL="571500" lvl="1" indent="-342900">
              <a:buFont typeface="+mj-lt"/>
              <a:buAutoNum type="arabicPeriod"/>
            </a:pPr>
            <a:r>
              <a:rPr lang="en-US" b="1" noProof="0" dirty="0">
                <a:solidFill>
                  <a:schemeClr val="tx1"/>
                </a:solidFill>
              </a:rPr>
              <a:t>Label </a:t>
            </a:r>
            <a:r>
              <a:rPr lang="en-US" noProof="0" dirty="0">
                <a:solidFill>
                  <a:schemeClr val="tx1"/>
                </a:solidFill>
              </a:rPr>
              <a:t>the </a:t>
            </a:r>
            <a:r>
              <a:rPr lang="en-US" b="1" noProof="0" dirty="0">
                <a:solidFill>
                  <a:schemeClr val="tx1"/>
                </a:solidFill>
              </a:rPr>
              <a:t>ports</a:t>
            </a:r>
            <a:r>
              <a:rPr lang="en-US" noProof="0" dirty="0">
                <a:solidFill>
                  <a:schemeClr val="tx1"/>
                </a:solidFill>
              </a:rPr>
              <a:t> and </a:t>
            </a:r>
            <a:r>
              <a:rPr lang="en-US" b="1" noProof="0" dirty="0">
                <a:solidFill>
                  <a:schemeClr val="tx1"/>
                </a:solidFill>
              </a:rPr>
              <a:t>jacks</a:t>
            </a:r>
            <a:r>
              <a:rPr lang="en-US" noProof="0" dirty="0">
                <a:solidFill>
                  <a:schemeClr val="tx1"/>
                </a:solidFill>
              </a:rPr>
              <a:t> that cables connect to</a:t>
            </a:r>
          </a:p>
          <a:p>
            <a:pPr marL="571500" lvl="1" indent="-342900">
              <a:buFont typeface="+mj-lt"/>
              <a:buAutoNum type="arabicPeriod"/>
            </a:pPr>
            <a:r>
              <a:rPr lang="en-US" noProof="0" dirty="0" smtClean="0">
                <a:solidFill>
                  <a:schemeClr val="tx1"/>
                </a:solidFill>
              </a:rPr>
              <a:t>Where </a:t>
            </a:r>
            <a:r>
              <a:rPr lang="en-US" noProof="0" dirty="0">
                <a:solidFill>
                  <a:schemeClr val="tx1"/>
                </a:solidFill>
              </a:rPr>
              <a:t>labels won’t fit on the device, </a:t>
            </a:r>
            <a:r>
              <a:rPr lang="en-US" b="1" noProof="0" dirty="0">
                <a:solidFill>
                  <a:schemeClr val="tx1"/>
                </a:solidFill>
              </a:rPr>
              <a:t>draw a simple diagram </a:t>
            </a:r>
            <a:r>
              <a:rPr lang="en-US" noProof="0" dirty="0">
                <a:solidFill>
                  <a:schemeClr val="tx1"/>
                </a:solidFill>
              </a:rPr>
              <a:t>of each device that indicates how each port is used</a:t>
            </a:r>
          </a:p>
          <a:p>
            <a:pPr marL="571500" lvl="1" indent="-342900">
              <a:buFont typeface="+mj-lt"/>
              <a:buAutoNum type="arabicPeriod"/>
            </a:pPr>
            <a:r>
              <a:rPr lang="en-US" b="1" noProof="0" dirty="0">
                <a:solidFill>
                  <a:schemeClr val="tx1"/>
                </a:solidFill>
              </a:rPr>
              <a:t>Use</a:t>
            </a:r>
            <a:r>
              <a:rPr lang="en-US" noProof="0" dirty="0">
                <a:solidFill>
                  <a:schemeClr val="tx1"/>
                </a:solidFill>
              </a:rPr>
              <a:t> a </a:t>
            </a:r>
            <a:r>
              <a:rPr lang="en-US" b="1" noProof="0" dirty="0">
                <a:solidFill>
                  <a:schemeClr val="tx1"/>
                </a:solidFill>
              </a:rPr>
              <a:t>portable label maker </a:t>
            </a:r>
            <a:r>
              <a:rPr lang="en-US" noProof="0" dirty="0">
                <a:solidFill>
                  <a:schemeClr val="tx1"/>
                </a:solidFill>
              </a:rPr>
              <a:t>and use labels that are durable and are designed to stick to plastic and </a:t>
            </a:r>
            <a:r>
              <a:rPr lang="en-US" noProof="0" dirty="0" smtClean="0">
                <a:solidFill>
                  <a:schemeClr val="tx1"/>
                </a:solidFill>
              </a:rPr>
              <a:t>metal</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4861927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Labeling and Naming Conventions (2 of 2)</a:t>
            </a:r>
            <a:endParaRPr lang="en-US" noProof="0" dirty="0"/>
          </a:p>
        </p:txBody>
      </p:sp>
      <p:pic>
        <p:nvPicPr>
          <p:cNvPr id="6" name="Picture 5" descr="Figure 2-31 Labels on ports and tags on cables. Use labels on ports or tags on cables to identify each cable’s specific purpos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1143000"/>
            <a:ext cx="5026152" cy="2438400"/>
          </a:xfrm>
          <a:prstGeom prst="rect">
            <a:avLst/>
          </a:prstGeom>
        </p:spPr>
      </p:pic>
      <p:pic>
        <p:nvPicPr>
          <p:cNvPr id="7" name="Picture 6" descr="Figure 2-32 Simple diagram of a Cisco router with red labels identifying how five ports&#10;are used. The image illustrates a simple diagram of a Cisco router with five ports labeled in red indicating the use of each port: port Eth 1 for IT, port Eth 2 for A c c t g, port Eth 3 for H R, port Eth 4 for sales and port Slot 0 to WA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5000" y="3810000"/>
            <a:ext cx="5102352" cy="2057400"/>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5751776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Business Documents (1 of 2)</a:t>
            </a:r>
            <a:endParaRPr lang="en-US" noProof="0" dirty="0"/>
          </a:p>
        </p:txBody>
      </p:sp>
      <p:sp>
        <p:nvSpPr>
          <p:cNvPr id="3" name="Content Placeholder 2"/>
          <p:cNvSpPr>
            <a:spLocks noGrp="1"/>
          </p:cNvSpPr>
          <p:nvPr>
            <p:ph idx="1"/>
          </p:nvPr>
        </p:nvSpPr>
        <p:spPr>
          <a:xfrm>
            <a:off x="365125" y="1538818"/>
            <a:ext cx="8415338" cy="3020827"/>
          </a:xfrm>
        </p:spPr>
        <p:txBody>
          <a:bodyPr/>
          <a:lstStyle/>
          <a:p>
            <a:pPr>
              <a:spcBef>
                <a:spcPts val="1000"/>
              </a:spcBef>
            </a:pPr>
            <a:r>
              <a:rPr lang="en-US" noProof="0" dirty="0">
                <a:solidFill>
                  <a:schemeClr val="tx1"/>
                </a:solidFill>
              </a:rPr>
              <a:t>Standard business documents you may encounter:</a:t>
            </a:r>
          </a:p>
          <a:p>
            <a:pPr lvl="1">
              <a:spcBef>
                <a:spcPts val="1000"/>
              </a:spcBef>
            </a:pPr>
            <a:r>
              <a:rPr lang="en-US" noProof="0" dirty="0" smtClean="0">
                <a:solidFill>
                  <a:schemeClr val="tx1"/>
                </a:solidFill>
              </a:rPr>
              <a:t>R</a:t>
            </a:r>
            <a:r>
              <a:rPr lang="en-US" sz="100" noProof="0" dirty="0" smtClean="0">
                <a:solidFill>
                  <a:schemeClr val="tx1"/>
                </a:solidFill>
              </a:rPr>
              <a:t> </a:t>
            </a:r>
            <a:r>
              <a:rPr lang="en-US" noProof="0" dirty="0" smtClean="0">
                <a:solidFill>
                  <a:schemeClr val="tx1"/>
                </a:solidFill>
              </a:rPr>
              <a:t>F</a:t>
            </a:r>
            <a:r>
              <a:rPr lang="en-US" sz="100" noProof="0" dirty="0" smtClean="0">
                <a:solidFill>
                  <a:schemeClr val="tx1"/>
                </a:solidFill>
              </a:rPr>
              <a:t> </a:t>
            </a:r>
            <a:r>
              <a:rPr lang="en-US" noProof="0" dirty="0" smtClean="0">
                <a:solidFill>
                  <a:schemeClr val="tx1"/>
                </a:solidFill>
              </a:rPr>
              <a:t>P </a:t>
            </a:r>
            <a:r>
              <a:rPr lang="en-US" noProof="0" dirty="0" smtClean="0">
                <a:solidFill>
                  <a:schemeClr val="tx1"/>
                </a:solidFill>
              </a:rPr>
              <a:t>(</a:t>
            </a:r>
            <a:r>
              <a:rPr lang="en-US" b="1" u="sng" noProof="0" dirty="0" smtClean="0">
                <a:solidFill>
                  <a:schemeClr val="tx1"/>
                </a:solidFill>
              </a:rPr>
              <a:t>R</a:t>
            </a:r>
            <a:r>
              <a:rPr lang="en-US" noProof="0" dirty="0" smtClean="0">
                <a:solidFill>
                  <a:schemeClr val="tx1"/>
                </a:solidFill>
              </a:rPr>
              <a:t>equest </a:t>
            </a:r>
            <a:r>
              <a:rPr lang="en-US" b="1" u="sng" dirty="0">
                <a:solidFill>
                  <a:schemeClr val="tx1"/>
                </a:solidFill>
              </a:rPr>
              <a:t>F</a:t>
            </a:r>
            <a:r>
              <a:rPr lang="en-US" noProof="0" dirty="0" smtClean="0">
                <a:solidFill>
                  <a:schemeClr val="tx1"/>
                </a:solidFill>
              </a:rPr>
              <a:t>or </a:t>
            </a:r>
            <a:r>
              <a:rPr lang="en-US" b="1" u="sng" noProof="0" dirty="0" smtClean="0">
                <a:solidFill>
                  <a:schemeClr val="tx1"/>
                </a:solidFill>
              </a:rPr>
              <a:t>P</a:t>
            </a:r>
            <a:r>
              <a:rPr lang="en-US" noProof="0" dirty="0" smtClean="0">
                <a:solidFill>
                  <a:schemeClr val="tx1"/>
                </a:solidFill>
              </a:rPr>
              <a:t>roposal</a:t>
            </a:r>
            <a:r>
              <a:rPr lang="en-US" noProof="0" dirty="0">
                <a:solidFill>
                  <a:schemeClr val="tx1"/>
                </a:solidFill>
              </a:rPr>
              <a:t>)</a:t>
            </a:r>
          </a:p>
          <a:p>
            <a:pPr lvl="2">
              <a:spcBef>
                <a:spcPts val="1000"/>
              </a:spcBef>
            </a:pPr>
            <a:r>
              <a:rPr lang="en-US" noProof="0" dirty="0">
                <a:solidFill>
                  <a:schemeClr val="tx1"/>
                </a:solidFill>
              </a:rPr>
              <a:t>Request to vendors to submit a proposal for a product or service your company wants to purchase</a:t>
            </a:r>
          </a:p>
          <a:p>
            <a:pPr lvl="1">
              <a:spcBef>
                <a:spcPts val="1000"/>
              </a:spcBef>
            </a:pPr>
            <a:r>
              <a:rPr lang="en-US" noProof="0" dirty="0" smtClean="0">
                <a:solidFill>
                  <a:schemeClr val="tx1"/>
                </a:solidFill>
              </a:rPr>
              <a:t>M</a:t>
            </a:r>
            <a:r>
              <a:rPr lang="en-US" sz="100" noProof="0" dirty="0" smtClean="0">
                <a:solidFill>
                  <a:schemeClr val="tx1"/>
                </a:solidFill>
              </a:rPr>
              <a:t> </a:t>
            </a:r>
            <a:r>
              <a:rPr lang="en-US" noProof="0" dirty="0" smtClean="0">
                <a:solidFill>
                  <a:schemeClr val="tx1"/>
                </a:solidFill>
              </a:rPr>
              <a:t>O</a:t>
            </a:r>
            <a:r>
              <a:rPr lang="en-US" sz="100" noProof="0" dirty="0" smtClean="0">
                <a:solidFill>
                  <a:schemeClr val="tx1"/>
                </a:solidFill>
              </a:rPr>
              <a:t> </a:t>
            </a:r>
            <a:r>
              <a:rPr lang="en-US" noProof="0" dirty="0" smtClean="0">
                <a:solidFill>
                  <a:schemeClr val="tx1"/>
                </a:solidFill>
              </a:rPr>
              <a:t>U </a:t>
            </a:r>
            <a:r>
              <a:rPr lang="en-US" noProof="0" dirty="0" smtClean="0">
                <a:solidFill>
                  <a:schemeClr val="tx1"/>
                </a:solidFill>
              </a:rPr>
              <a:t>(Memorandum Of Understanding</a:t>
            </a:r>
            <a:r>
              <a:rPr lang="en-US" noProof="0" dirty="0">
                <a:solidFill>
                  <a:schemeClr val="tx1"/>
                </a:solidFill>
              </a:rPr>
              <a:t>)</a:t>
            </a:r>
          </a:p>
          <a:p>
            <a:pPr lvl="2">
              <a:spcBef>
                <a:spcPts val="1000"/>
              </a:spcBef>
            </a:pPr>
            <a:r>
              <a:rPr lang="en-US" noProof="0" dirty="0">
                <a:solidFill>
                  <a:schemeClr val="tx1"/>
                </a:solidFill>
              </a:rPr>
              <a:t>Documents the intentions of two or more parties to enter into a binding agreement, or contract</a:t>
            </a:r>
          </a:p>
          <a:p>
            <a:pPr lvl="1">
              <a:spcBef>
                <a:spcPts val="1000"/>
              </a:spcBef>
            </a:pPr>
            <a:r>
              <a:rPr lang="en-US" noProof="0" dirty="0" smtClean="0">
                <a:solidFill>
                  <a:schemeClr val="tx1"/>
                </a:solidFill>
              </a:rPr>
              <a:t>S</a:t>
            </a:r>
            <a:r>
              <a:rPr lang="en-US" sz="100" noProof="0" dirty="0" smtClean="0">
                <a:solidFill>
                  <a:schemeClr val="tx1"/>
                </a:solidFill>
              </a:rPr>
              <a:t> </a:t>
            </a:r>
            <a:r>
              <a:rPr lang="en-US" noProof="0" dirty="0" smtClean="0">
                <a:solidFill>
                  <a:schemeClr val="tx1"/>
                </a:solidFill>
              </a:rPr>
              <a:t>O</a:t>
            </a:r>
            <a:r>
              <a:rPr lang="en-US" sz="100" noProof="0" dirty="0" smtClean="0">
                <a:solidFill>
                  <a:schemeClr val="tx1"/>
                </a:solidFill>
              </a:rPr>
              <a:t> </a:t>
            </a:r>
            <a:r>
              <a:rPr lang="en-US" noProof="0" dirty="0" smtClean="0">
                <a:solidFill>
                  <a:schemeClr val="tx1"/>
                </a:solidFill>
              </a:rPr>
              <a:t>W </a:t>
            </a:r>
            <a:r>
              <a:rPr lang="en-US" noProof="0" dirty="0" smtClean="0">
                <a:solidFill>
                  <a:schemeClr val="tx1"/>
                </a:solidFill>
              </a:rPr>
              <a:t>(Statement Of Work</a:t>
            </a:r>
            <a:r>
              <a:rPr lang="en-US" noProof="0" dirty="0">
                <a:solidFill>
                  <a:schemeClr val="tx1"/>
                </a:solidFill>
              </a:rPr>
              <a:t>)</a:t>
            </a:r>
          </a:p>
          <a:p>
            <a:pPr lvl="2">
              <a:spcBef>
                <a:spcPts val="1000"/>
              </a:spcBef>
            </a:pPr>
            <a:r>
              <a:rPr lang="en-US" noProof="0" dirty="0">
                <a:solidFill>
                  <a:schemeClr val="tx1"/>
                </a:solidFill>
              </a:rPr>
              <a:t>Documents in detail the work that must be completed for a particular </a:t>
            </a:r>
            <a:r>
              <a:rPr lang="en-US" noProof="0" dirty="0" smtClean="0">
                <a:solidFill>
                  <a:schemeClr val="tx1"/>
                </a:solidFill>
              </a:rPr>
              <a:t>project</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5452104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Business Documents (2 of 2)</a:t>
            </a:r>
            <a:endParaRPr lang="en-US" noProof="0" dirty="0"/>
          </a:p>
        </p:txBody>
      </p:sp>
      <p:sp>
        <p:nvSpPr>
          <p:cNvPr id="3" name="Content Placeholder 2"/>
          <p:cNvSpPr>
            <a:spLocks noGrp="1"/>
          </p:cNvSpPr>
          <p:nvPr>
            <p:ph idx="1"/>
          </p:nvPr>
        </p:nvSpPr>
        <p:spPr>
          <a:xfrm>
            <a:off x="365125" y="1538818"/>
            <a:ext cx="8415338" cy="3745128"/>
          </a:xfrm>
        </p:spPr>
        <p:txBody>
          <a:bodyPr/>
          <a:lstStyle/>
          <a:p>
            <a:pPr>
              <a:spcBef>
                <a:spcPts val="1000"/>
              </a:spcBef>
            </a:pPr>
            <a:r>
              <a:rPr lang="en-US" noProof="0" dirty="0">
                <a:solidFill>
                  <a:schemeClr val="tx1"/>
                </a:solidFill>
              </a:rPr>
              <a:t>Standard business documents you may </a:t>
            </a:r>
            <a:r>
              <a:rPr lang="en-US" noProof="0" dirty="0" smtClean="0">
                <a:solidFill>
                  <a:schemeClr val="tx1"/>
                </a:solidFill>
              </a:rPr>
              <a:t>encounter (continued):</a:t>
            </a:r>
            <a:endParaRPr lang="en-US" noProof="0" dirty="0">
              <a:solidFill>
                <a:schemeClr val="tx1"/>
              </a:solidFill>
            </a:endParaRPr>
          </a:p>
          <a:p>
            <a:pPr lvl="1">
              <a:spcBef>
                <a:spcPts val="1000"/>
              </a:spcBef>
            </a:pPr>
            <a:r>
              <a:rPr lang="en-US" noProof="0" dirty="0" smtClean="0">
                <a:solidFill>
                  <a:schemeClr val="tx1"/>
                </a:solidFill>
              </a:rPr>
              <a:t>S</a:t>
            </a:r>
            <a:r>
              <a:rPr lang="en-US" sz="100" noProof="0" dirty="0" smtClean="0">
                <a:solidFill>
                  <a:schemeClr val="tx1"/>
                </a:solidFill>
              </a:rPr>
              <a:t> </a:t>
            </a:r>
            <a:r>
              <a:rPr lang="en-US" noProof="0" dirty="0" smtClean="0">
                <a:solidFill>
                  <a:schemeClr val="tx1"/>
                </a:solidFill>
              </a:rPr>
              <a:t>L</a:t>
            </a:r>
            <a:r>
              <a:rPr lang="en-US" sz="100" noProof="0" dirty="0" smtClean="0">
                <a:solidFill>
                  <a:schemeClr val="tx1"/>
                </a:solidFill>
              </a:rPr>
              <a:t> </a:t>
            </a:r>
            <a:r>
              <a:rPr lang="en-US" noProof="0" dirty="0" smtClean="0">
                <a:solidFill>
                  <a:schemeClr val="tx1"/>
                </a:solidFill>
              </a:rPr>
              <a:t>A </a:t>
            </a:r>
            <a:r>
              <a:rPr lang="en-US" noProof="0" dirty="0" smtClean="0">
                <a:solidFill>
                  <a:schemeClr val="tx1"/>
                </a:solidFill>
              </a:rPr>
              <a:t>(</a:t>
            </a:r>
            <a:r>
              <a:rPr lang="en-US" b="1" u="sng" noProof="0" dirty="0" smtClean="0">
                <a:solidFill>
                  <a:schemeClr val="tx1"/>
                </a:solidFill>
              </a:rPr>
              <a:t>S</a:t>
            </a:r>
            <a:r>
              <a:rPr lang="en-US" noProof="0" dirty="0" smtClean="0">
                <a:solidFill>
                  <a:schemeClr val="tx1"/>
                </a:solidFill>
              </a:rPr>
              <a:t>ervice-</a:t>
            </a:r>
            <a:r>
              <a:rPr lang="en-US" b="1" u="sng" dirty="0">
                <a:solidFill>
                  <a:schemeClr val="tx1"/>
                </a:solidFill>
              </a:rPr>
              <a:t>L</a:t>
            </a:r>
            <a:r>
              <a:rPr lang="en-US" noProof="0" dirty="0" smtClean="0">
                <a:solidFill>
                  <a:schemeClr val="tx1"/>
                </a:solidFill>
              </a:rPr>
              <a:t>evel </a:t>
            </a:r>
            <a:r>
              <a:rPr lang="en-US" b="1" u="sng" dirty="0">
                <a:solidFill>
                  <a:schemeClr val="tx1"/>
                </a:solidFill>
              </a:rPr>
              <a:t>A</a:t>
            </a:r>
            <a:r>
              <a:rPr lang="en-US" noProof="0" dirty="0" smtClean="0">
                <a:solidFill>
                  <a:schemeClr val="tx1"/>
                </a:solidFill>
              </a:rPr>
              <a:t>greement</a:t>
            </a:r>
            <a:r>
              <a:rPr lang="en-US" noProof="0" dirty="0">
                <a:solidFill>
                  <a:schemeClr val="tx1"/>
                </a:solidFill>
              </a:rPr>
              <a:t>)</a:t>
            </a:r>
          </a:p>
          <a:p>
            <a:pPr lvl="2">
              <a:spcBef>
                <a:spcPts val="1000"/>
              </a:spcBef>
            </a:pPr>
            <a:r>
              <a:rPr lang="en-US" noProof="0" dirty="0">
                <a:solidFill>
                  <a:schemeClr val="tx1"/>
                </a:solidFill>
              </a:rPr>
              <a:t>A legally binding contract or part of a contract that defines the aspects of a service provided to a customer</a:t>
            </a:r>
          </a:p>
          <a:p>
            <a:pPr lvl="2">
              <a:spcBef>
                <a:spcPts val="1000"/>
              </a:spcBef>
            </a:pPr>
            <a:r>
              <a:rPr lang="en-US" noProof="0" dirty="0">
                <a:solidFill>
                  <a:schemeClr val="tx1"/>
                </a:solidFill>
              </a:rPr>
              <a:t>Example: </a:t>
            </a:r>
            <a:r>
              <a:rPr lang="en-US" noProof="0" dirty="0" smtClean="0">
                <a:solidFill>
                  <a:schemeClr val="tx1"/>
                </a:solidFill>
              </a:rPr>
              <a:t>The </a:t>
            </a:r>
            <a:r>
              <a:rPr lang="en-US" noProof="0" dirty="0">
                <a:solidFill>
                  <a:schemeClr val="tx1"/>
                </a:solidFill>
              </a:rPr>
              <a:t>service provided by an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S</a:t>
            </a:r>
            <a:r>
              <a:rPr lang="en-US" sz="100" noProof="0" dirty="0" smtClean="0">
                <a:solidFill>
                  <a:schemeClr val="tx1"/>
                </a:solidFill>
              </a:rPr>
              <a:t> </a:t>
            </a:r>
            <a:r>
              <a:rPr lang="en-US" noProof="0" dirty="0" smtClean="0">
                <a:solidFill>
                  <a:schemeClr val="tx1"/>
                </a:solidFill>
              </a:rPr>
              <a:t>P</a:t>
            </a:r>
            <a:endParaRPr lang="en-US" noProof="0" dirty="0">
              <a:solidFill>
                <a:schemeClr val="tx1"/>
              </a:solidFill>
            </a:endParaRPr>
          </a:p>
          <a:p>
            <a:pPr lvl="1">
              <a:spcBef>
                <a:spcPts val="1000"/>
              </a:spcBef>
            </a:pPr>
            <a:r>
              <a:rPr lang="en-US" noProof="0" dirty="0" smtClean="0">
                <a:solidFill>
                  <a:schemeClr val="tx1"/>
                </a:solidFill>
              </a:rPr>
              <a:t>M</a:t>
            </a:r>
            <a:r>
              <a:rPr lang="en-US" sz="100" noProof="0" dirty="0" smtClean="0">
                <a:solidFill>
                  <a:schemeClr val="tx1"/>
                </a:solidFill>
              </a:rPr>
              <a:t> </a:t>
            </a:r>
            <a:r>
              <a:rPr lang="en-US" noProof="0" dirty="0" smtClean="0">
                <a:solidFill>
                  <a:schemeClr val="tx1"/>
                </a:solidFill>
              </a:rPr>
              <a:t>S</a:t>
            </a:r>
            <a:r>
              <a:rPr lang="en-US" sz="100" noProof="0" dirty="0" smtClean="0">
                <a:solidFill>
                  <a:schemeClr val="tx1"/>
                </a:solidFill>
              </a:rPr>
              <a:t> </a:t>
            </a:r>
            <a:r>
              <a:rPr lang="en-US" noProof="0" dirty="0" smtClean="0">
                <a:solidFill>
                  <a:schemeClr val="tx1"/>
                </a:solidFill>
              </a:rPr>
              <a:t>A </a:t>
            </a:r>
            <a:r>
              <a:rPr lang="en-US" noProof="0" dirty="0" smtClean="0">
                <a:solidFill>
                  <a:schemeClr val="tx1"/>
                </a:solidFill>
              </a:rPr>
              <a:t>(</a:t>
            </a:r>
            <a:r>
              <a:rPr lang="en-US" b="1" u="sng" dirty="0">
                <a:solidFill>
                  <a:schemeClr val="tx1"/>
                </a:solidFill>
              </a:rPr>
              <a:t>M</a:t>
            </a:r>
            <a:r>
              <a:rPr lang="en-US" noProof="0" dirty="0" smtClean="0">
                <a:solidFill>
                  <a:schemeClr val="tx1"/>
                </a:solidFill>
              </a:rPr>
              <a:t>aster </a:t>
            </a:r>
            <a:r>
              <a:rPr lang="en-US" b="1" u="sng" dirty="0">
                <a:solidFill>
                  <a:schemeClr val="tx1"/>
                </a:solidFill>
              </a:rPr>
              <a:t>S</a:t>
            </a:r>
            <a:r>
              <a:rPr lang="en-US" noProof="0" dirty="0" smtClean="0">
                <a:solidFill>
                  <a:schemeClr val="tx1"/>
                </a:solidFill>
              </a:rPr>
              <a:t>ervice </a:t>
            </a:r>
            <a:r>
              <a:rPr lang="en-US" b="1" u="sng" dirty="0">
                <a:solidFill>
                  <a:schemeClr val="tx1"/>
                </a:solidFill>
              </a:rPr>
              <a:t>A</a:t>
            </a:r>
            <a:r>
              <a:rPr lang="en-US" noProof="0" dirty="0" err="1" smtClean="0">
                <a:solidFill>
                  <a:schemeClr val="tx1"/>
                </a:solidFill>
              </a:rPr>
              <a:t>greement</a:t>
            </a:r>
            <a:r>
              <a:rPr lang="en-US" noProof="0" dirty="0" smtClean="0">
                <a:solidFill>
                  <a:schemeClr val="tx1"/>
                </a:solidFill>
              </a:rPr>
              <a:t>)</a:t>
            </a:r>
          </a:p>
          <a:p>
            <a:pPr lvl="2">
              <a:spcBef>
                <a:spcPts val="1000"/>
              </a:spcBef>
            </a:pPr>
            <a:r>
              <a:rPr lang="en-US" noProof="0" dirty="0" smtClean="0">
                <a:solidFill>
                  <a:schemeClr val="tx1"/>
                </a:solidFill>
              </a:rPr>
              <a:t>A contract that defines the terms of future contracts between parties</a:t>
            </a:r>
          </a:p>
          <a:p>
            <a:pPr lvl="2">
              <a:spcBef>
                <a:spcPts val="1000"/>
              </a:spcBef>
            </a:pPr>
            <a:r>
              <a:rPr lang="en-US" noProof="0" dirty="0" smtClean="0">
                <a:solidFill>
                  <a:schemeClr val="tx1"/>
                </a:solidFill>
              </a:rPr>
              <a:t>Such as payment terms or arbitration arrangements</a:t>
            </a:r>
          </a:p>
          <a:p>
            <a:pPr lvl="1">
              <a:spcBef>
                <a:spcPts val="1000"/>
              </a:spcBef>
            </a:pPr>
            <a:r>
              <a:rPr lang="en-US" noProof="0" dirty="0" smtClean="0">
                <a:solidFill>
                  <a:schemeClr val="tx1"/>
                </a:solidFill>
              </a:rPr>
              <a:t>M</a:t>
            </a:r>
            <a:r>
              <a:rPr lang="en-US" sz="100" noProof="0" dirty="0" smtClean="0">
                <a:solidFill>
                  <a:schemeClr val="tx1"/>
                </a:solidFill>
              </a:rPr>
              <a:t> </a:t>
            </a:r>
            <a:r>
              <a:rPr lang="en-US" noProof="0" dirty="0" smtClean="0">
                <a:solidFill>
                  <a:schemeClr val="tx1"/>
                </a:solidFill>
              </a:rPr>
              <a:t>L</a:t>
            </a:r>
            <a:r>
              <a:rPr lang="en-US" sz="100" noProof="0" dirty="0" smtClean="0">
                <a:solidFill>
                  <a:schemeClr val="tx1"/>
                </a:solidFill>
              </a:rPr>
              <a:t> </a:t>
            </a:r>
            <a:r>
              <a:rPr lang="en-US" noProof="0" dirty="0" smtClean="0">
                <a:solidFill>
                  <a:schemeClr val="tx1"/>
                </a:solidFill>
              </a:rPr>
              <a:t>A </a:t>
            </a:r>
            <a:r>
              <a:rPr lang="en-US" noProof="0" dirty="0" smtClean="0">
                <a:solidFill>
                  <a:schemeClr val="tx1"/>
                </a:solidFill>
              </a:rPr>
              <a:t>(</a:t>
            </a:r>
            <a:r>
              <a:rPr lang="en-US" b="1" u="sng" dirty="0">
                <a:solidFill>
                  <a:schemeClr val="tx1"/>
                </a:solidFill>
              </a:rPr>
              <a:t>M</a:t>
            </a:r>
            <a:r>
              <a:rPr lang="en-US" noProof="0" dirty="0" smtClean="0">
                <a:solidFill>
                  <a:schemeClr val="tx1"/>
                </a:solidFill>
              </a:rPr>
              <a:t>aster </a:t>
            </a:r>
            <a:r>
              <a:rPr lang="en-US" b="1" u="sng" dirty="0">
                <a:solidFill>
                  <a:schemeClr val="tx1"/>
                </a:solidFill>
              </a:rPr>
              <a:t>L</a:t>
            </a:r>
            <a:r>
              <a:rPr lang="en-US" noProof="0" dirty="0" smtClean="0">
                <a:solidFill>
                  <a:schemeClr val="tx1"/>
                </a:solidFill>
              </a:rPr>
              <a:t>icense </a:t>
            </a:r>
            <a:r>
              <a:rPr lang="en-US" b="1" u="sng" dirty="0">
                <a:solidFill>
                  <a:schemeClr val="tx1"/>
                </a:solidFill>
              </a:rPr>
              <a:t>A</a:t>
            </a:r>
            <a:r>
              <a:rPr lang="en-US" noProof="0" dirty="0" smtClean="0">
                <a:solidFill>
                  <a:schemeClr val="tx1"/>
                </a:solidFill>
              </a:rPr>
              <a:t>greement</a:t>
            </a:r>
            <a:r>
              <a:rPr lang="en-US" noProof="0" dirty="0">
                <a:solidFill>
                  <a:schemeClr val="tx1"/>
                </a:solidFill>
              </a:rPr>
              <a:t>)</a:t>
            </a:r>
          </a:p>
          <a:p>
            <a:pPr lvl="2">
              <a:spcBef>
                <a:spcPts val="1000"/>
              </a:spcBef>
            </a:pPr>
            <a:r>
              <a:rPr lang="en-US" noProof="0" dirty="0">
                <a:solidFill>
                  <a:schemeClr val="tx1"/>
                </a:solidFill>
              </a:rPr>
              <a:t>Grants a license from a creator, developer, or producer to a third party for the purposes of marketing or sublicensing, or distributing the product to consumers</a:t>
            </a: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1513001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Change Management</a:t>
            </a:r>
            <a:endParaRPr lang="en-US" noProof="0" dirty="0"/>
          </a:p>
        </p:txBody>
      </p:sp>
      <p:sp>
        <p:nvSpPr>
          <p:cNvPr id="3" name="Content Placeholder 2"/>
          <p:cNvSpPr>
            <a:spLocks noGrp="1"/>
          </p:cNvSpPr>
          <p:nvPr>
            <p:ph idx="1"/>
          </p:nvPr>
        </p:nvSpPr>
        <p:spPr>
          <a:xfrm>
            <a:off x="365125" y="1538818"/>
            <a:ext cx="8415338" cy="2863348"/>
          </a:xfrm>
        </p:spPr>
        <p:txBody>
          <a:bodyPr/>
          <a:lstStyle/>
          <a:p>
            <a:pPr>
              <a:spcBef>
                <a:spcPts val="1000"/>
              </a:spcBef>
            </a:pPr>
            <a:r>
              <a:rPr lang="en-US" noProof="0" dirty="0">
                <a:solidFill>
                  <a:schemeClr val="tx1"/>
                </a:solidFill>
              </a:rPr>
              <a:t>Managing change while maintaining network’s efficiency and availability: </a:t>
            </a:r>
          </a:p>
          <a:p>
            <a:pPr lvl="1">
              <a:spcBef>
                <a:spcPts val="1000"/>
              </a:spcBef>
            </a:pPr>
            <a:r>
              <a:rPr lang="en-US" noProof="0" dirty="0">
                <a:solidFill>
                  <a:schemeClr val="tx1"/>
                </a:solidFill>
              </a:rPr>
              <a:t>Requires good </a:t>
            </a:r>
            <a:r>
              <a:rPr lang="en-US" noProof="0" dirty="0" smtClean="0">
                <a:solidFill>
                  <a:schemeClr val="tx1"/>
                </a:solidFill>
              </a:rPr>
              <a:t>planning</a:t>
            </a:r>
          </a:p>
          <a:p>
            <a:pPr lvl="1">
              <a:spcBef>
                <a:spcPts val="1000"/>
              </a:spcBef>
            </a:pPr>
            <a:r>
              <a:rPr lang="en-US" noProof="0" dirty="0" smtClean="0">
                <a:solidFill>
                  <a:schemeClr val="tx1"/>
                </a:solidFill>
              </a:rPr>
              <a:t>Network users need to know when to expect certain network resources to be unavailable</a:t>
            </a:r>
            <a:endParaRPr lang="en-US" noProof="0" dirty="0">
              <a:solidFill>
                <a:schemeClr val="tx1"/>
              </a:solidFill>
            </a:endParaRPr>
          </a:p>
          <a:p>
            <a:pPr>
              <a:spcBef>
                <a:spcPts val="1000"/>
              </a:spcBef>
            </a:pPr>
            <a:r>
              <a:rPr lang="en-US" noProof="0" dirty="0">
                <a:solidFill>
                  <a:schemeClr val="tx1"/>
                </a:solidFill>
              </a:rPr>
              <a:t>Common software and hardware changes</a:t>
            </a:r>
          </a:p>
          <a:p>
            <a:pPr lvl="1">
              <a:spcBef>
                <a:spcPts val="1000"/>
              </a:spcBef>
            </a:pPr>
            <a:r>
              <a:rPr lang="en-US" noProof="0" dirty="0">
                <a:solidFill>
                  <a:schemeClr val="tx1"/>
                </a:solidFill>
              </a:rPr>
              <a:t>Range from installing patches to replacing network backbone</a:t>
            </a:r>
          </a:p>
          <a:p>
            <a:pPr>
              <a:spcBef>
                <a:spcPts val="1000"/>
              </a:spcBef>
            </a:pPr>
            <a:r>
              <a:rPr lang="en-US" noProof="0" dirty="0" smtClean="0">
                <a:solidFill>
                  <a:schemeClr val="tx1"/>
                </a:solidFill>
              </a:rPr>
              <a:t>You may also need to know the change management documentation that might be required for an enterprise-scale network</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438286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Software and Hardware Changes (1 of 3)</a:t>
            </a:r>
            <a:endParaRPr lang="en-US" noProof="0" dirty="0"/>
          </a:p>
        </p:txBody>
      </p:sp>
      <p:sp>
        <p:nvSpPr>
          <p:cNvPr id="3" name="Content Placeholder 2"/>
          <p:cNvSpPr>
            <a:spLocks noGrp="1"/>
          </p:cNvSpPr>
          <p:nvPr>
            <p:ph idx="1"/>
          </p:nvPr>
        </p:nvSpPr>
        <p:spPr>
          <a:xfrm>
            <a:off x="533400" y="1222256"/>
            <a:ext cx="8415338" cy="4615623"/>
          </a:xfrm>
        </p:spPr>
        <p:txBody>
          <a:bodyPr/>
          <a:lstStyle/>
          <a:p>
            <a:pPr>
              <a:spcBef>
                <a:spcPts val="1000"/>
              </a:spcBef>
            </a:pPr>
            <a:r>
              <a:rPr lang="en-US" noProof="0" dirty="0" smtClean="0">
                <a:solidFill>
                  <a:schemeClr val="tx1"/>
                </a:solidFill>
              </a:rPr>
              <a:t>Four </a:t>
            </a:r>
            <a:r>
              <a:rPr lang="en-US" noProof="0" dirty="0" smtClean="0">
                <a:solidFill>
                  <a:schemeClr val="tx1"/>
                </a:solidFill>
              </a:rPr>
              <a:t>(4) types </a:t>
            </a:r>
            <a:r>
              <a:rPr lang="en-US" noProof="0" dirty="0">
                <a:solidFill>
                  <a:schemeClr val="tx1"/>
                </a:solidFill>
              </a:rPr>
              <a:t>of changes to existing software:</a:t>
            </a:r>
          </a:p>
          <a:p>
            <a:pPr marL="571500" lvl="1" indent="-342900">
              <a:spcBef>
                <a:spcPts val="1000"/>
              </a:spcBef>
              <a:buFont typeface="+mj-lt"/>
              <a:buAutoNum type="arabicPeriod"/>
            </a:pPr>
            <a:r>
              <a:rPr lang="en-US" b="1" noProof="0" dirty="0">
                <a:solidFill>
                  <a:schemeClr val="tx1"/>
                </a:solidFill>
              </a:rPr>
              <a:t>Patch</a:t>
            </a:r>
          </a:p>
          <a:p>
            <a:pPr lvl="2">
              <a:spcBef>
                <a:spcPts val="1000"/>
              </a:spcBef>
            </a:pPr>
            <a:r>
              <a:rPr lang="en-US" noProof="0" dirty="0">
                <a:solidFill>
                  <a:schemeClr val="tx1"/>
                </a:solidFill>
              </a:rPr>
              <a:t>A correction, improvement, or enhancement</a:t>
            </a:r>
          </a:p>
          <a:p>
            <a:pPr marL="571500" lvl="1" indent="-342900">
              <a:spcBef>
                <a:spcPts val="1000"/>
              </a:spcBef>
              <a:buFont typeface="+mj-lt"/>
              <a:buAutoNum type="arabicPeriod"/>
            </a:pPr>
            <a:r>
              <a:rPr lang="en-US" b="1" dirty="0">
                <a:solidFill>
                  <a:schemeClr val="tx1"/>
                </a:solidFill>
              </a:rPr>
              <a:t>Upgrade</a:t>
            </a:r>
          </a:p>
          <a:p>
            <a:pPr lvl="2">
              <a:spcBef>
                <a:spcPts val="1000"/>
              </a:spcBef>
            </a:pPr>
            <a:r>
              <a:rPr lang="en-US" noProof="0" dirty="0">
                <a:solidFill>
                  <a:schemeClr val="tx1"/>
                </a:solidFill>
              </a:rPr>
              <a:t>A major change to a software package that enhances the functionality and features of the software</a:t>
            </a:r>
          </a:p>
          <a:p>
            <a:pPr marL="571500" lvl="1" indent="-342900">
              <a:spcBef>
                <a:spcPts val="1000"/>
              </a:spcBef>
              <a:buFont typeface="+mj-lt"/>
              <a:buAutoNum type="arabicPeriod"/>
            </a:pPr>
            <a:r>
              <a:rPr lang="en-US" b="1" dirty="0">
                <a:solidFill>
                  <a:schemeClr val="tx1"/>
                </a:solidFill>
              </a:rPr>
              <a:t>Rollback</a:t>
            </a:r>
          </a:p>
          <a:p>
            <a:pPr lvl="2">
              <a:spcBef>
                <a:spcPts val="1000"/>
              </a:spcBef>
            </a:pPr>
            <a:r>
              <a:rPr lang="en-US" noProof="0" dirty="0">
                <a:solidFill>
                  <a:schemeClr val="tx1"/>
                </a:solidFill>
              </a:rPr>
              <a:t>Also called backleveling or downgrading</a:t>
            </a:r>
          </a:p>
          <a:p>
            <a:pPr lvl="2">
              <a:spcBef>
                <a:spcPts val="1000"/>
              </a:spcBef>
            </a:pPr>
            <a:r>
              <a:rPr lang="en-US" noProof="0" dirty="0">
                <a:solidFill>
                  <a:schemeClr val="tx1"/>
                </a:solidFill>
              </a:rPr>
              <a:t>Process of reverting to a previous version after attempting to patch or upgrade </a:t>
            </a:r>
            <a:r>
              <a:rPr lang="en-US" noProof="0" dirty="0" smtClean="0">
                <a:solidFill>
                  <a:schemeClr val="tx1"/>
                </a:solidFill>
              </a:rPr>
              <a:t>it</a:t>
            </a:r>
          </a:p>
          <a:p>
            <a:pPr marL="571500" lvl="1" indent="-342900">
              <a:spcBef>
                <a:spcPts val="1000"/>
              </a:spcBef>
              <a:buFont typeface="+mj-lt"/>
              <a:buAutoNum type="arabicPeriod"/>
            </a:pPr>
            <a:r>
              <a:rPr lang="en-US" b="1" dirty="0">
                <a:solidFill>
                  <a:schemeClr val="tx1"/>
                </a:solidFill>
              </a:rPr>
              <a:t>Installation</a:t>
            </a:r>
          </a:p>
          <a:p>
            <a:pPr lvl="2">
              <a:spcBef>
                <a:spcPts val="1000"/>
              </a:spcBef>
            </a:pPr>
            <a:r>
              <a:rPr lang="en-US" noProof="0" dirty="0" smtClean="0">
                <a:solidFill>
                  <a:schemeClr val="tx1"/>
                </a:solidFill>
              </a:rPr>
              <a:t>New software to be installed on relevant devices and incorporated with network resources</a:t>
            </a:r>
            <a:endParaRPr lang="en-US" noProof="0" dirty="0">
              <a:solidFill>
                <a:schemeClr val="tx1"/>
              </a:solidFill>
            </a:endParaRPr>
          </a:p>
          <a:p>
            <a:pPr>
              <a:spcBef>
                <a:spcPts val="1000"/>
              </a:spcBef>
            </a:pPr>
            <a:r>
              <a:rPr lang="en-US" noProof="0" dirty="0" smtClean="0">
                <a:solidFill>
                  <a:schemeClr val="tx1"/>
                </a:solidFill>
              </a:rPr>
              <a:t>Hardware changes could include adding new security cameras, replacing workstations, installing new printers, and upgrading hardware</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754556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Software and Hardware Changes (2 of 3)</a:t>
            </a:r>
            <a:endParaRPr lang="en-US" noProof="0" dirty="0"/>
          </a:p>
        </p:txBody>
      </p:sp>
      <p:sp>
        <p:nvSpPr>
          <p:cNvPr id="5" name="Content Placeholder 4"/>
          <p:cNvSpPr>
            <a:spLocks noGrp="1"/>
          </p:cNvSpPr>
          <p:nvPr>
            <p:ph idx="1"/>
          </p:nvPr>
        </p:nvSpPr>
        <p:spPr>
          <a:xfrm>
            <a:off x="365125" y="1538819"/>
            <a:ext cx="8415338" cy="292388"/>
          </a:xfrm>
        </p:spPr>
        <p:txBody>
          <a:bodyPr/>
          <a:lstStyle/>
          <a:p>
            <a:r>
              <a:rPr lang="en-US" noProof="0" dirty="0" smtClean="0">
                <a:solidFill>
                  <a:schemeClr val="tx1"/>
                </a:solidFill>
              </a:rPr>
              <a:t>Table 2-3  Reversing a software upgrade</a:t>
            </a:r>
            <a:endParaRPr lang="en-US" noProof="0" dirty="0">
              <a:solidFill>
                <a:schemeClr val="tx1"/>
              </a:solidFill>
            </a:endParaRPr>
          </a:p>
        </p:txBody>
      </p:sp>
      <p:graphicFrame>
        <p:nvGraphicFramePr>
          <p:cNvPr id="6" name="Table 5" descr="The table consists of two columns and four rows. The column headings from left to right are as follows: type of upgrade and options for reversing. The rows are as follows. Row 1. Type of upgrade: operating system patch. Options for reversing: use the patch’s automatic uninstall utility. Row 2. Type of upgrade: client software upgrade. Options for reversing: use the upgrade’s automatic uninstall utility, or reinstall the previous version of the client on top of the upgrade. Row 3. Type of upgrade: shared application upgrade. Options for reversing: use the application’s automatic uninstall utility, or maintain a complete copy of the previous installation of the application and reinstall over the upgrade. Row 4. Type of upgrade: operating system upgrade. Options for reversing: prior to the upgrade, make a complete backup of the system; to roll back, restore the entire system from the backup; uninstall an operating system upgrade only as a last resort."/>
          <p:cNvGraphicFramePr>
            <a:graphicFrameLocks noGrp="1"/>
          </p:cNvGraphicFramePr>
          <p:nvPr>
            <p:extLst>
              <p:ext uri="{D42A27DB-BD31-4B8C-83A1-F6EECF244321}">
                <p14:modId xmlns:p14="http://schemas.microsoft.com/office/powerpoint/2010/main" val="2675348400"/>
              </p:ext>
            </p:extLst>
          </p:nvPr>
        </p:nvGraphicFramePr>
        <p:xfrm>
          <a:off x="1219200" y="2362200"/>
          <a:ext cx="6324601" cy="2479040"/>
        </p:xfrm>
        <a:graphic>
          <a:graphicData uri="http://schemas.openxmlformats.org/drawingml/2006/table">
            <a:tbl>
              <a:tblPr firstRow="1" bandRow="1">
                <a:tableStyleId>{5C22544A-7EE6-4342-B048-85BDC9FD1C3A}</a:tableStyleId>
              </a:tblPr>
              <a:tblGrid>
                <a:gridCol w="2292668">
                  <a:extLst>
                    <a:ext uri="{9D8B030D-6E8A-4147-A177-3AD203B41FA5}">
                      <a16:colId xmlns="" xmlns:a16="http://schemas.microsoft.com/office/drawing/2014/main" val="20000"/>
                    </a:ext>
                  </a:extLst>
                </a:gridCol>
                <a:gridCol w="4031933">
                  <a:extLst>
                    <a:ext uri="{9D8B030D-6E8A-4147-A177-3AD203B41FA5}">
                      <a16:colId xmlns="" xmlns:a16="http://schemas.microsoft.com/office/drawing/2014/main" val="20001"/>
                    </a:ext>
                  </a:extLst>
                </a:gridCol>
              </a:tblGrid>
              <a:tr h="370840">
                <a:tc>
                  <a:txBody>
                    <a:bodyPr/>
                    <a:lstStyle/>
                    <a:p>
                      <a:r>
                        <a:rPr lang="en-US" sz="1400" dirty="0" smtClean="0"/>
                        <a:t>Type of upgrade</a:t>
                      </a:r>
                      <a:endParaRPr lang="en-US" sz="1400" dirty="0"/>
                    </a:p>
                  </a:txBody>
                  <a:tcPr/>
                </a:tc>
                <a:tc>
                  <a:txBody>
                    <a:bodyPr/>
                    <a:lstStyle/>
                    <a:p>
                      <a:r>
                        <a:rPr lang="en-US" sz="1400" dirty="0" smtClean="0"/>
                        <a:t>Options for reversing</a:t>
                      </a:r>
                      <a:endParaRPr lang="en-US" sz="1400" dirty="0"/>
                    </a:p>
                  </a:txBody>
                  <a:tcPr/>
                </a:tc>
                <a:extLst>
                  <a:ext uri="{0D108BD9-81ED-4DB2-BD59-A6C34878D82A}">
                    <a16:rowId xmlns="" xmlns:a16="http://schemas.microsoft.com/office/drawing/2014/main" val="10000"/>
                  </a:ext>
                </a:extLst>
              </a:tr>
              <a:tr h="370840">
                <a:tc>
                  <a:txBody>
                    <a:bodyPr/>
                    <a:lstStyle/>
                    <a:p>
                      <a:r>
                        <a:rPr lang="en-US" sz="1200" dirty="0" smtClean="0"/>
                        <a:t>Operating</a:t>
                      </a:r>
                      <a:r>
                        <a:rPr lang="en-US" sz="1200" baseline="0" dirty="0" smtClean="0"/>
                        <a:t> system patch</a:t>
                      </a:r>
                      <a:endParaRPr lang="en-US" sz="1200" dirty="0"/>
                    </a:p>
                  </a:txBody>
                  <a:tcPr/>
                </a:tc>
                <a:tc>
                  <a:txBody>
                    <a:bodyPr/>
                    <a:lstStyle/>
                    <a:p>
                      <a:r>
                        <a:rPr lang="en-US" sz="1200" dirty="0" smtClean="0"/>
                        <a:t>Use the patch’s</a:t>
                      </a:r>
                      <a:r>
                        <a:rPr lang="en-US" sz="1200" baseline="0" dirty="0" smtClean="0"/>
                        <a:t> automatic uninstall utility</a:t>
                      </a:r>
                      <a:endParaRPr lang="en-US" sz="1200" dirty="0"/>
                    </a:p>
                  </a:txBody>
                  <a:tcPr/>
                </a:tc>
                <a:extLst>
                  <a:ext uri="{0D108BD9-81ED-4DB2-BD59-A6C34878D82A}">
                    <a16:rowId xmlns="" xmlns:a16="http://schemas.microsoft.com/office/drawing/2014/main" val="10001"/>
                  </a:ext>
                </a:extLst>
              </a:tr>
              <a:tr h="370840">
                <a:tc>
                  <a:txBody>
                    <a:bodyPr/>
                    <a:lstStyle/>
                    <a:p>
                      <a:r>
                        <a:rPr lang="en-US" sz="1200" dirty="0" smtClean="0"/>
                        <a:t>Client software upgrade</a:t>
                      </a:r>
                      <a:endParaRPr lang="en-US" sz="1200" dirty="0"/>
                    </a:p>
                  </a:txBody>
                  <a:tcPr/>
                </a:tc>
                <a:tc>
                  <a:txBody>
                    <a:bodyPr/>
                    <a:lstStyle/>
                    <a:p>
                      <a:r>
                        <a:rPr lang="en-US" sz="1200" dirty="0" smtClean="0"/>
                        <a:t>Use</a:t>
                      </a:r>
                      <a:r>
                        <a:rPr lang="en-US" sz="1200" baseline="0" dirty="0" smtClean="0"/>
                        <a:t> the upgrade’s automatic uninstall utility, or reinstall the previous version of the client on top of the upgrade</a:t>
                      </a:r>
                      <a:endParaRPr lang="en-US" sz="1200" dirty="0"/>
                    </a:p>
                  </a:txBody>
                  <a:tcPr/>
                </a:tc>
                <a:extLst>
                  <a:ext uri="{0D108BD9-81ED-4DB2-BD59-A6C34878D82A}">
                    <a16:rowId xmlns="" xmlns:a16="http://schemas.microsoft.com/office/drawing/2014/main" val="10002"/>
                  </a:ext>
                </a:extLst>
              </a:tr>
              <a:tr h="629920">
                <a:tc>
                  <a:txBody>
                    <a:bodyPr/>
                    <a:lstStyle/>
                    <a:p>
                      <a:r>
                        <a:rPr lang="en-US" sz="1200" dirty="0" smtClean="0"/>
                        <a:t>Shared application upgrade</a:t>
                      </a:r>
                      <a:endParaRPr lang="en-US" sz="1200" dirty="0"/>
                    </a:p>
                  </a:txBody>
                  <a:tcPr/>
                </a:tc>
                <a:tc>
                  <a:txBody>
                    <a:bodyPr/>
                    <a:lstStyle/>
                    <a:p>
                      <a:r>
                        <a:rPr lang="en-US" sz="1200" dirty="0" smtClean="0"/>
                        <a:t>Use</a:t>
                      </a:r>
                      <a:r>
                        <a:rPr lang="en-US" sz="1200" baseline="0" dirty="0" smtClean="0"/>
                        <a:t> the application’s automatic uninstall utility, or maintain a complete copy of the previous installation of the application and reinstall over the upgrade</a:t>
                      </a:r>
                      <a:endParaRPr lang="en-US" sz="1200" dirty="0"/>
                    </a:p>
                  </a:txBody>
                  <a:tcPr/>
                </a:tc>
                <a:extLst>
                  <a:ext uri="{0D108BD9-81ED-4DB2-BD59-A6C34878D82A}">
                    <a16:rowId xmlns="" xmlns:a16="http://schemas.microsoft.com/office/drawing/2014/main" val="10003"/>
                  </a:ext>
                </a:extLst>
              </a:tr>
              <a:tr h="370840">
                <a:tc>
                  <a:txBody>
                    <a:bodyPr/>
                    <a:lstStyle/>
                    <a:p>
                      <a:r>
                        <a:rPr lang="en-US" sz="1200" dirty="0" smtClean="0"/>
                        <a:t>Operating system upgrade</a:t>
                      </a:r>
                      <a:endParaRPr lang="en-US" sz="1200" dirty="0"/>
                    </a:p>
                  </a:txBody>
                  <a:tcPr/>
                </a:tc>
                <a:tc>
                  <a:txBody>
                    <a:bodyPr/>
                    <a:lstStyle/>
                    <a:p>
                      <a:r>
                        <a:rPr lang="en-US" sz="1200" dirty="0" smtClean="0"/>
                        <a:t>Prior</a:t>
                      </a:r>
                      <a:r>
                        <a:rPr lang="en-US" sz="1200" baseline="0" dirty="0" smtClean="0"/>
                        <a:t> to the upgrade, make a complete backup of the system; to roll back, restore the entire system from the backup; uninstall an operating system upgrade only as a last resort</a:t>
                      </a:r>
                      <a:endParaRPr lang="en-US" sz="1200" dirty="0"/>
                    </a:p>
                  </a:txBody>
                  <a:tcPr/>
                </a:tc>
                <a:extLst>
                  <a:ext uri="{0D108BD9-81ED-4DB2-BD59-A6C34878D82A}">
                    <a16:rowId xmlns="" xmlns:a16="http://schemas.microsoft.com/office/drawing/2014/main" val="10004"/>
                  </a:ext>
                </a:extLst>
              </a:tr>
            </a:tbl>
          </a:graphicData>
        </a:graphic>
      </p:graphicFrame>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815544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From the Demarc to a Workstation (1 of 10)</a:t>
            </a:r>
            <a:endParaRPr lang="en-US" b="1" noProof="0" dirty="0"/>
          </a:p>
        </p:txBody>
      </p:sp>
      <p:pic>
        <p:nvPicPr>
          <p:cNvPr id="6" name="Picture 5" descr="Figure 2-1 T I A or E I A structured cabling in a campus network with three buildings. Each building has a work area and I d f which is also the data room. One building also has a m d f data room or the dematic. The buildings are connected to each other via backbones. A line goes from the m d f to the I s p.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1986599"/>
            <a:ext cx="5647944" cy="3307760"/>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3" name="TextBox 2"/>
          <p:cNvSpPr txBox="1"/>
          <p:nvPr/>
        </p:nvSpPr>
        <p:spPr>
          <a:xfrm>
            <a:off x="762000" y="1064047"/>
            <a:ext cx="4267200" cy="646331"/>
          </a:xfrm>
          <a:prstGeom prst="rect">
            <a:avLst/>
          </a:prstGeom>
          <a:noFill/>
        </p:spPr>
        <p:txBody>
          <a:bodyPr wrap="square" rtlCol="0">
            <a:spAutoFit/>
          </a:bodyPr>
          <a:lstStyle/>
          <a:p>
            <a:r>
              <a:rPr lang="en-US" b="1" dirty="0" smtClean="0"/>
              <a:t>MDF – Main Distribution Frame</a:t>
            </a:r>
          </a:p>
          <a:p>
            <a:r>
              <a:rPr lang="en-US" b="1" dirty="0" smtClean="0"/>
              <a:t>IDF – Intermediate Distribution Frame</a:t>
            </a:r>
            <a:endParaRPr lang="en-US" b="1" dirty="0"/>
          </a:p>
        </p:txBody>
      </p:sp>
    </p:spTree>
    <p:extLst>
      <p:ext uri="{BB962C8B-B14F-4D97-AF65-F5344CB8AC3E}">
        <p14:creationId xmlns:p14="http://schemas.microsoft.com/office/powerpoint/2010/main" val="5827874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Software and Hardware </a:t>
            </a:r>
            <a:r>
              <a:rPr lang="en-US" noProof="0" dirty="0" smtClean="0"/>
              <a:t>Changes (3 of 3)</a:t>
            </a:r>
            <a:endParaRPr lang="en-US" noProof="0" dirty="0"/>
          </a:p>
        </p:txBody>
      </p:sp>
      <p:sp>
        <p:nvSpPr>
          <p:cNvPr id="3" name="Content Placeholder 2"/>
          <p:cNvSpPr>
            <a:spLocks noGrp="1"/>
          </p:cNvSpPr>
          <p:nvPr>
            <p:ph idx="1"/>
          </p:nvPr>
        </p:nvSpPr>
        <p:spPr>
          <a:xfrm>
            <a:off x="365125" y="1538818"/>
            <a:ext cx="8415338" cy="1857945"/>
          </a:xfrm>
        </p:spPr>
        <p:txBody>
          <a:bodyPr/>
          <a:lstStyle/>
          <a:p>
            <a:pPr>
              <a:spcBef>
                <a:spcPts val="1000"/>
              </a:spcBef>
            </a:pPr>
            <a:r>
              <a:rPr lang="en-US" noProof="0" dirty="0" smtClean="0">
                <a:solidFill>
                  <a:schemeClr val="tx1"/>
                </a:solidFill>
              </a:rPr>
              <a:t>The same change management principles apply to any type of change:</a:t>
            </a:r>
          </a:p>
          <a:p>
            <a:pPr lvl="1">
              <a:spcBef>
                <a:spcPts val="1000"/>
              </a:spcBef>
            </a:pPr>
            <a:r>
              <a:rPr lang="en-US" noProof="0" dirty="0" smtClean="0">
                <a:solidFill>
                  <a:schemeClr val="tx1"/>
                </a:solidFill>
              </a:rPr>
              <a:t>Process all changes through the proper channels</a:t>
            </a:r>
          </a:p>
          <a:p>
            <a:pPr lvl="1">
              <a:spcBef>
                <a:spcPts val="1000"/>
              </a:spcBef>
            </a:pPr>
            <a:r>
              <a:rPr lang="en-US" noProof="0" dirty="0" smtClean="0">
                <a:solidFill>
                  <a:schemeClr val="tx1"/>
                </a:solidFill>
              </a:rPr>
              <a:t>Minimize negative impacts on business procedures</a:t>
            </a:r>
          </a:p>
          <a:p>
            <a:pPr lvl="1">
              <a:spcBef>
                <a:spcPts val="1000"/>
              </a:spcBef>
            </a:pPr>
            <a:r>
              <a:rPr lang="en-US" noProof="0" dirty="0" smtClean="0">
                <a:solidFill>
                  <a:schemeClr val="tx1"/>
                </a:solidFill>
              </a:rPr>
              <a:t>Plan thoroughly to maximize the changes of a successful change on the first attempt</a:t>
            </a:r>
          </a:p>
          <a:p>
            <a:pPr lvl="1">
              <a:spcBef>
                <a:spcPts val="1000"/>
              </a:spcBef>
            </a:pPr>
            <a:r>
              <a:rPr lang="en-US" noProof="0" dirty="0" smtClean="0">
                <a:solidFill>
                  <a:schemeClr val="tx1"/>
                </a:solidFill>
              </a:rPr>
              <a:t>Document each change throughout the process</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305395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Change Management Documentation</a:t>
            </a:r>
            <a:endParaRPr lang="en-US" noProof="0" dirty="0"/>
          </a:p>
        </p:txBody>
      </p:sp>
      <p:sp>
        <p:nvSpPr>
          <p:cNvPr id="3" name="Content Placeholder 2"/>
          <p:cNvSpPr>
            <a:spLocks noGrp="1"/>
          </p:cNvSpPr>
          <p:nvPr>
            <p:ph idx="1"/>
          </p:nvPr>
        </p:nvSpPr>
        <p:spPr>
          <a:xfrm>
            <a:off x="365125" y="1538818"/>
            <a:ext cx="8415338" cy="4410951"/>
          </a:xfrm>
        </p:spPr>
        <p:txBody>
          <a:bodyPr/>
          <a:lstStyle/>
          <a:p>
            <a:pPr>
              <a:spcBef>
                <a:spcPts val="1000"/>
              </a:spcBef>
            </a:pPr>
            <a:r>
              <a:rPr lang="en-US" noProof="0" dirty="0">
                <a:solidFill>
                  <a:schemeClr val="tx1"/>
                </a:solidFill>
              </a:rPr>
              <a:t>Generally, the larger an organization, the more documentation required when making changes</a:t>
            </a:r>
          </a:p>
          <a:p>
            <a:pPr>
              <a:spcBef>
                <a:spcPts val="1000"/>
              </a:spcBef>
            </a:pPr>
            <a:r>
              <a:rPr lang="en-US" noProof="0" dirty="0">
                <a:solidFill>
                  <a:schemeClr val="tx1"/>
                </a:solidFill>
              </a:rPr>
              <a:t>Required process will vary but expect the following:</a:t>
            </a:r>
          </a:p>
          <a:p>
            <a:pPr lvl="1">
              <a:spcBef>
                <a:spcPts val="1000"/>
              </a:spcBef>
            </a:pPr>
            <a:r>
              <a:rPr lang="en-US" noProof="0" dirty="0">
                <a:solidFill>
                  <a:schemeClr val="tx1"/>
                </a:solidFill>
              </a:rPr>
              <a:t>Submit a change request document</a:t>
            </a:r>
          </a:p>
          <a:p>
            <a:pPr lvl="1">
              <a:spcBef>
                <a:spcPts val="1000"/>
              </a:spcBef>
            </a:pPr>
            <a:r>
              <a:rPr lang="en-US" noProof="0" dirty="0">
                <a:solidFill>
                  <a:schemeClr val="tx1"/>
                </a:solidFill>
              </a:rPr>
              <a:t>Understand and follow the approval process</a:t>
            </a:r>
          </a:p>
          <a:p>
            <a:pPr lvl="1">
              <a:spcBef>
                <a:spcPts val="1000"/>
              </a:spcBef>
            </a:pPr>
            <a:r>
              <a:rPr lang="en-US" noProof="0" dirty="0">
                <a:solidFill>
                  <a:schemeClr val="tx1"/>
                </a:solidFill>
              </a:rPr>
              <a:t>The change is project managed (change </a:t>
            </a:r>
            <a:r>
              <a:rPr lang="en-US" noProof="0" dirty="0" smtClean="0">
                <a:solidFill>
                  <a:schemeClr val="tx1"/>
                </a:solidFill>
              </a:rPr>
              <a:t>coordinator is usually assigned)</a:t>
            </a:r>
            <a:endParaRPr lang="en-US" noProof="0" dirty="0">
              <a:solidFill>
                <a:schemeClr val="tx1"/>
              </a:solidFill>
            </a:endParaRPr>
          </a:p>
          <a:p>
            <a:pPr lvl="1">
              <a:spcBef>
                <a:spcPts val="1000"/>
              </a:spcBef>
            </a:pPr>
            <a:r>
              <a:rPr lang="en-US" noProof="0" dirty="0">
                <a:solidFill>
                  <a:schemeClr val="tx1"/>
                </a:solidFill>
              </a:rPr>
              <a:t>Provide additional </a:t>
            </a:r>
            <a:r>
              <a:rPr lang="en-US" noProof="0" dirty="0" smtClean="0">
                <a:solidFill>
                  <a:schemeClr val="tx1"/>
                </a:solidFill>
              </a:rPr>
              <a:t>documentation that could include:</a:t>
            </a:r>
          </a:p>
          <a:p>
            <a:pPr lvl="2">
              <a:spcBef>
                <a:spcPts val="1000"/>
              </a:spcBef>
            </a:pPr>
            <a:r>
              <a:rPr lang="en-US" noProof="0" dirty="0" smtClean="0">
                <a:solidFill>
                  <a:schemeClr val="tx1"/>
                </a:solidFill>
              </a:rPr>
              <a:t>Network configuration</a:t>
            </a:r>
          </a:p>
          <a:p>
            <a:pPr lvl="2">
              <a:spcBef>
                <a:spcPts val="1000"/>
              </a:spcBef>
            </a:pPr>
            <a:r>
              <a:rPr lang="en-US" noProof="0" dirty="0" smtClean="0">
                <a:solidFill>
                  <a:schemeClr val="tx1"/>
                </a:solidFill>
              </a:rPr>
              <a:t>IP address utilization</a:t>
            </a:r>
          </a:p>
          <a:p>
            <a:pPr lvl="2">
              <a:spcBef>
                <a:spcPts val="1000"/>
              </a:spcBef>
            </a:pPr>
            <a:r>
              <a:rPr lang="en-US" noProof="0" dirty="0" smtClean="0">
                <a:solidFill>
                  <a:schemeClr val="tx1"/>
                </a:solidFill>
              </a:rPr>
              <a:t>Additions to the network</a:t>
            </a:r>
          </a:p>
          <a:p>
            <a:pPr lvl="2">
              <a:spcBef>
                <a:spcPts val="1000"/>
              </a:spcBef>
            </a:pPr>
            <a:r>
              <a:rPr lang="en-US" noProof="0" dirty="0" smtClean="0">
                <a:solidFill>
                  <a:schemeClr val="tx1"/>
                </a:solidFill>
              </a:rPr>
              <a:t>Physical location changes</a:t>
            </a:r>
            <a:endParaRPr lang="en-US" noProof="0" dirty="0">
              <a:solidFill>
                <a:schemeClr val="tx1"/>
              </a:solidFill>
            </a:endParaRPr>
          </a:p>
          <a:p>
            <a:pPr lvl="1">
              <a:spcBef>
                <a:spcPts val="1000"/>
              </a:spcBef>
            </a:pPr>
            <a:r>
              <a:rPr lang="en-US" noProof="0" dirty="0">
                <a:solidFill>
                  <a:schemeClr val="tx1"/>
                </a:solidFill>
              </a:rPr>
              <a:t>Close the </a:t>
            </a:r>
            <a:r>
              <a:rPr lang="en-US" noProof="0" dirty="0" smtClean="0">
                <a:solidFill>
                  <a:schemeClr val="tx1"/>
                </a:solidFill>
              </a:rPr>
              <a:t>change</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2028451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(1 of 3)</a:t>
            </a:r>
            <a:endParaRPr lang="en-US" noProof="0" dirty="0"/>
          </a:p>
        </p:txBody>
      </p:sp>
      <p:sp>
        <p:nvSpPr>
          <p:cNvPr id="2" name="Content Placeholder 1"/>
          <p:cNvSpPr>
            <a:spLocks noGrp="1"/>
          </p:cNvSpPr>
          <p:nvPr>
            <p:ph idx="1"/>
          </p:nvPr>
        </p:nvSpPr>
        <p:spPr>
          <a:xfrm>
            <a:off x="365125" y="1538818"/>
            <a:ext cx="8415338" cy="3714863"/>
          </a:xfrm>
        </p:spPr>
        <p:txBody>
          <a:bodyPr/>
          <a:lstStyle/>
          <a:p>
            <a:pPr>
              <a:spcBef>
                <a:spcPts val="1000"/>
              </a:spcBef>
            </a:pPr>
            <a:r>
              <a:rPr lang="en-US" noProof="0" dirty="0" smtClean="0">
                <a:solidFill>
                  <a:schemeClr val="tx1"/>
                </a:solidFill>
              </a:rPr>
              <a:t>Organizations tend to follow a single cabling standard known as T</a:t>
            </a:r>
            <a:r>
              <a:rPr lang="en-US" sz="100" noProof="0" dirty="0" smtClean="0">
                <a:solidFill>
                  <a:schemeClr val="tx1"/>
                </a:solidFill>
              </a:rPr>
              <a:t>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A/E</a:t>
            </a:r>
            <a:r>
              <a:rPr lang="en-US" sz="100" noProof="0" dirty="0" smtClean="0">
                <a:solidFill>
                  <a:schemeClr val="tx1"/>
                </a:solidFill>
              </a:rPr>
              <a:t>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A-568 Commercial Building Wiring Standard or structured cabling</a:t>
            </a:r>
          </a:p>
          <a:p>
            <a:pPr>
              <a:spcBef>
                <a:spcPts val="1000"/>
              </a:spcBef>
            </a:pPr>
            <a:r>
              <a:rPr lang="en-US" noProof="0" dirty="0" smtClean="0">
                <a:solidFill>
                  <a:schemeClr val="tx1"/>
                </a:solidFill>
              </a:rPr>
              <a:t>A network begins at the demark and ends at a workstation</a:t>
            </a:r>
          </a:p>
          <a:p>
            <a:pPr>
              <a:spcBef>
                <a:spcPts val="1000"/>
              </a:spcBef>
            </a:pPr>
            <a:r>
              <a:rPr lang="en-US" noProof="0" dirty="0" smtClean="0">
                <a:solidFill>
                  <a:schemeClr val="tx1"/>
                </a:solidFill>
              </a:rPr>
              <a:t>Horizontal cabling connects workstations to the closest data room and to switches housed in that room</a:t>
            </a:r>
          </a:p>
          <a:p>
            <a:pPr lvl="1">
              <a:spcBef>
                <a:spcPts val="1000"/>
              </a:spcBef>
            </a:pPr>
            <a:r>
              <a:rPr lang="en-US" noProof="0" dirty="0" smtClean="0">
                <a:solidFill>
                  <a:schemeClr val="tx1"/>
                </a:solidFill>
              </a:rPr>
              <a:t>The backbone consists of the cables or wireless links that provide interconnection between the entrance facility and M</a:t>
            </a:r>
            <a:r>
              <a:rPr lang="en-US" sz="100" noProof="0" dirty="0" smtClean="0">
                <a:solidFill>
                  <a:schemeClr val="tx1"/>
                </a:solidFill>
              </a:rPr>
              <a:t> </a:t>
            </a: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F, and between the M</a:t>
            </a:r>
            <a:r>
              <a:rPr lang="en-US" sz="100" noProof="0" dirty="0" smtClean="0">
                <a:solidFill>
                  <a:schemeClr val="tx1"/>
                </a:solidFill>
              </a:rPr>
              <a:t> </a:t>
            </a: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F and I</a:t>
            </a:r>
            <a:r>
              <a:rPr lang="en-US" sz="100" noProof="0" dirty="0" smtClean="0">
                <a:solidFill>
                  <a:schemeClr val="tx1"/>
                </a:solidFill>
              </a:rPr>
              <a:t> </a:t>
            </a: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Fs</a:t>
            </a:r>
          </a:p>
          <a:p>
            <a:pPr>
              <a:spcBef>
                <a:spcPts val="1000"/>
              </a:spcBef>
            </a:pPr>
            <a:r>
              <a:rPr lang="en-US" noProof="0" dirty="0" smtClean="0">
                <a:solidFill>
                  <a:schemeClr val="tx1"/>
                </a:solidFill>
              </a:rPr>
              <a:t>Data rooms are often serviced by H</a:t>
            </a:r>
            <a:r>
              <a:rPr lang="en-US" sz="100" noProof="0" dirty="0" smtClean="0">
                <a:solidFill>
                  <a:schemeClr val="tx1"/>
                </a:solidFill>
              </a:rPr>
              <a:t> </a:t>
            </a:r>
            <a:r>
              <a:rPr lang="en-US" noProof="0" dirty="0" smtClean="0">
                <a:solidFill>
                  <a:schemeClr val="tx1"/>
                </a:solidFill>
              </a:rPr>
              <a:t>V</a:t>
            </a:r>
            <a:r>
              <a:rPr lang="en-US" sz="100" noProof="0" dirty="0" smtClean="0">
                <a:solidFill>
                  <a:schemeClr val="tx1"/>
                </a:solidFill>
              </a:rPr>
              <a:t> </a:t>
            </a:r>
            <a:r>
              <a:rPr lang="en-US" noProof="0" dirty="0" smtClean="0">
                <a:solidFill>
                  <a:schemeClr val="tx1"/>
                </a:solidFill>
              </a:rPr>
              <a:t>A</a:t>
            </a:r>
            <a:r>
              <a:rPr lang="en-US" sz="100" noProof="0" dirty="0" smtClean="0">
                <a:solidFill>
                  <a:schemeClr val="tx1"/>
                </a:solidFill>
              </a:rPr>
              <a:t> </a:t>
            </a:r>
            <a:r>
              <a:rPr lang="en-US" noProof="0" dirty="0" smtClean="0">
                <a:solidFill>
                  <a:schemeClr val="tx1"/>
                </a:solidFill>
              </a:rPr>
              <a:t>C systems that are separate from the rest of the building </a:t>
            </a:r>
          </a:p>
          <a:p>
            <a:pPr lvl="1">
              <a:spcBef>
                <a:spcPts val="1000"/>
              </a:spcBef>
            </a:pPr>
            <a:r>
              <a:rPr lang="en-US" noProof="0" dirty="0" smtClean="0">
                <a:solidFill>
                  <a:schemeClr val="tx1"/>
                </a:solidFill>
              </a:rPr>
              <a:t>Specialized products are available that monitor the critical factors of a data room’s environment</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94059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(2 of 3)</a:t>
            </a:r>
            <a:endParaRPr lang="en-US" noProof="0" dirty="0"/>
          </a:p>
        </p:txBody>
      </p:sp>
      <p:sp>
        <p:nvSpPr>
          <p:cNvPr id="2" name="Content Placeholder 1"/>
          <p:cNvSpPr>
            <a:spLocks noGrp="1"/>
          </p:cNvSpPr>
          <p:nvPr>
            <p:ph idx="1"/>
          </p:nvPr>
        </p:nvSpPr>
        <p:spPr>
          <a:xfrm>
            <a:off x="365125" y="1538818"/>
            <a:ext cx="8415338" cy="3539430"/>
          </a:xfrm>
        </p:spPr>
        <p:txBody>
          <a:bodyPr/>
          <a:lstStyle/>
          <a:p>
            <a:pPr>
              <a:spcBef>
                <a:spcPts val="1000"/>
              </a:spcBef>
            </a:pPr>
            <a:r>
              <a:rPr lang="en-US" noProof="0" dirty="0" smtClean="0">
                <a:solidFill>
                  <a:schemeClr val="tx1"/>
                </a:solidFill>
              </a:rPr>
              <a:t>Network diagrams may show physical layout, logical topology, I</a:t>
            </a:r>
            <a:r>
              <a:rPr lang="en-US" sz="100" noProof="0" dirty="0" smtClean="0">
                <a:solidFill>
                  <a:schemeClr val="tx1"/>
                </a:solidFill>
              </a:rPr>
              <a:t> </a:t>
            </a:r>
            <a:r>
              <a:rPr lang="en-US" noProof="0" dirty="0" smtClean="0">
                <a:solidFill>
                  <a:schemeClr val="tx1"/>
                </a:solidFill>
              </a:rPr>
              <a:t>P address reserves, names of major network devices, and types of transmission media</a:t>
            </a:r>
          </a:p>
          <a:p>
            <a:pPr>
              <a:spcBef>
                <a:spcPts val="1000"/>
              </a:spcBef>
            </a:pPr>
            <a:r>
              <a:rPr lang="en-US" noProof="0" dirty="0" smtClean="0">
                <a:solidFill>
                  <a:schemeClr val="tx1"/>
                </a:solidFill>
              </a:rPr>
              <a:t>Inventory management simplifies maintaining and upgrading the network chiefly because you know what the system includes</a:t>
            </a:r>
          </a:p>
          <a:p>
            <a:pPr>
              <a:spcBef>
                <a:spcPts val="1000"/>
              </a:spcBef>
            </a:pPr>
            <a:r>
              <a:rPr lang="en-US" noProof="0" dirty="0" smtClean="0">
                <a:solidFill>
                  <a:schemeClr val="tx1"/>
                </a:solidFill>
              </a:rPr>
              <a:t>The secret to keeping track of devices is naming them systematically and then labeling them with those names</a:t>
            </a:r>
          </a:p>
          <a:p>
            <a:pPr>
              <a:spcBef>
                <a:spcPts val="1000"/>
              </a:spcBef>
            </a:pPr>
            <a:r>
              <a:rPr lang="en-US" noProof="0" dirty="0" smtClean="0">
                <a:solidFill>
                  <a:schemeClr val="tx1"/>
                </a:solidFill>
              </a:rPr>
              <a:t>It’s important to understand the specifics covered—and not covered—in a particular document before signing it</a:t>
            </a:r>
          </a:p>
          <a:p>
            <a:pPr>
              <a:spcBef>
                <a:spcPts val="1000"/>
              </a:spcBef>
            </a:pPr>
            <a:r>
              <a:rPr lang="en-US" noProof="0" dirty="0" smtClean="0">
                <a:solidFill>
                  <a:schemeClr val="tx1"/>
                </a:solidFill>
              </a:rPr>
              <a:t>Four types of software changes include a patch, upgrade, rollback, and installation</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014421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(3 of 3)</a:t>
            </a:r>
            <a:endParaRPr lang="en-US" noProof="0" dirty="0"/>
          </a:p>
        </p:txBody>
      </p:sp>
      <p:sp>
        <p:nvSpPr>
          <p:cNvPr id="2" name="Content Placeholder 1"/>
          <p:cNvSpPr>
            <a:spLocks noGrp="1"/>
          </p:cNvSpPr>
          <p:nvPr>
            <p:ph idx="1"/>
          </p:nvPr>
        </p:nvSpPr>
        <p:spPr>
          <a:xfrm>
            <a:off x="365125" y="1538818"/>
            <a:ext cx="8415338" cy="1323439"/>
          </a:xfrm>
        </p:spPr>
        <p:txBody>
          <a:bodyPr/>
          <a:lstStyle/>
          <a:p>
            <a:pPr>
              <a:spcBef>
                <a:spcPts val="1000"/>
              </a:spcBef>
            </a:pPr>
            <a:r>
              <a:rPr lang="en-US" noProof="0" dirty="0" smtClean="0">
                <a:solidFill>
                  <a:schemeClr val="tx1"/>
                </a:solidFill>
              </a:rPr>
              <a:t>Typical hardware changes include adding new security cameras, replacing old workstations, installing new printers, and upgrading I</a:t>
            </a:r>
            <a:r>
              <a:rPr lang="en-US" sz="100" noProof="0" dirty="0" smtClean="0">
                <a:solidFill>
                  <a:schemeClr val="tx1"/>
                </a:solidFill>
              </a:rPr>
              <a:t> </a:t>
            </a:r>
            <a:r>
              <a:rPr lang="en-US" noProof="0" dirty="0" smtClean="0">
                <a:solidFill>
                  <a:schemeClr val="tx1"/>
                </a:solidFill>
              </a:rPr>
              <a:t>P phone hardware</a:t>
            </a:r>
          </a:p>
          <a:p>
            <a:pPr>
              <a:spcBef>
                <a:spcPts val="1000"/>
              </a:spcBef>
            </a:pPr>
            <a:r>
              <a:rPr lang="en-US" noProof="0" dirty="0" smtClean="0">
                <a:solidFill>
                  <a:schemeClr val="tx1"/>
                </a:solidFill>
              </a:rPr>
              <a:t>Generally, the larger an organization, the more documentation is necessary when making hardware and software changes</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250031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From the Demarc to a Workstation (2 of 10)</a:t>
            </a:r>
            <a:endParaRPr lang="en-US" b="1" noProof="0" dirty="0"/>
          </a:p>
        </p:txBody>
      </p:sp>
      <p:pic>
        <p:nvPicPr>
          <p:cNvPr id="6" name="Picture 5" descr="Figure 2-2  T I A or E I A structured cabling inside a building comprises of a main distribution frame, an entrance facility, a data room, vertical cross connect and horizontal and vertical wiring.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3116" y="1309116"/>
            <a:ext cx="3477768" cy="4239768"/>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5" name="TextBox 4"/>
          <p:cNvSpPr txBox="1"/>
          <p:nvPr/>
        </p:nvSpPr>
        <p:spPr>
          <a:xfrm>
            <a:off x="304800" y="4724400"/>
            <a:ext cx="4267200" cy="461665"/>
          </a:xfrm>
          <a:prstGeom prst="rect">
            <a:avLst/>
          </a:prstGeom>
          <a:noFill/>
        </p:spPr>
        <p:txBody>
          <a:bodyPr wrap="square" rtlCol="0">
            <a:spAutoFit/>
          </a:bodyPr>
          <a:lstStyle/>
          <a:p>
            <a:r>
              <a:rPr lang="en-US" sz="1200" b="1" dirty="0" smtClean="0"/>
              <a:t>MDF – Main Distribution Frame</a:t>
            </a:r>
          </a:p>
          <a:p>
            <a:r>
              <a:rPr lang="en-US" sz="1200" b="1" dirty="0" smtClean="0"/>
              <a:t>IDF – Intermediate Distribution Frame</a:t>
            </a:r>
            <a:endParaRPr lang="en-US" sz="1200" b="1" dirty="0"/>
          </a:p>
        </p:txBody>
      </p:sp>
    </p:spTree>
    <p:extLst>
      <p:ext uri="{BB962C8B-B14F-4D97-AF65-F5344CB8AC3E}">
        <p14:creationId xmlns:p14="http://schemas.microsoft.com/office/powerpoint/2010/main" val="489903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From the Demarc to a Workstation (3 of 10)</a:t>
            </a:r>
            <a:endParaRPr lang="en-US" b="1" noProof="0" dirty="0"/>
          </a:p>
        </p:txBody>
      </p:sp>
      <p:sp>
        <p:nvSpPr>
          <p:cNvPr id="3" name="Content Placeholder 2"/>
          <p:cNvSpPr>
            <a:spLocks noGrp="1"/>
          </p:cNvSpPr>
          <p:nvPr>
            <p:ph idx="1"/>
          </p:nvPr>
        </p:nvSpPr>
        <p:spPr>
          <a:xfrm>
            <a:off x="365125" y="1538818"/>
            <a:ext cx="8415338" cy="4809009"/>
          </a:xfrm>
        </p:spPr>
        <p:txBody>
          <a:bodyPr/>
          <a:lstStyle/>
          <a:p>
            <a:pPr>
              <a:spcBef>
                <a:spcPts val="1000"/>
              </a:spcBef>
            </a:pPr>
            <a:r>
              <a:rPr lang="en-US" noProof="0" dirty="0" smtClean="0">
                <a:solidFill>
                  <a:schemeClr val="tx1"/>
                </a:solidFill>
              </a:rPr>
              <a:t>Data rooms, racks, and other equipment:</a:t>
            </a:r>
          </a:p>
          <a:p>
            <a:pPr lvl="1">
              <a:spcBef>
                <a:spcPts val="1000"/>
              </a:spcBef>
            </a:pPr>
            <a:r>
              <a:rPr lang="en-US" noProof="0" dirty="0" smtClean="0">
                <a:solidFill>
                  <a:schemeClr val="tx1"/>
                </a:solidFill>
              </a:rPr>
              <a:t>Entrance Facility (EF)—Incoming network (such as Internet) connects with the school or corporate network</a:t>
            </a:r>
          </a:p>
          <a:p>
            <a:pPr lvl="1">
              <a:spcBef>
                <a:spcPts val="1000"/>
              </a:spcBef>
            </a:pPr>
            <a:r>
              <a:rPr lang="en-US" noProof="0" dirty="0" smtClean="0">
                <a:solidFill>
                  <a:schemeClr val="tx1"/>
                </a:solidFill>
              </a:rPr>
              <a:t>Demarc (demarcation point)—Device that marks where a telecommunications service provider’s network ends and the organization’s network begins</a:t>
            </a:r>
          </a:p>
          <a:p>
            <a:pPr lvl="1">
              <a:spcBef>
                <a:spcPts val="1000"/>
              </a:spcBef>
            </a:pPr>
            <a:r>
              <a:rPr lang="en-US" noProof="0" dirty="0" smtClean="0">
                <a:solidFill>
                  <a:schemeClr val="tx1"/>
                </a:solidFill>
              </a:rPr>
              <a:t>M</a:t>
            </a:r>
            <a:r>
              <a:rPr lang="en-US" sz="100" noProof="0" dirty="0" smtClean="0">
                <a:solidFill>
                  <a:schemeClr val="tx1"/>
                </a:solidFill>
              </a:rPr>
              <a:t> </a:t>
            </a: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F (Main Distribution Frame/facility)—Centralized point of interconnection for an organization’s LAN or WAN (also called M</a:t>
            </a:r>
            <a:r>
              <a:rPr lang="en-US" sz="100" noProof="0" dirty="0" smtClean="0">
                <a:solidFill>
                  <a:schemeClr val="tx1"/>
                </a:solidFill>
              </a:rPr>
              <a:t> </a:t>
            </a:r>
            <a:r>
              <a:rPr lang="en-US" noProof="0" dirty="0" smtClean="0">
                <a:solidFill>
                  <a:schemeClr val="tx1"/>
                </a:solidFill>
              </a:rPr>
              <a:t>C or main cross connect)</a:t>
            </a:r>
          </a:p>
          <a:p>
            <a:pPr lvl="1">
              <a:spcBef>
                <a:spcPts val="1000"/>
              </a:spcBef>
            </a:pPr>
            <a:r>
              <a:rPr lang="en-US" noProof="0" dirty="0" smtClean="0">
                <a:solidFill>
                  <a:schemeClr val="tx1"/>
                </a:solidFill>
              </a:rPr>
              <a:t>Data room—Enclosed space that hold network equipment (also called data closet, data center, equipment room, or telecommunications room)</a:t>
            </a:r>
          </a:p>
          <a:p>
            <a:pPr lvl="1">
              <a:spcBef>
                <a:spcPts val="1000"/>
              </a:spcBef>
            </a:pPr>
            <a:r>
              <a:rPr lang="en-US" noProof="0" dirty="0" smtClean="0">
                <a:solidFill>
                  <a:schemeClr val="tx1"/>
                </a:solidFill>
              </a:rPr>
              <a:t>Racks—Holds various network equipment</a:t>
            </a:r>
          </a:p>
          <a:p>
            <a:pPr lvl="1">
              <a:spcBef>
                <a:spcPts val="1000"/>
              </a:spcBef>
            </a:pPr>
            <a:r>
              <a:rPr lang="en-US" noProof="0" dirty="0" smtClean="0">
                <a:solidFill>
                  <a:schemeClr val="tx1"/>
                </a:solidFill>
              </a:rPr>
              <a:t>Patch panel—Panel of data receptors that can be mounted to a </a:t>
            </a:r>
            <a:endParaRPr lang="en-US" noProof="0" dirty="0" smtClean="0">
              <a:solidFill>
                <a:schemeClr val="tx1"/>
              </a:solidFill>
            </a:endParaRPr>
          </a:p>
          <a:p>
            <a:pPr marL="228600" lvl="1" indent="0">
              <a:spcBef>
                <a:spcPts val="1000"/>
              </a:spcBef>
              <a:buNone/>
            </a:pPr>
            <a:r>
              <a:rPr lang="en-US" dirty="0">
                <a:solidFill>
                  <a:schemeClr val="tx1"/>
                </a:solidFill>
              </a:rPr>
              <a:t> </a:t>
            </a:r>
            <a:r>
              <a:rPr lang="en-US" dirty="0" smtClean="0">
                <a:solidFill>
                  <a:schemeClr val="tx1"/>
                </a:solidFill>
              </a:rPr>
              <a:t>                           </a:t>
            </a:r>
            <a:r>
              <a:rPr lang="en-US" noProof="0" dirty="0" smtClean="0">
                <a:solidFill>
                  <a:schemeClr val="tx1"/>
                </a:solidFill>
              </a:rPr>
              <a:t>wall </a:t>
            </a:r>
            <a:r>
              <a:rPr lang="en-US" noProof="0" dirty="0" smtClean="0">
                <a:solidFill>
                  <a:schemeClr val="tx1"/>
                </a:solidFill>
              </a:rPr>
              <a:t>or a rack</a:t>
            </a:r>
          </a:p>
          <a:p>
            <a:pPr lvl="2">
              <a:spcBef>
                <a:spcPts val="1000"/>
              </a:spcBef>
            </a:pPr>
            <a:r>
              <a:rPr lang="en-US" noProof="0" dirty="0" smtClean="0">
                <a:solidFill>
                  <a:schemeClr val="tx1"/>
                </a:solidFill>
              </a:rPr>
              <a:t>Provides central termination point when many patch cables converge in </a:t>
            </a:r>
            <a:endParaRPr lang="en-US" noProof="0" dirty="0" smtClean="0">
              <a:solidFill>
                <a:schemeClr val="tx1"/>
              </a:solidFill>
            </a:endParaRPr>
          </a:p>
          <a:p>
            <a:pPr marL="457200" lvl="2" indent="0">
              <a:spcBef>
                <a:spcPts val="1000"/>
              </a:spcBef>
              <a:buNone/>
            </a:pPr>
            <a:r>
              <a:rPr lang="en-US" dirty="0">
                <a:solidFill>
                  <a:schemeClr val="tx1"/>
                </a:solidFill>
              </a:rPr>
              <a:t> </a:t>
            </a:r>
            <a:r>
              <a:rPr lang="en-US" dirty="0" smtClean="0">
                <a:solidFill>
                  <a:schemeClr val="tx1"/>
                </a:solidFill>
              </a:rPr>
              <a:t>                    </a:t>
            </a:r>
            <a:r>
              <a:rPr lang="en-US" noProof="0" dirty="0" smtClean="0">
                <a:solidFill>
                  <a:schemeClr val="tx1"/>
                </a:solidFill>
              </a:rPr>
              <a:t>a </a:t>
            </a:r>
            <a:r>
              <a:rPr lang="en-US" noProof="0" dirty="0" smtClean="0">
                <a:solidFill>
                  <a:schemeClr val="tx1"/>
                </a:solidFill>
              </a:rPr>
              <a:t>single location</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5" name="Picture 4" descr="Figure 2-1 T I A or E I A structured cabling in a campus network with three buildings. Each building has a work area and I d f which is also the data room. One building also has a m d f data room or the dematic. The buildings are connected to each other via backbones. A line goes from the m d f to the I s p.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200" y="43832"/>
            <a:ext cx="3025522" cy="1828800"/>
          </a:xfrm>
          <a:prstGeom prst="rect">
            <a:avLst/>
          </a:prstGeom>
        </p:spPr>
      </p:pic>
      <p:pic>
        <p:nvPicPr>
          <p:cNvPr id="6" name="Picture 5" descr="Figure 2-2  T I A or E I A structured cabling inside a building comprises of a main distribution frame, an entrance facility, a data room, vertical cross connect and horizontal and vertical wiring.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4200" y="4191000"/>
            <a:ext cx="1981199" cy="1981200"/>
          </a:xfrm>
          <a:prstGeom prst="rect">
            <a:avLst/>
          </a:prstGeom>
        </p:spPr>
      </p:pic>
      <p:cxnSp>
        <p:nvCxnSpPr>
          <p:cNvPr id="8" name="Straight Arrow Connector 7"/>
          <p:cNvCxnSpPr/>
          <p:nvPr/>
        </p:nvCxnSpPr>
        <p:spPr>
          <a:xfrm>
            <a:off x="2667000" y="2133600"/>
            <a:ext cx="4191000" cy="3200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597682" y="702493"/>
            <a:ext cx="5565118" cy="2038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295400" y="838200"/>
            <a:ext cx="5867400" cy="2514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752600" y="998728"/>
            <a:ext cx="6324600" cy="3016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941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From the Demarc to a Workstation (4 of 10)</a:t>
            </a:r>
            <a:endParaRPr lang="en-US" b="1" noProof="0" dirty="0"/>
          </a:p>
        </p:txBody>
      </p:sp>
      <p:pic>
        <p:nvPicPr>
          <p:cNvPr id="6" name="Picture 5" descr="Figure 2-4 The M D F connects to the I S P, I D F s on campus, and nearby workstations. The image illustrates M D F that connects to an I S P, four I D Fs, a printer and the nearby worksta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2133600"/>
            <a:ext cx="5486400" cy="3581400"/>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5" name="TextBox 4"/>
          <p:cNvSpPr txBox="1"/>
          <p:nvPr/>
        </p:nvSpPr>
        <p:spPr>
          <a:xfrm>
            <a:off x="304800" y="1254119"/>
            <a:ext cx="4267200" cy="646331"/>
          </a:xfrm>
          <a:prstGeom prst="rect">
            <a:avLst/>
          </a:prstGeom>
          <a:noFill/>
        </p:spPr>
        <p:txBody>
          <a:bodyPr wrap="square" rtlCol="0">
            <a:spAutoFit/>
          </a:bodyPr>
          <a:lstStyle/>
          <a:p>
            <a:r>
              <a:rPr lang="en-US" sz="1200" b="1" dirty="0" smtClean="0"/>
              <a:t>MDF – Main Distribution Frame</a:t>
            </a:r>
          </a:p>
          <a:p>
            <a:r>
              <a:rPr lang="en-US" sz="1200" b="1" dirty="0" smtClean="0"/>
              <a:t>IDF – Intermediate Distribution Frame</a:t>
            </a:r>
          </a:p>
          <a:p>
            <a:r>
              <a:rPr lang="en-US" sz="1200" b="1" dirty="0" smtClean="0"/>
              <a:t>ISP – Internet Service Provider</a:t>
            </a:r>
            <a:endParaRPr lang="en-US" sz="1200" b="1" dirty="0"/>
          </a:p>
        </p:txBody>
      </p:sp>
    </p:spTree>
    <p:extLst>
      <p:ext uri="{BB962C8B-B14F-4D97-AF65-F5344CB8AC3E}">
        <p14:creationId xmlns:p14="http://schemas.microsoft.com/office/powerpoint/2010/main" val="1354113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From the Demarc to a Workstation (5 of 10)</a:t>
            </a:r>
            <a:endParaRPr lang="en-US" b="1" noProof="0" dirty="0"/>
          </a:p>
        </p:txBody>
      </p:sp>
      <p:pic>
        <p:nvPicPr>
          <p:cNvPr id="3" name="Picture 2" descr="Figure 2-5 Patch panel on rack.&#10;The front side of a patch panel on rack."/>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9152" y="1868424"/>
            <a:ext cx="4425696" cy="3121152"/>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165048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3" name="Picture 2"/>
          <p:cNvPicPr>
            <a:picLocks noChangeAspect="1"/>
          </p:cNvPicPr>
          <p:nvPr/>
        </p:nvPicPr>
        <p:blipFill>
          <a:blip r:embed="rId2"/>
          <a:stretch>
            <a:fillRect/>
          </a:stretch>
        </p:blipFill>
        <p:spPr>
          <a:xfrm>
            <a:off x="704850" y="647700"/>
            <a:ext cx="7734300" cy="5562600"/>
          </a:xfrm>
          <a:prstGeom prst="rect">
            <a:avLst/>
          </a:prstGeom>
        </p:spPr>
      </p:pic>
    </p:spTree>
    <p:extLst>
      <p:ext uri="{BB962C8B-B14F-4D97-AF65-F5344CB8AC3E}">
        <p14:creationId xmlns:p14="http://schemas.microsoft.com/office/powerpoint/2010/main" val="1334892255"/>
      </p:ext>
    </p:extLst>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18901</TotalTime>
  <Words>4285</Words>
  <Application>Microsoft Office PowerPoint</Application>
  <PresentationFormat>On-screen Show (4:3)</PresentationFormat>
  <Paragraphs>289</Paragraphs>
  <Slides>44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Tahoma</vt:lpstr>
      <vt:lpstr>Office Theme</vt:lpstr>
      <vt:lpstr>Network+ Guide to Networks Eighth Edition</vt:lpstr>
      <vt:lpstr>Objectives</vt:lpstr>
      <vt:lpstr>Components of Structured Cabling</vt:lpstr>
      <vt:lpstr>From the Demarc to a Workstation (1 of 10)</vt:lpstr>
      <vt:lpstr>From the Demarc to a Workstation (2 of 10)</vt:lpstr>
      <vt:lpstr>From the Demarc to a Workstation (3 of 10)</vt:lpstr>
      <vt:lpstr>From the Demarc to a Workstation (4 of 10)</vt:lpstr>
      <vt:lpstr>From the Demarc to a Workstation (5 of 10)</vt:lpstr>
      <vt:lpstr>PowerPoint Presentation</vt:lpstr>
      <vt:lpstr>From the Demarc to a Workstation (7 of 10)</vt:lpstr>
      <vt:lpstr>From the Demarc to a Workstation (6 of 10)</vt:lpstr>
      <vt:lpstr>From the Demarc to a Workstation (8 of 10)</vt:lpstr>
      <vt:lpstr>From the Demarc to a Workstation (9 of 10)</vt:lpstr>
      <vt:lpstr>From the Demarc to a Workstation (10 of 10)</vt:lpstr>
      <vt:lpstr>PowerPoint Presentation</vt:lpstr>
      <vt:lpstr>Cabling (1 of 6)</vt:lpstr>
      <vt:lpstr>Cabling (2 of 6)</vt:lpstr>
      <vt:lpstr>Cabling (3 of 6)</vt:lpstr>
      <vt:lpstr>Cabling (4 of 6)</vt:lpstr>
      <vt:lpstr>Cabling (5 of 6)</vt:lpstr>
      <vt:lpstr>Cabling (6 of 6)</vt:lpstr>
      <vt:lpstr>Monitoring the Environment and Security</vt:lpstr>
      <vt:lpstr>Network Documentation</vt:lpstr>
      <vt:lpstr>Network Diagrams (1 of 7)</vt:lpstr>
      <vt:lpstr>Network Diagrams (2 of 7)</vt:lpstr>
      <vt:lpstr>Network Diagrams (3 of 7)</vt:lpstr>
      <vt:lpstr>Network Diagrams (4 of 7)</vt:lpstr>
      <vt:lpstr>Network Diagrams (5 of 7)</vt:lpstr>
      <vt:lpstr>Network Diagrams (6 of 7)</vt:lpstr>
      <vt:lpstr>Network Diagrams (7 of 7)</vt:lpstr>
      <vt:lpstr>Operating Procedures</vt:lpstr>
      <vt:lpstr>Inventory Management</vt:lpstr>
      <vt:lpstr>Labeling and Naming Conventions (1 of 2)</vt:lpstr>
      <vt:lpstr>Labeling and Naming Conventions (2 of 2)</vt:lpstr>
      <vt:lpstr>Business Documents (1 of 2)</vt:lpstr>
      <vt:lpstr>Business Documents (2 of 2)</vt:lpstr>
      <vt:lpstr>Change Management</vt:lpstr>
      <vt:lpstr>Software and Hardware Changes (1 of 3)</vt:lpstr>
      <vt:lpstr>Software and Hardware Changes (2 of 3)</vt:lpstr>
      <vt:lpstr>Software and Hardware Changes (3 of 3)</vt:lpstr>
      <vt:lpstr>Change Management Documentation</vt:lpstr>
      <vt:lpstr>Chapter Summary (1 of 3)</vt:lpstr>
      <vt:lpstr>Chapter Summary (2 of 3)</vt:lpstr>
      <vt:lpstr>Chapter Summary (3 of 3)</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Guide to Networks, Eight Edition</dc:title>
  <dc:subject>Networking</dc:subject>
  <dc:creator>Andrews</dc:creator>
  <cp:lastModifiedBy>Roy Lau</cp:lastModifiedBy>
  <cp:revision>759</cp:revision>
  <cp:lastPrinted>2010-11-12T17:54:40Z</cp:lastPrinted>
  <dcterms:created xsi:type="dcterms:W3CDTF">2007-02-15T20:50:52Z</dcterms:created>
  <dcterms:modified xsi:type="dcterms:W3CDTF">2019-02-03T22:05:31Z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