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rvo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Roboto Condensed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7" Type="http://schemas.openxmlformats.org/officeDocument/2006/relationships/font" Target="fonts/RobotoCondensed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vo-bold.fntdata"/><Relationship Id="rId16" Type="http://schemas.openxmlformats.org/officeDocument/2006/relationships/font" Target="fonts/Arvo-regular.fntdata"/><Relationship Id="rId19" Type="http://schemas.openxmlformats.org/officeDocument/2006/relationships/font" Target="fonts/Arvo-boldItalic.fntdata"/><Relationship Id="rId18" Type="http://schemas.openxmlformats.org/officeDocument/2006/relationships/font" Target="fonts/Arv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53f0dd5db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453f0dd5d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3f0dd5db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3f0dd5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3f0dd5db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53f0dd5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53f0dd5db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453f0dd5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53f0dd5db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53f0dd5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53f0dd5db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53f0dd5d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3f0dd5db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53f0dd5d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5" name="Google Shape;25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6" name="Google Shape;26;p3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2" name="Google Shape;32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b="0" i="0" sz="20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7" name="Google Shape;47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51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55" name="Google Shape;55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4" name="Google Shape;64;p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5" name="Google Shape;65;p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7" name="Google Shape;67;p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8" cy="6522740"/>
          </a:xfrm>
        </p:grpSpPr>
        <p:sp>
          <p:nvSpPr>
            <p:cNvPr id="68" name="Google Shape;68;p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Google Shape;83;p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Google Shape;86;p6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87" name="Google Shape;87;p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▰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b="0" i="1" sz="3000" u="none" cap="none" strike="noStrik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90" name="Google Shape;90;p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rgbClr val="FF98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2" name="Google Shape;92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2" name="Google Shape;102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3" name="Google Shape;103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6" name="Google Shape;106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9" name="Google Shape;109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0" name="Google Shape;110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2" name="Google Shape;122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3" name="Google Shape;123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26" name="Google Shape;126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29" name="Google Shape;129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0" name="Google Shape;130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39" name="Google Shape;139;p8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40" name="Google Shape;140;p8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44" name="Google Shape;144;p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5" name="Google Shape;145;p9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8" name="Google Shape;148;p9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1" name="Google Shape;151;p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2" name="Google Shape;152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9" name="Google Shape;159;p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0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63" name="Google Shape;163;p10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10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2" cy="1699506"/>
            </a:xfrm>
          </p:grpSpPr>
          <p:sp>
            <p:nvSpPr>
              <p:cNvPr id="165" name="Google Shape;165;p10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0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68" name="Google Shape;168;p10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0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300"/>
              <a:buFont typeface="Roboto Condensed Light"/>
              <a:buNone/>
              <a:defRPr b="0" i="0" sz="13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</a:lstStyle>
          <a:p/>
        </p:txBody>
      </p: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</a:pPr>
            <a:r>
              <a:rPr lang="en"/>
              <a:t>PLAN DE CONECTORIZACIÓN</a:t>
            </a:r>
            <a:endParaRPr b="1" i="0" sz="48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ctrTitle"/>
          </p:nvPr>
        </p:nvSpPr>
        <p:spPr>
          <a:xfrm>
            <a:off x="350900" y="3136200"/>
            <a:ext cx="450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lang="en"/>
              <a:t>RESULTADOS</a:t>
            </a:r>
            <a:endParaRPr b="1" i="0" sz="3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type="title"/>
          </p:nvPr>
        </p:nvSpPr>
        <p:spPr>
          <a:xfrm>
            <a:off x="814275" y="51460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paso a paso de la tarea 3 de la Fase III.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4" name="Google Shape;294;p21"/>
          <p:cNvGrpSpPr/>
          <p:nvPr/>
        </p:nvGrpSpPr>
        <p:grpSpPr>
          <a:xfrm>
            <a:off x="241852" y="573312"/>
            <a:ext cx="330270" cy="330251"/>
            <a:chOff x="1923675" y="1633650"/>
            <a:chExt cx="436000" cy="435975"/>
          </a:xfrm>
        </p:grpSpPr>
        <p:sp>
          <p:nvSpPr>
            <p:cNvPr id="295" name="Google Shape;295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21"/>
          <p:cNvSpPr txBox="1"/>
          <p:nvPr/>
        </p:nvSpPr>
        <p:spPr>
          <a:xfrm>
            <a:off x="814275" y="1412800"/>
            <a:ext cx="49143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Nota: Se debe conectar un adaptador de asignación de hilos o localizador de identificación remoto al extremo del cableado para verificar completamente la asignación de hilos.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Pulsamos el botón de encendido.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Pulsamos la tecla </a:t>
            </a:r>
            <a:r>
              <a:rPr i="1" lang="en"/>
              <a:t>Port </a:t>
            </a:r>
            <a:r>
              <a:rPr lang="en"/>
              <a:t>para alternar entre los modos de par trenzado y coaxial.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Lo conectamos tal y como se muestra en la figura de la derecha.</a:t>
            </a:r>
            <a:endParaRPr/>
          </a:p>
        </p:txBody>
      </p:sp>
      <p:pic>
        <p:nvPicPr>
          <p:cNvPr id="302" name="Google Shape;3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325" y="1412800"/>
            <a:ext cx="3207375" cy="29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ctrTitle"/>
          </p:nvPr>
        </p:nvSpPr>
        <p:spPr>
          <a:xfrm>
            <a:off x="463525" y="313619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lang="en"/>
              <a:t>MARCO TEÓRICO</a:t>
            </a:r>
            <a:endParaRPr b="1" i="0" sz="3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/>
              <a:t>Introducción a los Sistemas de Cableado Estructurado normativa EIA/TIA568B</a:t>
            </a:r>
            <a:endParaRPr b="1" i="0" sz="2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8" name="Google Shape;198;p13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199" name="Google Shape;199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3"/>
          <p:cNvSpPr txBox="1"/>
          <p:nvPr/>
        </p:nvSpPr>
        <p:spPr>
          <a:xfrm>
            <a:off x="728475" y="1457700"/>
            <a:ext cx="7571700" cy="3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</a:rPr>
              <a:t>TIA/EIA-568-B</a:t>
            </a:r>
            <a:r>
              <a:rPr lang="en" sz="1200">
                <a:solidFill>
                  <a:srgbClr val="333333"/>
                </a:solidFill>
              </a:rPr>
              <a:t> intenta definir estándares que permitan el diseño e implementación de sistemas de cableado estructurado para edificios comerciales y entre edificios en entornos de campus. Se divide en tres partes: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</a:rPr>
              <a:t>· TIA/EIA-568-B.1 </a:t>
            </a:r>
            <a:r>
              <a:rPr lang="en" sz="1200">
                <a:solidFill>
                  <a:srgbClr val="333333"/>
                </a:solidFill>
              </a:rPr>
              <a:t>→  </a:t>
            </a:r>
            <a:r>
              <a:rPr lang="en" sz="1200">
                <a:solidFill>
                  <a:srgbClr val="222222"/>
                </a:solidFill>
              </a:rPr>
              <a:t>Esta norma, que constituye la base fundamental de las demás normas de cableado y relacionadas, establece las especificaciones para el diseño e instalación de un sistema de cableado genérico. En ella se definen los requisitos y recomendaciones en cuanto a su estructura, configuración, interfaces, instalación, parámetros de desempeño y verificación.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</a:rPr>
              <a:t>· TIA/EIA-568-B.2</a:t>
            </a:r>
            <a:r>
              <a:rPr lang="en" sz="1200">
                <a:solidFill>
                  <a:srgbClr val="333333"/>
                </a:solidFill>
              </a:rPr>
              <a:t> → </a:t>
            </a:r>
            <a:r>
              <a:rPr lang="en" sz="1200">
                <a:solidFill>
                  <a:srgbClr val="222222"/>
                </a:solidFill>
              </a:rPr>
              <a:t>Esta norma especifica los requisitos mínimos para componentes reconocidos de par trenzado balanceado de 100 ohmios (cable, conectores, hardware de conexión, cordones y jumpers).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</a:rPr>
              <a:t>· TIA/EIA-568-B.3</a:t>
            </a:r>
            <a:r>
              <a:rPr lang="en" sz="1200">
                <a:solidFill>
                  <a:srgbClr val="222222"/>
                </a:solidFill>
              </a:rPr>
              <a:t> → Esta norma especifica los requisitos mínimos para componentes de fibra óptica usados en cableados de telecomunicaciones en edificios y campus, tales como cable, conectores, hardware de conexión, cordones, jumpers y equipo de pruebas en campo.</a:t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n"/>
              <a:t>Pinout T-568B (</a:t>
            </a:r>
            <a:r>
              <a:rPr i="1" lang="en"/>
              <a:t>Columna derecha</a:t>
            </a:r>
            <a:r>
              <a:rPr lang="en"/>
              <a:t>)</a:t>
            </a:r>
            <a:endParaRPr b="1" i="0" sz="2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10" name="Google Shape;210;p14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11" name="Google Shape;211;p1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8" name="Google Shape;2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150" y="1375425"/>
            <a:ext cx="5039177" cy="36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Identificar los subsistemas incluidos en el diseño de red presentado</a:t>
            </a:r>
            <a:endParaRPr/>
          </a:p>
        </p:txBody>
      </p:sp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226" name="Google Shape;226;p1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5"/>
          <p:cNvSpPr txBox="1"/>
          <p:nvPr/>
        </p:nvSpPr>
        <p:spPr>
          <a:xfrm>
            <a:off x="192400" y="1359625"/>
            <a:ext cx="8811900" cy="3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Cuarto de telecomunicaciones: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Armario Rack (4U Patch Panel - SWITCH).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Área de Trabajo: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Una salida.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21 tomas de red doble (40 rosetas con 21 conectores RJ-45).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20 dobles conexiones eléctricas (10 de ellas al circuito SAI).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Un cableado de red (105 mm - anchura x 66 mm - profundidad) – UTP cat 5e (con asignación T-568B) para soportar tráfico de red LAN hasta 100Mbps.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El cableado Horizontal: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Una canaleta con compartimentos separados.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Una cuádruple conexión eléctrica (2 de ellas al SAI).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ctrTitle"/>
          </p:nvPr>
        </p:nvSpPr>
        <p:spPr>
          <a:xfrm>
            <a:off x="350900" y="3136200"/>
            <a:ext cx="4501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</a:pPr>
            <a:r>
              <a:rPr lang="en"/>
              <a:t>MATERIALES Y MÉTODOS</a:t>
            </a:r>
            <a:endParaRPr b="1" i="0" sz="3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 los materiales y herramientas necesarios </a:t>
            </a:r>
            <a:endParaRPr/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7" name="Google Shape;247;p17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248" name="Google Shape;248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7"/>
          <p:cNvSpPr txBox="1"/>
          <p:nvPr/>
        </p:nvSpPr>
        <p:spPr>
          <a:xfrm>
            <a:off x="76975" y="1718775"/>
            <a:ext cx="86964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Crimpadora (Crimping Tool o Ponchador). </a:t>
            </a:r>
            <a:r>
              <a:rPr lang="en"/>
              <a:t>Se usa para ensamblar los cables de conexión de red (módulos RJ-45 machos). Permite pelar el cable, emparejar los hilos, cortarlos y finalmente "empujar" los pines del conector para que hagan contacto con los hilos.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Herramienta de impacto (IMPACT TOOL o Ponchadora). </a:t>
            </a:r>
            <a:r>
              <a:rPr lang="en"/>
              <a:t>Es la herramienta para los conectores RJ-45 hembra que van en la pared o en los puestos de trabajo.</a:t>
            </a:r>
            <a:endParaRPr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Verificador de cables (MicroScanner).</a:t>
            </a:r>
            <a:r>
              <a:rPr lang="en"/>
              <a:t> Es un instrumento manual de comprobación que permite verificar y resolver problemas en cables de par trenzado y coaxiales, así como detectar servicios de 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814275" y="51460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Descripción paso a paso de la Tarea 1 de la Fase III.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9" name="Google Shape;259;p18"/>
          <p:cNvGrpSpPr/>
          <p:nvPr/>
        </p:nvGrpSpPr>
        <p:grpSpPr>
          <a:xfrm>
            <a:off x="241852" y="573312"/>
            <a:ext cx="330270" cy="330251"/>
            <a:chOff x="1923675" y="1633650"/>
            <a:chExt cx="436000" cy="435975"/>
          </a:xfrm>
        </p:grpSpPr>
        <p:sp>
          <p:nvSpPr>
            <p:cNvPr id="260" name="Google Shape;260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8"/>
          <p:cNvSpPr txBox="1"/>
          <p:nvPr/>
        </p:nvSpPr>
        <p:spPr>
          <a:xfrm>
            <a:off x="504525" y="1349675"/>
            <a:ext cx="7902900" cy="3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1.</a:t>
            </a:r>
            <a:r>
              <a:rPr lang="en">
                <a:solidFill>
                  <a:schemeClr val="dk1"/>
                </a:solidFill>
              </a:rPr>
              <a:t> Pelamos el cable.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</a:t>
            </a:r>
            <a:r>
              <a:rPr lang="en">
                <a:solidFill>
                  <a:schemeClr val="dk1"/>
                </a:solidFill>
              </a:rPr>
              <a:t> Una vez quitado el aislante destrenzamos los hilos.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</a:t>
            </a:r>
            <a:r>
              <a:rPr lang="en">
                <a:solidFill>
                  <a:schemeClr val="dk1"/>
                </a:solidFill>
              </a:rPr>
              <a:t> Una vez destrenzados nos </a:t>
            </a:r>
            <a:r>
              <a:rPr lang="en">
                <a:solidFill>
                  <a:schemeClr val="dk1"/>
                </a:solidFill>
              </a:rPr>
              <a:t>fijamos</a:t>
            </a:r>
            <a:r>
              <a:rPr lang="en">
                <a:solidFill>
                  <a:schemeClr val="dk1"/>
                </a:solidFill>
              </a:rPr>
              <a:t> en el detalle de los colores de la roseta.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4.</a:t>
            </a:r>
            <a:r>
              <a:rPr lang="en">
                <a:solidFill>
                  <a:schemeClr val="dk1"/>
                </a:solidFill>
              </a:rPr>
              <a:t> Posicionamos los hilos en las ranuras correspondientes (en este caso en las posiciones B, ya que estamos siguiendo la norma T568B).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5.</a:t>
            </a:r>
            <a:r>
              <a:rPr lang="en">
                <a:solidFill>
                  <a:schemeClr val="dk1"/>
                </a:solidFill>
              </a:rPr>
              <a:t> Una vez introducidos cogeremos la herramienta de impacto.</a:t>
            </a:r>
            <a:r>
              <a:rPr lang="en">
                <a:solidFill>
                  <a:schemeClr val="dk1"/>
                </a:solidFill>
              </a:rPr>
              <a:t>En la herramienta de impacto las cuchillas que tiene en uno de sus lados es más larga y angulosa. Este extremo tendrá que situarse en la parte exterior de cada uno de los contactos de la roseta.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6.</a:t>
            </a:r>
            <a:r>
              <a:rPr lang="en">
                <a:solidFill>
                  <a:schemeClr val="dk1"/>
                </a:solidFill>
              </a:rPr>
              <a:t> Presionamos los hilos con la herramienta de impacto hasta que haga tope. Comprobamos que los cables estén bien sujetos tirando suavemente de ellos.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7.</a:t>
            </a:r>
            <a:r>
              <a:rPr lang="en">
                <a:solidFill>
                  <a:schemeClr val="dk1"/>
                </a:solidFill>
              </a:rPr>
              <a:t> Repetimos todo este proceso con el siguiente conector hembra RJ45.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814275" y="51460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Descripción paso a paso de la Tarea 2 de la Fase III.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3" name="Google Shape;273;p19"/>
          <p:cNvGrpSpPr/>
          <p:nvPr/>
        </p:nvGrpSpPr>
        <p:grpSpPr>
          <a:xfrm>
            <a:off x="241852" y="573312"/>
            <a:ext cx="330270" cy="330251"/>
            <a:chOff x="1923675" y="1633650"/>
            <a:chExt cx="436000" cy="435975"/>
          </a:xfrm>
        </p:grpSpPr>
        <p:sp>
          <p:nvSpPr>
            <p:cNvPr id="274" name="Google Shape;274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19"/>
          <p:cNvSpPr txBox="1"/>
          <p:nvPr/>
        </p:nvSpPr>
        <p:spPr>
          <a:xfrm>
            <a:off x="504525" y="1349675"/>
            <a:ext cx="7902900" cy="3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1.</a:t>
            </a:r>
            <a:r>
              <a:rPr lang="en">
                <a:solidFill>
                  <a:schemeClr val="dk1"/>
                </a:solidFill>
              </a:rPr>
              <a:t> Elegimos el patch panel que más nos convenga, para ello nos </a:t>
            </a:r>
            <a:r>
              <a:rPr lang="en">
                <a:solidFill>
                  <a:schemeClr val="dk1"/>
                </a:solidFill>
              </a:rPr>
              <a:t>fijamos</a:t>
            </a:r>
            <a:r>
              <a:rPr lang="en">
                <a:solidFill>
                  <a:schemeClr val="dk1"/>
                </a:solidFill>
              </a:rPr>
              <a:t> en la cantidad de dispositivos que vamos a conectarle junto con la idea de que en el futuro podamos </a:t>
            </a:r>
            <a:r>
              <a:rPr lang="en">
                <a:solidFill>
                  <a:schemeClr val="dk1"/>
                </a:solidFill>
              </a:rPr>
              <a:t>conectar</a:t>
            </a:r>
            <a:r>
              <a:rPr lang="en">
                <a:solidFill>
                  <a:schemeClr val="dk1"/>
                </a:solidFill>
              </a:rPr>
              <a:t> más dispositivos, es decir, con previsión de ampliación. A este patch panel irá conectado el switch, el cual se encargará de ofrecernos la conexión a Internet procedente del router.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</a:t>
            </a:r>
            <a:r>
              <a:rPr lang="en">
                <a:solidFill>
                  <a:schemeClr val="dk1"/>
                </a:solidFill>
              </a:rPr>
              <a:t> Una vez elegido el patch panel conectaremos los dispositivos a él de manera ordenada y siguiendo una lógica, con el objeto de determinar averías, de manera rápida y eficaz, que puedan ocasionarse en algún futuro además de para controlar los dispositivos de manera eficiente, es decir, se </a:t>
            </a:r>
            <a:r>
              <a:rPr lang="en">
                <a:solidFill>
                  <a:schemeClr val="dk1"/>
                </a:solidFill>
              </a:rPr>
              <a:t>enumeran</a:t>
            </a:r>
            <a:r>
              <a:rPr lang="en">
                <a:solidFill>
                  <a:schemeClr val="dk1"/>
                </a:solidFill>
              </a:rPr>
              <a:t> los dispositivos de manera que puedan ser fácilmente identificados en el patch panel. La conexión de los dispositivos al patch panel se hará en forma de estrella.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