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73" r:id="rId7"/>
    <p:sldId id="272" r:id="rId8"/>
    <p:sldId id="274" r:id="rId9"/>
    <p:sldId id="260" r:id="rId10"/>
    <p:sldId id="261" r:id="rId11"/>
    <p:sldId id="262" r:id="rId12"/>
    <p:sldId id="263" r:id="rId13"/>
    <p:sldId id="275" r:id="rId14"/>
    <p:sldId id="264" r:id="rId15"/>
    <p:sldId id="265" r:id="rId16"/>
    <p:sldId id="276"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www.youtube.com/"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_rels/data3.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www.unex.e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youtube.com/"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es.aliexpress.com/"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www.unex.e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8F0FF-1CE4-49E4-A813-560C6688A3A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2C624C84-FCB5-4CF8-BC68-36CC25E55190}">
      <dgm:prSet/>
      <dgm:spPr/>
      <dgm:t>
        <a:bodyPr/>
        <a:lstStyle/>
        <a:p>
          <a:r>
            <a:rPr lang="es-ES"/>
            <a:t>La página: </a:t>
          </a:r>
          <a:r>
            <a:rPr lang="es-ES">
              <a:hlinkClick xmlns:r="http://schemas.openxmlformats.org/officeDocument/2006/relationships" r:id="rId1">
                <a:extLst>
                  <a:ext uri="{A12FA001-AC4F-418D-AE19-62706E023703}">
                    <ahyp:hlinkClr xmlns:ahyp="http://schemas.microsoft.com/office/drawing/2018/hyperlinkcolor" val="tx"/>
                  </a:ext>
                </a:extLst>
              </a:hlinkClick>
            </a:rPr>
            <a:t>https://www.youtube.com/</a:t>
          </a:r>
          <a:endParaRPr lang="en-US"/>
        </a:p>
      </dgm:t>
    </dgm:pt>
    <dgm:pt modelId="{BC20836E-D4FB-49C3-A875-490648B4838B}" type="parTrans" cxnId="{D9573ABA-BCB0-4A65-BCC9-CFE0150E05F9}">
      <dgm:prSet/>
      <dgm:spPr/>
      <dgm:t>
        <a:bodyPr/>
        <a:lstStyle/>
        <a:p>
          <a:endParaRPr lang="en-US"/>
        </a:p>
      </dgm:t>
    </dgm:pt>
    <dgm:pt modelId="{37CFF9B0-480C-4807-A61F-11D3596C475A}" type="sibTrans" cxnId="{D9573ABA-BCB0-4A65-BCC9-CFE0150E05F9}">
      <dgm:prSet/>
      <dgm:spPr/>
      <dgm:t>
        <a:bodyPr/>
        <a:lstStyle/>
        <a:p>
          <a:endParaRPr lang="en-US"/>
        </a:p>
      </dgm:t>
    </dgm:pt>
    <dgm:pt modelId="{AFBF4840-4702-4AC5-8A3D-F8AFA7C52CDB}">
      <dgm:prSet/>
      <dgm:spPr/>
      <dgm:t>
        <a:bodyPr/>
        <a:lstStyle/>
        <a:p>
          <a:r>
            <a:rPr lang="es-ES" dirty="0"/>
            <a:t>Cumple la pauta 1, ya que, en cuanto a los videos, son descriptivos con subtítulos, lo cual es útil para personas sordas.</a:t>
          </a:r>
          <a:endParaRPr lang="en-US" dirty="0"/>
        </a:p>
      </dgm:t>
    </dgm:pt>
    <dgm:pt modelId="{E6313991-BBB8-4AE0-AB32-83E91BC2ED21}" type="parTrans" cxnId="{EDE16E85-131E-4D88-9C27-3055CD660D7C}">
      <dgm:prSet/>
      <dgm:spPr/>
      <dgm:t>
        <a:bodyPr/>
        <a:lstStyle/>
        <a:p>
          <a:endParaRPr lang="en-US"/>
        </a:p>
      </dgm:t>
    </dgm:pt>
    <dgm:pt modelId="{9FD80F2F-F1E4-4E1E-8528-DFBA012C722B}" type="sibTrans" cxnId="{EDE16E85-131E-4D88-9C27-3055CD660D7C}">
      <dgm:prSet/>
      <dgm:spPr/>
      <dgm:t>
        <a:bodyPr/>
        <a:lstStyle/>
        <a:p>
          <a:endParaRPr lang="en-US"/>
        </a:p>
      </dgm:t>
    </dgm:pt>
    <dgm:pt modelId="{FBDFB74A-3FDB-4CB7-88EC-C8C08BB4A6FA}" type="pres">
      <dgm:prSet presAssocID="{B568F0FF-1CE4-49E4-A813-560C6688A3A3}" presName="hierChild1" presStyleCnt="0">
        <dgm:presLayoutVars>
          <dgm:chPref val="1"/>
          <dgm:dir/>
          <dgm:animOne val="branch"/>
          <dgm:animLvl val="lvl"/>
          <dgm:resizeHandles/>
        </dgm:presLayoutVars>
      </dgm:prSet>
      <dgm:spPr/>
    </dgm:pt>
    <dgm:pt modelId="{C838AFEB-D772-4E6B-A5AA-AE8298D8CA33}" type="pres">
      <dgm:prSet presAssocID="{2C624C84-FCB5-4CF8-BC68-36CC25E55190}" presName="hierRoot1" presStyleCnt="0"/>
      <dgm:spPr/>
    </dgm:pt>
    <dgm:pt modelId="{3CF10851-BFB3-46F2-ADCE-258C36AF8A81}" type="pres">
      <dgm:prSet presAssocID="{2C624C84-FCB5-4CF8-BC68-36CC25E55190}" presName="composite" presStyleCnt="0"/>
      <dgm:spPr/>
    </dgm:pt>
    <dgm:pt modelId="{EBC01EC4-ECF0-44C8-93DA-59BB649DFB99}" type="pres">
      <dgm:prSet presAssocID="{2C624C84-FCB5-4CF8-BC68-36CC25E55190}" presName="background" presStyleLbl="node0" presStyleIdx="0" presStyleCnt="2"/>
      <dgm:spPr/>
    </dgm:pt>
    <dgm:pt modelId="{A65DC69C-963D-4995-BBE2-FDA6B7959063}" type="pres">
      <dgm:prSet presAssocID="{2C624C84-FCB5-4CF8-BC68-36CC25E55190}" presName="text" presStyleLbl="fgAcc0" presStyleIdx="0" presStyleCnt="2">
        <dgm:presLayoutVars>
          <dgm:chPref val="3"/>
        </dgm:presLayoutVars>
      </dgm:prSet>
      <dgm:spPr/>
    </dgm:pt>
    <dgm:pt modelId="{E117BD46-4143-4256-BD0F-9182F5E39A73}" type="pres">
      <dgm:prSet presAssocID="{2C624C84-FCB5-4CF8-BC68-36CC25E55190}" presName="hierChild2" presStyleCnt="0"/>
      <dgm:spPr/>
    </dgm:pt>
    <dgm:pt modelId="{CCD33FAD-616A-4F63-BB50-D4D7AD6BAE2C}" type="pres">
      <dgm:prSet presAssocID="{AFBF4840-4702-4AC5-8A3D-F8AFA7C52CDB}" presName="hierRoot1" presStyleCnt="0"/>
      <dgm:spPr/>
    </dgm:pt>
    <dgm:pt modelId="{DF33FB0E-C3AD-4986-A693-E7D93268A66D}" type="pres">
      <dgm:prSet presAssocID="{AFBF4840-4702-4AC5-8A3D-F8AFA7C52CDB}" presName="composite" presStyleCnt="0"/>
      <dgm:spPr/>
    </dgm:pt>
    <dgm:pt modelId="{85D1033D-0D12-4E70-9061-BE4F08D96EA8}" type="pres">
      <dgm:prSet presAssocID="{AFBF4840-4702-4AC5-8A3D-F8AFA7C52CDB}" presName="background" presStyleLbl="node0" presStyleIdx="1" presStyleCnt="2"/>
      <dgm:spPr/>
    </dgm:pt>
    <dgm:pt modelId="{E13FA132-79B2-4B1B-9F96-3C050C9A5C44}" type="pres">
      <dgm:prSet presAssocID="{AFBF4840-4702-4AC5-8A3D-F8AFA7C52CDB}" presName="text" presStyleLbl="fgAcc0" presStyleIdx="1" presStyleCnt="2">
        <dgm:presLayoutVars>
          <dgm:chPref val="3"/>
        </dgm:presLayoutVars>
      </dgm:prSet>
      <dgm:spPr/>
    </dgm:pt>
    <dgm:pt modelId="{D917B84D-6E80-4216-9E78-EDF2568D2BFD}" type="pres">
      <dgm:prSet presAssocID="{AFBF4840-4702-4AC5-8A3D-F8AFA7C52CDB}" presName="hierChild2" presStyleCnt="0"/>
      <dgm:spPr/>
    </dgm:pt>
  </dgm:ptLst>
  <dgm:cxnLst>
    <dgm:cxn modelId="{A576B908-6470-4FF3-A592-9D7F2948A641}" type="presOf" srcId="{B568F0FF-1CE4-49E4-A813-560C6688A3A3}" destId="{FBDFB74A-3FDB-4CB7-88EC-C8C08BB4A6FA}" srcOrd="0" destOrd="0" presId="urn:microsoft.com/office/officeart/2005/8/layout/hierarchy1"/>
    <dgm:cxn modelId="{6A17675D-9BE8-49D2-AE1B-3A7ABEA347DB}" type="presOf" srcId="{2C624C84-FCB5-4CF8-BC68-36CC25E55190}" destId="{A65DC69C-963D-4995-BBE2-FDA6B7959063}" srcOrd="0" destOrd="0" presId="urn:microsoft.com/office/officeart/2005/8/layout/hierarchy1"/>
    <dgm:cxn modelId="{49D2AF74-46A3-40EB-A5BA-FEA5D4E4DB71}" type="presOf" srcId="{AFBF4840-4702-4AC5-8A3D-F8AFA7C52CDB}" destId="{E13FA132-79B2-4B1B-9F96-3C050C9A5C44}" srcOrd="0" destOrd="0" presId="urn:microsoft.com/office/officeart/2005/8/layout/hierarchy1"/>
    <dgm:cxn modelId="{EDE16E85-131E-4D88-9C27-3055CD660D7C}" srcId="{B568F0FF-1CE4-49E4-A813-560C6688A3A3}" destId="{AFBF4840-4702-4AC5-8A3D-F8AFA7C52CDB}" srcOrd="1" destOrd="0" parTransId="{E6313991-BBB8-4AE0-AB32-83E91BC2ED21}" sibTransId="{9FD80F2F-F1E4-4E1E-8528-DFBA012C722B}"/>
    <dgm:cxn modelId="{D9573ABA-BCB0-4A65-BCC9-CFE0150E05F9}" srcId="{B568F0FF-1CE4-49E4-A813-560C6688A3A3}" destId="{2C624C84-FCB5-4CF8-BC68-36CC25E55190}" srcOrd="0" destOrd="0" parTransId="{BC20836E-D4FB-49C3-A875-490648B4838B}" sibTransId="{37CFF9B0-480C-4807-A61F-11D3596C475A}"/>
    <dgm:cxn modelId="{6A96EBB3-9430-4EDE-A6F1-FC1CB38DA5B2}" type="presParOf" srcId="{FBDFB74A-3FDB-4CB7-88EC-C8C08BB4A6FA}" destId="{C838AFEB-D772-4E6B-A5AA-AE8298D8CA33}" srcOrd="0" destOrd="0" presId="urn:microsoft.com/office/officeart/2005/8/layout/hierarchy1"/>
    <dgm:cxn modelId="{E919660A-A4E3-4BD3-84EB-10234A5F9BD1}" type="presParOf" srcId="{C838AFEB-D772-4E6B-A5AA-AE8298D8CA33}" destId="{3CF10851-BFB3-46F2-ADCE-258C36AF8A81}" srcOrd="0" destOrd="0" presId="urn:microsoft.com/office/officeart/2005/8/layout/hierarchy1"/>
    <dgm:cxn modelId="{B0111B11-C5B2-4BD3-8BB9-2CE6694B160A}" type="presParOf" srcId="{3CF10851-BFB3-46F2-ADCE-258C36AF8A81}" destId="{EBC01EC4-ECF0-44C8-93DA-59BB649DFB99}" srcOrd="0" destOrd="0" presId="urn:microsoft.com/office/officeart/2005/8/layout/hierarchy1"/>
    <dgm:cxn modelId="{9620DB10-D262-4F12-B1E4-5006C5340176}" type="presParOf" srcId="{3CF10851-BFB3-46F2-ADCE-258C36AF8A81}" destId="{A65DC69C-963D-4995-BBE2-FDA6B7959063}" srcOrd="1" destOrd="0" presId="urn:microsoft.com/office/officeart/2005/8/layout/hierarchy1"/>
    <dgm:cxn modelId="{8C5F2F1D-2F4A-4047-8110-B54729CBAA9A}" type="presParOf" srcId="{C838AFEB-D772-4E6B-A5AA-AE8298D8CA33}" destId="{E117BD46-4143-4256-BD0F-9182F5E39A73}" srcOrd="1" destOrd="0" presId="urn:microsoft.com/office/officeart/2005/8/layout/hierarchy1"/>
    <dgm:cxn modelId="{B90A1069-8034-4D9A-B5FD-BFE6D13BE1A5}" type="presParOf" srcId="{FBDFB74A-3FDB-4CB7-88EC-C8C08BB4A6FA}" destId="{CCD33FAD-616A-4F63-BB50-D4D7AD6BAE2C}" srcOrd="1" destOrd="0" presId="urn:microsoft.com/office/officeart/2005/8/layout/hierarchy1"/>
    <dgm:cxn modelId="{A1DD130C-B391-4699-8677-B97D13133070}" type="presParOf" srcId="{CCD33FAD-616A-4F63-BB50-D4D7AD6BAE2C}" destId="{DF33FB0E-C3AD-4986-A693-E7D93268A66D}" srcOrd="0" destOrd="0" presId="urn:microsoft.com/office/officeart/2005/8/layout/hierarchy1"/>
    <dgm:cxn modelId="{DB4F4AF1-7FF5-4EA8-BBDB-DE04E4FC8470}" type="presParOf" srcId="{DF33FB0E-C3AD-4986-A693-E7D93268A66D}" destId="{85D1033D-0D12-4E70-9061-BE4F08D96EA8}" srcOrd="0" destOrd="0" presId="urn:microsoft.com/office/officeart/2005/8/layout/hierarchy1"/>
    <dgm:cxn modelId="{F2FC08D7-F15E-4CC8-845D-EBA7F7C989AF}" type="presParOf" srcId="{DF33FB0E-C3AD-4986-A693-E7D93268A66D}" destId="{E13FA132-79B2-4B1B-9F96-3C050C9A5C44}" srcOrd="1" destOrd="0" presId="urn:microsoft.com/office/officeart/2005/8/layout/hierarchy1"/>
    <dgm:cxn modelId="{B37658DC-F68C-4AB9-A345-B50BDE9D4F6C}" type="presParOf" srcId="{CCD33FAD-616A-4F63-BB50-D4D7AD6BAE2C}" destId="{D917B84D-6E80-4216-9E78-EDF2568D2BF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F87EDC-3E65-4CA8-BB5A-B6028EE1787C}" type="doc">
      <dgm:prSet loTypeId="urn:microsoft.com/office/officeart/2005/8/layout/cycle1" loCatId="cycle" qsTypeId="urn:microsoft.com/office/officeart/2005/8/quickstyle/simple1" qsCatId="simple" csTypeId="urn:microsoft.com/office/officeart/2005/8/colors/colorful2" csCatId="colorful"/>
      <dgm:spPr/>
      <dgm:t>
        <a:bodyPr/>
        <a:lstStyle/>
        <a:p>
          <a:endParaRPr lang="en-US"/>
        </a:p>
      </dgm:t>
    </dgm:pt>
    <dgm:pt modelId="{18E53AAC-80A1-4992-8862-367F6A343AA7}">
      <dgm:prSet/>
      <dgm:spPr/>
      <dgm:t>
        <a:bodyPr/>
        <a:lstStyle/>
        <a:p>
          <a:r>
            <a:rPr lang="es-ES"/>
            <a:t>La página </a:t>
          </a:r>
          <a:r>
            <a:rPr lang="es-ES" u="sng">
              <a:hlinkClick xmlns:r="http://schemas.openxmlformats.org/officeDocument/2006/relationships" r:id="rId1"/>
            </a:rPr>
            <a:t>https://es.aliexpress.com/</a:t>
          </a:r>
          <a:endParaRPr lang="en-US"/>
        </a:p>
      </dgm:t>
    </dgm:pt>
    <dgm:pt modelId="{6B3FC45D-8629-4313-A0F9-1AF783E5DE2F}" type="parTrans" cxnId="{88D3C372-5340-463A-B775-08B2945D77B7}">
      <dgm:prSet/>
      <dgm:spPr/>
      <dgm:t>
        <a:bodyPr/>
        <a:lstStyle/>
        <a:p>
          <a:endParaRPr lang="en-US"/>
        </a:p>
      </dgm:t>
    </dgm:pt>
    <dgm:pt modelId="{13A6396F-2F84-4145-8A42-05767B63B295}" type="sibTrans" cxnId="{88D3C372-5340-463A-B775-08B2945D77B7}">
      <dgm:prSet/>
      <dgm:spPr/>
      <dgm:t>
        <a:bodyPr/>
        <a:lstStyle/>
        <a:p>
          <a:endParaRPr lang="en-US"/>
        </a:p>
      </dgm:t>
    </dgm:pt>
    <dgm:pt modelId="{D4C67942-E9C6-4D15-9204-FA6A23EADD8C}">
      <dgm:prSet/>
      <dgm:spPr/>
      <dgm:t>
        <a:bodyPr/>
        <a:lstStyle/>
        <a:p>
          <a:r>
            <a:rPr lang="es-ES" dirty="0"/>
            <a:t>Se adapta bien en todos los dispositivos, ya que las tablas de datos y las cajas de texto no crean dificultades para los usuarios de lectores de pantalla.</a:t>
          </a:r>
          <a:endParaRPr lang="en-US" dirty="0"/>
        </a:p>
      </dgm:t>
    </dgm:pt>
    <dgm:pt modelId="{56A50075-8DE1-463D-8A8F-E3279F0545E0}" type="parTrans" cxnId="{A448EB08-47A4-4545-98EE-A08EFEF07CA6}">
      <dgm:prSet/>
      <dgm:spPr/>
      <dgm:t>
        <a:bodyPr/>
        <a:lstStyle/>
        <a:p>
          <a:endParaRPr lang="en-US"/>
        </a:p>
      </dgm:t>
    </dgm:pt>
    <dgm:pt modelId="{7E57713C-F339-4041-B84E-6E47597D2792}" type="sibTrans" cxnId="{A448EB08-47A4-4545-98EE-A08EFEF07CA6}">
      <dgm:prSet/>
      <dgm:spPr/>
      <dgm:t>
        <a:bodyPr/>
        <a:lstStyle/>
        <a:p>
          <a:endParaRPr lang="en-US"/>
        </a:p>
      </dgm:t>
    </dgm:pt>
    <dgm:pt modelId="{C2172EFB-8E1B-4699-8547-7511864BD124}" type="pres">
      <dgm:prSet presAssocID="{91F87EDC-3E65-4CA8-BB5A-B6028EE1787C}" presName="cycle" presStyleCnt="0">
        <dgm:presLayoutVars>
          <dgm:dir/>
          <dgm:resizeHandles val="exact"/>
        </dgm:presLayoutVars>
      </dgm:prSet>
      <dgm:spPr/>
    </dgm:pt>
    <dgm:pt modelId="{B2EFEECC-FCE8-4137-B431-3BBD7D1A6FE2}" type="pres">
      <dgm:prSet presAssocID="{18E53AAC-80A1-4992-8862-367F6A343AA7}" presName="dummy" presStyleCnt="0"/>
      <dgm:spPr/>
    </dgm:pt>
    <dgm:pt modelId="{E4C7A5DF-3BB6-4935-99E9-D95C1FE2721E}" type="pres">
      <dgm:prSet presAssocID="{18E53AAC-80A1-4992-8862-367F6A343AA7}" presName="node" presStyleLbl="revTx" presStyleIdx="0" presStyleCnt="2">
        <dgm:presLayoutVars>
          <dgm:bulletEnabled val="1"/>
        </dgm:presLayoutVars>
      </dgm:prSet>
      <dgm:spPr/>
    </dgm:pt>
    <dgm:pt modelId="{A04432A1-0E01-4374-B882-8EDBE0AFD5BC}" type="pres">
      <dgm:prSet presAssocID="{13A6396F-2F84-4145-8A42-05767B63B295}" presName="sibTrans" presStyleLbl="node1" presStyleIdx="0" presStyleCnt="2"/>
      <dgm:spPr/>
    </dgm:pt>
    <dgm:pt modelId="{B9819D90-9101-4B8B-A7F1-DF09C79C083B}" type="pres">
      <dgm:prSet presAssocID="{D4C67942-E9C6-4D15-9204-FA6A23EADD8C}" presName="dummy" presStyleCnt="0"/>
      <dgm:spPr/>
    </dgm:pt>
    <dgm:pt modelId="{C4D33711-C90C-4CB3-93D2-A60A71DD8F5C}" type="pres">
      <dgm:prSet presAssocID="{D4C67942-E9C6-4D15-9204-FA6A23EADD8C}" presName="node" presStyleLbl="revTx" presStyleIdx="1" presStyleCnt="2">
        <dgm:presLayoutVars>
          <dgm:bulletEnabled val="1"/>
        </dgm:presLayoutVars>
      </dgm:prSet>
      <dgm:spPr/>
    </dgm:pt>
    <dgm:pt modelId="{1445FB73-CF76-41E5-97C4-58FAAE7714B9}" type="pres">
      <dgm:prSet presAssocID="{7E57713C-F339-4041-B84E-6E47597D2792}" presName="sibTrans" presStyleLbl="node1" presStyleIdx="1" presStyleCnt="2"/>
      <dgm:spPr/>
    </dgm:pt>
  </dgm:ptLst>
  <dgm:cxnLst>
    <dgm:cxn modelId="{A448EB08-47A4-4545-98EE-A08EFEF07CA6}" srcId="{91F87EDC-3E65-4CA8-BB5A-B6028EE1787C}" destId="{D4C67942-E9C6-4D15-9204-FA6A23EADD8C}" srcOrd="1" destOrd="0" parTransId="{56A50075-8DE1-463D-8A8F-E3279F0545E0}" sibTransId="{7E57713C-F339-4041-B84E-6E47597D2792}"/>
    <dgm:cxn modelId="{3D133A68-611C-495A-996D-0B1F7F739964}" type="presOf" srcId="{D4C67942-E9C6-4D15-9204-FA6A23EADD8C}" destId="{C4D33711-C90C-4CB3-93D2-A60A71DD8F5C}" srcOrd="0" destOrd="0" presId="urn:microsoft.com/office/officeart/2005/8/layout/cycle1"/>
    <dgm:cxn modelId="{F49A5168-A897-46F4-8307-C9CBAB7AEA9D}" type="presOf" srcId="{13A6396F-2F84-4145-8A42-05767B63B295}" destId="{A04432A1-0E01-4374-B882-8EDBE0AFD5BC}" srcOrd="0" destOrd="0" presId="urn:microsoft.com/office/officeart/2005/8/layout/cycle1"/>
    <dgm:cxn modelId="{88D3C372-5340-463A-B775-08B2945D77B7}" srcId="{91F87EDC-3E65-4CA8-BB5A-B6028EE1787C}" destId="{18E53AAC-80A1-4992-8862-367F6A343AA7}" srcOrd="0" destOrd="0" parTransId="{6B3FC45D-8629-4313-A0F9-1AF783E5DE2F}" sibTransId="{13A6396F-2F84-4145-8A42-05767B63B295}"/>
    <dgm:cxn modelId="{12008A75-DC5F-470F-9B07-4CEEB6E05B55}" type="presOf" srcId="{7E57713C-F339-4041-B84E-6E47597D2792}" destId="{1445FB73-CF76-41E5-97C4-58FAAE7714B9}" srcOrd="0" destOrd="0" presId="urn:microsoft.com/office/officeart/2005/8/layout/cycle1"/>
    <dgm:cxn modelId="{C4F3E3BB-B0A1-40E8-93A0-D98026F94E11}" type="presOf" srcId="{18E53AAC-80A1-4992-8862-367F6A343AA7}" destId="{E4C7A5DF-3BB6-4935-99E9-D95C1FE2721E}" srcOrd="0" destOrd="0" presId="urn:microsoft.com/office/officeart/2005/8/layout/cycle1"/>
    <dgm:cxn modelId="{71ABA9C5-77E6-4BF4-B680-14B4B90AD737}" type="presOf" srcId="{91F87EDC-3E65-4CA8-BB5A-B6028EE1787C}" destId="{C2172EFB-8E1B-4699-8547-7511864BD124}" srcOrd="0" destOrd="0" presId="urn:microsoft.com/office/officeart/2005/8/layout/cycle1"/>
    <dgm:cxn modelId="{789A76A7-FDBC-4B89-9238-95A015989913}" type="presParOf" srcId="{C2172EFB-8E1B-4699-8547-7511864BD124}" destId="{B2EFEECC-FCE8-4137-B431-3BBD7D1A6FE2}" srcOrd="0" destOrd="0" presId="urn:microsoft.com/office/officeart/2005/8/layout/cycle1"/>
    <dgm:cxn modelId="{FBC4307C-8B20-457D-A826-AB734923149A}" type="presParOf" srcId="{C2172EFB-8E1B-4699-8547-7511864BD124}" destId="{E4C7A5DF-3BB6-4935-99E9-D95C1FE2721E}" srcOrd="1" destOrd="0" presId="urn:microsoft.com/office/officeart/2005/8/layout/cycle1"/>
    <dgm:cxn modelId="{AAFE71F0-C597-4634-8294-25611A3C518C}" type="presParOf" srcId="{C2172EFB-8E1B-4699-8547-7511864BD124}" destId="{A04432A1-0E01-4374-B882-8EDBE0AFD5BC}" srcOrd="2" destOrd="0" presId="urn:microsoft.com/office/officeart/2005/8/layout/cycle1"/>
    <dgm:cxn modelId="{F86462B6-F637-46DF-A49A-CA673CF1DAE6}" type="presParOf" srcId="{C2172EFB-8E1B-4699-8547-7511864BD124}" destId="{B9819D90-9101-4B8B-A7F1-DF09C79C083B}" srcOrd="3" destOrd="0" presId="urn:microsoft.com/office/officeart/2005/8/layout/cycle1"/>
    <dgm:cxn modelId="{65824674-5E3B-41E0-A43E-17DC0B40D444}" type="presParOf" srcId="{C2172EFB-8E1B-4699-8547-7511864BD124}" destId="{C4D33711-C90C-4CB3-93D2-A60A71DD8F5C}" srcOrd="4" destOrd="0" presId="urn:microsoft.com/office/officeart/2005/8/layout/cycle1"/>
    <dgm:cxn modelId="{DE224A08-AAAC-41F8-BAC8-B8B08563C29C}" type="presParOf" srcId="{C2172EFB-8E1B-4699-8547-7511864BD124}" destId="{1445FB73-CF76-41E5-97C4-58FAAE7714B9}"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9DE801-0190-46D2-9108-5C018341060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AF8E8C2-3A7D-40E8-88A5-862112A9017B}">
      <dgm:prSet/>
      <dgm:spPr/>
      <dgm:t>
        <a:bodyPr/>
        <a:lstStyle/>
        <a:p>
          <a:r>
            <a:rPr lang="es-ES"/>
            <a:t>La página </a:t>
          </a:r>
          <a:r>
            <a:rPr lang="es-ES" u="sng">
              <a:hlinkClick xmlns:r="http://schemas.openxmlformats.org/officeDocument/2006/relationships" r:id="rId1">
                <a:extLst>
                  <a:ext uri="{A12FA001-AC4F-418D-AE19-62706E023703}">
                    <ahyp:hlinkClr xmlns:ahyp="http://schemas.microsoft.com/office/drawing/2018/hyperlinkcolor" val="tx"/>
                  </a:ext>
                </a:extLst>
              </a:hlinkClick>
            </a:rPr>
            <a:t>https://es.aliexpress.com/</a:t>
          </a:r>
          <a:endParaRPr lang="en-US"/>
        </a:p>
      </dgm:t>
    </dgm:pt>
    <dgm:pt modelId="{ABB7F26A-FD9C-4F65-A49F-3A4E5D41BD05}" type="parTrans" cxnId="{B13B8BE9-F5F4-4FEB-AEC7-E73AEF99BE53}">
      <dgm:prSet/>
      <dgm:spPr/>
      <dgm:t>
        <a:bodyPr/>
        <a:lstStyle/>
        <a:p>
          <a:endParaRPr lang="en-US"/>
        </a:p>
      </dgm:t>
    </dgm:pt>
    <dgm:pt modelId="{0A0D6DBF-6A77-4545-ABDA-BFFAD2AED0FF}" type="sibTrans" cxnId="{B13B8BE9-F5F4-4FEB-AEC7-E73AEF99BE53}">
      <dgm:prSet/>
      <dgm:spPr/>
      <dgm:t>
        <a:bodyPr/>
        <a:lstStyle/>
        <a:p>
          <a:endParaRPr lang="en-US"/>
        </a:p>
      </dgm:t>
    </dgm:pt>
    <dgm:pt modelId="{125E7FCA-45FE-4639-88E5-D5E37CD829DE}">
      <dgm:prSet/>
      <dgm:spPr/>
      <dgm:t>
        <a:bodyPr/>
        <a:lstStyle/>
        <a:p>
          <a:r>
            <a:rPr lang="es-ES" dirty="0">
              <a:latin typeface="Arial" panose="020B0604020202020204" pitchFamily="34" charset="0"/>
              <a:cs typeface="Arial" panose="020B0604020202020204" pitchFamily="34" charset="0"/>
            </a:rPr>
            <a:t>Se adapta bien en todos los navegadores, ya que las nuevas tecnologías hacen que pueda producirse. Tecnologías como el uso de los estilos css en las páginas, el uso del “diseño web responsive” que busca la correcta visualización de una misma página en distintos dispositivos. Desde ordenadores de escritorio a tablets y móviles.</a:t>
          </a:r>
          <a:endParaRPr lang="en-US" dirty="0">
            <a:latin typeface="Arial" panose="020B0604020202020204" pitchFamily="34" charset="0"/>
            <a:cs typeface="Arial" panose="020B0604020202020204" pitchFamily="34" charset="0"/>
          </a:endParaRPr>
        </a:p>
      </dgm:t>
    </dgm:pt>
    <dgm:pt modelId="{ED3D9E2E-923A-4C86-AA4F-CC064D27C30A}" type="parTrans" cxnId="{4EFB44B5-1EBA-428C-A56C-FA8F8F62AAE3}">
      <dgm:prSet/>
      <dgm:spPr/>
      <dgm:t>
        <a:bodyPr/>
        <a:lstStyle/>
        <a:p>
          <a:endParaRPr lang="en-US"/>
        </a:p>
      </dgm:t>
    </dgm:pt>
    <dgm:pt modelId="{82E46A2F-E78F-4F05-BA99-E248F1F1288E}" type="sibTrans" cxnId="{4EFB44B5-1EBA-428C-A56C-FA8F8F62AAE3}">
      <dgm:prSet/>
      <dgm:spPr/>
      <dgm:t>
        <a:bodyPr/>
        <a:lstStyle/>
        <a:p>
          <a:endParaRPr lang="en-US"/>
        </a:p>
      </dgm:t>
    </dgm:pt>
    <dgm:pt modelId="{C3B4904B-54E0-40DD-AF69-4C1CF23568A8}" type="pres">
      <dgm:prSet presAssocID="{779DE801-0190-46D2-9108-5C0183410605}" presName="hierChild1" presStyleCnt="0">
        <dgm:presLayoutVars>
          <dgm:chPref val="1"/>
          <dgm:dir/>
          <dgm:animOne val="branch"/>
          <dgm:animLvl val="lvl"/>
          <dgm:resizeHandles/>
        </dgm:presLayoutVars>
      </dgm:prSet>
      <dgm:spPr/>
    </dgm:pt>
    <dgm:pt modelId="{C44BFBA9-31D2-4A7E-B206-80B9D2FC22DF}" type="pres">
      <dgm:prSet presAssocID="{5AF8E8C2-3A7D-40E8-88A5-862112A9017B}" presName="hierRoot1" presStyleCnt="0"/>
      <dgm:spPr/>
    </dgm:pt>
    <dgm:pt modelId="{A9D75926-309C-4CF9-9A8C-3B07889A0204}" type="pres">
      <dgm:prSet presAssocID="{5AF8E8C2-3A7D-40E8-88A5-862112A9017B}" presName="composite" presStyleCnt="0"/>
      <dgm:spPr/>
    </dgm:pt>
    <dgm:pt modelId="{791FFB66-6C29-4EDC-BFB8-2B49018618F4}" type="pres">
      <dgm:prSet presAssocID="{5AF8E8C2-3A7D-40E8-88A5-862112A9017B}" presName="background" presStyleLbl="node0" presStyleIdx="0" presStyleCnt="2"/>
      <dgm:spPr/>
    </dgm:pt>
    <dgm:pt modelId="{2A2B60C5-30D4-426C-A6C0-BC281D299D73}" type="pres">
      <dgm:prSet presAssocID="{5AF8E8C2-3A7D-40E8-88A5-862112A9017B}" presName="text" presStyleLbl="fgAcc0" presStyleIdx="0" presStyleCnt="2">
        <dgm:presLayoutVars>
          <dgm:chPref val="3"/>
        </dgm:presLayoutVars>
      </dgm:prSet>
      <dgm:spPr/>
    </dgm:pt>
    <dgm:pt modelId="{0C186294-5FC3-4EB3-A796-6E110D145D8E}" type="pres">
      <dgm:prSet presAssocID="{5AF8E8C2-3A7D-40E8-88A5-862112A9017B}" presName="hierChild2" presStyleCnt="0"/>
      <dgm:spPr/>
    </dgm:pt>
    <dgm:pt modelId="{98A3D56D-2751-405E-B63A-806BE586228E}" type="pres">
      <dgm:prSet presAssocID="{125E7FCA-45FE-4639-88E5-D5E37CD829DE}" presName="hierRoot1" presStyleCnt="0"/>
      <dgm:spPr/>
    </dgm:pt>
    <dgm:pt modelId="{B82724BC-871B-4355-A415-67AE5BCD32EA}" type="pres">
      <dgm:prSet presAssocID="{125E7FCA-45FE-4639-88E5-D5E37CD829DE}" presName="composite" presStyleCnt="0"/>
      <dgm:spPr/>
    </dgm:pt>
    <dgm:pt modelId="{05343C78-2F71-4E75-A534-DE70F815E126}" type="pres">
      <dgm:prSet presAssocID="{125E7FCA-45FE-4639-88E5-D5E37CD829DE}" presName="background" presStyleLbl="node0" presStyleIdx="1" presStyleCnt="2"/>
      <dgm:spPr/>
    </dgm:pt>
    <dgm:pt modelId="{9D11EBC0-28AC-468B-A7BC-7D80D2413BA1}" type="pres">
      <dgm:prSet presAssocID="{125E7FCA-45FE-4639-88E5-D5E37CD829DE}" presName="text" presStyleLbl="fgAcc0" presStyleIdx="1" presStyleCnt="2">
        <dgm:presLayoutVars>
          <dgm:chPref val="3"/>
        </dgm:presLayoutVars>
      </dgm:prSet>
      <dgm:spPr/>
    </dgm:pt>
    <dgm:pt modelId="{4D88D900-C9E9-4855-BD0F-61F3DD6978D9}" type="pres">
      <dgm:prSet presAssocID="{125E7FCA-45FE-4639-88E5-D5E37CD829DE}" presName="hierChild2" presStyleCnt="0"/>
      <dgm:spPr/>
    </dgm:pt>
  </dgm:ptLst>
  <dgm:cxnLst>
    <dgm:cxn modelId="{15D45E9F-C656-4866-8742-E996F3F68505}" type="presOf" srcId="{779DE801-0190-46D2-9108-5C0183410605}" destId="{C3B4904B-54E0-40DD-AF69-4C1CF23568A8}" srcOrd="0" destOrd="0" presId="urn:microsoft.com/office/officeart/2005/8/layout/hierarchy1"/>
    <dgm:cxn modelId="{4EFB44B5-1EBA-428C-A56C-FA8F8F62AAE3}" srcId="{779DE801-0190-46D2-9108-5C0183410605}" destId="{125E7FCA-45FE-4639-88E5-D5E37CD829DE}" srcOrd="1" destOrd="0" parTransId="{ED3D9E2E-923A-4C86-AA4F-CC064D27C30A}" sibTransId="{82E46A2F-E78F-4F05-BA99-E248F1F1288E}"/>
    <dgm:cxn modelId="{9166F2C4-03C3-44AC-B8AD-3C16165CDD7F}" type="presOf" srcId="{5AF8E8C2-3A7D-40E8-88A5-862112A9017B}" destId="{2A2B60C5-30D4-426C-A6C0-BC281D299D73}" srcOrd="0" destOrd="0" presId="urn:microsoft.com/office/officeart/2005/8/layout/hierarchy1"/>
    <dgm:cxn modelId="{B13B8BE9-F5F4-4FEB-AEC7-E73AEF99BE53}" srcId="{779DE801-0190-46D2-9108-5C0183410605}" destId="{5AF8E8C2-3A7D-40E8-88A5-862112A9017B}" srcOrd="0" destOrd="0" parTransId="{ABB7F26A-FD9C-4F65-A49F-3A4E5D41BD05}" sibTransId="{0A0D6DBF-6A77-4545-ABDA-BFFAD2AED0FF}"/>
    <dgm:cxn modelId="{C52AE2FE-1996-4268-AFD8-028A6062081E}" type="presOf" srcId="{125E7FCA-45FE-4639-88E5-D5E37CD829DE}" destId="{9D11EBC0-28AC-468B-A7BC-7D80D2413BA1}" srcOrd="0" destOrd="0" presId="urn:microsoft.com/office/officeart/2005/8/layout/hierarchy1"/>
    <dgm:cxn modelId="{294E81FB-7CF9-4465-B349-5D7726CE0581}" type="presParOf" srcId="{C3B4904B-54E0-40DD-AF69-4C1CF23568A8}" destId="{C44BFBA9-31D2-4A7E-B206-80B9D2FC22DF}" srcOrd="0" destOrd="0" presId="urn:microsoft.com/office/officeart/2005/8/layout/hierarchy1"/>
    <dgm:cxn modelId="{0CC04CC5-5C7C-45B9-8318-C4C8E2127CE8}" type="presParOf" srcId="{C44BFBA9-31D2-4A7E-B206-80B9D2FC22DF}" destId="{A9D75926-309C-4CF9-9A8C-3B07889A0204}" srcOrd="0" destOrd="0" presId="urn:microsoft.com/office/officeart/2005/8/layout/hierarchy1"/>
    <dgm:cxn modelId="{483D9595-A4C4-46A0-A073-661EAD41EBAC}" type="presParOf" srcId="{A9D75926-309C-4CF9-9A8C-3B07889A0204}" destId="{791FFB66-6C29-4EDC-BFB8-2B49018618F4}" srcOrd="0" destOrd="0" presId="urn:microsoft.com/office/officeart/2005/8/layout/hierarchy1"/>
    <dgm:cxn modelId="{24F177E5-19CD-48A8-9BCA-1D1DEF781B44}" type="presParOf" srcId="{A9D75926-309C-4CF9-9A8C-3B07889A0204}" destId="{2A2B60C5-30D4-426C-A6C0-BC281D299D73}" srcOrd="1" destOrd="0" presId="urn:microsoft.com/office/officeart/2005/8/layout/hierarchy1"/>
    <dgm:cxn modelId="{4D07C163-9E9C-44D3-8BF5-929F50DC67FB}" type="presParOf" srcId="{C44BFBA9-31D2-4A7E-B206-80B9D2FC22DF}" destId="{0C186294-5FC3-4EB3-A796-6E110D145D8E}" srcOrd="1" destOrd="0" presId="urn:microsoft.com/office/officeart/2005/8/layout/hierarchy1"/>
    <dgm:cxn modelId="{BC30CCA0-9FDE-4AD8-A378-45F8D8728CA1}" type="presParOf" srcId="{C3B4904B-54E0-40DD-AF69-4C1CF23568A8}" destId="{98A3D56D-2751-405E-B63A-806BE586228E}" srcOrd="1" destOrd="0" presId="urn:microsoft.com/office/officeart/2005/8/layout/hierarchy1"/>
    <dgm:cxn modelId="{4020AB14-1029-46D5-AE7A-09D5D797913A}" type="presParOf" srcId="{98A3D56D-2751-405E-B63A-806BE586228E}" destId="{B82724BC-871B-4355-A415-67AE5BCD32EA}" srcOrd="0" destOrd="0" presId="urn:microsoft.com/office/officeart/2005/8/layout/hierarchy1"/>
    <dgm:cxn modelId="{889815F0-860C-4EBE-9D3A-10C87A856855}" type="presParOf" srcId="{B82724BC-871B-4355-A415-67AE5BCD32EA}" destId="{05343C78-2F71-4E75-A534-DE70F815E126}" srcOrd="0" destOrd="0" presId="urn:microsoft.com/office/officeart/2005/8/layout/hierarchy1"/>
    <dgm:cxn modelId="{A35CB9B7-AC51-4DF6-8F60-4527B9170CAB}" type="presParOf" srcId="{B82724BC-871B-4355-A415-67AE5BCD32EA}" destId="{9D11EBC0-28AC-468B-A7BC-7D80D2413BA1}" srcOrd="1" destOrd="0" presId="urn:microsoft.com/office/officeart/2005/8/layout/hierarchy1"/>
    <dgm:cxn modelId="{B7A48DFE-566D-4A3C-83A7-1763EBE50598}" type="presParOf" srcId="{98A3D56D-2751-405E-B63A-806BE586228E}" destId="{4D88D900-C9E9-4855-BD0F-61F3DD6978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E0C126-A0D5-4DC9-9941-77931901D40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2330F28-744E-4682-A12F-E14446DAA99B}">
      <dgm:prSet/>
      <dgm:spPr/>
      <dgm:t>
        <a:bodyPr/>
        <a:lstStyle/>
        <a:p>
          <a:r>
            <a:rPr lang="es-ES"/>
            <a:t>La página: </a:t>
          </a:r>
          <a:r>
            <a:rPr lang="es-ES" u="sng">
              <a:hlinkClick xmlns:r="http://schemas.openxmlformats.org/officeDocument/2006/relationships" r:id="rId1"/>
            </a:rPr>
            <a:t>https://www.unex.es/</a:t>
          </a:r>
          <a:endParaRPr lang="en-US"/>
        </a:p>
      </dgm:t>
    </dgm:pt>
    <dgm:pt modelId="{4BA4872A-A9E4-4E5F-8E3E-C44AFEA9204D}" type="parTrans" cxnId="{CB74C3D5-3513-4589-80A9-DF3612170C0C}">
      <dgm:prSet/>
      <dgm:spPr/>
      <dgm:t>
        <a:bodyPr/>
        <a:lstStyle/>
        <a:p>
          <a:endParaRPr lang="en-US"/>
        </a:p>
      </dgm:t>
    </dgm:pt>
    <dgm:pt modelId="{FB7FE9E6-F49D-47F1-838E-1BAD403340AF}" type="sibTrans" cxnId="{CB74C3D5-3513-4589-80A9-DF3612170C0C}">
      <dgm:prSet/>
      <dgm:spPr/>
      <dgm:t>
        <a:bodyPr/>
        <a:lstStyle/>
        <a:p>
          <a:endParaRPr lang="en-US"/>
        </a:p>
      </dgm:t>
    </dgm:pt>
    <dgm:pt modelId="{AB9509E4-BBEB-47FC-8A55-BF6F5CE5AD71}">
      <dgm:prSet/>
      <dgm:spPr/>
      <dgm:t>
        <a:bodyPr/>
        <a:lstStyle/>
        <a:p>
          <a:r>
            <a:rPr lang="es-ES"/>
            <a:t>Esta página cumple con esta pauta, ya que no hay ventanas emergentes, es decir, no provoca apariciones repentinas de nuevas ventanas y no cambia la ventana actual sin informar al usuario.</a:t>
          </a:r>
          <a:endParaRPr lang="en-US"/>
        </a:p>
      </dgm:t>
    </dgm:pt>
    <dgm:pt modelId="{26DC32D7-C773-4DC8-8580-03E65B213F39}" type="parTrans" cxnId="{3F7E0354-DB42-48B8-AC40-95E21742984F}">
      <dgm:prSet/>
      <dgm:spPr/>
      <dgm:t>
        <a:bodyPr/>
        <a:lstStyle/>
        <a:p>
          <a:endParaRPr lang="en-US"/>
        </a:p>
      </dgm:t>
    </dgm:pt>
    <dgm:pt modelId="{EF6386F9-A1CF-4218-B48F-0B96CF324969}" type="sibTrans" cxnId="{3F7E0354-DB42-48B8-AC40-95E21742984F}">
      <dgm:prSet/>
      <dgm:spPr/>
      <dgm:t>
        <a:bodyPr/>
        <a:lstStyle/>
        <a:p>
          <a:endParaRPr lang="en-US"/>
        </a:p>
      </dgm:t>
    </dgm:pt>
    <dgm:pt modelId="{43B71D4D-43A9-489C-86EC-029DAAC775CD}">
      <dgm:prSet/>
      <dgm:spPr/>
      <dgm:t>
        <a:bodyPr/>
        <a:lstStyle/>
        <a:p>
          <a:r>
            <a:rPr lang="es-ES"/>
            <a:t>Hay páginas que no cumplen esta pauta, para eso, utilizo un bloqueador de publicidad en el navegador, el cual impide la apertura de las ventanas emergentes.</a:t>
          </a:r>
          <a:endParaRPr lang="en-US" dirty="0"/>
        </a:p>
      </dgm:t>
    </dgm:pt>
    <dgm:pt modelId="{26F3FBBB-3686-446D-A70A-4D1369ECAD43}" type="parTrans" cxnId="{B63B6EF6-6EDA-4CFE-B1B9-05A542A9B31A}">
      <dgm:prSet/>
      <dgm:spPr/>
      <dgm:t>
        <a:bodyPr/>
        <a:lstStyle/>
        <a:p>
          <a:endParaRPr lang="en-US"/>
        </a:p>
      </dgm:t>
    </dgm:pt>
    <dgm:pt modelId="{C9AF91CA-FCE2-49DF-9D5D-15890E296533}" type="sibTrans" cxnId="{B63B6EF6-6EDA-4CFE-B1B9-05A542A9B31A}">
      <dgm:prSet/>
      <dgm:spPr/>
      <dgm:t>
        <a:bodyPr/>
        <a:lstStyle/>
        <a:p>
          <a:endParaRPr lang="en-US"/>
        </a:p>
      </dgm:t>
    </dgm:pt>
    <dgm:pt modelId="{9B89188C-FAD4-469E-B8D0-EBB4478D8EDD}" type="pres">
      <dgm:prSet presAssocID="{A6E0C126-A0D5-4DC9-9941-77931901D400}" presName="vert0" presStyleCnt="0">
        <dgm:presLayoutVars>
          <dgm:dir/>
          <dgm:animOne val="branch"/>
          <dgm:animLvl val="lvl"/>
        </dgm:presLayoutVars>
      </dgm:prSet>
      <dgm:spPr/>
    </dgm:pt>
    <dgm:pt modelId="{DB4E5D3C-5044-45BB-B67B-0995EDF31602}" type="pres">
      <dgm:prSet presAssocID="{62330F28-744E-4682-A12F-E14446DAA99B}" presName="thickLine" presStyleLbl="alignNode1" presStyleIdx="0" presStyleCnt="3"/>
      <dgm:spPr/>
    </dgm:pt>
    <dgm:pt modelId="{E7FFA67C-F057-4A2B-8C66-DB2F0D5A4CA9}" type="pres">
      <dgm:prSet presAssocID="{62330F28-744E-4682-A12F-E14446DAA99B}" presName="horz1" presStyleCnt="0"/>
      <dgm:spPr/>
    </dgm:pt>
    <dgm:pt modelId="{BD11C034-07F2-427C-8EE2-375CD7E11AD9}" type="pres">
      <dgm:prSet presAssocID="{62330F28-744E-4682-A12F-E14446DAA99B}" presName="tx1" presStyleLbl="revTx" presStyleIdx="0" presStyleCnt="3"/>
      <dgm:spPr/>
    </dgm:pt>
    <dgm:pt modelId="{C4539483-7EEB-4692-AA2D-D4E5CADD16BF}" type="pres">
      <dgm:prSet presAssocID="{62330F28-744E-4682-A12F-E14446DAA99B}" presName="vert1" presStyleCnt="0"/>
      <dgm:spPr/>
    </dgm:pt>
    <dgm:pt modelId="{9F98A12C-3E35-43E4-A3E6-91805A06351E}" type="pres">
      <dgm:prSet presAssocID="{AB9509E4-BBEB-47FC-8A55-BF6F5CE5AD71}" presName="thickLine" presStyleLbl="alignNode1" presStyleIdx="1" presStyleCnt="3"/>
      <dgm:spPr/>
    </dgm:pt>
    <dgm:pt modelId="{22B7ED46-F06E-43D9-AD78-DD1314707B89}" type="pres">
      <dgm:prSet presAssocID="{AB9509E4-BBEB-47FC-8A55-BF6F5CE5AD71}" presName="horz1" presStyleCnt="0"/>
      <dgm:spPr/>
    </dgm:pt>
    <dgm:pt modelId="{FA3AA0AD-FE05-4E6D-9AA7-0337AB17F011}" type="pres">
      <dgm:prSet presAssocID="{AB9509E4-BBEB-47FC-8A55-BF6F5CE5AD71}" presName="tx1" presStyleLbl="revTx" presStyleIdx="1" presStyleCnt="3"/>
      <dgm:spPr/>
    </dgm:pt>
    <dgm:pt modelId="{D94B6CEC-5F07-4754-A86E-946E10F16A42}" type="pres">
      <dgm:prSet presAssocID="{AB9509E4-BBEB-47FC-8A55-BF6F5CE5AD71}" presName="vert1" presStyleCnt="0"/>
      <dgm:spPr/>
    </dgm:pt>
    <dgm:pt modelId="{E8CEB798-35E7-47F5-A1B3-C0EF6969A1C9}" type="pres">
      <dgm:prSet presAssocID="{43B71D4D-43A9-489C-86EC-029DAAC775CD}" presName="thickLine" presStyleLbl="alignNode1" presStyleIdx="2" presStyleCnt="3"/>
      <dgm:spPr/>
    </dgm:pt>
    <dgm:pt modelId="{0E83EF8D-5434-4DEE-8ADE-63372F91F1BF}" type="pres">
      <dgm:prSet presAssocID="{43B71D4D-43A9-489C-86EC-029DAAC775CD}" presName="horz1" presStyleCnt="0"/>
      <dgm:spPr/>
    </dgm:pt>
    <dgm:pt modelId="{865BD672-61EF-40DB-A358-858B4151B088}" type="pres">
      <dgm:prSet presAssocID="{43B71D4D-43A9-489C-86EC-029DAAC775CD}" presName="tx1" presStyleLbl="revTx" presStyleIdx="2" presStyleCnt="3"/>
      <dgm:spPr/>
    </dgm:pt>
    <dgm:pt modelId="{04292594-7D3D-4E62-B844-A70F5AF8AAAC}" type="pres">
      <dgm:prSet presAssocID="{43B71D4D-43A9-489C-86EC-029DAAC775CD}" presName="vert1" presStyleCnt="0"/>
      <dgm:spPr/>
    </dgm:pt>
  </dgm:ptLst>
  <dgm:cxnLst>
    <dgm:cxn modelId="{A6AF9414-6184-4BAC-B15C-EE2FFE22919A}" type="presOf" srcId="{43B71D4D-43A9-489C-86EC-029DAAC775CD}" destId="{865BD672-61EF-40DB-A358-858B4151B088}" srcOrd="0" destOrd="0" presId="urn:microsoft.com/office/officeart/2008/layout/LinedList"/>
    <dgm:cxn modelId="{53D98B28-2BE1-4BF9-9DD2-7F248223F87A}" type="presOf" srcId="{AB9509E4-BBEB-47FC-8A55-BF6F5CE5AD71}" destId="{FA3AA0AD-FE05-4E6D-9AA7-0337AB17F011}" srcOrd="0" destOrd="0" presId="urn:microsoft.com/office/officeart/2008/layout/LinedList"/>
    <dgm:cxn modelId="{3F7E0354-DB42-48B8-AC40-95E21742984F}" srcId="{A6E0C126-A0D5-4DC9-9941-77931901D400}" destId="{AB9509E4-BBEB-47FC-8A55-BF6F5CE5AD71}" srcOrd="1" destOrd="0" parTransId="{26DC32D7-C773-4DC8-8580-03E65B213F39}" sibTransId="{EF6386F9-A1CF-4218-B48F-0B96CF324969}"/>
    <dgm:cxn modelId="{DA8F0AB7-E1BB-47A7-84FE-6F3CD299A888}" type="presOf" srcId="{62330F28-744E-4682-A12F-E14446DAA99B}" destId="{BD11C034-07F2-427C-8EE2-375CD7E11AD9}" srcOrd="0" destOrd="0" presId="urn:microsoft.com/office/officeart/2008/layout/LinedList"/>
    <dgm:cxn modelId="{BC8DB6CA-2F8A-4C47-BF7B-3D6C3BE2DCEE}" type="presOf" srcId="{A6E0C126-A0D5-4DC9-9941-77931901D400}" destId="{9B89188C-FAD4-469E-B8D0-EBB4478D8EDD}" srcOrd="0" destOrd="0" presId="urn:microsoft.com/office/officeart/2008/layout/LinedList"/>
    <dgm:cxn modelId="{CB74C3D5-3513-4589-80A9-DF3612170C0C}" srcId="{A6E0C126-A0D5-4DC9-9941-77931901D400}" destId="{62330F28-744E-4682-A12F-E14446DAA99B}" srcOrd="0" destOrd="0" parTransId="{4BA4872A-A9E4-4E5F-8E3E-C44AFEA9204D}" sibTransId="{FB7FE9E6-F49D-47F1-838E-1BAD403340AF}"/>
    <dgm:cxn modelId="{B63B6EF6-6EDA-4CFE-B1B9-05A542A9B31A}" srcId="{A6E0C126-A0D5-4DC9-9941-77931901D400}" destId="{43B71D4D-43A9-489C-86EC-029DAAC775CD}" srcOrd="2" destOrd="0" parTransId="{26F3FBBB-3686-446D-A70A-4D1369ECAD43}" sibTransId="{C9AF91CA-FCE2-49DF-9D5D-15890E296533}"/>
    <dgm:cxn modelId="{2C929A41-621A-4DA9-AC38-E1F947CFFEB6}" type="presParOf" srcId="{9B89188C-FAD4-469E-B8D0-EBB4478D8EDD}" destId="{DB4E5D3C-5044-45BB-B67B-0995EDF31602}" srcOrd="0" destOrd="0" presId="urn:microsoft.com/office/officeart/2008/layout/LinedList"/>
    <dgm:cxn modelId="{9F0B2CFE-52BA-4273-98CF-92733AEBE25C}" type="presParOf" srcId="{9B89188C-FAD4-469E-B8D0-EBB4478D8EDD}" destId="{E7FFA67C-F057-4A2B-8C66-DB2F0D5A4CA9}" srcOrd="1" destOrd="0" presId="urn:microsoft.com/office/officeart/2008/layout/LinedList"/>
    <dgm:cxn modelId="{751BC178-530E-4C3F-B5AA-5A3A03C75985}" type="presParOf" srcId="{E7FFA67C-F057-4A2B-8C66-DB2F0D5A4CA9}" destId="{BD11C034-07F2-427C-8EE2-375CD7E11AD9}" srcOrd="0" destOrd="0" presId="urn:microsoft.com/office/officeart/2008/layout/LinedList"/>
    <dgm:cxn modelId="{5EDF38A9-FB41-47C3-9756-25F5259B72BA}" type="presParOf" srcId="{E7FFA67C-F057-4A2B-8C66-DB2F0D5A4CA9}" destId="{C4539483-7EEB-4692-AA2D-D4E5CADD16BF}" srcOrd="1" destOrd="0" presId="urn:microsoft.com/office/officeart/2008/layout/LinedList"/>
    <dgm:cxn modelId="{B71160E0-A92F-4105-BCB3-DEBE94AED204}" type="presParOf" srcId="{9B89188C-FAD4-469E-B8D0-EBB4478D8EDD}" destId="{9F98A12C-3E35-43E4-A3E6-91805A06351E}" srcOrd="2" destOrd="0" presId="urn:microsoft.com/office/officeart/2008/layout/LinedList"/>
    <dgm:cxn modelId="{F618A15A-D628-4FC4-B826-F951A1F7EBF2}" type="presParOf" srcId="{9B89188C-FAD4-469E-B8D0-EBB4478D8EDD}" destId="{22B7ED46-F06E-43D9-AD78-DD1314707B89}" srcOrd="3" destOrd="0" presId="urn:microsoft.com/office/officeart/2008/layout/LinedList"/>
    <dgm:cxn modelId="{D8C5C89A-47D6-4319-8A8B-47392CA4A833}" type="presParOf" srcId="{22B7ED46-F06E-43D9-AD78-DD1314707B89}" destId="{FA3AA0AD-FE05-4E6D-9AA7-0337AB17F011}" srcOrd="0" destOrd="0" presId="urn:microsoft.com/office/officeart/2008/layout/LinedList"/>
    <dgm:cxn modelId="{4783F75A-B22C-4E16-9B6F-E96D15ADFF7A}" type="presParOf" srcId="{22B7ED46-F06E-43D9-AD78-DD1314707B89}" destId="{D94B6CEC-5F07-4754-A86E-946E10F16A42}" srcOrd="1" destOrd="0" presId="urn:microsoft.com/office/officeart/2008/layout/LinedList"/>
    <dgm:cxn modelId="{4E78D74B-D290-4411-A6B9-48118D6D3378}" type="presParOf" srcId="{9B89188C-FAD4-469E-B8D0-EBB4478D8EDD}" destId="{E8CEB798-35E7-47F5-A1B3-C0EF6969A1C9}" srcOrd="4" destOrd="0" presId="urn:microsoft.com/office/officeart/2008/layout/LinedList"/>
    <dgm:cxn modelId="{28ECD714-E3C7-4BDD-8AB3-815103889D94}" type="presParOf" srcId="{9B89188C-FAD4-469E-B8D0-EBB4478D8EDD}" destId="{0E83EF8D-5434-4DEE-8ADE-63372F91F1BF}" srcOrd="5" destOrd="0" presId="urn:microsoft.com/office/officeart/2008/layout/LinedList"/>
    <dgm:cxn modelId="{E91D22D0-E0D5-4198-8584-F28510816C72}" type="presParOf" srcId="{0E83EF8D-5434-4DEE-8ADE-63372F91F1BF}" destId="{865BD672-61EF-40DB-A358-858B4151B088}" srcOrd="0" destOrd="0" presId="urn:microsoft.com/office/officeart/2008/layout/LinedList"/>
    <dgm:cxn modelId="{69E01399-C8DE-49D7-8055-81899B8AE40D}" type="presParOf" srcId="{0E83EF8D-5434-4DEE-8ADE-63372F91F1BF}" destId="{04292594-7D3D-4E62-B844-A70F5AF8AA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B495EA-C6D9-486D-AC5C-1A44A7AE1C1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8FAAB4A-AEDF-466A-A3D0-61427E22F36A}">
      <dgm:prSet/>
      <dgm:spPr/>
      <dgm:t>
        <a:bodyPr/>
        <a:lstStyle/>
        <a:p>
          <a:r>
            <a:rPr lang="es-ES" dirty="0">
              <a:latin typeface="Arial" panose="020B0604020202020204" pitchFamily="34" charset="0"/>
              <a:cs typeface="Arial" panose="020B0604020202020204" pitchFamily="34" charset="0"/>
            </a:rPr>
            <a:t>Las pautas para mí son muy importantes, ya que para crear una página web o una aplicación web habría que tenerlo en cuenta. Es decir, la página tendrá que ser accesible para todo tipo de personas, sin distinción alguna, poder utilizarlo en cualquier dispositivo mostrando todo el contenido.</a:t>
          </a:r>
          <a:endParaRPr lang="en-US" dirty="0">
            <a:latin typeface="Arial" panose="020B0604020202020204" pitchFamily="34" charset="0"/>
            <a:cs typeface="Arial" panose="020B0604020202020204" pitchFamily="34" charset="0"/>
          </a:endParaRPr>
        </a:p>
      </dgm:t>
    </dgm:pt>
    <dgm:pt modelId="{7EDD8851-FA35-4BF4-AE91-D545522EBE6C}" type="parTrans" cxnId="{5D282AF4-35A4-4B0F-BF6A-699964B84E1E}">
      <dgm:prSet/>
      <dgm:spPr/>
      <dgm:t>
        <a:bodyPr/>
        <a:lstStyle/>
        <a:p>
          <a:endParaRPr lang="en-US"/>
        </a:p>
      </dgm:t>
    </dgm:pt>
    <dgm:pt modelId="{BDB85E0A-190E-42CD-9C8B-E50E7193075F}" type="sibTrans" cxnId="{5D282AF4-35A4-4B0F-BF6A-699964B84E1E}">
      <dgm:prSet/>
      <dgm:spPr/>
      <dgm:t>
        <a:bodyPr/>
        <a:lstStyle/>
        <a:p>
          <a:endParaRPr lang="en-US"/>
        </a:p>
      </dgm:t>
    </dgm:pt>
    <dgm:pt modelId="{BE8EB959-C6A3-4474-A989-A5203C42A849}">
      <dgm:prSet/>
      <dgm:spPr/>
      <dgm:t>
        <a:bodyPr/>
        <a:lstStyle/>
        <a:p>
          <a:r>
            <a:rPr lang="es-ES" dirty="0">
              <a:latin typeface="Arial" panose="020B0604020202020204" pitchFamily="34" charset="0"/>
              <a:cs typeface="Arial" panose="020B0604020202020204" pitchFamily="34" charset="0"/>
            </a:rPr>
            <a:t>Todo eso se tiene en cuenta a la hora de crear la página.</a:t>
          </a:r>
          <a:endParaRPr lang="en-US" dirty="0">
            <a:latin typeface="Arial" panose="020B0604020202020204" pitchFamily="34" charset="0"/>
            <a:cs typeface="Arial" panose="020B0604020202020204" pitchFamily="34" charset="0"/>
          </a:endParaRPr>
        </a:p>
      </dgm:t>
    </dgm:pt>
    <dgm:pt modelId="{701A3313-50BB-4EA8-BA6F-46D018B7456C}" type="parTrans" cxnId="{4388A5C4-3DD4-4182-AFFA-3ECF1D0747B9}">
      <dgm:prSet/>
      <dgm:spPr/>
      <dgm:t>
        <a:bodyPr/>
        <a:lstStyle/>
        <a:p>
          <a:endParaRPr lang="en-US"/>
        </a:p>
      </dgm:t>
    </dgm:pt>
    <dgm:pt modelId="{680B9E50-9047-47C5-B7A6-09A6B84CD748}" type="sibTrans" cxnId="{4388A5C4-3DD4-4182-AFFA-3ECF1D0747B9}">
      <dgm:prSet/>
      <dgm:spPr/>
      <dgm:t>
        <a:bodyPr/>
        <a:lstStyle/>
        <a:p>
          <a:endParaRPr lang="en-US"/>
        </a:p>
      </dgm:t>
    </dgm:pt>
    <dgm:pt modelId="{C3DA4585-618C-4851-8DEF-D86B76998730}" type="pres">
      <dgm:prSet presAssocID="{1BB495EA-C6D9-486D-AC5C-1A44A7AE1C1F}" presName="vert0" presStyleCnt="0">
        <dgm:presLayoutVars>
          <dgm:dir/>
          <dgm:animOne val="branch"/>
          <dgm:animLvl val="lvl"/>
        </dgm:presLayoutVars>
      </dgm:prSet>
      <dgm:spPr/>
    </dgm:pt>
    <dgm:pt modelId="{0C363F9A-52C0-4404-B911-69712F533AF1}" type="pres">
      <dgm:prSet presAssocID="{38FAAB4A-AEDF-466A-A3D0-61427E22F36A}" presName="thickLine" presStyleLbl="alignNode1" presStyleIdx="0" presStyleCnt="2"/>
      <dgm:spPr/>
    </dgm:pt>
    <dgm:pt modelId="{696FEFF8-6E5F-41A2-8A92-5B45ABC0AC0C}" type="pres">
      <dgm:prSet presAssocID="{38FAAB4A-AEDF-466A-A3D0-61427E22F36A}" presName="horz1" presStyleCnt="0"/>
      <dgm:spPr/>
    </dgm:pt>
    <dgm:pt modelId="{86882FD5-C5F5-4EDA-8768-324B8ABEE91F}" type="pres">
      <dgm:prSet presAssocID="{38FAAB4A-AEDF-466A-A3D0-61427E22F36A}" presName="tx1" presStyleLbl="revTx" presStyleIdx="0" presStyleCnt="2"/>
      <dgm:spPr/>
    </dgm:pt>
    <dgm:pt modelId="{91341210-8395-4338-A9C1-E3F5050D49EB}" type="pres">
      <dgm:prSet presAssocID="{38FAAB4A-AEDF-466A-A3D0-61427E22F36A}" presName="vert1" presStyleCnt="0"/>
      <dgm:spPr/>
    </dgm:pt>
    <dgm:pt modelId="{F83EEFF9-FA43-4695-8C18-020AEA17A9B9}" type="pres">
      <dgm:prSet presAssocID="{BE8EB959-C6A3-4474-A989-A5203C42A849}" presName="thickLine" presStyleLbl="alignNode1" presStyleIdx="1" presStyleCnt="2"/>
      <dgm:spPr/>
    </dgm:pt>
    <dgm:pt modelId="{666C2A5E-883D-4A08-9805-A5740DB11F3B}" type="pres">
      <dgm:prSet presAssocID="{BE8EB959-C6A3-4474-A989-A5203C42A849}" presName="horz1" presStyleCnt="0"/>
      <dgm:spPr/>
    </dgm:pt>
    <dgm:pt modelId="{434092ED-C02E-4F2B-BCD6-AA78C785CA47}" type="pres">
      <dgm:prSet presAssocID="{BE8EB959-C6A3-4474-A989-A5203C42A849}" presName="tx1" presStyleLbl="revTx" presStyleIdx="1" presStyleCnt="2"/>
      <dgm:spPr/>
    </dgm:pt>
    <dgm:pt modelId="{495305CE-C44F-44D6-AB72-A001C031735D}" type="pres">
      <dgm:prSet presAssocID="{BE8EB959-C6A3-4474-A989-A5203C42A849}" presName="vert1" presStyleCnt="0"/>
      <dgm:spPr/>
    </dgm:pt>
  </dgm:ptLst>
  <dgm:cxnLst>
    <dgm:cxn modelId="{53FEE536-1916-4FBB-AE95-37EB8D20EC74}" type="presOf" srcId="{BE8EB959-C6A3-4474-A989-A5203C42A849}" destId="{434092ED-C02E-4F2B-BCD6-AA78C785CA47}" srcOrd="0" destOrd="0" presId="urn:microsoft.com/office/officeart/2008/layout/LinedList"/>
    <dgm:cxn modelId="{3633F542-FF02-491A-B9AC-A3A8FEF4DF81}" type="presOf" srcId="{1BB495EA-C6D9-486D-AC5C-1A44A7AE1C1F}" destId="{C3DA4585-618C-4851-8DEF-D86B76998730}" srcOrd="0" destOrd="0" presId="urn:microsoft.com/office/officeart/2008/layout/LinedList"/>
    <dgm:cxn modelId="{8E2EB765-3732-4AFA-85FE-15E5C1F89861}" type="presOf" srcId="{38FAAB4A-AEDF-466A-A3D0-61427E22F36A}" destId="{86882FD5-C5F5-4EDA-8768-324B8ABEE91F}" srcOrd="0" destOrd="0" presId="urn:microsoft.com/office/officeart/2008/layout/LinedList"/>
    <dgm:cxn modelId="{4388A5C4-3DD4-4182-AFFA-3ECF1D0747B9}" srcId="{1BB495EA-C6D9-486D-AC5C-1A44A7AE1C1F}" destId="{BE8EB959-C6A3-4474-A989-A5203C42A849}" srcOrd="1" destOrd="0" parTransId="{701A3313-50BB-4EA8-BA6F-46D018B7456C}" sibTransId="{680B9E50-9047-47C5-B7A6-09A6B84CD748}"/>
    <dgm:cxn modelId="{5D282AF4-35A4-4B0F-BF6A-699964B84E1E}" srcId="{1BB495EA-C6D9-486D-AC5C-1A44A7AE1C1F}" destId="{38FAAB4A-AEDF-466A-A3D0-61427E22F36A}" srcOrd="0" destOrd="0" parTransId="{7EDD8851-FA35-4BF4-AE91-D545522EBE6C}" sibTransId="{BDB85E0A-190E-42CD-9C8B-E50E7193075F}"/>
    <dgm:cxn modelId="{E78223FC-8992-4E07-B21B-A2D6DAAC3D49}" type="presParOf" srcId="{C3DA4585-618C-4851-8DEF-D86B76998730}" destId="{0C363F9A-52C0-4404-B911-69712F533AF1}" srcOrd="0" destOrd="0" presId="urn:microsoft.com/office/officeart/2008/layout/LinedList"/>
    <dgm:cxn modelId="{B0285BB2-C03A-45AC-8799-EF13495FD203}" type="presParOf" srcId="{C3DA4585-618C-4851-8DEF-D86B76998730}" destId="{696FEFF8-6E5F-41A2-8A92-5B45ABC0AC0C}" srcOrd="1" destOrd="0" presId="urn:microsoft.com/office/officeart/2008/layout/LinedList"/>
    <dgm:cxn modelId="{3DA91A16-07F4-4C33-942F-DB1E8A8D3A63}" type="presParOf" srcId="{696FEFF8-6E5F-41A2-8A92-5B45ABC0AC0C}" destId="{86882FD5-C5F5-4EDA-8768-324B8ABEE91F}" srcOrd="0" destOrd="0" presId="urn:microsoft.com/office/officeart/2008/layout/LinedList"/>
    <dgm:cxn modelId="{7A464335-EA2E-41CB-8484-53BC9F8B2F06}" type="presParOf" srcId="{696FEFF8-6E5F-41A2-8A92-5B45ABC0AC0C}" destId="{91341210-8395-4338-A9C1-E3F5050D49EB}" srcOrd="1" destOrd="0" presId="urn:microsoft.com/office/officeart/2008/layout/LinedList"/>
    <dgm:cxn modelId="{326BC823-D26A-46E3-BEC7-4B29ABF88703}" type="presParOf" srcId="{C3DA4585-618C-4851-8DEF-D86B76998730}" destId="{F83EEFF9-FA43-4695-8C18-020AEA17A9B9}" srcOrd="2" destOrd="0" presId="urn:microsoft.com/office/officeart/2008/layout/LinedList"/>
    <dgm:cxn modelId="{93A33AC7-F3D3-474C-B52F-1AF84B9A586E}" type="presParOf" srcId="{C3DA4585-618C-4851-8DEF-D86B76998730}" destId="{666C2A5E-883D-4A08-9805-A5740DB11F3B}" srcOrd="3" destOrd="0" presId="urn:microsoft.com/office/officeart/2008/layout/LinedList"/>
    <dgm:cxn modelId="{D76D308D-F62A-4CE8-BE91-15AA840AA996}" type="presParOf" srcId="{666C2A5E-883D-4A08-9805-A5740DB11F3B}" destId="{434092ED-C02E-4F2B-BCD6-AA78C785CA47}" srcOrd="0" destOrd="0" presId="urn:microsoft.com/office/officeart/2008/layout/LinedList"/>
    <dgm:cxn modelId="{FCE3FDB2-626F-477A-8887-62135295B612}" type="presParOf" srcId="{666C2A5E-883D-4A08-9805-A5740DB11F3B}" destId="{495305CE-C44F-44D6-AB72-A001C031735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01EC4-ECF0-44C8-93DA-59BB649DFB99}">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DC69C-963D-4995-BBE2-FDA6B7959063}">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s-ES" sz="3000" kern="1200"/>
            <a:t>La página: </a:t>
          </a:r>
          <a:r>
            <a:rPr lang="es-ES" sz="3000" kern="1200">
              <a:hlinkClick xmlns:r="http://schemas.openxmlformats.org/officeDocument/2006/relationships" r:id="rId1">
                <a:extLst>
                  <a:ext uri="{A12FA001-AC4F-418D-AE19-62706E023703}">
                    <ahyp:hlinkClr xmlns:ahyp="http://schemas.microsoft.com/office/drawing/2018/hyperlinkcolor" val="tx"/>
                  </a:ext>
                </a:extLst>
              </a:hlinkClick>
            </a:rPr>
            <a:t>https://www.youtube.com/</a:t>
          </a:r>
          <a:endParaRPr lang="en-US" sz="3000" kern="1200"/>
        </a:p>
      </dsp:txBody>
      <dsp:txXfrm>
        <a:off x="608661" y="692298"/>
        <a:ext cx="4508047" cy="2799040"/>
      </dsp:txXfrm>
    </dsp:sp>
    <dsp:sp modelId="{85D1033D-0D12-4E70-9061-BE4F08D96EA8}">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FA132-79B2-4B1B-9F96-3C050C9A5C44}">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s-ES" sz="3000" kern="1200" dirty="0"/>
            <a:t>Cumple la pauta 1, ya que, en cuanto a los videos, son descriptivos con subtítulos, lo cual es útil para personas sordas.</a:t>
          </a:r>
          <a:endParaRPr lang="en-US" sz="3000" kern="1200" dirty="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7A5DF-3BB6-4935-99E9-D95C1FE2721E}">
      <dsp:nvSpPr>
        <dsp:cNvPr id="0" name=""/>
        <dsp:cNvSpPr/>
      </dsp:nvSpPr>
      <dsp:spPr>
        <a:xfrm>
          <a:off x="4040067" y="1707100"/>
          <a:ext cx="2471225" cy="247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ES" sz="1700" kern="1200"/>
            <a:t>La página </a:t>
          </a:r>
          <a:r>
            <a:rPr lang="es-ES" sz="1700" u="sng" kern="1200">
              <a:hlinkClick xmlns:r="http://schemas.openxmlformats.org/officeDocument/2006/relationships" r:id="rId1"/>
            </a:rPr>
            <a:t>https://es.aliexpress.com/</a:t>
          </a:r>
          <a:endParaRPr lang="en-US" sz="1700" kern="1200"/>
        </a:p>
      </dsp:txBody>
      <dsp:txXfrm>
        <a:off x="4040067" y="1707100"/>
        <a:ext cx="2471225" cy="2471225"/>
      </dsp:txXfrm>
    </dsp:sp>
    <dsp:sp modelId="{A04432A1-0E01-4374-B882-8EDBE0AFD5BC}">
      <dsp:nvSpPr>
        <dsp:cNvPr id="0" name=""/>
        <dsp:cNvSpPr/>
      </dsp:nvSpPr>
      <dsp:spPr>
        <a:xfrm>
          <a:off x="715876" y="401787"/>
          <a:ext cx="5081850" cy="5081850"/>
        </a:xfrm>
        <a:prstGeom prst="circularArrow">
          <a:avLst>
            <a:gd name="adj1" fmla="val 9483"/>
            <a:gd name="adj2" fmla="val 684933"/>
            <a:gd name="adj3" fmla="val 7850884"/>
            <a:gd name="adj4" fmla="val 2264183"/>
            <a:gd name="adj5" fmla="val 11063"/>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D33711-C90C-4CB3-93D2-A60A71DD8F5C}">
      <dsp:nvSpPr>
        <dsp:cNvPr id="0" name=""/>
        <dsp:cNvSpPr/>
      </dsp:nvSpPr>
      <dsp:spPr>
        <a:xfrm>
          <a:off x="2310" y="1707100"/>
          <a:ext cx="2471225" cy="247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ES" sz="1700" kern="1200" dirty="0"/>
            <a:t>Se adapta bien en todos los dispositivos, ya que las tablas de datos y las cajas de texto no crean dificultades para los usuarios de lectores de pantalla.</a:t>
          </a:r>
          <a:endParaRPr lang="en-US" sz="1700" kern="1200" dirty="0"/>
        </a:p>
      </dsp:txBody>
      <dsp:txXfrm>
        <a:off x="2310" y="1707100"/>
        <a:ext cx="2471225" cy="2471225"/>
      </dsp:txXfrm>
    </dsp:sp>
    <dsp:sp modelId="{1445FB73-CF76-41E5-97C4-58FAAE7714B9}">
      <dsp:nvSpPr>
        <dsp:cNvPr id="0" name=""/>
        <dsp:cNvSpPr/>
      </dsp:nvSpPr>
      <dsp:spPr>
        <a:xfrm>
          <a:off x="715876" y="401787"/>
          <a:ext cx="5081850" cy="5081850"/>
        </a:xfrm>
        <a:prstGeom prst="circularArrow">
          <a:avLst>
            <a:gd name="adj1" fmla="val 9483"/>
            <a:gd name="adj2" fmla="val 684933"/>
            <a:gd name="adj3" fmla="val 18650884"/>
            <a:gd name="adj4" fmla="val 13064183"/>
            <a:gd name="adj5" fmla="val 11063"/>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FFB66-6C29-4EDC-BFB8-2B49018618F4}">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2B60C5-30D4-426C-A6C0-BC281D299D73}">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a:t>La página </a:t>
          </a:r>
          <a:r>
            <a:rPr lang="es-ES" sz="2000" u="sng" kern="1200">
              <a:hlinkClick xmlns:r="http://schemas.openxmlformats.org/officeDocument/2006/relationships" r:id="rId1">
                <a:extLst>
                  <a:ext uri="{A12FA001-AC4F-418D-AE19-62706E023703}">
                    <ahyp:hlinkClr xmlns:ahyp="http://schemas.microsoft.com/office/drawing/2018/hyperlinkcolor" val="tx"/>
                  </a:ext>
                </a:extLst>
              </a:hlinkClick>
            </a:rPr>
            <a:t>https://es.aliexpress.com/</a:t>
          </a:r>
          <a:endParaRPr lang="en-US" sz="2000" kern="1200"/>
        </a:p>
      </dsp:txBody>
      <dsp:txXfrm>
        <a:off x="608661" y="692298"/>
        <a:ext cx="4508047" cy="2799040"/>
      </dsp:txXfrm>
    </dsp:sp>
    <dsp:sp modelId="{05343C78-2F71-4E75-A534-DE70F815E126}">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1EBC0-28AC-468B-A7BC-7D80D2413BA1}">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Se adapta bien en todos los navegadores, ya que las nuevas tecnologías hacen que pueda producirse. Tecnologías como el uso de los estilos css en las páginas, el uso del “diseño web responsive” que busca la correcta visualización de una misma página en distintos dispositivos. Desde ordenadores de escritorio a tablets y móviles.</a:t>
          </a:r>
          <a:endParaRPr lang="en-US" sz="2000" kern="1200" dirty="0">
            <a:latin typeface="Arial" panose="020B0604020202020204" pitchFamily="34" charset="0"/>
            <a:cs typeface="Arial" panose="020B0604020202020204" pitchFamily="34" charset="0"/>
          </a:endParaRPr>
        </a:p>
      </dsp:txBody>
      <dsp:txXfrm>
        <a:off x="6331365" y="692298"/>
        <a:ext cx="4508047" cy="2799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E5D3C-5044-45BB-B67B-0995EDF31602}">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1C034-07F2-427C-8EE2-375CD7E11AD9}">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ES" sz="2500" kern="1200"/>
            <a:t>La página: </a:t>
          </a:r>
          <a:r>
            <a:rPr lang="es-ES" sz="2500" u="sng" kern="1200">
              <a:hlinkClick xmlns:r="http://schemas.openxmlformats.org/officeDocument/2006/relationships" r:id="rId1"/>
            </a:rPr>
            <a:t>https://www.unex.es/</a:t>
          </a:r>
          <a:endParaRPr lang="en-US" sz="2500" kern="1200"/>
        </a:p>
      </dsp:txBody>
      <dsp:txXfrm>
        <a:off x="0" y="2492"/>
        <a:ext cx="6492875" cy="1700138"/>
      </dsp:txXfrm>
    </dsp:sp>
    <dsp:sp modelId="{9F98A12C-3E35-43E4-A3E6-91805A06351E}">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AA0AD-FE05-4E6D-9AA7-0337AB17F011}">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ES" sz="2500" kern="1200"/>
            <a:t>Esta página cumple con esta pauta, ya que no hay ventanas emergentes, es decir, no provoca apariciones repentinas de nuevas ventanas y no cambia la ventana actual sin informar al usuario.</a:t>
          </a:r>
          <a:endParaRPr lang="en-US" sz="2500" kern="1200"/>
        </a:p>
      </dsp:txBody>
      <dsp:txXfrm>
        <a:off x="0" y="1702630"/>
        <a:ext cx="6492875" cy="1700138"/>
      </dsp:txXfrm>
    </dsp:sp>
    <dsp:sp modelId="{E8CEB798-35E7-47F5-A1B3-C0EF6969A1C9}">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BD672-61EF-40DB-A358-858B4151B088}">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s-ES" sz="2500" kern="1200"/>
            <a:t>Hay páginas que no cumplen esta pauta, para eso, utilizo un bloqueador de publicidad en el navegador, el cual impide la apertura de las ventanas emergentes.</a:t>
          </a:r>
          <a:endParaRPr lang="en-US" sz="2500" kern="1200" dirty="0"/>
        </a:p>
      </dsp:txBody>
      <dsp:txXfrm>
        <a:off x="0" y="3402769"/>
        <a:ext cx="6492875" cy="1700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63F9A-52C0-4404-B911-69712F533AF1}">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882FD5-C5F5-4EDA-8768-324B8ABEE91F}">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latin typeface="Arial" panose="020B0604020202020204" pitchFamily="34" charset="0"/>
              <a:cs typeface="Arial" panose="020B0604020202020204" pitchFamily="34" charset="0"/>
            </a:rPr>
            <a:t>Las pautas para mí son muy importantes, ya que para crear una página web o una aplicación web habría que tenerlo en cuenta. Es decir, la página tendrá que ser accesible para todo tipo de personas, sin distinción alguna, poder utilizarlo en cualquier dispositivo mostrando todo el contenido.</a:t>
          </a:r>
          <a:endParaRPr lang="en-US" sz="2400" kern="1200" dirty="0">
            <a:latin typeface="Arial" panose="020B0604020202020204" pitchFamily="34" charset="0"/>
            <a:cs typeface="Arial" panose="020B0604020202020204" pitchFamily="34" charset="0"/>
          </a:endParaRPr>
        </a:p>
      </dsp:txBody>
      <dsp:txXfrm>
        <a:off x="0" y="0"/>
        <a:ext cx="6492875" cy="2552700"/>
      </dsp:txXfrm>
    </dsp:sp>
    <dsp:sp modelId="{F83EEFF9-FA43-4695-8C18-020AEA17A9B9}">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092ED-C02E-4F2B-BCD6-AA78C785CA47}">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latin typeface="Arial" panose="020B0604020202020204" pitchFamily="34" charset="0"/>
              <a:cs typeface="Arial" panose="020B0604020202020204" pitchFamily="34" charset="0"/>
            </a:rPr>
            <a:t>Todo eso se tiene en cuenta a la hora de crear la página.</a:t>
          </a:r>
          <a:endParaRPr lang="en-US" sz="2400" kern="1200" dirty="0">
            <a:latin typeface="Arial" panose="020B0604020202020204" pitchFamily="34" charset="0"/>
            <a:cs typeface="Arial" panose="020B0604020202020204" pitchFamily="34" charset="0"/>
          </a:endParaRPr>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E4F1F-DE0B-457A-A1AC-19DD7DB51E4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4AD0881-1899-4987-8F88-B5FAC088F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99A2AD9-E69E-4FB8-AD9E-A69FA64EF870}"/>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5" name="Marcador de pie de página 4">
            <a:extLst>
              <a:ext uri="{FF2B5EF4-FFF2-40B4-BE49-F238E27FC236}">
                <a16:creationId xmlns:a16="http://schemas.microsoft.com/office/drawing/2014/main" id="{CA9EDD1E-3AA4-4949-9457-C6CA958F515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0E31974-EE62-4660-A3D0-9F7A828FAE84}"/>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376968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C8882-25CE-49CA-AF91-C986761E879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4C8C6AC-353E-4CED-BA7F-E43A36DFDAB3}"/>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5A06C60-4699-4613-B3A4-C8E409B97277}"/>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5" name="Marcador de pie de página 4">
            <a:extLst>
              <a:ext uri="{FF2B5EF4-FFF2-40B4-BE49-F238E27FC236}">
                <a16:creationId xmlns:a16="http://schemas.microsoft.com/office/drawing/2014/main" id="{915F66E9-ADC4-44CB-968E-56194E4A152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4FBAE3-281A-4CD2-9A25-6839917F2E4C}"/>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2901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C0F29B-156F-464B-90AE-637245FC03C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FC466D1-60C7-4062-B263-E6E4AF4207A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8C0444-A747-4791-998F-30A355F52D35}"/>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5" name="Marcador de pie de página 4">
            <a:extLst>
              <a:ext uri="{FF2B5EF4-FFF2-40B4-BE49-F238E27FC236}">
                <a16:creationId xmlns:a16="http://schemas.microsoft.com/office/drawing/2014/main" id="{19838B5A-70C3-438A-B5F2-A8A0EA589F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61904F2-F28F-47C3-B4B1-7434ECD2D0CB}"/>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278648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F0D63-E222-4CC7-95CC-F28EFDB094A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DEFE3F-51BF-4C96-9F87-D44F89A6B73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136D83-1871-4555-9430-A87B91FF86E8}"/>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5" name="Marcador de pie de página 4">
            <a:extLst>
              <a:ext uri="{FF2B5EF4-FFF2-40B4-BE49-F238E27FC236}">
                <a16:creationId xmlns:a16="http://schemas.microsoft.com/office/drawing/2014/main" id="{484CFD40-4AF9-4339-A942-154627E21BF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F95D81A-6B90-43A8-BD48-C1C28DEE5924}"/>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357609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3444A-6A1E-4ACA-8116-7295E30A6FC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51FEF17-4A53-498B-B492-4C3AC021BE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C8D027F8-1D6D-464D-95C8-A12AE2802276}"/>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5" name="Marcador de pie de página 4">
            <a:extLst>
              <a:ext uri="{FF2B5EF4-FFF2-40B4-BE49-F238E27FC236}">
                <a16:creationId xmlns:a16="http://schemas.microsoft.com/office/drawing/2014/main" id="{83C09E2E-A5BA-4F62-B2F6-3D80F58263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86B0A72-777B-48F2-81AA-E463DE30F647}"/>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136288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4A3B5-1198-41C3-BB95-EF02D49672B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752740C-BD1E-466C-A651-A78D8302F92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3398822-1BA3-49C6-B7EC-3E99094707D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DC1B2C1-63CF-4F9B-A4C7-02C64BF32F1F}"/>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6" name="Marcador de pie de página 5">
            <a:extLst>
              <a:ext uri="{FF2B5EF4-FFF2-40B4-BE49-F238E27FC236}">
                <a16:creationId xmlns:a16="http://schemas.microsoft.com/office/drawing/2014/main" id="{13207A28-2360-4B98-90CC-7B4AC46564B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8A4611-3068-4929-AEC1-2E224A394374}"/>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144041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E0EF9-3CFA-42E2-AC55-DC4A4DB9859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5D7BFBE-7882-4628-8C71-45967E5CE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509EDB6-C677-4578-A6EC-C1DFD90754B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4FF555E-E970-48DD-8106-BDB4843A0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BEC7DAC2-2820-4B24-82B1-6F768D72228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C9772C7-5832-4920-9C0F-9DA7426E8D7D}"/>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8" name="Marcador de pie de página 7">
            <a:extLst>
              <a:ext uri="{FF2B5EF4-FFF2-40B4-BE49-F238E27FC236}">
                <a16:creationId xmlns:a16="http://schemas.microsoft.com/office/drawing/2014/main" id="{41FAC97A-2132-4709-B83D-4848CAC9790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DCBB9F2-6DC6-4FFF-A09A-2BFA0A5F1897}"/>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299480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74674-C2D5-4633-BFBF-7B1CF829F61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3807D75-A0FE-4B72-9E4F-4DBDC663212F}"/>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4" name="Marcador de pie de página 3">
            <a:extLst>
              <a:ext uri="{FF2B5EF4-FFF2-40B4-BE49-F238E27FC236}">
                <a16:creationId xmlns:a16="http://schemas.microsoft.com/office/drawing/2014/main" id="{6EFBE786-597B-42F6-90FF-40AE12848C5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5190CB3-CCB9-403F-A9F7-87B36B6259EE}"/>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364512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B09ECE9-C5D6-42AB-BF4A-D978EAA7F8C1}"/>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3" name="Marcador de pie de página 2">
            <a:extLst>
              <a:ext uri="{FF2B5EF4-FFF2-40B4-BE49-F238E27FC236}">
                <a16:creationId xmlns:a16="http://schemas.microsoft.com/office/drawing/2014/main" id="{443239DB-327B-4467-9B4E-818FECF66C7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E54FCDA-9138-49ED-99B4-4A7B04E14B7B}"/>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302641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2CC6B-48B1-421A-8A45-49C16AD8B7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4DB3831-2650-4185-B83B-A8E10DEE0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0FCEC98-DCB4-4E16-A727-4BE1758C5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195B782-64E4-407C-B71F-197D6E15BABD}"/>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6" name="Marcador de pie de página 5">
            <a:extLst>
              <a:ext uri="{FF2B5EF4-FFF2-40B4-BE49-F238E27FC236}">
                <a16:creationId xmlns:a16="http://schemas.microsoft.com/office/drawing/2014/main" id="{0875366F-EBFF-4C61-9B42-1DA237121B2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704D11-DC7F-47EA-8AB1-41685E4CDF92}"/>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270152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E7996-EFAD-4BA6-A93E-AA33A4324D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2AC2BEA-4EBE-4702-A2B8-FFE0C588E9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F6905A8-59B6-4F20-A3ED-7B801AE7D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B11BC2F-BDF7-4138-8D44-7A974F19384D}"/>
              </a:ext>
            </a:extLst>
          </p:cNvPr>
          <p:cNvSpPr>
            <a:spLocks noGrp="1"/>
          </p:cNvSpPr>
          <p:nvPr>
            <p:ph type="dt" sz="half" idx="10"/>
          </p:nvPr>
        </p:nvSpPr>
        <p:spPr/>
        <p:txBody>
          <a:bodyPr/>
          <a:lstStyle/>
          <a:p>
            <a:fld id="{0A3ADB38-54F2-4471-9308-DCF401D254B5}" type="datetimeFigureOut">
              <a:rPr lang="es-ES" smtClean="0"/>
              <a:t>14/10/2022</a:t>
            </a:fld>
            <a:endParaRPr lang="es-ES"/>
          </a:p>
        </p:txBody>
      </p:sp>
      <p:sp>
        <p:nvSpPr>
          <p:cNvPr id="6" name="Marcador de pie de página 5">
            <a:extLst>
              <a:ext uri="{FF2B5EF4-FFF2-40B4-BE49-F238E27FC236}">
                <a16:creationId xmlns:a16="http://schemas.microsoft.com/office/drawing/2014/main" id="{589DC7AB-48AE-4505-9CD3-E8B3BE50ADE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B2D4725-5AC3-4CA5-BCB5-EE14CB1EE453}"/>
              </a:ext>
            </a:extLst>
          </p:cNvPr>
          <p:cNvSpPr>
            <a:spLocks noGrp="1"/>
          </p:cNvSpPr>
          <p:nvPr>
            <p:ph type="sldNum" sz="quarter" idx="12"/>
          </p:nvPr>
        </p:nvSpPr>
        <p:spPr/>
        <p:txBody>
          <a:bodyPr/>
          <a:lstStyle/>
          <a:p>
            <a:fld id="{D4A4AD7D-9C49-4785-8B2F-2F0F47660E26}" type="slidenum">
              <a:rPr lang="es-ES" smtClean="0"/>
              <a:t>‹Nº›</a:t>
            </a:fld>
            <a:endParaRPr lang="es-ES"/>
          </a:p>
        </p:txBody>
      </p:sp>
    </p:spTree>
    <p:extLst>
      <p:ext uri="{BB962C8B-B14F-4D97-AF65-F5344CB8AC3E}">
        <p14:creationId xmlns:p14="http://schemas.microsoft.com/office/powerpoint/2010/main" val="284310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69FF497-5007-43A2-A85B-CCCDEF9EB4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608F8F-6362-4C38-8F43-E404DD554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96F803-8D67-438A-8003-993731943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ADB38-54F2-4471-9308-DCF401D254B5}" type="datetimeFigureOut">
              <a:rPr lang="es-ES" smtClean="0"/>
              <a:t>14/10/2022</a:t>
            </a:fld>
            <a:endParaRPr lang="es-ES"/>
          </a:p>
        </p:txBody>
      </p:sp>
      <p:sp>
        <p:nvSpPr>
          <p:cNvPr id="5" name="Marcador de pie de página 4">
            <a:extLst>
              <a:ext uri="{FF2B5EF4-FFF2-40B4-BE49-F238E27FC236}">
                <a16:creationId xmlns:a16="http://schemas.microsoft.com/office/drawing/2014/main" id="{C0534E8F-F389-4159-B533-5B0C564624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CBF51FBE-789D-43FF-8BE3-8F04281868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4AD7D-9C49-4785-8B2F-2F0F47660E26}" type="slidenum">
              <a:rPr lang="es-ES" smtClean="0"/>
              <a:t>‹Nº›</a:t>
            </a:fld>
            <a:endParaRPr lang="es-ES"/>
          </a:p>
        </p:txBody>
      </p:sp>
    </p:spTree>
    <p:extLst>
      <p:ext uri="{BB962C8B-B14F-4D97-AF65-F5344CB8AC3E}">
        <p14:creationId xmlns:p14="http://schemas.microsoft.com/office/powerpoint/2010/main" val="2782519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hyperlink" Target="https://www.playstation.com/es-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unex.e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www.unex.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webaccesible.cea.es/sites/default/files/ilustraciones/pautasAmpliadas/pau4.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uinea-ecuatorial.net/ms/main.asp?cd=e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escueladebellezamariela.edu.c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www.marc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marc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CCA987B-D8BC-48E9-91CB-E894EFDEFB6D}"/>
              </a:ext>
            </a:extLst>
          </p:cNvPr>
          <p:cNvSpPr>
            <a:spLocks noGrp="1"/>
          </p:cNvSpPr>
          <p:nvPr>
            <p:ph type="ctrTitle"/>
          </p:nvPr>
        </p:nvSpPr>
        <p:spPr>
          <a:xfrm>
            <a:off x="965200" y="1567843"/>
            <a:ext cx="3712224" cy="3714496"/>
          </a:xfrm>
        </p:spPr>
        <p:txBody>
          <a:bodyPr vert="horz" lIns="91440" tIns="45720" rIns="91440" bIns="45720" rtlCol="0" anchor="ctr">
            <a:normAutofit/>
          </a:bodyPr>
          <a:lstStyle/>
          <a:p>
            <a:pPr algn="l"/>
            <a:r>
              <a:rPr lang="en-US" sz="4400" kern="1200">
                <a:solidFill>
                  <a:schemeClr val="tx1"/>
                </a:solidFill>
                <a:latin typeface="+mj-lt"/>
                <a:ea typeface="+mj-ea"/>
                <a:cs typeface="+mj-cs"/>
              </a:rPr>
              <a:t>Pautas de ACCESIBILIDAD</a:t>
            </a:r>
          </a:p>
        </p:txBody>
      </p:sp>
      <p:grpSp>
        <p:nvGrpSpPr>
          <p:cNvPr id="56" name="Group 46">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48"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7"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8" name="Freeform: Shape 50">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ítulo 2">
            <a:extLst>
              <a:ext uri="{FF2B5EF4-FFF2-40B4-BE49-F238E27FC236}">
                <a16:creationId xmlns:a16="http://schemas.microsoft.com/office/drawing/2014/main" id="{1E655EF9-05CB-40B1-801B-E6C66FB08133}"/>
              </a:ext>
            </a:extLst>
          </p:cNvPr>
          <p:cNvSpPr>
            <a:spLocks noGrp="1"/>
          </p:cNvSpPr>
          <p:nvPr>
            <p:ph type="subTitle" idx="1"/>
          </p:nvPr>
        </p:nvSpPr>
        <p:spPr>
          <a:xfrm>
            <a:off x="6209382" y="2096162"/>
            <a:ext cx="3894161" cy="2657858"/>
          </a:xfrm>
        </p:spPr>
        <p:txBody>
          <a:bodyPr vert="horz" lIns="91440" tIns="45720" rIns="91440" bIns="45720" rtlCol="0" anchor="ctr">
            <a:normAutofit/>
          </a:bodyPr>
          <a:lstStyle/>
          <a:p>
            <a:pPr indent="-228600" algn="l">
              <a:buFont typeface="Arial" panose="020B0604020202020204" pitchFamily="34" charset="0"/>
              <a:buChar char="•"/>
            </a:pPr>
            <a:r>
              <a:rPr lang="en-US" sz="2000" dirty="0" err="1">
                <a:solidFill>
                  <a:schemeClr val="bg1"/>
                </a:solidFill>
              </a:rPr>
              <a:t>Interacción</a:t>
            </a:r>
            <a:r>
              <a:rPr lang="en-US" sz="2000" dirty="0">
                <a:solidFill>
                  <a:schemeClr val="bg1"/>
                </a:solidFill>
              </a:rPr>
              <a:t> Persona – </a:t>
            </a:r>
            <a:r>
              <a:rPr lang="en-US" sz="2000" dirty="0" err="1">
                <a:solidFill>
                  <a:schemeClr val="bg1"/>
                </a:solidFill>
              </a:rPr>
              <a:t>Ordenador</a:t>
            </a:r>
            <a:endParaRPr lang="en-US" sz="2000" dirty="0">
              <a:solidFill>
                <a:schemeClr val="bg1"/>
              </a:solidFill>
            </a:endParaRPr>
          </a:p>
          <a:p>
            <a:pPr indent="-228600" algn="l">
              <a:buFont typeface="Arial" panose="020B0604020202020204" pitchFamily="34" charset="0"/>
              <a:buChar char="•"/>
            </a:pPr>
            <a:endParaRPr lang="en-US" sz="2000" dirty="0">
              <a:solidFill>
                <a:schemeClr val="bg1"/>
              </a:solidFill>
            </a:endParaRPr>
          </a:p>
          <a:p>
            <a:pPr indent="-228600" algn="l">
              <a:buFont typeface="Arial" panose="020B0604020202020204" pitchFamily="34" charset="0"/>
              <a:buChar char="•"/>
            </a:pPr>
            <a:r>
              <a:rPr lang="en-US" sz="2000" dirty="0">
                <a:solidFill>
                  <a:schemeClr val="bg1"/>
                </a:solidFill>
              </a:rPr>
              <a:t>Autor: </a:t>
            </a:r>
            <a:r>
              <a:rPr lang="en-US" sz="2000" b="1" dirty="0">
                <a:solidFill>
                  <a:schemeClr val="bg1"/>
                </a:solidFill>
              </a:rPr>
              <a:t>Jose Luis </a:t>
            </a:r>
            <a:r>
              <a:rPr lang="en-US" sz="2000" b="1" dirty="0" err="1">
                <a:solidFill>
                  <a:schemeClr val="bg1"/>
                </a:solidFill>
              </a:rPr>
              <a:t>obiang</a:t>
            </a:r>
            <a:r>
              <a:rPr lang="en-US" sz="2000" b="1" dirty="0">
                <a:solidFill>
                  <a:schemeClr val="bg1"/>
                </a:solidFill>
              </a:rPr>
              <a:t> Ela Nanguan</a:t>
            </a:r>
          </a:p>
          <a:p>
            <a:pPr indent="-228600" algn="l">
              <a:buFont typeface="Arial" panose="020B0604020202020204" pitchFamily="34" charset="0"/>
              <a:buChar char="•"/>
            </a:pPr>
            <a:r>
              <a:rPr lang="en-US" sz="2000" dirty="0" err="1">
                <a:solidFill>
                  <a:schemeClr val="bg1"/>
                </a:solidFill>
              </a:rPr>
              <a:t>Curso</a:t>
            </a:r>
            <a:r>
              <a:rPr lang="en-US" sz="2000" dirty="0">
                <a:solidFill>
                  <a:schemeClr val="bg1"/>
                </a:solidFill>
              </a:rPr>
              <a:t> 2022/23</a:t>
            </a:r>
            <a:endParaRPr lang="en-US" sz="2000" b="1" dirty="0">
              <a:solidFill>
                <a:schemeClr val="bg1"/>
              </a:solidFill>
            </a:endParaRPr>
          </a:p>
        </p:txBody>
      </p:sp>
    </p:spTree>
    <p:extLst>
      <p:ext uri="{BB962C8B-B14F-4D97-AF65-F5344CB8AC3E}">
        <p14:creationId xmlns:p14="http://schemas.microsoft.com/office/powerpoint/2010/main" val="318450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94446C0-9051-4FD2-9E0F-4F6BAC3EE228}"/>
              </a:ext>
            </a:extLst>
          </p:cNvPr>
          <p:cNvSpPr>
            <a:spLocks noGrp="1"/>
          </p:cNvSpPr>
          <p:nvPr>
            <p:ph type="title"/>
          </p:nvPr>
        </p:nvSpPr>
        <p:spPr>
          <a:xfrm>
            <a:off x="1383564" y="348865"/>
            <a:ext cx="9718111" cy="1576446"/>
          </a:xfrm>
          <a:prstGeom prst="ellipse">
            <a:avLst/>
          </a:prstGeom>
        </p:spPr>
        <p:txBody>
          <a:bodyPr anchor="ctr">
            <a:normAutofit/>
          </a:bodyPr>
          <a:lstStyle/>
          <a:p>
            <a:r>
              <a:rPr lang="es-ES" sz="2200" b="1">
                <a:solidFill>
                  <a:srgbClr val="FFFFFF"/>
                </a:solidFill>
                <a:latin typeface="Arial" panose="020B0604020202020204" pitchFamily="34" charset="0"/>
                <a:cs typeface="Arial" panose="020B0604020202020204" pitchFamily="34" charset="0"/>
              </a:rPr>
              <a:t>Pauta 6. Asegúrese de que las páginas que incorporan nuevas tecnologías se transformen correctamente.</a:t>
            </a:r>
            <a:endParaRPr lang="es-ES" sz="2200">
              <a:solidFill>
                <a:srgbClr val="FFFFFF"/>
              </a:solidFill>
              <a:latin typeface="Arial" panose="020B0604020202020204" pitchFamily="34" charset="0"/>
              <a:cs typeface="Arial" panose="020B0604020202020204" pitchFamily="34" charset="0"/>
            </a:endParaRPr>
          </a:p>
        </p:txBody>
      </p:sp>
      <p:graphicFrame>
        <p:nvGraphicFramePr>
          <p:cNvPr id="13" name="Marcador de contenido 2">
            <a:extLst>
              <a:ext uri="{FF2B5EF4-FFF2-40B4-BE49-F238E27FC236}">
                <a16:creationId xmlns:a16="http://schemas.microsoft.com/office/drawing/2014/main" id="{2805E3D6-0C81-4A35-AC2A-B92D4824A25A}"/>
              </a:ext>
            </a:extLst>
          </p:cNvPr>
          <p:cNvGraphicFramePr>
            <a:graphicFrameLocks noGrp="1"/>
          </p:cNvGraphicFramePr>
          <p:nvPr>
            <p:ph idx="1"/>
            <p:extLst>
              <p:ext uri="{D42A27DB-BD31-4B8C-83A1-F6EECF244321}">
                <p14:modId xmlns:p14="http://schemas.microsoft.com/office/powerpoint/2010/main" val="142846244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13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D27A18F-C1E3-447C-AB08-C7F51D40C04E}"/>
              </a:ext>
            </a:extLst>
          </p:cNvPr>
          <p:cNvSpPr>
            <a:spLocks noGrp="1"/>
          </p:cNvSpPr>
          <p:nvPr>
            <p:ph type="title"/>
          </p:nvPr>
        </p:nvSpPr>
        <p:spPr>
          <a:xfrm>
            <a:off x="965200" y="1567843"/>
            <a:ext cx="3712224" cy="3714496"/>
          </a:xfrm>
        </p:spPr>
        <p:txBody>
          <a:bodyPr anchor="ctr">
            <a:normAutofit/>
          </a:bodyPr>
          <a:lstStyle/>
          <a:p>
            <a:r>
              <a:rPr lang="es-ES" sz="3400" b="1">
                <a:latin typeface="Arial" panose="020B0604020202020204" pitchFamily="34" charset="0"/>
                <a:cs typeface="Arial" panose="020B0604020202020204" pitchFamily="34" charset="0"/>
              </a:rPr>
              <a:t>Pauta 7. Asegure al usuario el control sobre los cambios de contenidos tempo-sensibles.</a:t>
            </a:r>
            <a:br>
              <a:rPr lang="es-ES" sz="3400"/>
            </a:br>
            <a:endParaRPr lang="es-ES" sz="3400"/>
          </a:p>
        </p:txBody>
      </p:sp>
      <p:grpSp>
        <p:nvGrpSpPr>
          <p:cNvPr id="24" name="Group 23">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25"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8" name="Freeform: Shape 27">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E6BF3C56-81A2-4936-940B-0BA236951F60}"/>
              </a:ext>
            </a:extLst>
          </p:cNvPr>
          <p:cNvSpPr>
            <a:spLocks noGrp="1"/>
          </p:cNvSpPr>
          <p:nvPr>
            <p:ph idx="1"/>
          </p:nvPr>
        </p:nvSpPr>
        <p:spPr>
          <a:xfrm>
            <a:off x="6209382" y="2096162"/>
            <a:ext cx="3894161" cy="2657858"/>
          </a:xfrm>
        </p:spPr>
        <p:txBody>
          <a:bodyPr anchor="ctr">
            <a:normAutofit/>
          </a:bodyPr>
          <a:lstStyle/>
          <a:p>
            <a:pPr marL="0" indent="0">
              <a:buNone/>
            </a:pPr>
            <a:r>
              <a:rPr lang="es-ES" sz="1400">
                <a:solidFill>
                  <a:schemeClr val="bg1"/>
                </a:solidFill>
                <a:latin typeface="Arial" panose="020B0604020202020204" pitchFamily="34" charset="0"/>
                <a:cs typeface="Arial" panose="020B0604020202020204" pitchFamily="34" charset="0"/>
              </a:rPr>
              <a:t>La página: </a:t>
            </a:r>
            <a:r>
              <a:rPr lang="es-ES" sz="1400" u="sng">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https://www.playstation.com/es-es/</a:t>
            </a:r>
            <a:endParaRPr lang="es-ES" sz="1400">
              <a:solidFill>
                <a:schemeClr val="bg1"/>
              </a:solidFill>
              <a:latin typeface="Arial" panose="020B0604020202020204" pitchFamily="34" charset="0"/>
              <a:cs typeface="Arial" panose="020B0604020202020204" pitchFamily="34" charset="0"/>
            </a:endParaRPr>
          </a:p>
          <a:p>
            <a:pPr marL="0" indent="0">
              <a:buNone/>
            </a:pPr>
            <a:r>
              <a:rPr lang="es-ES" sz="1400">
                <a:solidFill>
                  <a:schemeClr val="bg1"/>
                </a:solidFill>
                <a:latin typeface="Arial" panose="020B0604020202020204" pitchFamily="34" charset="0"/>
                <a:cs typeface="Arial" panose="020B0604020202020204" pitchFamily="34" charset="0"/>
              </a:rPr>
              <a:t>En su página principal los objetos de la página se mueven automáticamente de acuerdo con el tiempo establecido, es decir, indica el tiempo del movimiento de cada uno de los objetos que se mueven.</a:t>
            </a:r>
          </a:p>
          <a:p>
            <a:pPr marL="0" indent="0">
              <a:buNone/>
            </a:pPr>
            <a:r>
              <a:rPr lang="es-ES" sz="1400">
                <a:solidFill>
                  <a:schemeClr val="bg1"/>
                </a:solidFill>
                <a:latin typeface="Arial" panose="020B0604020202020204" pitchFamily="34" charset="0"/>
                <a:cs typeface="Arial" panose="020B0604020202020204" pitchFamily="34" charset="0"/>
              </a:rPr>
              <a:t>También permite al usuario congelar el tiempo, es decir, elegir el objeto que desea ver sin movimiento alguno.</a:t>
            </a:r>
          </a:p>
          <a:p>
            <a:pPr marL="0" indent="0">
              <a:buNone/>
            </a:pPr>
            <a:r>
              <a:rPr lang="es-ES" sz="1400">
                <a:solidFill>
                  <a:schemeClr val="bg1"/>
                </a:solidFill>
                <a:latin typeface="Arial" panose="020B0604020202020204" pitchFamily="34" charset="0"/>
                <a:cs typeface="Arial" panose="020B0604020202020204" pitchFamily="34" charset="0"/>
              </a:rPr>
              <a:t>En conclusión, esta página cumple con esta pauta. </a:t>
            </a:r>
          </a:p>
          <a:p>
            <a:pPr marL="0" indent="0">
              <a:buNone/>
            </a:pPr>
            <a:endParaRPr lang="es-ES" sz="1400">
              <a:solidFill>
                <a:schemeClr val="bg1"/>
              </a:solidFill>
            </a:endParaRPr>
          </a:p>
        </p:txBody>
      </p:sp>
    </p:spTree>
    <p:extLst>
      <p:ext uri="{BB962C8B-B14F-4D97-AF65-F5344CB8AC3E}">
        <p14:creationId xmlns:p14="http://schemas.microsoft.com/office/powerpoint/2010/main" val="141289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EB87EF34-B711-48DA-B627-96E212031EB0}"/>
              </a:ext>
            </a:extLst>
          </p:cNvPr>
          <p:cNvSpPr>
            <a:spLocks noGrp="1"/>
          </p:cNvSpPr>
          <p:nvPr>
            <p:ph type="title"/>
          </p:nvPr>
        </p:nvSpPr>
        <p:spPr>
          <a:xfrm>
            <a:off x="838201" y="3998018"/>
            <a:ext cx="3981854" cy="2216513"/>
          </a:xfrm>
        </p:spPr>
        <p:txBody>
          <a:bodyPr>
            <a:normAutofit/>
          </a:bodyPr>
          <a:lstStyle/>
          <a:p>
            <a:r>
              <a:rPr lang="es-ES" sz="2800" b="1">
                <a:latin typeface="Arial" panose="020B0604020202020204" pitchFamily="34" charset="0"/>
                <a:cs typeface="Arial" panose="020B0604020202020204" pitchFamily="34" charset="0"/>
              </a:rPr>
              <a:t>Pauta 8. Asegure la accesibilidad directa de las interfaces de usuario incrustadas.</a:t>
            </a:r>
            <a:br>
              <a:rPr lang="es-ES" sz="2800"/>
            </a:br>
            <a:endParaRPr lang="es-ES" sz="2800"/>
          </a:p>
        </p:txBody>
      </p:sp>
      <p:sp>
        <p:nvSpPr>
          <p:cNvPr id="22" name="Arc 2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 name="Imagen 7">
            <a:extLst>
              <a:ext uri="{FF2B5EF4-FFF2-40B4-BE49-F238E27FC236}">
                <a16:creationId xmlns:a16="http://schemas.microsoft.com/office/drawing/2014/main" id="{0ADC78DA-299A-415C-B76A-D8543B3FAE11}"/>
              </a:ext>
            </a:extLst>
          </p:cNvPr>
          <p:cNvPicPr>
            <a:picLocks noChangeAspect="1"/>
          </p:cNvPicPr>
          <p:nvPr/>
        </p:nvPicPr>
        <p:blipFill>
          <a:blip r:embed="rId2"/>
          <a:stretch>
            <a:fillRect/>
          </a:stretch>
        </p:blipFill>
        <p:spPr>
          <a:xfrm>
            <a:off x="659914" y="783448"/>
            <a:ext cx="10872172" cy="279958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Marcador de contenido 2">
            <a:extLst>
              <a:ext uri="{FF2B5EF4-FFF2-40B4-BE49-F238E27FC236}">
                <a16:creationId xmlns:a16="http://schemas.microsoft.com/office/drawing/2014/main" id="{BDCAEDA7-3E73-40B9-8B5F-570B755550A1}"/>
              </a:ext>
            </a:extLst>
          </p:cNvPr>
          <p:cNvSpPr>
            <a:spLocks noGrp="1"/>
          </p:cNvSpPr>
          <p:nvPr>
            <p:ph idx="1"/>
          </p:nvPr>
        </p:nvSpPr>
        <p:spPr>
          <a:xfrm>
            <a:off x="4970835" y="3998019"/>
            <a:ext cx="6382966" cy="2216512"/>
          </a:xfrm>
        </p:spPr>
        <p:txBody>
          <a:bodyPr>
            <a:normAutofit/>
          </a:bodyPr>
          <a:lstStyle/>
          <a:p>
            <a:pPr marL="0" indent="0">
              <a:buNone/>
            </a:pPr>
            <a:r>
              <a:rPr lang="es-ES" sz="2400" dirty="0">
                <a:latin typeface="Arial" panose="020B0604020202020204" pitchFamily="34" charset="0"/>
                <a:cs typeface="Arial" panose="020B0604020202020204" pitchFamily="34" charset="0"/>
              </a:rPr>
              <a:t>La página: </a:t>
            </a:r>
            <a:r>
              <a:rPr lang="es-ES" sz="24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https://www.unex.es/</a:t>
            </a:r>
            <a:endParaRPr lang="es-ES" sz="2400" dirty="0">
              <a:latin typeface="Arial" panose="020B0604020202020204" pitchFamily="34" charset="0"/>
              <a:cs typeface="Arial" panose="020B0604020202020204" pitchFamily="34" charset="0"/>
            </a:endParaRPr>
          </a:p>
          <a:p>
            <a:pPr marL="0" indent="0">
              <a:buNone/>
            </a:pPr>
            <a:r>
              <a:rPr lang="es-ES" sz="2400" dirty="0">
                <a:latin typeface="Arial" panose="020B0604020202020204" pitchFamily="34" charset="0"/>
                <a:cs typeface="Arial" panose="020B0604020202020204" pitchFamily="34" charset="0"/>
              </a:rPr>
              <a:t>Vemos que la página de la universidad tiene su propia interfaz y es accesible. Es decir, tiene páginas subyacentes los cuales al entrar en ellas permiten que la página principal sea accesible.</a:t>
            </a:r>
          </a:p>
          <a:p>
            <a:pPr marL="0" indent="0">
              <a:buNone/>
            </a:pPr>
            <a:endParaRPr lang="es-ES" sz="2400" dirty="0"/>
          </a:p>
        </p:txBody>
      </p:sp>
      <p:sp>
        <p:nvSpPr>
          <p:cNvPr id="10" name="AutoShape 6">
            <a:extLst>
              <a:ext uri="{FF2B5EF4-FFF2-40B4-BE49-F238E27FC236}">
                <a16:creationId xmlns:a16="http://schemas.microsoft.com/office/drawing/2014/main" id="{CDA81AB2-97B1-43BD-989A-742C05CDE556}"/>
              </a:ext>
            </a:extLst>
          </p:cNvPr>
          <p:cNvSpPr>
            <a:spLocks noChangeArrowheads="1"/>
          </p:cNvSpPr>
          <p:nvPr/>
        </p:nvSpPr>
        <p:spPr bwMode="auto">
          <a:xfrm>
            <a:off x="7715404" y="930393"/>
            <a:ext cx="322467" cy="390064"/>
          </a:xfrm>
          <a:prstGeom prst="downArrow">
            <a:avLst>
              <a:gd name="adj1" fmla="val 50000"/>
              <a:gd name="adj2" fmla="val 37044"/>
            </a:avLst>
          </a:prstGeom>
          <a:solidFill>
            <a:srgbClr val="FF0000"/>
          </a:solidFill>
          <a:ln w="38100">
            <a:solidFill>
              <a:srgbClr val="F2F2F2"/>
            </a:solidFill>
            <a:miter lim="800000"/>
            <a:headEnd/>
            <a:tailEnd/>
          </a:ln>
          <a:effectLst>
            <a:outerShdw dist="28398" dir="3806097" algn="ctr" rotWithShape="0">
              <a:srgbClr val="823B0B">
                <a:alpha val="50000"/>
              </a:srgbClr>
            </a:outerShdw>
          </a:effectLst>
        </p:spPr>
        <p:txBody>
          <a:bodyPr vert="eaVert"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4748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ítulo 1">
            <a:extLst>
              <a:ext uri="{FF2B5EF4-FFF2-40B4-BE49-F238E27FC236}">
                <a16:creationId xmlns:a16="http://schemas.microsoft.com/office/drawing/2014/main" id="{EB87EF34-B711-48DA-B627-96E212031EB0}"/>
              </a:ext>
            </a:extLst>
          </p:cNvPr>
          <p:cNvSpPr>
            <a:spLocks noGrp="1"/>
          </p:cNvSpPr>
          <p:nvPr>
            <p:ph type="title"/>
          </p:nvPr>
        </p:nvSpPr>
        <p:spPr>
          <a:xfrm>
            <a:off x="634276" y="4892358"/>
            <a:ext cx="3766272" cy="1325563"/>
          </a:xfrm>
        </p:spPr>
        <p:txBody>
          <a:bodyPr>
            <a:normAutofit fontScale="90000"/>
          </a:bodyPr>
          <a:lstStyle/>
          <a:p>
            <a:pPr algn="r"/>
            <a:r>
              <a:rPr lang="es-ES" sz="2200" b="1" dirty="0">
                <a:solidFill>
                  <a:schemeClr val="bg1"/>
                </a:solidFill>
                <a:latin typeface="Arial" panose="020B0604020202020204" pitchFamily="34" charset="0"/>
                <a:cs typeface="Arial" panose="020B0604020202020204" pitchFamily="34" charset="0"/>
              </a:rPr>
              <a:t>Pauta 8. Asegure la accesibilidad directa de las interfaces de usuario incrustadas.</a:t>
            </a:r>
            <a:br>
              <a:rPr lang="es-ES" sz="2200" dirty="0">
                <a:solidFill>
                  <a:schemeClr val="bg1"/>
                </a:solidFill>
              </a:rPr>
            </a:br>
            <a:endParaRPr lang="es-ES" sz="2200" dirty="0">
              <a:solidFill>
                <a:schemeClr val="bg1"/>
              </a:solidFill>
            </a:endParaRPr>
          </a:p>
        </p:txBody>
      </p:sp>
      <p:cxnSp>
        <p:nvCxnSpPr>
          <p:cNvPr id="15" name="Straight Connector 14">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DCAEDA7-3E73-40B9-8B5F-570B755550A1}"/>
              </a:ext>
            </a:extLst>
          </p:cNvPr>
          <p:cNvSpPr>
            <a:spLocks noGrp="1"/>
          </p:cNvSpPr>
          <p:nvPr>
            <p:ph idx="1"/>
          </p:nvPr>
        </p:nvSpPr>
        <p:spPr>
          <a:xfrm>
            <a:off x="4878784" y="4824249"/>
            <a:ext cx="6673136" cy="1461780"/>
          </a:xfrm>
        </p:spPr>
        <p:txBody>
          <a:bodyPr anchor="ctr">
            <a:normAutofit/>
          </a:bodyPr>
          <a:lstStyle/>
          <a:p>
            <a:pPr marL="0" indent="0">
              <a:buNone/>
            </a:pPr>
            <a:r>
              <a:rPr lang="es-ES" sz="1800" dirty="0">
                <a:solidFill>
                  <a:schemeClr val="bg1"/>
                </a:solidFill>
                <a:latin typeface="Arial" panose="020B0604020202020204" pitchFamily="34" charset="0"/>
                <a:cs typeface="Arial" panose="020B0604020202020204" pitchFamily="34" charset="0"/>
              </a:rPr>
              <a:t>Entrando en la sección de transparencia, nos encontramos con otra página, siendo esa misma accesible a la página de la universidad.</a:t>
            </a:r>
          </a:p>
          <a:p>
            <a:pPr marL="0" indent="0">
              <a:buNone/>
            </a:pPr>
            <a:r>
              <a:rPr lang="es-ES" sz="1800" dirty="0">
                <a:solidFill>
                  <a:schemeClr val="bg1"/>
                </a:solidFill>
                <a:latin typeface="Arial" panose="020B0604020202020204" pitchFamily="34" charset="0"/>
                <a:cs typeface="Arial" panose="020B0604020202020204" pitchFamily="34" charset="0"/>
              </a:rPr>
              <a:t>Si haces clic en el escudo de UNEX te lleva a la página de la universidad.</a:t>
            </a:r>
          </a:p>
        </p:txBody>
      </p:sp>
      <p:pic>
        <p:nvPicPr>
          <p:cNvPr id="9217" name="Imagen 1">
            <a:extLst>
              <a:ext uri="{FF2B5EF4-FFF2-40B4-BE49-F238E27FC236}">
                <a16:creationId xmlns:a16="http://schemas.microsoft.com/office/drawing/2014/main" id="{48731C65-E369-4F6D-BC12-9D6222815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061" y="640079"/>
            <a:ext cx="8013040" cy="340661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CE5EA161-BBF9-4FC4-8720-CF704E84B9E6}"/>
              </a:ext>
            </a:extLst>
          </p:cNvPr>
          <p:cNvSpPr>
            <a:spLocks noChangeArrowheads="1"/>
          </p:cNvSpPr>
          <p:nvPr/>
        </p:nvSpPr>
        <p:spPr bwMode="auto">
          <a:xfrm rot="16200000">
            <a:off x="1682543" y="960754"/>
            <a:ext cx="228600" cy="561976"/>
          </a:xfrm>
          <a:prstGeom prst="downArrow">
            <a:avLst>
              <a:gd name="adj1" fmla="val 50000"/>
              <a:gd name="adj2" fmla="val 61458"/>
            </a:avLst>
          </a:prstGeom>
          <a:solidFill>
            <a:srgbClr val="FF0000"/>
          </a:solidFill>
          <a:ln w="38100">
            <a:solidFill>
              <a:srgbClr val="F2F2F2"/>
            </a:solidFill>
            <a:miter lim="800000"/>
            <a:headEnd/>
            <a:tailEnd/>
          </a:ln>
          <a:effectLst>
            <a:outerShdw dist="28398" dir="3806097" algn="ctr" rotWithShape="0">
              <a:srgbClr val="823B0B">
                <a:alpha val="50000"/>
              </a:srgbClr>
            </a:outerShdw>
          </a:effectLst>
        </p:spPr>
        <p:txBody>
          <a:bodyPr vert="eaVert" wrap="square" lIns="91440" tIns="45720" rIns="91440" bIns="45720" numCol="1" anchor="t" anchorCtr="0" compatLnSpc="1">
            <a:prstTxWarp prst="textNoShape">
              <a:avLst/>
            </a:prstTxWarp>
          </a:bodyPr>
          <a:lstStyle/>
          <a:p>
            <a:endParaRPr lang="es-ES"/>
          </a:p>
        </p:txBody>
      </p:sp>
      <p:sp>
        <p:nvSpPr>
          <p:cNvPr id="5" name="Rectangle 3">
            <a:extLst>
              <a:ext uri="{FF2B5EF4-FFF2-40B4-BE49-F238E27FC236}">
                <a16:creationId xmlns:a16="http://schemas.microsoft.com/office/drawing/2014/main" id="{9EF19470-C73A-4B76-BECF-3AAC5CA6A6EC}"/>
              </a:ext>
            </a:extLst>
          </p:cNvPr>
          <p:cNvSpPr>
            <a:spLocks noChangeArrowheads="1"/>
          </p:cNvSpPr>
          <p:nvPr/>
        </p:nvSpPr>
        <p:spPr bwMode="auto">
          <a:xfrm>
            <a:off x="2264899" y="1828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Rectangle 4">
            <a:extLst>
              <a:ext uri="{FF2B5EF4-FFF2-40B4-BE49-F238E27FC236}">
                <a16:creationId xmlns:a16="http://schemas.microsoft.com/office/drawing/2014/main" id="{F9E6F4C3-1DDA-49E1-A21C-677E541488B3}"/>
              </a:ext>
            </a:extLst>
          </p:cNvPr>
          <p:cNvSpPr>
            <a:spLocks noChangeArrowheads="1"/>
          </p:cNvSpPr>
          <p:nvPr/>
        </p:nvSpPr>
        <p:spPr bwMode="auto">
          <a:xfrm>
            <a:off x="2264899" y="6400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31968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CA0AAB-97EF-4C1B-B56F-BDB23C8DE63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600" b="1" dirty="0">
                <a:solidFill>
                  <a:schemeClr val="bg1"/>
                </a:solidFill>
                <a:latin typeface="Arial" panose="020B0604020202020204" pitchFamily="34" charset="0"/>
                <a:cs typeface="Arial" panose="020B0604020202020204" pitchFamily="34" charset="0"/>
              </a:rPr>
              <a:t>Pauta 9. Diseñe con independencia del dispositivo.</a:t>
            </a:r>
            <a:br>
              <a:rPr lang="es-ES" sz="2600" dirty="0">
                <a:solidFill>
                  <a:schemeClr val="bg1"/>
                </a:solidFill>
              </a:rPr>
            </a:br>
            <a:endParaRPr lang="es-ES" sz="2600" dirty="0">
              <a:solidFill>
                <a:schemeClr val="bg1"/>
              </a:solidFill>
            </a:endParaRPr>
          </a:p>
        </p:txBody>
      </p:sp>
      <p:sp>
        <p:nvSpPr>
          <p:cNvPr id="3" name="Marcador de contenido 2">
            <a:extLst>
              <a:ext uri="{FF2B5EF4-FFF2-40B4-BE49-F238E27FC236}">
                <a16:creationId xmlns:a16="http://schemas.microsoft.com/office/drawing/2014/main" id="{4EA423CD-163E-4F98-B3D1-13CE85F78359}"/>
              </a:ext>
            </a:extLst>
          </p:cNvPr>
          <p:cNvSpPr>
            <a:spLocks noGrp="1"/>
          </p:cNvSpPr>
          <p:nvPr>
            <p:ph idx="1"/>
          </p:nvPr>
        </p:nvSpPr>
        <p:spPr>
          <a:xfrm>
            <a:off x="643468" y="2638044"/>
            <a:ext cx="3363974" cy="3415622"/>
          </a:xfrm>
        </p:spPr>
        <p:txBody>
          <a:bodyPr>
            <a:normAutofit/>
          </a:bodyPr>
          <a:lstStyle/>
          <a:p>
            <a:pPr marL="0" indent="0">
              <a:buNone/>
            </a:pPr>
            <a:r>
              <a:rPr lang="es-ES" sz="1700" dirty="0">
                <a:solidFill>
                  <a:schemeClr val="bg1"/>
                </a:solidFill>
                <a:latin typeface="Arial" panose="020B0604020202020204" pitchFamily="34" charset="0"/>
                <a:cs typeface="Arial" panose="020B0604020202020204" pitchFamily="34" charset="0"/>
              </a:rPr>
              <a:t>La página: </a:t>
            </a:r>
            <a:r>
              <a:rPr lang="es-ES" sz="1700" u="sng"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https://www.unex.es/</a:t>
            </a:r>
            <a:endParaRPr lang="es-ES" sz="1700" u="sng" dirty="0">
              <a:solidFill>
                <a:schemeClr val="bg1"/>
              </a:solidFill>
              <a:latin typeface="Arial" panose="020B0604020202020204" pitchFamily="34" charset="0"/>
              <a:cs typeface="Arial" panose="020B0604020202020204" pitchFamily="34" charset="0"/>
            </a:endParaRPr>
          </a:p>
          <a:p>
            <a:pPr marL="0" indent="0">
              <a:buNone/>
            </a:pPr>
            <a:endParaRPr lang="es-ES" sz="1700" dirty="0">
              <a:solidFill>
                <a:schemeClr val="bg1"/>
              </a:solidFill>
              <a:latin typeface="Arial" panose="020B0604020202020204" pitchFamily="34" charset="0"/>
              <a:cs typeface="Arial" panose="020B0604020202020204" pitchFamily="34" charset="0"/>
            </a:endParaRPr>
          </a:p>
          <a:p>
            <a:pPr marL="0" indent="0">
              <a:buNone/>
            </a:pPr>
            <a:r>
              <a:rPr lang="es-ES" sz="1700" dirty="0">
                <a:solidFill>
                  <a:schemeClr val="bg1"/>
                </a:solidFill>
                <a:latin typeface="Arial" panose="020B0604020202020204" pitchFamily="34" charset="0"/>
                <a:cs typeface="Arial" panose="020B0604020202020204" pitchFamily="34" charset="0"/>
              </a:rPr>
              <a:t>Vemos que en la página de la universidad, independientemente del dispositivo en el que se visualice muestra el mismo contenido, en cuanto a la información y las opciones, así como los controles que el usuario pueda realizar.</a:t>
            </a:r>
          </a:p>
          <a:p>
            <a:pPr marL="0" indent="0">
              <a:buNone/>
            </a:pPr>
            <a:endParaRPr lang="es-ES" sz="1700" dirty="0">
              <a:solidFill>
                <a:schemeClr val="bg1"/>
              </a:solidFill>
            </a:endParaRPr>
          </a:p>
        </p:txBody>
      </p:sp>
      <p:pic>
        <p:nvPicPr>
          <p:cNvPr id="10" name="Imagen 9">
            <a:extLst>
              <a:ext uri="{FF2B5EF4-FFF2-40B4-BE49-F238E27FC236}">
                <a16:creationId xmlns:a16="http://schemas.microsoft.com/office/drawing/2014/main" id="{25CCF64E-7EE2-40BD-82F5-7023E285E0FB}"/>
              </a:ext>
            </a:extLst>
          </p:cNvPr>
          <p:cNvPicPr>
            <a:picLocks noChangeAspect="1"/>
          </p:cNvPicPr>
          <p:nvPr/>
        </p:nvPicPr>
        <p:blipFill>
          <a:blip r:embed="rId3"/>
          <a:stretch>
            <a:fillRect/>
          </a:stretch>
        </p:blipFill>
        <p:spPr>
          <a:xfrm>
            <a:off x="5297763" y="1139482"/>
            <a:ext cx="6533166" cy="4431323"/>
          </a:xfrm>
          <a:prstGeom prst="rect">
            <a:avLst/>
          </a:prstGeom>
        </p:spPr>
      </p:pic>
    </p:spTree>
    <p:extLst>
      <p:ext uri="{BB962C8B-B14F-4D97-AF65-F5344CB8AC3E}">
        <p14:creationId xmlns:p14="http://schemas.microsoft.com/office/powerpoint/2010/main" val="510163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7ED1DBB7-C62F-409E-A27C-CE1C8C6C2529}"/>
              </a:ext>
            </a:extLst>
          </p:cNvPr>
          <p:cNvSpPr>
            <a:spLocks noGrp="1"/>
          </p:cNvSpPr>
          <p:nvPr>
            <p:ph type="title"/>
          </p:nvPr>
        </p:nvSpPr>
        <p:spPr>
          <a:xfrm>
            <a:off x="535020" y="685800"/>
            <a:ext cx="2780271" cy="5105400"/>
          </a:xfrm>
        </p:spPr>
        <p:txBody>
          <a:bodyPr>
            <a:normAutofit/>
          </a:bodyPr>
          <a:lstStyle/>
          <a:p>
            <a:r>
              <a:rPr lang="es-ES" sz="2800" b="1">
                <a:solidFill>
                  <a:srgbClr val="FFFFFF"/>
                </a:solidFill>
                <a:latin typeface="Arial" panose="020B0604020202020204" pitchFamily="34" charset="0"/>
                <a:cs typeface="Arial" panose="020B0604020202020204" pitchFamily="34" charset="0"/>
              </a:rPr>
              <a:t>Pauta 10. Utilice soluciones provisionales.</a:t>
            </a:r>
            <a:br>
              <a:rPr lang="es-ES" sz="2800">
                <a:solidFill>
                  <a:srgbClr val="FFFFFF"/>
                </a:solidFill>
                <a:latin typeface="Arial" panose="020B0604020202020204" pitchFamily="34" charset="0"/>
                <a:cs typeface="Arial" panose="020B0604020202020204" pitchFamily="34" charset="0"/>
              </a:rPr>
            </a:br>
            <a:endParaRPr lang="es-ES" sz="2800">
              <a:solidFill>
                <a:srgbClr val="FFFFFF"/>
              </a:solidFill>
              <a:latin typeface="Arial" panose="020B0604020202020204" pitchFamily="34" charset="0"/>
              <a:cs typeface="Arial" panose="020B0604020202020204" pitchFamily="34" charset="0"/>
            </a:endParaRPr>
          </a:p>
        </p:txBody>
      </p:sp>
      <p:graphicFrame>
        <p:nvGraphicFramePr>
          <p:cNvPr id="5" name="Marcador de contenido 2">
            <a:extLst>
              <a:ext uri="{FF2B5EF4-FFF2-40B4-BE49-F238E27FC236}">
                <a16:creationId xmlns:a16="http://schemas.microsoft.com/office/drawing/2014/main" id="{5665E24F-1306-43E9-8801-81098E2BE75A}"/>
              </a:ext>
            </a:extLst>
          </p:cNvPr>
          <p:cNvGraphicFramePr>
            <a:graphicFrameLocks noGrp="1"/>
          </p:cNvGraphicFramePr>
          <p:nvPr>
            <p:ph idx="1"/>
            <p:extLst>
              <p:ext uri="{D42A27DB-BD31-4B8C-83A1-F6EECF244321}">
                <p14:modId xmlns:p14="http://schemas.microsoft.com/office/powerpoint/2010/main" val="428822479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893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93A21EBB-A80C-4EF8-A173-E214D1E00AFB}"/>
              </a:ext>
            </a:extLst>
          </p:cNvPr>
          <p:cNvSpPr>
            <a:spLocks noGrp="1"/>
          </p:cNvSpPr>
          <p:nvPr>
            <p:ph type="title"/>
          </p:nvPr>
        </p:nvSpPr>
        <p:spPr>
          <a:xfrm>
            <a:off x="535020" y="685800"/>
            <a:ext cx="2780271" cy="5105400"/>
          </a:xfrm>
        </p:spPr>
        <p:txBody>
          <a:bodyPr>
            <a:normAutofit/>
          </a:bodyPr>
          <a:lstStyle/>
          <a:p>
            <a:r>
              <a:rPr lang="es-ES" sz="4000" dirty="0">
                <a:solidFill>
                  <a:srgbClr val="FFFFFF"/>
                </a:solidFill>
                <a:latin typeface="Arial" panose="020B0604020202020204" pitchFamily="34" charset="0"/>
                <a:cs typeface="Arial" panose="020B0604020202020204" pitchFamily="34" charset="0"/>
              </a:rPr>
              <a:t>Opinión Personal</a:t>
            </a:r>
          </a:p>
        </p:txBody>
      </p:sp>
      <p:graphicFrame>
        <p:nvGraphicFramePr>
          <p:cNvPr id="5" name="Marcador de contenido 2">
            <a:extLst>
              <a:ext uri="{FF2B5EF4-FFF2-40B4-BE49-F238E27FC236}">
                <a16:creationId xmlns:a16="http://schemas.microsoft.com/office/drawing/2014/main" id="{E631B316-FE22-42FD-882B-EEAFC5EE00DE}"/>
              </a:ext>
            </a:extLst>
          </p:cNvPr>
          <p:cNvGraphicFramePr>
            <a:graphicFrameLocks noGrp="1"/>
          </p:cNvGraphicFramePr>
          <p:nvPr>
            <p:ph idx="1"/>
            <p:extLst>
              <p:ext uri="{D42A27DB-BD31-4B8C-83A1-F6EECF244321}">
                <p14:modId xmlns:p14="http://schemas.microsoft.com/office/powerpoint/2010/main" val="396878593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10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9AA845D-9F01-4F1C-A4F1-E9168C49EDF7}"/>
              </a:ext>
            </a:extLst>
          </p:cNvPr>
          <p:cNvSpPr>
            <a:spLocks noGrp="1"/>
          </p:cNvSpPr>
          <p:nvPr>
            <p:ph type="title"/>
          </p:nvPr>
        </p:nvSpPr>
        <p:spPr>
          <a:xfrm>
            <a:off x="1383564" y="348865"/>
            <a:ext cx="9718111" cy="1576446"/>
          </a:xfrm>
          <a:prstGeom prst="ellipse">
            <a:avLst/>
          </a:prstGeom>
        </p:spPr>
        <p:txBody>
          <a:bodyPr anchor="ctr">
            <a:normAutofit/>
          </a:bodyPr>
          <a:lstStyle/>
          <a:p>
            <a:r>
              <a:rPr lang="es-ES" sz="2500">
                <a:solidFill>
                  <a:srgbClr val="FFFFFF"/>
                </a:solidFill>
                <a:latin typeface="Arial" panose="020B0604020202020204" pitchFamily="34" charset="0"/>
                <a:cs typeface="Arial" panose="020B0604020202020204" pitchFamily="34" charset="0"/>
              </a:rPr>
              <a:t>Pauta 1: Proporcione alternativas equivalentes para el contenido sonoro y visual.</a:t>
            </a:r>
          </a:p>
        </p:txBody>
      </p:sp>
      <p:graphicFrame>
        <p:nvGraphicFramePr>
          <p:cNvPr id="31" name="Marcador de contenido 2">
            <a:extLst>
              <a:ext uri="{FF2B5EF4-FFF2-40B4-BE49-F238E27FC236}">
                <a16:creationId xmlns:a16="http://schemas.microsoft.com/office/drawing/2014/main" id="{ED13351C-8486-4BDB-8D88-B3E4D92499B7}"/>
              </a:ext>
            </a:extLst>
          </p:cNvPr>
          <p:cNvGraphicFramePr>
            <a:graphicFrameLocks noGrp="1"/>
          </p:cNvGraphicFramePr>
          <p:nvPr>
            <p:ph idx="1"/>
            <p:extLst>
              <p:ext uri="{D42A27DB-BD31-4B8C-83A1-F6EECF244321}">
                <p14:modId xmlns:p14="http://schemas.microsoft.com/office/powerpoint/2010/main" val="37779431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10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9" name="Rectangle 105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65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AAF6F0E-AFC7-4A1F-B019-17E433820D7E}"/>
              </a:ext>
            </a:extLst>
          </p:cNvPr>
          <p:cNvSpPr>
            <a:spLocks noGrp="1"/>
          </p:cNvSpPr>
          <p:nvPr>
            <p:ph type="title"/>
          </p:nvPr>
        </p:nvSpPr>
        <p:spPr>
          <a:xfrm>
            <a:off x="524256" y="516804"/>
            <a:ext cx="6594189" cy="1625210"/>
          </a:xfrm>
        </p:spPr>
        <p:txBody>
          <a:bodyPr>
            <a:normAutofit/>
          </a:bodyPr>
          <a:lstStyle/>
          <a:p>
            <a:r>
              <a:rPr lang="es-ES">
                <a:solidFill>
                  <a:srgbClr val="FFFFFF"/>
                </a:solidFill>
                <a:latin typeface="Arial" panose="020B0604020202020204" pitchFamily="34" charset="0"/>
                <a:cs typeface="Arial" panose="020B0604020202020204" pitchFamily="34" charset="0"/>
              </a:rPr>
              <a:t>Pauta 2: No se base sólo en el color.</a:t>
            </a:r>
          </a:p>
        </p:txBody>
      </p:sp>
      <p:sp>
        <p:nvSpPr>
          <p:cNvPr id="1061" name="Rectangle 106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6EEBCE96-36C4-480E-BF27-016CC366B84C}"/>
              </a:ext>
            </a:extLst>
          </p:cNvPr>
          <p:cNvPicPr>
            <a:picLocks noChangeAspect="1"/>
          </p:cNvPicPr>
          <p:nvPr/>
        </p:nvPicPr>
        <p:blipFill>
          <a:blip r:embed="rId2"/>
          <a:stretch>
            <a:fillRect/>
          </a:stretch>
        </p:blipFill>
        <p:spPr>
          <a:xfrm>
            <a:off x="566744" y="3060825"/>
            <a:ext cx="6579910" cy="2845810"/>
          </a:xfrm>
          <a:prstGeom prst="rect">
            <a:avLst/>
          </a:prstGeom>
        </p:spPr>
      </p:pic>
      <p:sp>
        <p:nvSpPr>
          <p:cNvPr id="1063" name="Rectangle 106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C15636E-4D20-4798-B78B-F1D3B2694570}"/>
              </a:ext>
            </a:extLst>
          </p:cNvPr>
          <p:cNvSpPr>
            <a:spLocks noGrp="1"/>
          </p:cNvSpPr>
          <p:nvPr>
            <p:ph idx="1"/>
          </p:nvPr>
        </p:nvSpPr>
        <p:spPr>
          <a:xfrm>
            <a:off x="8029319" y="917725"/>
            <a:ext cx="3424739" cy="4852362"/>
          </a:xfrm>
        </p:spPr>
        <p:txBody>
          <a:bodyPr anchor="ctr">
            <a:normAutofit/>
          </a:bodyPr>
          <a:lstStyle/>
          <a:p>
            <a:r>
              <a:rPr lang="es-ES" sz="2000" b="1">
                <a:solidFill>
                  <a:srgbClr val="FFFFFF"/>
                </a:solidFill>
                <a:latin typeface="Arial" panose="020B0604020202020204" pitchFamily="34" charset="0"/>
                <a:cs typeface="Arial" panose="020B0604020202020204" pitchFamily="34" charset="0"/>
              </a:rPr>
              <a:t>Evaluación Manual:</a:t>
            </a:r>
          </a:p>
          <a:p>
            <a:pPr marL="0" indent="0">
              <a:buNone/>
            </a:pPr>
            <a:r>
              <a:rPr lang="es-ES" sz="2000" u="sng">
                <a:solidFill>
                  <a:srgbClr val="FFFFFF"/>
                </a:solidFill>
                <a:latin typeface="Arial" panose="020B0604020202020204" pitchFamily="34" charset="0"/>
                <a:cs typeface="Arial" panose="020B0604020202020204" pitchFamily="34" charset="0"/>
                <a:hlinkClick r:id="rId3"/>
              </a:rPr>
              <a:t>http://webaccesible.cea.es/sites/default/files/ilustraciones/pautasAmpliadas/pau4.png</a:t>
            </a:r>
            <a:endParaRPr lang="es-ES" sz="2000" u="sng">
              <a:solidFill>
                <a:srgbClr val="FFFFFF"/>
              </a:solidFill>
              <a:latin typeface="Arial" panose="020B0604020202020204" pitchFamily="34" charset="0"/>
              <a:cs typeface="Arial" panose="020B0604020202020204" pitchFamily="34" charset="0"/>
            </a:endParaRPr>
          </a:p>
          <a:p>
            <a:pPr marL="0" indent="0">
              <a:buNone/>
            </a:pPr>
            <a:r>
              <a:rPr lang="es-ES" sz="2000">
                <a:solidFill>
                  <a:srgbClr val="FFFFFF"/>
                </a:solidFill>
                <a:latin typeface="Arial" panose="020B0604020202020204" pitchFamily="34" charset="0"/>
                <a:cs typeface="Arial" panose="020B0604020202020204" pitchFamily="34" charset="0"/>
              </a:rPr>
              <a:t>	Esta es una imagen de una página en el cual es difícil distinguir el texto, ya que el texto no es comprensible cuando se ven sin color. Vemos que el color de primer plano y otro de fondo tienen tonos similares, lo que da problema para personas con deficiencias de percepción de color en pantallas de blanco y negro. </a:t>
            </a:r>
          </a:p>
          <a:p>
            <a:pPr marL="0" indent="0">
              <a:buNone/>
            </a:pPr>
            <a:endParaRPr lang="es-ES" sz="2000">
              <a:solidFill>
                <a:srgbClr val="FFFFFF"/>
              </a:solidFill>
            </a:endParaRPr>
          </a:p>
          <a:p>
            <a:pPr marL="0" indent="0">
              <a:buNone/>
            </a:pPr>
            <a:endParaRPr lang="es-ES" sz="2000">
              <a:solidFill>
                <a:srgbClr val="FFFFFF"/>
              </a:solidFill>
            </a:endParaRPr>
          </a:p>
        </p:txBody>
      </p:sp>
    </p:spTree>
    <p:extLst>
      <p:ext uri="{BB962C8B-B14F-4D97-AF65-F5344CB8AC3E}">
        <p14:creationId xmlns:p14="http://schemas.microsoft.com/office/powerpoint/2010/main" val="297537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A058FE-2F53-41A7-80BE-D79DE2C31E52}"/>
              </a:ext>
            </a:extLst>
          </p:cNvPr>
          <p:cNvSpPr>
            <a:spLocks noGrp="1"/>
          </p:cNvSpPr>
          <p:nvPr>
            <p:ph type="title"/>
          </p:nvPr>
        </p:nvSpPr>
        <p:spPr>
          <a:xfrm>
            <a:off x="1000452" y="1610024"/>
            <a:ext cx="3058621" cy="1457002"/>
          </a:xfrm>
        </p:spPr>
        <p:txBody>
          <a:bodyPr anchor="b">
            <a:normAutofit/>
          </a:bodyPr>
          <a:lstStyle/>
          <a:p>
            <a:r>
              <a:rPr lang="es-ES" sz="3100">
                <a:latin typeface="Arial" panose="020B0604020202020204" pitchFamily="34" charset="0"/>
                <a:cs typeface="Arial" panose="020B0604020202020204" pitchFamily="34" charset="0"/>
              </a:rPr>
              <a:t>Pauta 2: No se base sólo en el color.</a:t>
            </a:r>
            <a:endParaRPr lang="es-ES" sz="3100"/>
          </a:p>
        </p:txBody>
      </p:sp>
      <p:grpSp>
        <p:nvGrpSpPr>
          <p:cNvPr id="18" name="Group 17">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9"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F1D427F5-C9EA-4D0E-84FB-E7247AC7D4A7}"/>
              </a:ext>
            </a:extLst>
          </p:cNvPr>
          <p:cNvSpPr>
            <a:spLocks noGrp="1"/>
          </p:cNvSpPr>
          <p:nvPr>
            <p:ph idx="1"/>
          </p:nvPr>
        </p:nvSpPr>
        <p:spPr>
          <a:xfrm>
            <a:off x="1000450" y="3067026"/>
            <a:ext cx="3058623" cy="3272324"/>
          </a:xfrm>
        </p:spPr>
        <p:txBody>
          <a:bodyPr anchor="t">
            <a:normAutofit/>
          </a:bodyPr>
          <a:lstStyle/>
          <a:p>
            <a:r>
              <a:rPr lang="es-ES" sz="1400" b="1">
                <a:latin typeface="Arial" panose="020B0604020202020204" pitchFamily="34" charset="0"/>
                <a:cs typeface="Arial" panose="020B0604020202020204" pitchFamily="34" charset="0"/>
              </a:rPr>
              <a:t>Evaluación Automática:</a:t>
            </a:r>
          </a:p>
          <a:p>
            <a:pPr marL="0" indent="0">
              <a:buNone/>
            </a:pPr>
            <a:r>
              <a:rPr lang="es-ES" sz="1400">
                <a:latin typeface="Arial" panose="020B0604020202020204" pitchFamily="34" charset="0"/>
                <a:cs typeface="Arial" panose="020B0604020202020204" pitchFamily="34" charset="0"/>
              </a:rPr>
              <a:t>	</a:t>
            </a:r>
            <a:r>
              <a:rPr lang="es-ES" sz="140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http://www.guinea-ecuatorial.net/ms/main.asp?cd=ef</a:t>
            </a:r>
            <a:endParaRPr lang="es-ES" sz="1400">
              <a:latin typeface="Arial" panose="020B0604020202020204" pitchFamily="34" charset="0"/>
              <a:cs typeface="Arial" panose="020B0604020202020204" pitchFamily="34" charset="0"/>
            </a:endParaRPr>
          </a:p>
          <a:p>
            <a:pPr marL="0" indent="0">
              <a:buNone/>
            </a:pPr>
            <a:r>
              <a:rPr lang="es-ES" sz="1400">
                <a:latin typeface="Arial" panose="020B0604020202020204" pitchFamily="34" charset="0"/>
                <a:cs typeface="Arial" panose="020B0604020202020204" pitchFamily="34" charset="0"/>
              </a:rPr>
              <a:t>Revisando el resultado de la generación automática, encontramos información referente a la Pauta 2:</a:t>
            </a:r>
          </a:p>
          <a:p>
            <a:pPr marL="0" indent="0">
              <a:buNone/>
            </a:pPr>
            <a:r>
              <a:rPr lang="es-ES" sz="1400">
                <a:latin typeface="Arial" panose="020B0604020202020204" pitchFamily="34" charset="0"/>
                <a:cs typeface="Arial" panose="020B0604020202020204" pitchFamily="34" charset="0"/>
              </a:rPr>
              <a:t>Perceptible:</a:t>
            </a:r>
          </a:p>
          <a:p>
            <a:pPr marL="0" indent="0">
              <a:buNone/>
            </a:pPr>
            <a:r>
              <a:rPr lang="es-ES" sz="1400">
                <a:latin typeface="Arial" panose="020B0604020202020204" pitchFamily="34" charset="0"/>
                <a:cs typeface="Arial" panose="020B0604020202020204" pitchFamily="34" charset="0"/>
              </a:rPr>
              <a:t>       Uso de color: Nivel A. </a:t>
            </a:r>
          </a:p>
          <a:p>
            <a:pPr marL="0" indent="0">
              <a:buNone/>
            </a:pPr>
            <a:r>
              <a:rPr lang="es-ES" sz="1400">
                <a:latin typeface="Arial" panose="020B0604020202020204" pitchFamily="34" charset="0"/>
                <a:cs typeface="Arial" panose="020B0604020202020204" pitchFamily="34" charset="0"/>
              </a:rPr>
              <a:t>       Contraste (Mínimo): Nivel A.</a:t>
            </a:r>
          </a:p>
          <a:p>
            <a:pPr marL="0" indent="0">
              <a:buNone/>
            </a:pPr>
            <a:endParaRPr lang="es-ES" sz="1400"/>
          </a:p>
        </p:txBody>
      </p:sp>
      <p:pic>
        <p:nvPicPr>
          <p:cNvPr id="4" name="Imagen 1">
            <a:extLst>
              <a:ext uri="{FF2B5EF4-FFF2-40B4-BE49-F238E27FC236}">
                <a16:creationId xmlns:a16="http://schemas.microsoft.com/office/drawing/2014/main" id="{5D62AA61-5AF0-4910-A875-2259C7FD1A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54" b="-3"/>
          <a:stretch/>
        </p:blipFill>
        <p:spPr bwMode="auto">
          <a:xfrm>
            <a:off x="4617065" y="1781260"/>
            <a:ext cx="5974070" cy="34764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28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1E3D234-4675-422E-9794-AFB0BEEA8E24}"/>
              </a:ext>
            </a:extLst>
          </p:cNvPr>
          <p:cNvSpPr>
            <a:spLocks noGrp="1"/>
          </p:cNvSpPr>
          <p:nvPr>
            <p:ph type="title"/>
          </p:nvPr>
        </p:nvSpPr>
        <p:spPr>
          <a:xfrm>
            <a:off x="1000452" y="1610024"/>
            <a:ext cx="3058621" cy="1457002"/>
          </a:xfrm>
        </p:spPr>
        <p:txBody>
          <a:bodyPr anchor="b">
            <a:normAutofit/>
          </a:bodyPr>
          <a:lstStyle/>
          <a:p>
            <a:r>
              <a:rPr lang="es-ES" sz="2200">
                <a:latin typeface="Arial" panose="020B0604020202020204" pitchFamily="34" charset="0"/>
                <a:cs typeface="Arial" panose="020B0604020202020204" pitchFamily="34" charset="0"/>
              </a:rPr>
              <a:t>Pauta 3: Utilice marcadores y hojas de estilo y hágalo de forma apropiada.</a:t>
            </a:r>
          </a:p>
        </p:txBody>
      </p:sp>
      <p:grpSp>
        <p:nvGrpSpPr>
          <p:cNvPr id="2063" name="Group 2062">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2064"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65"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610DC906-FD2A-4FE6-A16C-FF2CE512C5C0}"/>
              </a:ext>
            </a:extLst>
          </p:cNvPr>
          <p:cNvSpPr>
            <a:spLocks noGrp="1"/>
          </p:cNvSpPr>
          <p:nvPr>
            <p:ph idx="1"/>
          </p:nvPr>
        </p:nvSpPr>
        <p:spPr>
          <a:xfrm>
            <a:off x="1000450" y="3067026"/>
            <a:ext cx="3058623" cy="3272324"/>
          </a:xfrm>
        </p:spPr>
        <p:txBody>
          <a:bodyPr anchor="t">
            <a:normAutofit/>
          </a:bodyPr>
          <a:lstStyle/>
          <a:p>
            <a:r>
              <a:rPr lang="es-ES" sz="1700">
                <a:latin typeface="Arial" panose="020B0604020202020204" pitchFamily="34" charset="0"/>
                <a:cs typeface="Arial" panose="020B0604020202020204" pitchFamily="34" charset="0"/>
              </a:rPr>
              <a:t>Evaluación Manual:</a:t>
            </a:r>
          </a:p>
          <a:p>
            <a:pPr marL="0" indent="0">
              <a:buNone/>
            </a:pPr>
            <a:r>
              <a:rPr lang="es-ES" sz="1700">
                <a:latin typeface="Arial" panose="020B0604020202020204" pitchFamily="34" charset="0"/>
                <a:cs typeface="Arial" panose="020B0604020202020204" pitchFamily="34" charset="0"/>
              </a:rPr>
              <a:t>	</a:t>
            </a:r>
            <a:r>
              <a:rPr lang="es-ES" sz="1700">
                <a:latin typeface="Arial" panose="020B0604020202020204" pitchFamily="34" charset="0"/>
                <a:cs typeface="Arial" panose="020B0604020202020204" pitchFamily="34" charset="0"/>
                <a:hlinkClick r:id="rId2"/>
              </a:rPr>
              <a:t>http://www.escueladebellezamariela.edu.co/</a:t>
            </a:r>
            <a:endParaRPr lang="es-ES" sz="1700">
              <a:latin typeface="Arial" panose="020B0604020202020204" pitchFamily="34" charset="0"/>
              <a:cs typeface="Arial" panose="020B0604020202020204" pitchFamily="34" charset="0"/>
            </a:endParaRPr>
          </a:p>
          <a:p>
            <a:pPr marL="0" indent="0">
              <a:buNone/>
            </a:pPr>
            <a:r>
              <a:rPr lang="es-ES" sz="1700">
                <a:latin typeface="Arial" panose="020B0604020202020204" pitchFamily="34" charset="0"/>
                <a:cs typeface="Arial" panose="020B0604020202020204" pitchFamily="34" charset="0"/>
              </a:rPr>
              <a:t>Vemos que esta página no cumple con la pauta 3, ya que la maquetación y el formateado de contenidos realizados utilizando CSS no siguen una estructuración correcta.</a:t>
            </a:r>
          </a:p>
          <a:p>
            <a:pPr marL="0" indent="0">
              <a:buNone/>
            </a:pPr>
            <a:r>
              <a:rPr lang="es-ES" sz="1700">
                <a:latin typeface="Arial" panose="020B0604020202020204" pitchFamily="34" charset="0"/>
                <a:cs typeface="Arial" panose="020B0604020202020204" pitchFamily="34" charset="0"/>
              </a:rPr>
              <a:t>	Vista desde el Navegador Chrome PC:</a:t>
            </a:r>
          </a:p>
          <a:p>
            <a:pPr marL="0" indent="0">
              <a:buNone/>
            </a:pPr>
            <a:endParaRPr lang="es-ES" sz="1700"/>
          </a:p>
        </p:txBody>
      </p:sp>
      <p:pic>
        <p:nvPicPr>
          <p:cNvPr id="2050" name="Imagen 1">
            <a:extLst>
              <a:ext uri="{FF2B5EF4-FFF2-40B4-BE49-F238E27FC236}">
                <a16:creationId xmlns:a16="http://schemas.microsoft.com/office/drawing/2014/main" id="{E4C9A833-D228-4623-A56C-5F1FB04FCF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7065" y="2190267"/>
            <a:ext cx="5974070" cy="26584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8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5" name="Rectangle 307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1E3D234-4675-422E-9794-AFB0BEEA8E24}"/>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2200" kern="1200">
                <a:latin typeface="+mj-lt"/>
                <a:ea typeface="+mj-ea"/>
                <a:cs typeface="+mj-cs"/>
              </a:rPr>
              <a:t>Pauta 3: Utilice marcadores y hojas de estilo y hágalo de forma apropiada.</a:t>
            </a:r>
          </a:p>
        </p:txBody>
      </p:sp>
      <p:grpSp>
        <p:nvGrpSpPr>
          <p:cNvPr id="3086" name="Group 3080">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08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08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610DC906-FD2A-4FE6-A16C-FF2CE512C5C0}"/>
              </a:ext>
            </a:extLst>
          </p:cNvPr>
          <p:cNvSpPr>
            <a:spLocks noGrp="1"/>
          </p:cNvSpPr>
          <p:nvPr>
            <p:ph idx="1"/>
          </p:nvPr>
        </p:nvSpPr>
        <p:spPr>
          <a:xfrm>
            <a:off x="1000450" y="3067026"/>
            <a:ext cx="3058623" cy="3272324"/>
          </a:xfrm>
        </p:spPr>
        <p:txBody>
          <a:bodyPr vert="horz" lIns="91440" tIns="45720" rIns="91440" bIns="45720" rtlCol="0" anchor="t">
            <a:normAutofit/>
          </a:bodyPr>
          <a:lstStyle/>
          <a:p>
            <a:pPr marL="0" indent="0">
              <a:buNone/>
            </a:pPr>
            <a:r>
              <a:rPr lang="en-US" sz="2000" kern="1200">
                <a:latin typeface="Arial" panose="020B0604020202020204" pitchFamily="34" charset="0"/>
                <a:cs typeface="Arial" panose="020B0604020202020204" pitchFamily="34" charset="0"/>
              </a:rPr>
              <a:t>Vista desde el Navegador Chrome Móvil Android:</a:t>
            </a:r>
          </a:p>
        </p:txBody>
      </p:sp>
      <p:pic>
        <p:nvPicPr>
          <p:cNvPr id="3074" name="Picture 2">
            <a:extLst>
              <a:ext uri="{FF2B5EF4-FFF2-40B4-BE49-F238E27FC236}">
                <a16:creationId xmlns:a16="http://schemas.microsoft.com/office/drawing/2014/main" id="{45A5F18D-7D1B-43C9-AF0D-CC66E9D705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9107" y="1003955"/>
            <a:ext cx="2829985" cy="50310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87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496542-06E2-4A58-A228-894748878EE5}"/>
              </a:ext>
            </a:extLst>
          </p:cNvPr>
          <p:cNvSpPr>
            <a:spLocks noGrp="1"/>
          </p:cNvSpPr>
          <p:nvPr>
            <p:ph type="title"/>
          </p:nvPr>
        </p:nvSpPr>
        <p:spPr>
          <a:xfrm>
            <a:off x="1000452" y="1610024"/>
            <a:ext cx="3058621" cy="1457002"/>
          </a:xfrm>
        </p:spPr>
        <p:txBody>
          <a:bodyPr anchor="b">
            <a:normAutofit/>
          </a:bodyPr>
          <a:lstStyle/>
          <a:p>
            <a:r>
              <a:rPr lang="es-ES" sz="2800" b="1">
                <a:latin typeface="Arial" panose="020B0604020202020204" pitchFamily="34" charset="0"/>
                <a:cs typeface="Arial" panose="020B0604020202020204" pitchFamily="34" charset="0"/>
              </a:rPr>
              <a:t>Pauta 4: Identifique el idioma utilizado.</a:t>
            </a:r>
          </a:p>
        </p:txBody>
      </p:sp>
      <p:grpSp>
        <p:nvGrpSpPr>
          <p:cNvPr id="28" name="Group 27">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29"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4719081B-4697-4BC4-8EA0-E3C2643A5AD3}"/>
              </a:ext>
            </a:extLst>
          </p:cNvPr>
          <p:cNvSpPr>
            <a:spLocks noGrp="1"/>
          </p:cNvSpPr>
          <p:nvPr>
            <p:ph idx="1"/>
          </p:nvPr>
        </p:nvSpPr>
        <p:spPr>
          <a:xfrm>
            <a:off x="1000450" y="3067026"/>
            <a:ext cx="3058623" cy="3272324"/>
          </a:xfrm>
        </p:spPr>
        <p:txBody>
          <a:bodyPr anchor="t">
            <a:normAutofit/>
          </a:bodyPr>
          <a:lstStyle/>
          <a:p>
            <a:r>
              <a:rPr lang="es-ES" sz="2000">
                <a:latin typeface="Arial" panose="020B0604020202020204" pitchFamily="34" charset="0"/>
                <a:cs typeface="Arial" panose="020B0604020202020204" pitchFamily="34" charset="0"/>
              </a:rPr>
              <a:t>Evaluación Manual: </a:t>
            </a:r>
          </a:p>
          <a:p>
            <a:pPr marL="0" indent="0">
              <a:buNone/>
            </a:pPr>
            <a:r>
              <a:rPr lang="es-ES" sz="2000">
                <a:latin typeface="Arial" panose="020B0604020202020204" pitchFamily="34" charset="0"/>
                <a:cs typeface="Arial" panose="020B0604020202020204" pitchFamily="34" charset="0"/>
              </a:rPr>
              <a:t>        Página </a:t>
            </a:r>
            <a:r>
              <a:rPr lang="es-ES" sz="2000" u="sng">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http://www.marca.com/</a:t>
            </a:r>
            <a:endParaRPr lang="es-ES" sz="2000">
              <a:latin typeface="Arial" panose="020B0604020202020204" pitchFamily="34" charset="0"/>
              <a:cs typeface="Arial" panose="020B0604020202020204" pitchFamily="34" charset="0"/>
            </a:endParaRPr>
          </a:p>
          <a:p>
            <a:pPr marL="0" indent="0">
              <a:buNone/>
            </a:pPr>
            <a:r>
              <a:rPr lang="es-ES" sz="2000">
                <a:latin typeface="Arial" panose="020B0604020202020204" pitchFamily="34" charset="0"/>
                <a:cs typeface="Arial" panose="020B0604020202020204" pitchFamily="34" charset="0"/>
              </a:rPr>
              <a:t>Se identifica claramente los cambios de idiomas que hay, así como la especificación de los acrónimos de dichos idiomas. Su idioma principal es el español.</a:t>
            </a:r>
          </a:p>
        </p:txBody>
      </p:sp>
      <p:pic>
        <p:nvPicPr>
          <p:cNvPr id="16" name="Imagen 15">
            <a:extLst>
              <a:ext uri="{FF2B5EF4-FFF2-40B4-BE49-F238E27FC236}">
                <a16:creationId xmlns:a16="http://schemas.microsoft.com/office/drawing/2014/main" id="{3D26907E-B6F2-41E9-B61C-92D002F9F33F}"/>
              </a:ext>
            </a:extLst>
          </p:cNvPr>
          <p:cNvPicPr>
            <a:picLocks noChangeAspect="1"/>
          </p:cNvPicPr>
          <p:nvPr/>
        </p:nvPicPr>
        <p:blipFill>
          <a:blip r:embed="rId3"/>
          <a:stretch>
            <a:fillRect/>
          </a:stretch>
        </p:blipFill>
        <p:spPr>
          <a:xfrm>
            <a:off x="4617065" y="1938882"/>
            <a:ext cx="5974070" cy="3161231"/>
          </a:xfrm>
          <a:prstGeom prst="rect">
            <a:avLst/>
          </a:prstGeom>
        </p:spPr>
      </p:pic>
    </p:spTree>
    <p:extLst>
      <p:ext uri="{BB962C8B-B14F-4D97-AF65-F5344CB8AC3E}">
        <p14:creationId xmlns:p14="http://schemas.microsoft.com/office/powerpoint/2010/main" val="413128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1" name="Rectangle 717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496542-06E2-4A58-A228-894748878EE5}"/>
              </a:ext>
            </a:extLst>
          </p:cNvPr>
          <p:cNvSpPr>
            <a:spLocks noGrp="1"/>
          </p:cNvSpPr>
          <p:nvPr>
            <p:ph type="title"/>
          </p:nvPr>
        </p:nvSpPr>
        <p:spPr>
          <a:xfrm>
            <a:off x="1000452" y="1610024"/>
            <a:ext cx="3058621" cy="1457002"/>
          </a:xfrm>
        </p:spPr>
        <p:txBody>
          <a:bodyPr anchor="b">
            <a:normAutofit/>
          </a:bodyPr>
          <a:lstStyle/>
          <a:p>
            <a:r>
              <a:rPr lang="es-ES" sz="2800" b="1">
                <a:latin typeface="Arial" panose="020B0604020202020204" pitchFamily="34" charset="0"/>
                <a:cs typeface="Arial" panose="020B0604020202020204" pitchFamily="34" charset="0"/>
              </a:rPr>
              <a:t>Pauta 4: Identifique el idioma utilizado.</a:t>
            </a:r>
          </a:p>
        </p:txBody>
      </p:sp>
      <p:grpSp>
        <p:nvGrpSpPr>
          <p:cNvPr id="7182" name="Group 7176">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7178"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183"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4719081B-4697-4BC4-8EA0-E3C2643A5AD3}"/>
              </a:ext>
            </a:extLst>
          </p:cNvPr>
          <p:cNvSpPr>
            <a:spLocks noGrp="1"/>
          </p:cNvSpPr>
          <p:nvPr>
            <p:ph idx="1"/>
          </p:nvPr>
        </p:nvSpPr>
        <p:spPr>
          <a:xfrm>
            <a:off x="1000450" y="3067026"/>
            <a:ext cx="3058623" cy="3272324"/>
          </a:xfrm>
        </p:spPr>
        <p:txBody>
          <a:bodyPr anchor="t">
            <a:normAutofit/>
          </a:bodyPr>
          <a:lstStyle/>
          <a:p>
            <a:r>
              <a:rPr lang="es-ES" sz="1600">
                <a:latin typeface="Arial" panose="020B0604020202020204" pitchFamily="34" charset="0"/>
                <a:cs typeface="Arial" panose="020B0604020202020204" pitchFamily="34" charset="0"/>
              </a:rPr>
              <a:t>Evaluación Automática:</a:t>
            </a:r>
          </a:p>
          <a:p>
            <a:pPr marL="0" indent="0">
              <a:buNone/>
            </a:pPr>
            <a:r>
              <a:rPr lang="es-ES" sz="1600">
                <a:latin typeface="Arial" panose="020B0604020202020204" pitchFamily="34" charset="0"/>
                <a:cs typeface="Arial" panose="020B0604020202020204" pitchFamily="34" charset="0"/>
              </a:rPr>
              <a:t>	En la misma página: </a:t>
            </a:r>
            <a:r>
              <a:rPr lang="es-ES" sz="160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http://www.marca.com/</a:t>
            </a:r>
            <a:endParaRPr lang="es-ES" sz="1600">
              <a:latin typeface="Arial" panose="020B0604020202020204" pitchFamily="34" charset="0"/>
              <a:cs typeface="Arial" panose="020B0604020202020204" pitchFamily="34" charset="0"/>
            </a:endParaRPr>
          </a:p>
          <a:p>
            <a:pPr marL="0" indent="0">
              <a:buNone/>
            </a:pPr>
            <a:r>
              <a:rPr lang="es-ES" sz="1600">
                <a:latin typeface="Arial" panose="020B0604020202020204" pitchFamily="34" charset="0"/>
                <a:cs typeface="Arial" panose="020B0604020202020204" pitchFamily="34" charset="0"/>
              </a:rPr>
              <a:t>Revisando el resultado de la generación automática, encontramos información referente a la Pauta 4:</a:t>
            </a:r>
          </a:p>
          <a:p>
            <a:pPr marL="0" indent="0">
              <a:buNone/>
            </a:pPr>
            <a:r>
              <a:rPr lang="es-ES" sz="1600">
                <a:latin typeface="Arial" panose="020B0604020202020204" pitchFamily="34" charset="0"/>
                <a:cs typeface="Arial" panose="020B0604020202020204" pitchFamily="34" charset="0"/>
              </a:rPr>
              <a:t>Comprensible:</a:t>
            </a:r>
          </a:p>
          <a:p>
            <a:pPr marL="0" indent="0">
              <a:buNone/>
            </a:pPr>
            <a:r>
              <a:rPr lang="es-ES" sz="1600">
                <a:latin typeface="Arial" panose="020B0604020202020204" pitchFamily="34" charset="0"/>
                <a:cs typeface="Arial" panose="020B0604020202020204" pitchFamily="34" charset="0"/>
              </a:rPr>
              <a:t>Idioma de la página: Nivel A.  Idioma de las partes: Nivel AA.</a:t>
            </a:r>
          </a:p>
          <a:p>
            <a:pPr marL="0" indent="0">
              <a:buNone/>
            </a:pPr>
            <a:r>
              <a:rPr lang="es-ES" sz="1600">
                <a:latin typeface="Arial" panose="020B0604020202020204" pitchFamily="34" charset="0"/>
                <a:cs typeface="Arial" panose="020B0604020202020204" pitchFamily="34" charset="0"/>
              </a:rPr>
              <a:t>   </a:t>
            </a:r>
          </a:p>
        </p:txBody>
      </p:sp>
      <p:pic>
        <p:nvPicPr>
          <p:cNvPr id="7170" name="Imagen 1">
            <a:extLst>
              <a:ext uri="{FF2B5EF4-FFF2-40B4-BE49-F238E27FC236}">
                <a16:creationId xmlns:a16="http://schemas.microsoft.com/office/drawing/2014/main" id="{36A200EA-4C46-442D-AE10-5E71C20B3F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7065" y="2700997"/>
            <a:ext cx="7534260" cy="13561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77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18A7F9E-6226-4B2C-A192-A7E649438157}"/>
              </a:ext>
            </a:extLst>
          </p:cNvPr>
          <p:cNvSpPr>
            <a:spLocks noGrp="1"/>
          </p:cNvSpPr>
          <p:nvPr>
            <p:ph type="title"/>
          </p:nvPr>
        </p:nvSpPr>
        <p:spPr>
          <a:xfrm>
            <a:off x="863029" y="1012004"/>
            <a:ext cx="3416158" cy="4795408"/>
          </a:xfrm>
        </p:spPr>
        <p:txBody>
          <a:bodyPr>
            <a:normAutofit/>
          </a:bodyPr>
          <a:lstStyle/>
          <a:p>
            <a:r>
              <a:rPr lang="es-ES" sz="3400" b="1">
                <a:solidFill>
                  <a:srgbClr val="FFFFFF"/>
                </a:solidFill>
                <a:latin typeface="Arial" panose="020B0604020202020204" pitchFamily="34" charset="0"/>
                <a:cs typeface="Arial" panose="020B0604020202020204" pitchFamily="34" charset="0"/>
              </a:rPr>
              <a:t>Pauta 5. Crear tablas que se trasformen correctamente.</a:t>
            </a:r>
            <a:br>
              <a:rPr lang="es-ES" sz="3400">
                <a:solidFill>
                  <a:srgbClr val="FFFFFF"/>
                </a:solidFill>
              </a:rPr>
            </a:br>
            <a:endParaRPr lang="es-ES" sz="3400">
              <a:solidFill>
                <a:srgbClr val="FFFFFF"/>
              </a:solidFill>
            </a:endParaRPr>
          </a:p>
        </p:txBody>
      </p:sp>
      <p:graphicFrame>
        <p:nvGraphicFramePr>
          <p:cNvPr id="5" name="Marcador de contenido 2">
            <a:extLst>
              <a:ext uri="{FF2B5EF4-FFF2-40B4-BE49-F238E27FC236}">
                <a16:creationId xmlns:a16="http://schemas.microsoft.com/office/drawing/2014/main" id="{D27F78AE-94BC-4ED0-8EC8-049C64FAE2DE}"/>
              </a:ext>
            </a:extLst>
          </p:cNvPr>
          <p:cNvGraphicFramePr>
            <a:graphicFrameLocks noGrp="1"/>
          </p:cNvGraphicFramePr>
          <p:nvPr>
            <p:ph idx="1"/>
            <p:extLst>
              <p:ext uri="{D42A27DB-BD31-4B8C-83A1-F6EECF244321}">
                <p14:modId xmlns:p14="http://schemas.microsoft.com/office/powerpoint/2010/main" val="109598148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15588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997</Words>
  <Application>Microsoft Office PowerPoint</Application>
  <PresentationFormat>Panorámica</PresentationFormat>
  <Paragraphs>65</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Tw Cen MT</vt:lpstr>
      <vt:lpstr>Tema de Office</vt:lpstr>
      <vt:lpstr>Pautas de ACCESIBILIDAD</vt:lpstr>
      <vt:lpstr>Pauta 1: Proporcione alternativas equivalentes para el contenido sonoro y visual.</vt:lpstr>
      <vt:lpstr>Pauta 2: No se base sólo en el color.</vt:lpstr>
      <vt:lpstr>Pauta 2: No se base sólo en el color.</vt:lpstr>
      <vt:lpstr>Pauta 3: Utilice marcadores y hojas de estilo y hágalo de forma apropiada.</vt:lpstr>
      <vt:lpstr>Pauta 3: Utilice marcadores y hojas de estilo y hágalo de forma apropiada.</vt:lpstr>
      <vt:lpstr>Pauta 4: Identifique el idioma utilizado.</vt:lpstr>
      <vt:lpstr>Pauta 4: Identifique el idioma utilizado.</vt:lpstr>
      <vt:lpstr>Pauta 5. Crear tablas que se trasformen correctamente. </vt:lpstr>
      <vt:lpstr>Pauta 6. Asegúrese de que las páginas que incorporan nuevas tecnologías se transformen correctamente.</vt:lpstr>
      <vt:lpstr>Pauta 7. Asegure al usuario el control sobre los cambios de contenidos tempo-sensibles. </vt:lpstr>
      <vt:lpstr>Pauta 8. Asegure la accesibilidad directa de las interfaces de usuario incrustadas. </vt:lpstr>
      <vt:lpstr>Pauta 8. Asegure la accesibilidad directa de las interfaces de usuario incrustadas. </vt:lpstr>
      <vt:lpstr>Pauta 9. Diseñe con independencia del dispositivo. </vt:lpstr>
      <vt:lpstr>Pauta 10. Utilice soluciones provisionales. </vt:lpstr>
      <vt:lpstr>Opinión Personal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Pautas de ACCESIBILIDAD</dc:title>
  <dc:creator>Alfonso Nguema Ela Nanguan</dc:creator>
  <cp:lastModifiedBy>JOSÉ LUIS OBIANG  ELA NANGUAN</cp:lastModifiedBy>
  <cp:revision>4</cp:revision>
  <dcterms:created xsi:type="dcterms:W3CDTF">2018-11-09T12:35:04Z</dcterms:created>
  <dcterms:modified xsi:type="dcterms:W3CDTF">2022-10-14T11:28:51Z</dcterms:modified>
</cp:coreProperties>
</file>