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54DDBD-6D4D-4BD1-9E3C-E95495ABA63E}" type="doc">
      <dgm:prSet loTypeId="urn:microsoft.com/office/officeart/2005/8/layout/process4" loCatId="process" qsTypeId="urn:microsoft.com/office/officeart/2005/8/quickstyle/simple3" qsCatId="simple" csTypeId="urn:microsoft.com/office/officeart/2005/8/colors/colorful1" csCatId="colorful" phldr="1"/>
      <dgm:spPr/>
      <dgm:t>
        <a:bodyPr/>
        <a:lstStyle/>
        <a:p>
          <a:endParaRPr lang="en-US"/>
        </a:p>
      </dgm:t>
    </dgm:pt>
    <dgm:pt modelId="{85CE9F81-F84E-47AB-97D6-A4B4274FD00B}">
      <dgm:prSet/>
      <dgm:spPr/>
      <dgm:t>
        <a:bodyPr/>
        <a:lstStyle/>
        <a:p>
          <a:r>
            <a:rPr lang="es-ES"/>
            <a:t>Los datos en el sector de la salud son muy variados (datos personales, clínicos, administrativos, datos procedentes de medios sociales…), toda esa información es fundamental para lograr una medicina más eficaz, es decir, una medicina más personalizada, predictiva, preventiva y poblacional.</a:t>
          </a:r>
          <a:endParaRPr lang="en-US"/>
        </a:p>
      </dgm:t>
    </dgm:pt>
    <dgm:pt modelId="{5ADEBBBA-3545-4127-904D-9084B4E120F6}" type="parTrans" cxnId="{992BB076-A89B-4B59-B1B5-2681BD392548}">
      <dgm:prSet/>
      <dgm:spPr/>
      <dgm:t>
        <a:bodyPr/>
        <a:lstStyle/>
        <a:p>
          <a:endParaRPr lang="en-US"/>
        </a:p>
      </dgm:t>
    </dgm:pt>
    <dgm:pt modelId="{B029E8A9-D437-4DD7-8944-3D65D00EE032}" type="sibTrans" cxnId="{992BB076-A89B-4B59-B1B5-2681BD392548}">
      <dgm:prSet/>
      <dgm:spPr/>
      <dgm:t>
        <a:bodyPr/>
        <a:lstStyle/>
        <a:p>
          <a:endParaRPr lang="en-US"/>
        </a:p>
      </dgm:t>
    </dgm:pt>
    <dgm:pt modelId="{E0155D8D-41DA-4EA7-830D-16E8AB1FB41A}">
      <dgm:prSet/>
      <dgm:spPr/>
      <dgm:t>
        <a:bodyPr/>
        <a:lstStyle/>
        <a:p>
          <a:r>
            <a:rPr lang="es-ES"/>
            <a:t>Analizar los datos puede ayudar a:</a:t>
          </a:r>
          <a:endParaRPr lang="en-US"/>
        </a:p>
      </dgm:t>
    </dgm:pt>
    <dgm:pt modelId="{A3B4762C-39DA-4792-A0C9-503F2B89A35B}" type="parTrans" cxnId="{82C3A4B8-8416-48B3-AE7B-5817AE9C0A4E}">
      <dgm:prSet/>
      <dgm:spPr/>
      <dgm:t>
        <a:bodyPr/>
        <a:lstStyle/>
        <a:p>
          <a:endParaRPr lang="en-US"/>
        </a:p>
      </dgm:t>
    </dgm:pt>
    <dgm:pt modelId="{5D906B42-FE01-4AD7-885D-D68F279E0CB9}" type="sibTrans" cxnId="{82C3A4B8-8416-48B3-AE7B-5817AE9C0A4E}">
      <dgm:prSet/>
      <dgm:spPr/>
      <dgm:t>
        <a:bodyPr/>
        <a:lstStyle/>
        <a:p>
          <a:endParaRPr lang="en-US"/>
        </a:p>
      </dgm:t>
    </dgm:pt>
    <dgm:pt modelId="{C1DB6307-0D1C-434C-A456-58ED9E9FDEAC}">
      <dgm:prSet/>
      <dgm:spPr/>
      <dgm:t>
        <a:bodyPr/>
        <a:lstStyle/>
        <a:p>
          <a:r>
            <a:rPr lang="es-ES"/>
            <a:t>Test con mejores resultados clínicos.</a:t>
          </a:r>
          <a:endParaRPr lang="en-US"/>
        </a:p>
      </dgm:t>
    </dgm:pt>
    <dgm:pt modelId="{801B3BB9-2DF2-447A-AD70-1774A760C40E}" type="parTrans" cxnId="{9E18D3C0-17FF-4C7A-A0AC-87C65833D923}">
      <dgm:prSet/>
      <dgm:spPr/>
      <dgm:t>
        <a:bodyPr/>
        <a:lstStyle/>
        <a:p>
          <a:endParaRPr lang="en-US"/>
        </a:p>
      </dgm:t>
    </dgm:pt>
    <dgm:pt modelId="{341C7C72-4A25-4F8C-B1AF-553F940ACBC3}" type="sibTrans" cxnId="{9E18D3C0-17FF-4C7A-A0AC-87C65833D923}">
      <dgm:prSet/>
      <dgm:spPr/>
      <dgm:t>
        <a:bodyPr/>
        <a:lstStyle/>
        <a:p>
          <a:endParaRPr lang="en-US"/>
        </a:p>
      </dgm:t>
    </dgm:pt>
    <dgm:pt modelId="{B7B2C961-667E-4033-9DF8-2E58D49B652F}">
      <dgm:prSet/>
      <dgm:spPr/>
      <dgm:t>
        <a:bodyPr/>
        <a:lstStyle/>
        <a:p>
          <a:r>
            <a:rPr lang="es-ES"/>
            <a:t>Diseño de nuevos tratamientos.</a:t>
          </a:r>
          <a:endParaRPr lang="en-US"/>
        </a:p>
      </dgm:t>
    </dgm:pt>
    <dgm:pt modelId="{E37F1B86-43D7-4F2E-9434-7A21F03654EF}" type="parTrans" cxnId="{B4B531E7-F948-40E4-97E9-6F0F7CFDF36D}">
      <dgm:prSet/>
      <dgm:spPr/>
      <dgm:t>
        <a:bodyPr/>
        <a:lstStyle/>
        <a:p>
          <a:endParaRPr lang="en-US"/>
        </a:p>
      </dgm:t>
    </dgm:pt>
    <dgm:pt modelId="{040FE581-DEBB-4FFD-9791-335EC844885B}" type="sibTrans" cxnId="{B4B531E7-F948-40E4-97E9-6F0F7CFDF36D}">
      <dgm:prSet/>
      <dgm:spPr/>
      <dgm:t>
        <a:bodyPr/>
        <a:lstStyle/>
        <a:p>
          <a:endParaRPr lang="en-US"/>
        </a:p>
      </dgm:t>
    </dgm:pt>
    <dgm:pt modelId="{8BD8F5C4-6438-4FF2-B1CF-A6868B93F703}">
      <dgm:prSet/>
      <dgm:spPr/>
      <dgm:t>
        <a:bodyPr/>
        <a:lstStyle/>
        <a:p>
          <a:r>
            <a:rPr lang="es-ES"/>
            <a:t>Reducción de errores médicos.</a:t>
          </a:r>
          <a:endParaRPr lang="en-US"/>
        </a:p>
      </dgm:t>
    </dgm:pt>
    <dgm:pt modelId="{C0F06F2E-680E-4A3F-A982-9F148D2D9E04}" type="parTrans" cxnId="{2FE0EE53-B0DC-42C3-BE26-0CD3B121529A}">
      <dgm:prSet/>
      <dgm:spPr/>
      <dgm:t>
        <a:bodyPr/>
        <a:lstStyle/>
        <a:p>
          <a:endParaRPr lang="en-US"/>
        </a:p>
      </dgm:t>
    </dgm:pt>
    <dgm:pt modelId="{A34AB5E3-165D-4677-8748-690451BD526E}" type="sibTrans" cxnId="{2FE0EE53-B0DC-42C3-BE26-0CD3B121529A}">
      <dgm:prSet/>
      <dgm:spPr/>
      <dgm:t>
        <a:bodyPr/>
        <a:lstStyle/>
        <a:p>
          <a:endParaRPr lang="en-US"/>
        </a:p>
      </dgm:t>
    </dgm:pt>
    <dgm:pt modelId="{91B08DC0-CB45-4287-99B8-DD4662E932AB}">
      <dgm:prSet/>
      <dgm:spPr/>
      <dgm:t>
        <a:bodyPr/>
        <a:lstStyle/>
        <a:p>
          <a:r>
            <a:rPr lang="es-ES"/>
            <a:t>Medidas de prevención más eficaces.</a:t>
          </a:r>
          <a:endParaRPr lang="en-US"/>
        </a:p>
      </dgm:t>
    </dgm:pt>
    <dgm:pt modelId="{EDA15E06-1683-4135-BD44-01A3E3FB63F3}" type="parTrans" cxnId="{D57360CA-9E55-4EA4-A234-F6FED7BACD63}">
      <dgm:prSet/>
      <dgm:spPr/>
      <dgm:t>
        <a:bodyPr/>
        <a:lstStyle/>
        <a:p>
          <a:endParaRPr lang="en-US"/>
        </a:p>
      </dgm:t>
    </dgm:pt>
    <dgm:pt modelId="{9EED4173-2633-4E18-A8F1-2AEC0A4E25F1}" type="sibTrans" cxnId="{D57360CA-9E55-4EA4-A234-F6FED7BACD63}">
      <dgm:prSet/>
      <dgm:spPr/>
      <dgm:t>
        <a:bodyPr/>
        <a:lstStyle/>
        <a:p>
          <a:endParaRPr lang="en-US"/>
        </a:p>
      </dgm:t>
    </dgm:pt>
    <dgm:pt modelId="{974D738E-E50B-45CA-82B6-4C5847C2DC9A}">
      <dgm:prSet/>
      <dgm:spPr/>
      <dgm:t>
        <a:bodyPr/>
        <a:lstStyle/>
        <a:p>
          <a:r>
            <a:rPr lang="es-ES" dirty="0"/>
            <a:t>Trato personalizado.</a:t>
          </a:r>
          <a:endParaRPr lang="en-US" dirty="0"/>
        </a:p>
      </dgm:t>
    </dgm:pt>
    <dgm:pt modelId="{D97E7115-6908-4E8F-9B69-E37B5A9A11EA}" type="parTrans" cxnId="{2A41A82E-C003-422A-B9FD-28594F116611}">
      <dgm:prSet/>
      <dgm:spPr/>
      <dgm:t>
        <a:bodyPr/>
        <a:lstStyle/>
        <a:p>
          <a:endParaRPr lang="en-US"/>
        </a:p>
      </dgm:t>
    </dgm:pt>
    <dgm:pt modelId="{042BA922-C282-40DF-8437-548EFB9F4968}" type="sibTrans" cxnId="{2A41A82E-C003-422A-B9FD-28594F116611}">
      <dgm:prSet/>
      <dgm:spPr/>
      <dgm:t>
        <a:bodyPr/>
        <a:lstStyle/>
        <a:p>
          <a:endParaRPr lang="en-US"/>
        </a:p>
      </dgm:t>
    </dgm:pt>
    <dgm:pt modelId="{56A423E9-60BA-40DC-BB2F-A5DE852C0F9F}">
      <dgm:prSet/>
      <dgm:spPr/>
      <dgm:t>
        <a:bodyPr/>
        <a:lstStyle/>
        <a:p>
          <a:r>
            <a:rPr lang="en-US" dirty="0" err="1"/>
            <a:t>Reducción</a:t>
          </a:r>
          <a:r>
            <a:rPr lang="en-US" dirty="0"/>
            <a:t> de </a:t>
          </a:r>
          <a:r>
            <a:rPr lang="en-US" dirty="0" err="1"/>
            <a:t>los</a:t>
          </a:r>
          <a:r>
            <a:rPr lang="en-US" dirty="0"/>
            <a:t> </a:t>
          </a:r>
          <a:r>
            <a:rPr lang="en-US" dirty="0" err="1"/>
            <a:t>costes</a:t>
          </a:r>
          <a:r>
            <a:rPr lang="en-US" dirty="0"/>
            <a:t>.</a:t>
          </a:r>
        </a:p>
      </dgm:t>
    </dgm:pt>
    <dgm:pt modelId="{E02FBC40-BEA9-4F71-B11F-5AD5DE780B0A}" type="parTrans" cxnId="{07677D67-C187-4751-8BAB-9071EE74D330}">
      <dgm:prSet/>
      <dgm:spPr/>
      <dgm:t>
        <a:bodyPr/>
        <a:lstStyle/>
        <a:p>
          <a:endParaRPr lang="es-ES"/>
        </a:p>
      </dgm:t>
    </dgm:pt>
    <dgm:pt modelId="{1BDD2F8A-A1DB-4430-B911-A4B414C16B2D}" type="sibTrans" cxnId="{07677D67-C187-4751-8BAB-9071EE74D330}">
      <dgm:prSet/>
      <dgm:spPr/>
      <dgm:t>
        <a:bodyPr/>
        <a:lstStyle/>
        <a:p>
          <a:endParaRPr lang="es-ES"/>
        </a:p>
      </dgm:t>
    </dgm:pt>
    <dgm:pt modelId="{8868DA0E-947D-44A5-91AD-A2D381616177}">
      <dgm:prSet/>
      <dgm:spPr/>
      <dgm:t>
        <a:bodyPr/>
        <a:lstStyle/>
        <a:p>
          <a:r>
            <a:rPr lang="en-US" dirty="0" err="1"/>
            <a:t>Ahorra</a:t>
          </a:r>
          <a:r>
            <a:rPr lang="en-US" dirty="0"/>
            <a:t> </a:t>
          </a:r>
          <a:r>
            <a:rPr lang="en-US" dirty="0" err="1"/>
            <a:t>tiempo</a:t>
          </a:r>
          <a:r>
            <a:rPr lang="en-US" dirty="0"/>
            <a:t>.</a:t>
          </a:r>
        </a:p>
      </dgm:t>
    </dgm:pt>
    <dgm:pt modelId="{559FE6BC-C85A-48E0-90EF-77917EDF305F}" type="parTrans" cxnId="{08613AD7-61F6-4076-A416-229E1C08C3AD}">
      <dgm:prSet/>
      <dgm:spPr/>
      <dgm:t>
        <a:bodyPr/>
        <a:lstStyle/>
        <a:p>
          <a:endParaRPr lang="es-ES"/>
        </a:p>
      </dgm:t>
    </dgm:pt>
    <dgm:pt modelId="{B9448AB2-B753-45C7-AD6B-623257ED6FF1}" type="sibTrans" cxnId="{08613AD7-61F6-4076-A416-229E1C08C3AD}">
      <dgm:prSet/>
      <dgm:spPr/>
      <dgm:t>
        <a:bodyPr/>
        <a:lstStyle/>
        <a:p>
          <a:endParaRPr lang="es-ES"/>
        </a:p>
      </dgm:t>
    </dgm:pt>
    <dgm:pt modelId="{B9B5F6C9-077C-49D2-B593-E137239AFFA7}" type="pres">
      <dgm:prSet presAssocID="{1F54DDBD-6D4D-4BD1-9E3C-E95495ABA63E}" presName="Name0" presStyleCnt="0">
        <dgm:presLayoutVars>
          <dgm:dir/>
          <dgm:animLvl val="lvl"/>
          <dgm:resizeHandles val="exact"/>
        </dgm:presLayoutVars>
      </dgm:prSet>
      <dgm:spPr/>
    </dgm:pt>
    <dgm:pt modelId="{6EC35D0B-D9FA-4E67-AA22-58596075BA53}" type="pres">
      <dgm:prSet presAssocID="{E0155D8D-41DA-4EA7-830D-16E8AB1FB41A}" presName="boxAndChildren" presStyleCnt="0"/>
      <dgm:spPr/>
    </dgm:pt>
    <dgm:pt modelId="{B3300BCD-4758-4A23-B05E-D549D8759D40}" type="pres">
      <dgm:prSet presAssocID="{E0155D8D-41DA-4EA7-830D-16E8AB1FB41A}" presName="parentTextBox" presStyleLbl="node1" presStyleIdx="0" presStyleCnt="2"/>
      <dgm:spPr/>
    </dgm:pt>
    <dgm:pt modelId="{A868968B-D7D5-43FB-BB20-7BA867559F9B}" type="pres">
      <dgm:prSet presAssocID="{E0155D8D-41DA-4EA7-830D-16E8AB1FB41A}" presName="entireBox" presStyleLbl="node1" presStyleIdx="0" presStyleCnt="2"/>
      <dgm:spPr/>
    </dgm:pt>
    <dgm:pt modelId="{7593CEA9-8D0F-4C8F-B13E-50951E363B4C}" type="pres">
      <dgm:prSet presAssocID="{E0155D8D-41DA-4EA7-830D-16E8AB1FB41A}" presName="descendantBox" presStyleCnt="0"/>
      <dgm:spPr/>
    </dgm:pt>
    <dgm:pt modelId="{07FD7727-DF9A-4AB9-9CAD-5A1A0269D7BB}" type="pres">
      <dgm:prSet presAssocID="{C1DB6307-0D1C-434C-A456-58ED9E9FDEAC}" presName="childTextBox" presStyleLbl="fgAccFollowNode1" presStyleIdx="0" presStyleCnt="7">
        <dgm:presLayoutVars>
          <dgm:bulletEnabled val="1"/>
        </dgm:presLayoutVars>
      </dgm:prSet>
      <dgm:spPr/>
    </dgm:pt>
    <dgm:pt modelId="{05DDD480-48C8-4F5F-B47E-C2C8E0E1A47D}" type="pres">
      <dgm:prSet presAssocID="{B7B2C961-667E-4033-9DF8-2E58D49B652F}" presName="childTextBox" presStyleLbl="fgAccFollowNode1" presStyleIdx="1" presStyleCnt="7">
        <dgm:presLayoutVars>
          <dgm:bulletEnabled val="1"/>
        </dgm:presLayoutVars>
      </dgm:prSet>
      <dgm:spPr/>
    </dgm:pt>
    <dgm:pt modelId="{383E2482-5B55-4678-94C8-E066E4B84CD2}" type="pres">
      <dgm:prSet presAssocID="{8BD8F5C4-6438-4FF2-B1CF-A6868B93F703}" presName="childTextBox" presStyleLbl="fgAccFollowNode1" presStyleIdx="2" presStyleCnt="7">
        <dgm:presLayoutVars>
          <dgm:bulletEnabled val="1"/>
        </dgm:presLayoutVars>
      </dgm:prSet>
      <dgm:spPr/>
    </dgm:pt>
    <dgm:pt modelId="{5C84A2F4-C75A-4B7D-8A19-384FAEA6DFD2}" type="pres">
      <dgm:prSet presAssocID="{91B08DC0-CB45-4287-99B8-DD4662E932AB}" presName="childTextBox" presStyleLbl="fgAccFollowNode1" presStyleIdx="3" presStyleCnt="7">
        <dgm:presLayoutVars>
          <dgm:bulletEnabled val="1"/>
        </dgm:presLayoutVars>
      </dgm:prSet>
      <dgm:spPr/>
    </dgm:pt>
    <dgm:pt modelId="{8389D2BC-8EAD-4742-A8A9-7029BC637F6A}" type="pres">
      <dgm:prSet presAssocID="{974D738E-E50B-45CA-82B6-4C5847C2DC9A}" presName="childTextBox" presStyleLbl="fgAccFollowNode1" presStyleIdx="4" presStyleCnt="7">
        <dgm:presLayoutVars>
          <dgm:bulletEnabled val="1"/>
        </dgm:presLayoutVars>
      </dgm:prSet>
      <dgm:spPr/>
    </dgm:pt>
    <dgm:pt modelId="{BCC93C91-1FF2-40A1-ABB4-DB11242A3BB4}" type="pres">
      <dgm:prSet presAssocID="{56A423E9-60BA-40DC-BB2F-A5DE852C0F9F}" presName="childTextBox" presStyleLbl="fgAccFollowNode1" presStyleIdx="5" presStyleCnt="7">
        <dgm:presLayoutVars>
          <dgm:bulletEnabled val="1"/>
        </dgm:presLayoutVars>
      </dgm:prSet>
      <dgm:spPr/>
    </dgm:pt>
    <dgm:pt modelId="{3A9E4F6B-C4B8-4462-B32B-1272D927227C}" type="pres">
      <dgm:prSet presAssocID="{8868DA0E-947D-44A5-91AD-A2D381616177}" presName="childTextBox" presStyleLbl="fgAccFollowNode1" presStyleIdx="6" presStyleCnt="7">
        <dgm:presLayoutVars>
          <dgm:bulletEnabled val="1"/>
        </dgm:presLayoutVars>
      </dgm:prSet>
      <dgm:spPr/>
    </dgm:pt>
    <dgm:pt modelId="{F2C480DE-884B-471D-B600-050EC556FEA9}" type="pres">
      <dgm:prSet presAssocID="{B029E8A9-D437-4DD7-8944-3D65D00EE032}" presName="sp" presStyleCnt="0"/>
      <dgm:spPr/>
    </dgm:pt>
    <dgm:pt modelId="{86EF5F9A-31CA-4E87-BA55-FA6095923F7E}" type="pres">
      <dgm:prSet presAssocID="{85CE9F81-F84E-47AB-97D6-A4B4274FD00B}" presName="arrowAndChildren" presStyleCnt="0"/>
      <dgm:spPr/>
    </dgm:pt>
    <dgm:pt modelId="{09D81A14-663A-48D4-B42F-C98B34A165E3}" type="pres">
      <dgm:prSet presAssocID="{85CE9F81-F84E-47AB-97D6-A4B4274FD00B}" presName="parentTextArrow" presStyleLbl="node1" presStyleIdx="1" presStyleCnt="2"/>
      <dgm:spPr/>
    </dgm:pt>
  </dgm:ptLst>
  <dgm:cxnLst>
    <dgm:cxn modelId="{331D2411-1785-4673-A73C-F74FCB818567}" type="presOf" srcId="{8BD8F5C4-6438-4FF2-B1CF-A6868B93F703}" destId="{383E2482-5B55-4678-94C8-E066E4B84CD2}" srcOrd="0" destOrd="0" presId="urn:microsoft.com/office/officeart/2005/8/layout/process4"/>
    <dgm:cxn modelId="{2205D911-6C1C-40EB-97E5-157A9CAC5F9B}" type="presOf" srcId="{E0155D8D-41DA-4EA7-830D-16E8AB1FB41A}" destId="{A868968B-D7D5-43FB-BB20-7BA867559F9B}" srcOrd="1" destOrd="0" presId="urn:microsoft.com/office/officeart/2005/8/layout/process4"/>
    <dgm:cxn modelId="{8498E624-D2EF-4180-9BEB-32145E33C692}" type="presOf" srcId="{E0155D8D-41DA-4EA7-830D-16E8AB1FB41A}" destId="{B3300BCD-4758-4A23-B05E-D549D8759D40}" srcOrd="0" destOrd="0" presId="urn:microsoft.com/office/officeart/2005/8/layout/process4"/>
    <dgm:cxn modelId="{9F11C628-31AE-497D-B90E-C6B3F54AB221}" type="presOf" srcId="{C1DB6307-0D1C-434C-A456-58ED9E9FDEAC}" destId="{07FD7727-DF9A-4AB9-9CAD-5A1A0269D7BB}" srcOrd="0" destOrd="0" presId="urn:microsoft.com/office/officeart/2005/8/layout/process4"/>
    <dgm:cxn modelId="{2A41A82E-C003-422A-B9FD-28594F116611}" srcId="{E0155D8D-41DA-4EA7-830D-16E8AB1FB41A}" destId="{974D738E-E50B-45CA-82B6-4C5847C2DC9A}" srcOrd="4" destOrd="0" parTransId="{D97E7115-6908-4E8F-9B69-E37B5A9A11EA}" sibTransId="{042BA922-C282-40DF-8437-548EFB9F4968}"/>
    <dgm:cxn modelId="{1D17E860-28C6-4671-B58F-28A677399C2E}" type="presOf" srcId="{91B08DC0-CB45-4287-99B8-DD4662E932AB}" destId="{5C84A2F4-C75A-4B7D-8A19-384FAEA6DFD2}" srcOrd="0" destOrd="0" presId="urn:microsoft.com/office/officeart/2005/8/layout/process4"/>
    <dgm:cxn modelId="{07677D67-C187-4751-8BAB-9071EE74D330}" srcId="{E0155D8D-41DA-4EA7-830D-16E8AB1FB41A}" destId="{56A423E9-60BA-40DC-BB2F-A5DE852C0F9F}" srcOrd="5" destOrd="0" parTransId="{E02FBC40-BEA9-4F71-B11F-5AD5DE780B0A}" sibTransId="{1BDD2F8A-A1DB-4430-B911-A4B414C16B2D}"/>
    <dgm:cxn modelId="{C97B5A4D-9597-4F82-B765-14910F085257}" type="presOf" srcId="{8868DA0E-947D-44A5-91AD-A2D381616177}" destId="{3A9E4F6B-C4B8-4462-B32B-1272D927227C}" srcOrd="0" destOrd="0" presId="urn:microsoft.com/office/officeart/2005/8/layout/process4"/>
    <dgm:cxn modelId="{AAFB2253-2C94-46C2-89D9-CC3BCF1FACC3}" type="presOf" srcId="{B7B2C961-667E-4033-9DF8-2E58D49B652F}" destId="{05DDD480-48C8-4F5F-B47E-C2C8E0E1A47D}" srcOrd="0" destOrd="0" presId="urn:microsoft.com/office/officeart/2005/8/layout/process4"/>
    <dgm:cxn modelId="{2FE0EE53-B0DC-42C3-BE26-0CD3B121529A}" srcId="{E0155D8D-41DA-4EA7-830D-16E8AB1FB41A}" destId="{8BD8F5C4-6438-4FF2-B1CF-A6868B93F703}" srcOrd="2" destOrd="0" parTransId="{C0F06F2E-680E-4A3F-A982-9F148D2D9E04}" sibTransId="{A34AB5E3-165D-4677-8748-690451BD526E}"/>
    <dgm:cxn modelId="{992BB076-A89B-4B59-B1B5-2681BD392548}" srcId="{1F54DDBD-6D4D-4BD1-9E3C-E95495ABA63E}" destId="{85CE9F81-F84E-47AB-97D6-A4B4274FD00B}" srcOrd="0" destOrd="0" parTransId="{5ADEBBBA-3545-4127-904D-9084B4E120F6}" sibTransId="{B029E8A9-D437-4DD7-8944-3D65D00EE032}"/>
    <dgm:cxn modelId="{0A1E0299-EB09-4749-B9A0-9C3ACA9304FE}" type="presOf" srcId="{85CE9F81-F84E-47AB-97D6-A4B4274FD00B}" destId="{09D81A14-663A-48D4-B42F-C98B34A165E3}" srcOrd="0" destOrd="0" presId="urn:microsoft.com/office/officeart/2005/8/layout/process4"/>
    <dgm:cxn modelId="{3474BAA9-8C1D-442A-8994-09887814F22A}" type="presOf" srcId="{1F54DDBD-6D4D-4BD1-9E3C-E95495ABA63E}" destId="{B9B5F6C9-077C-49D2-B593-E137239AFFA7}" srcOrd="0" destOrd="0" presId="urn:microsoft.com/office/officeart/2005/8/layout/process4"/>
    <dgm:cxn modelId="{82C3A4B8-8416-48B3-AE7B-5817AE9C0A4E}" srcId="{1F54DDBD-6D4D-4BD1-9E3C-E95495ABA63E}" destId="{E0155D8D-41DA-4EA7-830D-16E8AB1FB41A}" srcOrd="1" destOrd="0" parTransId="{A3B4762C-39DA-4792-A0C9-503F2B89A35B}" sibTransId="{5D906B42-FE01-4AD7-885D-D68F279E0CB9}"/>
    <dgm:cxn modelId="{9E18D3C0-17FF-4C7A-A0AC-87C65833D923}" srcId="{E0155D8D-41DA-4EA7-830D-16E8AB1FB41A}" destId="{C1DB6307-0D1C-434C-A456-58ED9E9FDEAC}" srcOrd="0" destOrd="0" parTransId="{801B3BB9-2DF2-447A-AD70-1774A760C40E}" sibTransId="{341C7C72-4A25-4F8C-B1AF-553F940ACBC3}"/>
    <dgm:cxn modelId="{D57360CA-9E55-4EA4-A234-F6FED7BACD63}" srcId="{E0155D8D-41DA-4EA7-830D-16E8AB1FB41A}" destId="{91B08DC0-CB45-4287-99B8-DD4662E932AB}" srcOrd="3" destOrd="0" parTransId="{EDA15E06-1683-4135-BD44-01A3E3FB63F3}" sibTransId="{9EED4173-2633-4E18-A8F1-2AEC0A4E25F1}"/>
    <dgm:cxn modelId="{08613AD7-61F6-4076-A416-229E1C08C3AD}" srcId="{E0155D8D-41DA-4EA7-830D-16E8AB1FB41A}" destId="{8868DA0E-947D-44A5-91AD-A2D381616177}" srcOrd="6" destOrd="0" parTransId="{559FE6BC-C85A-48E0-90EF-77917EDF305F}" sibTransId="{B9448AB2-B753-45C7-AD6B-623257ED6FF1}"/>
    <dgm:cxn modelId="{BCBA84DE-9370-4148-A530-91135BB4C2CA}" type="presOf" srcId="{974D738E-E50B-45CA-82B6-4C5847C2DC9A}" destId="{8389D2BC-8EAD-4742-A8A9-7029BC637F6A}" srcOrd="0" destOrd="0" presId="urn:microsoft.com/office/officeart/2005/8/layout/process4"/>
    <dgm:cxn modelId="{B4B531E7-F948-40E4-97E9-6F0F7CFDF36D}" srcId="{E0155D8D-41DA-4EA7-830D-16E8AB1FB41A}" destId="{B7B2C961-667E-4033-9DF8-2E58D49B652F}" srcOrd="1" destOrd="0" parTransId="{E37F1B86-43D7-4F2E-9434-7A21F03654EF}" sibTransId="{040FE581-DEBB-4FFD-9791-335EC844885B}"/>
    <dgm:cxn modelId="{20DCDBE9-9D23-46DE-9D60-A97C43AB065F}" type="presOf" srcId="{56A423E9-60BA-40DC-BB2F-A5DE852C0F9F}" destId="{BCC93C91-1FF2-40A1-ABB4-DB11242A3BB4}" srcOrd="0" destOrd="0" presId="urn:microsoft.com/office/officeart/2005/8/layout/process4"/>
    <dgm:cxn modelId="{55274FD4-939F-4B7C-B925-7F05A36D274F}" type="presParOf" srcId="{B9B5F6C9-077C-49D2-B593-E137239AFFA7}" destId="{6EC35D0B-D9FA-4E67-AA22-58596075BA53}" srcOrd="0" destOrd="0" presId="urn:microsoft.com/office/officeart/2005/8/layout/process4"/>
    <dgm:cxn modelId="{C8DA734A-C125-4976-B8DC-1BBBA26B9B85}" type="presParOf" srcId="{6EC35D0B-D9FA-4E67-AA22-58596075BA53}" destId="{B3300BCD-4758-4A23-B05E-D549D8759D40}" srcOrd="0" destOrd="0" presId="urn:microsoft.com/office/officeart/2005/8/layout/process4"/>
    <dgm:cxn modelId="{25CA5740-AFAE-4D85-9AF9-84C3D955D471}" type="presParOf" srcId="{6EC35D0B-D9FA-4E67-AA22-58596075BA53}" destId="{A868968B-D7D5-43FB-BB20-7BA867559F9B}" srcOrd="1" destOrd="0" presId="urn:microsoft.com/office/officeart/2005/8/layout/process4"/>
    <dgm:cxn modelId="{9D66506D-D744-4396-A105-170C29D16ADE}" type="presParOf" srcId="{6EC35D0B-D9FA-4E67-AA22-58596075BA53}" destId="{7593CEA9-8D0F-4C8F-B13E-50951E363B4C}" srcOrd="2" destOrd="0" presId="urn:microsoft.com/office/officeart/2005/8/layout/process4"/>
    <dgm:cxn modelId="{0A2324E1-C5EC-4CDE-AE5A-80B0F16A5AD1}" type="presParOf" srcId="{7593CEA9-8D0F-4C8F-B13E-50951E363B4C}" destId="{07FD7727-DF9A-4AB9-9CAD-5A1A0269D7BB}" srcOrd="0" destOrd="0" presId="urn:microsoft.com/office/officeart/2005/8/layout/process4"/>
    <dgm:cxn modelId="{9D480102-309D-42D2-AD68-FCE090F8E693}" type="presParOf" srcId="{7593CEA9-8D0F-4C8F-B13E-50951E363B4C}" destId="{05DDD480-48C8-4F5F-B47E-C2C8E0E1A47D}" srcOrd="1" destOrd="0" presId="urn:microsoft.com/office/officeart/2005/8/layout/process4"/>
    <dgm:cxn modelId="{2279D369-1BC5-4FDD-B056-C647F9633B5B}" type="presParOf" srcId="{7593CEA9-8D0F-4C8F-B13E-50951E363B4C}" destId="{383E2482-5B55-4678-94C8-E066E4B84CD2}" srcOrd="2" destOrd="0" presId="urn:microsoft.com/office/officeart/2005/8/layout/process4"/>
    <dgm:cxn modelId="{29021082-052B-44C3-9801-03F4210AD3B1}" type="presParOf" srcId="{7593CEA9-8D0F-4C8F-B13E-50951E363B4C}" destId="{5C84A2F4-C75A-4B7D-8A19-384FAEA6DFD2}" srcOrd="3" destOrd="0" presId="urn:microsoft.com/office/officeart/2005/8/layout/process4"/>
    <dgm:cxn modelId="{80EF8BB9-BDAB-48CE-AD85-F1D5FF6F152C}" type="presParOf" srcId="{7593CEA9-8D0F-4C8F-B13E-50951E363B4C}" destId="{8389D2BC-8EAD-4742-A8A9-7029BC637F6A}" srcOrd="4" destOrd="0" presId="urn:microsoft.com/office/officeart/2005/8/layout/process4"/>
    <dgm:cxn modelId="{F7473A45-3467-4633-A84F-E871DAF7A429}" type="presParOf" srcId="{7593CEA9-8D0F-4C8F-B13E-50951E363B4C}" destId="{BCC93C91-1FF2-40A1-ABB4-DB11242A3BB4}" srcOrd="5" destOrd="0" presId="urn:microsoft.com/office/officeart/2005/8/layout/process4"/>
    <dgm:cxn modelId="{1C1B69F7-6390-4A74-808E-E4C0D9851706}" type="presParOf" srcId="{7593CEA9-8D0F-4C8F-B13E-50951E363B4C}" destId="{3A9E4F6B-C4B8-4462-B32B-1272D927227C}" srcOrd="6" destOrd="0" presId="urn:microsoft.com/office/officeart/2005/8/layout/process4"/>
    <dgm:cxn modelId="{7821595B-27F0-40CB-B08F-D06307C8A765}" type="presParOf" srcId="{B9B5F6C9-077C-49D2-B593-E137239AFFA7}" destId="{F2C480DE-884B-471D-B600-050EC556FEA9}" srcOrd="1" destOrd="0" presId="urn:microsoft.com/office/officeart/2005/8/layout/process4"/>
    <dgm:cxn modelId="{769D723D-E945-4F81-810E-5D1988E73FD8}" type="presParOf" srcId="{B9B5F6C9-077C-49D2-B593-E137239AFFA7}" destId="{86EF5F9A-31CA-4E87-BA55-FA6095923F7E}" srcOrd="2" destOrd="0" presId="urn:microsoft.com/office/officeart/2005/8/layout/process4"/>
    <dgm:cxn modelId="{02681BB5-AD07-4EB3-AA6F-1A5837A2A55F}" type="presParOf" srcId="{86EF5F9A-31CA-4E87-BA55-FA6095923F7E}" destId="{09D81A14-663A-48D4-B42F-C98B34A165E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968B-D7D5-43FB-BB20-7BA867559F9B}">
      <dsp:nvSpPr>
        <dsp:cNvPr id="0" name=""/>
        <dsp:cNvSpPr/>
      </dsp:nvSpPr>
      <dsp:spPr>
        <a:xfrm>
          <a:off x="0" y="1947899"/>
          <a:ext cx="10728325" cy="127803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ES" sz="1800" kern="1200"/>
            <a:t>Analizar los datos puede ayudar a:</a:t>
          </a:r>
          <a:endParaRPr lang="en-US" sz="1800" kern="1200"/>
        </a:p>
      </dsp:txBody>
      <dsp:txXfrm>
        <a:off x="0" y="1947899"/>
        <a:ext cx="10728325" cy="690137"/>
      </dsp:txXfrm>
    </dsp:sp>
    <dsp:sp modelId="{07FD7727-DF9A-4AB9-9CAD-5A1A0269D7BB}">
      <dsp:nvSpPr>
        <dsp:cNvPr id="0" name=""/>
        <dsp:cNvSpPr/>
      </dsp:nvSpPr>
      <dsp:spPr>
        <a:xfrm>
          <a:off x="1309" y="2612476"/>
          <a:ext cx="1532243" cy="587895"/>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s-ES" sz="1300" kern="1200"/>
            <a:t>Test con mejores resultados clínicos.</a:t>
          </a:r>
          <a:endParaRPr lang="en-US" sz="1300" kern="1200"/>
        </a:p>
      </dsp:txBody>
      <dsp:txXfrm>
        <a:off x="1309" y="2612476"/>
        <a:ext cx="1532243" cy="587895"/>
      </dsp:txXfrm>
    </dsp:sp>
    <dsp:sp modelId="{05DDD480-48C8-4F5F-B47E-C2C8E0E1A47D}">
      <dsp:nvSpPr>
        <dsp:cNvPr id="0" name=""/>
        <dsp:cNvSpPr/>
      </dsp:nvSpPr>
      <dsp:spPr>
        <a:xfrm>
          <a:off x="1533553" y="2612476"/>
          <a:ext cx="1532243" cy="587895"/>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s-ES" sz="1300" kern="1200"/>
            <a:t>Diseño de nuevos tratamientos.</a:t>
          </a:r>
          <a:endParaRPr lang="en-US" sz="1300" kern="1200"/>
        </a:p>
      </dsp:txBody>
      <dsp:txXfrm>
        <a:off x="1533553" y="2612476"/>
        <a:ext cx="1532243" cy="587895"/>
      </dsp:txXfrm>
    </dsp:sp>
    <dsp:sp modelId="{383E2482-5B55-4678-94C8-E066E4B84CD2}">
      <dsp:nvSpPr>
        <dsp:cNvPr id="0" name=""/>
        <dsp:cNvSpPr/>
      </dsp:nvSpPr>
      <dsp:spPr>
        <a:xfrm>
          <a:off x="3065796" y="2612476"/>
          <a:ext cx="1532243" cy="587895"/>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s-ES" sz="1300" kern="1200"/>
            <a:t>Reducción de errores médicos.</a:t>
          </a:r>
          <a:endParaRPr lang="en-US" sz="1300" kern="1200"/>
        </a:p>
      </dsp:txBody>
      <dsp:txXfrm>
        <a:off x="3065796" y="2612476"/>
        <a:ext cx="1532243" cy="587895"/>
      </dsp:txXfrm>
    </dsp:sp>
    <dsp:sp modelId="{5C84A2F4-C75A-4B7D-8A19-384FAEA6DFD2}">
      <dsp:nvSpPr>
        <dsp:cNvPr id="0" name=""/>
        <dsp:cNvSpPr/>
      </dsp:nvSpPr>
      <dsp:spPr>
        <a:xfrm>
          <a:off x="4598040" y="2612476"/>
          <a:ext cx="1532243" cy="587895"/>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s-ES" sz="1300" kern="1200"/>
            <a:t>Medidas de prevención más eficaces.</a:t>
          </a:r>
          <a:endParaRPr lang="en-US" sz="1300" kern="1200"/>
        </a:p>
      </dsp:txBody>
      <dsp:txXfrm>
        <a:off x="4598040" y="2612476"/>
        <a:ext cx="1532243" cy="587895"/>
      </dsp:txXfrm>
    </dsp:sp>
    <dsp:sp modelId="{8389D2BC-8EAD-4742-A8A9-7029BC637F6A}">
      <dsp:nvSpPr>
        <dsp:cNvPr id="0" name=""/>
        <dsp:cNvSpPr/>
      </dsp:nvSpPr>
      <dsp:spPr>
        <a:xfrm>
          <a:off x="6130284" y="2612476"/>
          <a:ext cx="1532243" cy="587895"/>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s-ES" sz="1300" kern="1200" dirty="0"/>
            <a:t>Trato personalizado.</a:t>
          </a:r>
          <a:endParaRPr lang="en-US" sz="1300" kern="1200" dirty="0"/>
        </a:p>
      </dsp:txBody>
      <dsp:txXfrm>
        <a:off x="6130284" y="2612476"/>
        <a:ext cx="1532243" cy="587895"/>
      </dsp:txXfrm>
    </dsp:sp>
    <dsp:sp modelId="{BCC93C91-1FF2-40A1-ABB4-DB11242A3BB4}">
      <dsp:nvSpPr>
        <dsp:cNvPr id="0" name=""/>
        <dsp:cNvSpPr/>
      </dsp:nvSpPr>
      <dsp:spPr>
        <a:xfrm>
          <a:off x="7662528" y="2612476"/>
          <a:ext cx="1532243" cy="587895"/>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Reducción</a:t>
          </a:r>
          <a:r>
            <a:rPr lang="en-US" sz="1300" kern="1200" dirty="0"/>
            <a:t> de </a:t>
          </a:r>
          <a:r>
            <a:rPr lang="en-US" sz="1300" kern="1200" dirty="0" err="1"/>
            <a:t>los</a:t>
          </a:r>
          <a:r>
            <a:rPr lang="en-US" sz="1300" kern="1200" dirty="0"/>
            <a:t> </a:t>
          </a:r>
          <a:r>
            <a:rPr lang="en-US" sz="1300" kern="1200" dirty="0" err="1"/>
            <a:t>costes</a:t>
          </a:r>
          <a:r>
            <a:rPr lang="en-US" sz="1300" kern="1200" dirty="0"/>
            <a:t>.</a:t>
          </a:r>
        </a:p>
      </dsp:txBody>
      <dsp:txXfrm>
        <a:off x="7662528" y="2612476"/>
        <a:ext cx="1532243" cy="587895"/>
      </dsp:txXfrm>
    </dsp:sp>
    <dsp:sp modelId="{3A9E4F6B-C4B8-4462-B32B-1272D927227C}">
      <dsp:nvSpPr>
        <dsp:cNvPr id="0" name=""/>
        <dsp:cNvSpPr/>
      </dsp:nvSpPr>
      <dsp:spPr>
        <a:xfrm>
          <a:off x="9194771" y="2612476"/>
          <a:ext cx="1532243" cy="587895"/>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Ahorra</a:t>
          </a:r>
          <a:r>
            <a:rPr lang="en-US" sz="1300" kern="1200" dirty="0"/>
            <a:t> </a:t>
          </a:r>
          <a:r>
            <a:rPr lang="en-US" sz="1300" kern="1200" dirty="0" err="1"/>
            <a:t>tiempo</a:t>
          </a:r>
          <a:r>
            <a:rPr lang="en-US" sz="1300" kern="1200" dirty="0"/>
            <a:t>.</a:t>
          </a:r>
        </a:p>
      </dsp:txBody>
      <dsp:txXfrm>
        <a:off x="9194771" y="2612476"/>
        <a:ext cx="1532243" cy="587895"/>
      </dsp:txXfrm>
    </dsp:sp>
    <dsp:sp modelId="{09D81A14-663A-48D4-B42F-C98B34A165E3}">
      <dsp:nvSpPr>
        <dsp:cNvPr id="0" name=""/>
        <dsp:cNvSpPr/>
      </dsp:nvSpPr>
      <dsp:spPr>
        <a:xfrm rot="10800000">
          <a:off x="0" y="1455"/>
          <a:ext cx="10728325" cy="1965614"/>
        </a:xfrm>
        <a:prstGeom prst="upArrowCallou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ES" sz="1800" kern="1200"/>
            <a:t>Los datos en el sector de la salud son muy variados (datos personales, clínicos, administrativos, datos procedentes de medios sociales…), toda esa información es fundamental para lograr una medicina más eficaz, es decir, una medicina más personalizada, predictiva, preventiva y poblacional.</a:t>
          </a:r>
          <a:endParaRPr lang="en-US" sz="1800" kern="1200"/>
        </a:p>
      </dsp:txBody>
      <dsp:txXfrm rot="10800000">
        <a:off x="0" y="1455"/>
        <a:ext cx="10728325" cy="12771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Thursday, October 13,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60797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Thursday, October 13,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403966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Thursday, October 13,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422974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Thursday, October 13,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9939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Thursday, October 13,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73496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Thursday, October 13,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86459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Thursday, October 13,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51680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Thursday, October 13,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14067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Thursday, October 13,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90266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Thursday, October 13,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28892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Thursday, October 13,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6609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Thursday, October 13,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345553511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3AD9F9F-32CE-A2C6-03F7-6C07ACB6BFA2}"/>
              </a:ext>
            </a:extLst>
          </p:cNvPr>
          <p:cNvSpPr>
            <a:spLocks noGrp="1"/>
          </p:cNvSpPr>
          <p:nvPr>
            <p:ph type="ctrTitle"/>
          </p:nvPr>
        </p:nvSpPr>
        <p:spPr>
          <a:xfrm>
            <a:off x="1349567" y="619199"/>
            <a:ext cx="9492866" cy="576000"/>
          </a:xfrm>
        </p:spPr>
        <p:txBody>
          <a:bodyPr wrap="square" anchor="t">
            <a:normAutofit/>
          </a:bodyPr>
          <a:lstStyle/>
          <a:p>
            <a:pPr>
              <a:lnSpc>
                <a:spcPct val="90000"/>
              </a:lnSpc>
            </a:pPr>
            <a:r>
              <a:rPr lang="es-ES" sz="2700"/>
              <a:t>¿Conoces más caso de la vida real dónde se aplica el Big Data?</a:t>
            </a:r>
            <a:endParaRPr lang="es-ES" sz="2700" dirty="0"/>
          </a:p>
        </p:txBody>
      </p:sp>
      <p:grpSp>
        <p:nvGrpSpPr>
          <p:cNvPr id="13" name="Group 12">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19"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Picture 3" descr="Una tarjeta de circuito de computadora">
            <a:extLst>
              <a:ext uri="{FF2B5EF4-FFF2-40B4-BE49-F238E27FC236}">
                <a16:creationId xmlns:a16="http://schemas.microsoft.com/office/drawing/2014/main" id="{2E7CE147-DED5-DC73-ADA4-288C419F477F}"/>
              </a:ext>
            </a:extLst>
          </p:cNvPr>
          <p:cNvPicPr>
            <a:picLocks noChangeAspect="1"/>
          </p:cNvPicPr>
          <p:nvPr/>
        </p:nvPicPr>
        <p:blipFill rotWithShape="1">
          <a:blip r:embed="rId2"/>
          <a:srcRect t="24889" b="25855"/>
          <a:stretch/>
        </p:blipFill>
        <p:spPr>
          <a:xfrm>
            <a:off x="20" y="2124079"/>
            <a:ext cx="12191980" cy="4008527"/>
          </a:xfrm>
          <a:custGeom>
            <a:avLst/>
            <a:gdLst/>
            <a:ahLst/>
            <a:cxnLst/>
            <a:rect l="l" t="t" r="r" b="b"/>
            <a:pathLst>
              <a:path w="12192000" h="4008527">
                <a:moveTo>
                  <a:pt x="4189346" y="67"/>
                </a:moveTo>
                <a:cubicBezTo>
                  <a:pt x="6609616" y="-2813"/>
                  <a:pt x="11142685" y="89351"/>
                  <a:pt x="11767395" y="89351"/>
                </a:cubicBezTo>
                <a:cubicBezTo>
                  <a:pt x="11866707" y="89351"/>
                  <a:pt x="11953607" y="89351"/>
                  <a:pt x="12029645" y="89351"/>
                </a:cubicBezTo>
                <a:lnTo>
                  <a:pt x="12192000" y="89351"/>
                </a:lnTo>
                <a:lnTo>
                  <a:pt x="12192000" y="3985854"/>
                </a:lnTo>
                <a:lnTo>
                  <a:pt x="12191997" y="3985854"/>
                </a:lnTo>
                <a:lnTo>
                  <a:pt x="12191997" y="3974419"/>
                </a:lnTo>
                <a:lnTo>
                  <a:pt x="12184243" y="3974470"/>
                </a:lnTo>
                <a:cubicBezTo>
                  <a:pt x="11170126" y="3981070"/>
                  <a:pt x="9547540" y="3991630"/>
                  <a:pt x="6951408" y="4008527"/>
                </a:cubicBezTo>
                <a:cubicBezTo>
                  <a:pt x="6951408" y="4008527"/>
                  <a:pt x="6951408" y="4008527"/>
                  <a:pt x="3941397" y="3963467"/>
                </a:cubicBezTo>
                <a:cubicBezTo>
                  <a:pt x="3941397" y="3963467"/>
                  <a:pt x="3941397" y="3963467"/>
                  <a:pt x="1332721" y="3963467"/>
                </a:cubicBezTo>
                <a:cubicBezTo>
                  <a:pt x="1232387" y="3963467"/>
                  <a:pt x="831053" y="3963467"/>
                  <a:pt x="329384" y="3963467"/>
                </a:cubicBezTo>
                <a:lnTo>
                  <a:pt x="0" y="3969926"/>
                </a:lnTo>
                <a:lnTo>
                  <a:pt x="0" y="40691"/>
                </a:lnTo>
                <a:lnTo>
                  <a:pt x="20858" y="40713"/>
                </a:lnTo>
                <a:cubicBezTo>
                  <a:pt x="1271033" y="41633"/>
                  <a:pt x="2406326" y="39179"/>
                  <a:pt x="2925316" y="19546"/>
                </a:cubicBezTo>
                <a:cubicBezTo>
                  <a:pt x="3184813" y="6458"/>
                  <a:pt x="3630821" y="732"/>
                  <a:pt x="4189346" y="67"/>
                </a:cubicBezTo>
                <a:close/>
              </a:path>
            </a:pathLst>
          </a:custGeom>
        </p:spPr>
      </p:pic>
    </p:spTree>
    <p:extLst>
      <p:ext uri="{BB962C8B-B14F-4D97-AF65-F5344CB8AC3E}">
        <p14:creationId xmlns:p14="http://schemas.microsoft.com/office/powerpoint/2010/main" val="89448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08932-4FBA-1519-E522-04989ABA325F}"/>
              </a:ext>
            </a:extLst>
          </p:cNvPr>
          <p:cNvSpPr>
            <a:spLocks noGrp="1"/>
          </p:cNvSpPr>
          <p:nvPr>
            <p:ph type="title"/>
          </p:nvPr>
        </p:nvSpPr>
        <p:spPr/>
        <p:txBody>
          <a:bodyPr/>
          <a:lstStyle/>
          <a:p>
            <a:r>
              <a:rPr lang="es-ES" dirty="0"/>
              <a:t>Big Data aplicado a la Salud Pública</a:t>
            </a:r>
          </a:p>
        </p:txBody>
      </p:sp>
      <p:graphicFrame>
        <p:nvGraphicFramePr>
          <p:cNvPr id="18" name="Marcador de contenido 2">
            <a:extLst>
              <a:ext uri="{FF2B5EF4-FFF2-40B4-BE49-F238E27FC236}">
                <a16:creationId xmlns:a16="http://schemas.microsoft.com/office/drawing/2014/main" id="{A4AF4734-9FC7-6F82-996C-7092993F0DC7}"/>
              </a:ext>
            </a:extLst>
          </p:cNvPr>
          <p:cNvGraphicFramePr>
            <a:graphicFrameLocks noGrp="1"/>
          </p:cNvGraphicFramePr>
          <p:nvPr>
            <p:ph idx="1"/>
            <p:extLst>
              <p:ext uri="{D42A27DB-BD31-4B8C-83A1-F6EECF244321}">
                <p14:modId xmlns:p14="http://schemas.microsoft.com/office/powerpoint/2010/main" val="2850047767"/>
              </p:ext>
            </p:extLst>
          </p:nvPr>
        </p:nvGraphicFramePr>
        <p:xfrm>
          <a:off x="720725" y="2541588"/>
          <a:ext cx="10728325" cy="3227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29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9D6223-8D87-4038-BE74-D5224B024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6FBF49-EC0D-4E09-A77B-DB4E8257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3AA13D0-BF0A-4B8F-9FD6-CAE2DCD93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9705717" cy="6858000"/>
          </a:xfrm>
          <a:custGeom>
            <a:avLst/>
            <a:gdLst>
              <a:gd name="connsiteX0" fmla="*/ 0 w 9705717"/>
              <a:gd name="connsiteY0" fmla="*/ 0 h 6858000"/>
              <a:gd name="connsiteX1" fmla="*/ 8892014 w 9705717"/>
              <a:gd name="connsiteY1" fmla="*/ 0 h 6858000"/>
              <a:gd name="connsiteX2" fmla="*/ 8948109 w 9705717"/>
              <a:gd name="connsiteY2" fmla="*/ 119185 h 6858000"/>
              <a:gd name="connsiteX3" fmla="*/ 9361712 w 9705717"/>
              <a:gd name="connsiteY3" fmla="*/ 1009060 h 6858000"/>
              <a:gd name="connsiteX4" fmla="*/ 9569814 w 9705717"/>
              <a:gd name="connsiteY4" fmla="*/ 4722415 h 6858000"/>
              <a:gd name="connsiteX5" fmla="*/ 8937785 w 9705717"/>
              <a:gd name="connsiteY5" fmla="*/ 6619105 h 6858000"/>
              <a:gd name="connsiteX6" fmla="*/ 8749280 w 9705717"/>
              <a:gd name="connsiteY6" fmla="*/ 6858000 h 6858000"/>
              <a:gd name="connsiteX7" fmla="*/ 0 w 970571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05717" h="6858000">
                <a:moveTo>
                  <a:pt x="0" y="0"/>
                </a:moveTo>
                <a:lnTo>
                  <a:pt x="8892014" y="0"/>
                </a:lnTo>
                <a:lnTo>
                  <a:pt x="8948109" y="119185"/>
                </a:lnTo>
                <a:cubicBezTo>
                  <a:pt x="9080774" y="406683"/>
                  <a:pt x="9216041" y="706568"/>
                  <a:pt x="9361712" y="1009060"/>
                </a:cubicBezTo>
                <a:cubicBezTo>
                  <a:pt x="9986018" y="2093861"/>
                  <a:pt x="9569814" y="4346908"/>
                  <a:pt x="9569814" y="4722415"/>
                </a:cubicBezTo>
                <a:cubicBezTo>
                  <a:pt x="9569814" y="5635108"/>
                  <a:pt x="9260912" y="6189243"/>
                  <a:pt x="8937785" y="6619105"/>
                </a:cubicBezTo>
                <a:lnTo>
                  <a:pt x="8749280"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ítulo 1">
            <a:extLst>
              <a:ext uri="{FF2B5EF4-FFF2-40B4-BE49-F238E27FC236}">
                <a16:creationId xmlns:a16="http://schemas.microsoft.com/office/drawing/2014/main" id="{470F2D66-8820-36F7-BA5C-2B61CAB0CD1F}"/>
              </a:ext>
            </a:extLst>
          </p:cNvPr>
          <p:cNvSpPr>
            <a:spLocks noGrp="1"/>
          </p:cNvSpPr>
          <p:nvPr>
            <p:ph type="title"/>
          </p:nvPr>
        </p:nvSpPr>
        <p:spPr>
          <a:xfrm>
            <a:off x="720000" y="619200"/>
            <a:ext cx="6911974" cy="1477328"/>
          </a:xfrm>
        </p:spPr>
        <p:txBody>
          <a:bodyPr wrap="square" anchor="ctr">
            <a:normAutofit/>
          </a:bodyPr>
          <a:lstStyle/>
          <a:p>
            <a:r>
              <a:rPr lang="es-ES" dirty="0"/>
              <a:t>Ejemplo real</a:t>
            </a:r>
          </a:p>
        </p:txBody>
      </p:sp>
      <p:sp>
        <p:nvSpPr>
          <p:cNvPr id="3" name="Marcador de contenido 2">
            <a:extLst>
              <a:ext uri="{FF2B5EF4-FFF2-40B4-BE49-F238E27FC236}">
                <a16:creationId xmlns:a16="http://schemas.microsoft.com/office/drawing/2014/main" id="{EB621D86-180A-6780-D776-6D904EC17E1C}"/>
              </a:ext>
            </a:extLst>
          </p:cNvPr>
          <p:cNvSpPr>
            <a:spLocks noGrp="1"/>
          </p:cNvSpPr>
          <p:nvPr>
            <p:ph idx="1"/>
          </p:nvPr>
        </p:nvSpPr>
        <p:spPr>
          <a:xfrm>
            <a:off x="720000" y="2541600"/>
            <a:ext cx="6911975" cy="3216273"/>
          </a:xfrm>
        </p:spPr>
        <p:txBody>
          <a:bodyPr>
            <a:normAutofit/>
          </a:bodyPr>
          <a:lstStyle/>
          <a:p>
            <a:r>
              <a:rPr lang="es-ES" dirty="0"/>
              <a:t>Un ejemplo del Big Data aplicado a la salud pública es el caso del Covid-19, puesto que gracias al análisis de datos se lograron estudiar patrones de propagación, se consiguieron generar modelos predictivos para determinar cuándo es probable que se produzca un brote o rebrote entre la población de una zona en concreto.</a:t>
            </a:r>
          </a:p>
        </p:txBody>
      </p:sp>
      <p:sp>
        <p:nvSpPr>
          <p:cNvPr id="14" name="Freeform 10">
            <a:extLst>
              <a:ext uri="{FF2B5EF4-FFF2-40B4-BE49-F238E27FC236}">
                <a16:creationId xmlns:a16="http://schemas.microsoft.com/office/drawing/2014/main" id="{15BE2CF8-7196-4BC3-B312-B0EE486D9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8226571" y="2916066"/>
            <a:ext cx="3518890" cy="3293724"/>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70247180"/>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34381F"/>
      </a:dk2>
      <a:lt2>
        <a:srgbClr val="E8E2E3"/>
      </a:lt2>
      <a:accent1>
        <a:srgbClr val="43B19E"/>
      </a:accent1>
      <a:accent2>
        <a:srgbClr val="39B36B"/>
      </a:accent2>
      <a:accent3>
        <a:srgbClr val="46B645"/>
      </a:accent3>
      <a:accent4>
        <a:srgbClr val="6DB339"/>
      </a:accent4>
      <a:accent5>
        <a:srgbClr val="98A940"/>
      </a:accent5>
      <a:accent6>
        <a:srgbClr val="B39439"/>
      </a:accent6>
      <a:hlink>
        <a:srgbClr val="6B892D"/>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26</TotalTime>
  <Words>171</Words>
  <Application>Microsoft Office PowerPoint</Application>
  <PresentationFormat>Panorámica</PresentationFormat>
  <Paragraphs>13</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Avenir Next LT Pro</vt:lpstr>
      <vt:lpstr>Sagona Book</vt:lpstr>
      <vt:lpstr>The Hand Extrablack</vt:lpstr>
      <vt:lpstr>BlobVTI</vt:lpstr>
      <vt:lpstr>¿Conoces más caso de la vida real dónde se aplica el Big Data?</vt:lpstr>
      <vt:lpstr>Big Data aplicado a la Salud Pública</vt:lpstr>
      <vt:lpstr>Ejemplo real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¿Conoces más caso de la vida real dónde se aplica el Big Data?</dc:title>
  <dc:creator>JOSÉ LUIS OBIANG  ELA NANGUAN</dc:creator>
  <cp:lastModifiedBy>JOSÉ LUIS OBIANG  ELA NANGUAN</cp:lastModifiedBy>
  <cp:revision>2</cp:revision>
  <dcterms:created xsi:type="dcterms:W3CDTF">2022-10-13T18:40:56Z</dcterms:created>
  <dcterms:modified xsi:type="dcterms:W3CDTF">2022-10-13T19:08:26Z</dcterms:modified>
</cp:coreProperties>
</file>