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AA47F9F-35DF-43F6-856A-9BBEAE5710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FC1471-EFEE-44C0-AAA4-E938E680F77C}">
      <dgm:prSet/>
      <dgm:spPr/>
      <dgm:t>
        <a:bodyPr/>
        <a:lstStyle/>
        <a:p>
          <a:r>
            <a:rPr lang="es-ES"/>
            <a:t>Un informe sobre paginas Web que cumplan las siguientes “Leyes de Gestalt” (El informe se acompañará de capturas de pantalla de las distintas páginas que cumplan las siguientes leyes. Se debe indicar la página y EN QUÉ PARTE DE LA PÁGINA SE APLICA DICHA LEY): Una página que cumpla la “Ley de Proximidad”, una página que cumpla la “Ley de Similitud”, una página que cumpla la “Ley de Cierre”, una página que cumpla la “Ley de Continuidad”, una página que cumpla la “Ley de Simetría y una página que cumpla la “Ley de Experiencia”..</a:t>
          </a:r>
          <a:endParaRPr lang="en-US"/>
        </a:p>
      </dgm:t>
    </dgm:pt>
    <dgm:pt modelId="{9FF3DCD1-C8D0-4DBA-906D-EA07D92EA704}" type="parTrans" cxnId="{D1943ABE-6A1A-4133-B233-A63E91712719}">
      <dgm:prSet/>
      <dgm:spPr/>
      <dgm:t>
        <a:bodyPr/>
        <a:lstStyle/>
        <a:p>
          <a:endParaRPr lang="en-US"/>
        </a:p>
      </dgm:t>
    </dgm:pt>
    <dgm:pt modelId="{3F570057-3E20-47B6-A6B6-00C6125E8899}" type="sibTrans" cxnId="{D1943ABE-6A1A-4133-B233-A63E91712719}">
      <dgm:prSet/>
      <dgm:spPr/>
      <dgm:t>
        <a:bodyPr/>
        <a:lstStyle/>
        <a:p>
          <a:endParaRPr lang="en-US"/>
        </a:p>
      </dgm:t>
    </dgm:pt>
    <dgm:pt modelId="{AE7145A5-B8DB-4D3C-9512-73309C1A9CBF}">
      <dgm:prSet/>
      <dgm:spPr/>
      <dgm:t>
        <a:bodyPr/>
        <a:lstStyle/>
        <a:p>
          <a:r>
            <a:rPr lang="es-ES"/>
            <a:t>Un informe sobre 2 "elementos icónicos" que presenten una buena comprensión intuitiva o affordances (fotos + informe explicativo).</a:t>
          </a:r>
          <a:endParaRPr lang="en-US"/>
        </a:p>
      </dgm:t>
    </dgm:pt>
    <dgm:pt modelId="{EDE62545-DBF1-4347-805F-4AAD3A2C26B2}" type="parTrans" cxnId="{23F1EE6A-9D94-4337-9F76-EE774D480B02}">
      <dgm:prSet/>
      <dgm:spPr/>
      <dgm:t>
        <a:bodyPr/>
        <a:lstStyle/>
        <a:p>
          <a:endParaRPr lang="en-US"/>
        </a:p>
      </dgm:t>
    </dgm:pt>
    <dgm:pt modelId="{0EDB0561-B06D-495D-9F10-EE6D6B8C43A9}" type="sibTrans" cxnId="{23F1EE6A-9D94-4337-9F76-EE774D480B02}">
      <dgm:prSet/>
      <dgm:spPr/>
      <dgm:t>
        <a:bodyPr/>
        <a:lstStyle/>
        <a:p>
          <a:endParaRPr lang="en-US"/>
        </a:p>
      </dgm:t>
    </dgm:pt>
    <dgm:pt modelId="{28E591D0-1A1A-4206-9760-C0823403CD24}">
      <dgm:prSet/>
      <dgm:spPr/>
      <dgm:t>
        <a:bodyPr/>
        <a:lstStyle/>
        <a:p>
          <a:r>
            <a:rPr lang="es-ES"/>
            <a:t>Un informe sobre 2 "elementos icónicos" cuya compresión intuitiva sea discutible (fotos + informe explicativo).</a:t>
          </a:r>
          <a:endParaRPr lang="en-US"/>
        </a:p>
      </dgm:t>
    </dgm:pt>
    <dgm:pt modelId="{082B9D8B-AFE0-4313-BA3B-B7E6ACF4CE54}" type="parTrans" cxnId="{EEEB94FA-5CAF-4473-B1F6-7FC6BB166DF9}">
      <dgm:prSet/>
      <dgm:spPr/>
      <dgm:t>
        <a:bodyPr/>
        <a:lstStyle/>
        <a:p>
          <a:endParaRPr lang="en-US"/>
        </a:p>
      </dgm:t>
    </dgm:pt>
    <dgm:pt modelId="{C6C96230-4968-407B-BEC3-D866FB3CAFBE}" type="sibTrans" cxnId="{EEEB94FA-5CAF-4473-B1F6-7FC6BB166DF9}">
      <dgm:prSet/>
      <dgm:spPr/>
      <dgm:t>
        <a:bodyPr/>
        <a:lstStyle/>
        <a:p>
          <a:endParaRPr lang="en-US"/>
        </a:p>
      </dgm:t>
    </dgm:pt>
    <dgm:pt modelId="{4538B8AD-D34D-4860-BF5C-4B23173918E4}" type="pres">
      <dgm:prSet presAssocID="{CAA47F9F-35DF-43F6-856A-9BBEAE57109C}" presName="root" presStyleCnt="0">
        <dgm:presLayoutVars>
          <dgm:dir/>
          <dgm:resizeHandles val="exact"/>
        </dgm:presLayoutVars>
      </dgm:prSet>
      <dgm:spPr/>
    </dgm:pt>
    <dgm:pt modelId="{E7F971DD-337A-4FC7-8945-FD649087FB08}" type="pres">
      <dgm:prSet presAssocID="{E1FC1471-EFEE-44C0-AAA4-E938E680F77C}" presName="compNode" presStyleCnt="0"/>
      <dgm:spPr/>
    </dgm:pt>
    <dgm:pt modelId="{3AACE67D-A008-4072-88CE-87F032606342}" type="pres">
      <dgm:prSet presAssocID="{E1FC1471-EFEE-44C0-AAA4-E938E680F77C}" presName="bgRect" presStyleLbl="bgShp" presStyleIdx="0" presStyleCnt="3"/>
      <dgm:spPr/>
    </dgm:pt>
    <dgm:pt modelId="{2D547380-DD4D-4472-9BFE-C3412C564DFA}" type="pres">
      <dgm:prSet presAssocID="{E1FC1471-EFEE-44C0-AAA4-E938E680F7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091CBA0D-03A3-4975-9137-A4D6BBF9BC63}" type="pres">
      <dgm:prSet presAssocID="{E1FC1471-EFEE-44C0-AAA4-E938E680F77C}" presName="spaceRect" presStyleCnt="0"/>
      <dgm:spPr/>
    </dgm:pt>
    <dgm:pt modelId="{D7392E10-5DA4-4858-8A09-BE0306510B86}" type="pres">
      <dgm:prSet presAssocID="{E1FC1471-EFEE-44C0-AAA4-E938E680F77C}" presName="parTx" presStyleLbl="revTx" presStyleIdx="0" presStyleCnt="3">
        <dgm:presLayoutVars>
          <dgm:chMax val="0"/>
          <dgm:chPref val="0"/>
        </dgm:presLayoutVars>
      </dgm:prSet>
      <dgm:spPr/>
    </dgm:pt>
    <dgm:pt modelId="{FC11D137-3B7B-4FBB-8CEE-FF5840EA5BC3}" type="pres">
      <dgm:prSet presAssocID="{3F570057-3E20-47B6-A6B6-00C6125E8899}" presName="sibTrans" presStyleCnt="0"/>
      <dgm:spPr/>
    </dgm:pt>
    <dgm:pt modelId="{B6BCA9F1-1B37-4637-8702-EDE4C41117C0}" type="pres">
      <dgm:prSet presAssocID="{AE7145A5-B8DB-4D3C-9512-73309C1A9CBF}" presName="compNode" presStyleCnt="0"/>
      <dgm:spPr/>
    </dgm:pt>
    <dgm:pt modelId="{3E8EEF7D-FAA6-4E8B-9F02-D6D0187BC14A}" type="pres">
      <dgm:prSet presAssocID="{AE7145A5-B8DB-4D3C-9512-73309C1A9CBF}" presName="bgRect" presStyleLbl="bgShp" presStyleIdx="1" presStyleCnt="3"/>
      <dgm:spPr/>
    </dgm:pt>
    <dgm:pt modelId="{6AC0B067-D0A4-4807-AF9C-150F9D29CF13}" type="pres">
      <dgm:prSet presAssocID="{AE7145A5-B8DB-4D3C-9512-73309C1A9C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n"/>
        </a:ext>
      </dgm:extLst>
    </dgm:pt>
    <dgm:pt modelId="{2EDA42D6-876C-4C61-B7BF-D1A54C109038}" type="pres">
      <dgm:prSet presAssocID="{AE7145A5-B8DB-4D3C-9512-73309C1A9CBF}" presName="spaceRect" presStyleCnt="0"/>
      <dgm:spPr/>
    </dgm:pt>
    <dgm:pt modelId="{7A3515E7-143B-4CBF-B4E5-60C3AEA3E264}" type="pres">
      <dgm:prSet presAssocID="{AE7145A5-B8DB-4D3C-9512-73309C1A9CBF}" presName="parTx" presStyleLbl="revTx" presStyleIdx="1" presStyleCnt="3">
        <dgm:presLayoutVars>
          <dgm:chMax val="0"/>
          <dgm:chPref val="0"/>
        </dgm:presLayoutVars>
      </dgm:prSet>
      <dgm:spPr/>
    </dgm:pt>
    <dgm:pt modelId="{C0CAB9E3-BB9C-4BED-A40F-ED16FA740D23}" type="pres">
      <dgm:prSet presAssocID="{0EDB0561-B06D-495D-9F10-EE6D6B8C43A9}" presName="sibTrans" presStyleCnt="0"/>
      <dgm:spPr/>
    </dgm:pt>
    <dgm:pt modelId="{FD2CFA1D-CF4D-45C7-910C-021E722BA0BE}" type="pres">
      <dgm:prSet presAssocID="{28E591D0-1A1A-4206-9760-C0823403CD24}" presName="compNode" presStyleCnt="0"/>
      <dgm:spPr/>
    </dgm:pt>
    <dgm:pt modelId="{582009DA-BE81-4E3F-94D6-40C0C0506AC4}" type="pres">
      <dgm:prSet presAssocID="{28E591D0-1A1A-4206-9760-C0823403CD24}" presName="bgRect" presStyleLbl="bgShp" presStyleIdx="2" presStyleCnt="3"/>
      <dgm:spPr/>
    </dgm:pt>
    <dgm:pt modelId="{FB6189B9-2BA1-4A8B-8D1E-E682AB66FFBF}" type="pres">
      <dgm:prSet presAssocID="{28E591D0-1A1A-4206-9760-C0823403CD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ágenes"/>
        </a:ext>
      </dgm:extLst>
    </dgm:pt>
    <dgm:pt modelId="{B8AC556C-3B61-49C4-A2DA-DBDF53764768}" type="pres">
      <dgm:prSet presAssocID="{28E591D0-1A1A-4206-9760-C0823403CD24}" presName="spaceRect" presStyleCnt="0"/>
      <dgm:spPr/>
    </dgm:pt>
    <dgm:pt modelId="{7C56EBD5-7D6C-4D4D-B590-BF5E4DB4E3BC}" type="pres">
      <dgm:prSet presAssocID="{28E591D0-1A1A-4206-9760-C0823403CD24}" presName="parTx" presStyleLbl="revTx" presStyleIdx="2" presStyleCnt="3">
        <dgm:presLayoutVars>
          <dgm:chMax val="0"/>
          <dgm:chPref val="0"/>
        </dgm:presLayoutVars>
      </dgm:prSet>
      <dgm:spPr/>
    </dgm:pt>
  </dgm:ptLst>
  <dgm:cxnLst>
    <dgm:cxn modelId="{5EC48443-2656-4DC3-AE49-46C0461069CD}" type="presOf" srcId="{AE7145A5-B8DB-4D3C-9512-73309C1A9CBF}" destId="{7A3515E7-143B-4CBF-B4E5-60C3AEA3E264}" srcOrd="0" destOrd="0" presId="urn:microsoft.com/office/officeart/2018/2/layout/IconVerticalSolidList"/>
    <dgm:cxn modelId="{FE5C2A68-127B-4D54-ADB1-129D79E8E368}" type="presOf" srcId="{28E591D0-1A1A-4206-9760-C0823403CD24}" destId="{7C56EBD5-7D6C-4D4D-B590-BF5E4DB4E3BC}" srcOrd="0" destOrd="0" presId="urn:microsoft.com/office/officeart/2018/2/layout/IconVerticalSolidList"/>
    <dgm:cxn modelId="{23F1EE6A-9D94-4337-9F76-EE774D480B02}" srcId="{CAA47F9F-35DF-43F6-856A-9BBEAE57109C}" destId="{AE7145A5-B8DB-4D3C-9512-73309C1A9CBF}" srcOrd="1" destOrd="0" parTransId="{EDE62545-DBF1-4347-805F-4AAD3A2C26B2}" sibTransId="{0EDB0561-B06D-495D-9F10-EE6D6B8C43A9}"/>
    <dgm:cxn modelId="{B42F96B0-E3AB-4FFB-BC3A-861EE695B65F}" type="presOf" srcId="{CAA47F9F-35DF-43F6-856A-9BBEAE57109C}" destId="{4538B8AD-D34D-4860-BF5C-4B23173918E4}" srcOrd="0" destOrd="0" presId="urn:microsoft.com/office/officeart/2018/2/layout/IconVerticalSolidList"/>
    <dgm:cxn modelId="{54E25FB3-E0E0-40FE-A8BA-76273A1C7E22}" type="presOf" srcId="{E1FC1471-EFEE-44C0-AAA4-E938E680F77C}" destId="{D7392E10-5DA4-4858-8A09-BE0306510B86}" srcOrd="0" destOrd="0" presId="urn:microsoft.com/office/officeart/2018/2/layout/IconVerticalSolidList"/>
    <dgm:cxn modelId="{D1943ABE-6A1A-4133-B233-A63E91712719}" srcId="{CAA47F9F-35DF-43F6-856A-9BBEAE57109C}" destId="{E1FC1471-EFEE-44C0-AAA4-E938E680F77C}" srcOrd="0" destOrd="0" parTransId="{9FF3DCD1-C8D0-4DBA-906D-EA07D92EA704}" sibTransId="{3F570057-3E20-47B6-A6B6-00C6125E8899}"/>
    <dgm:cxn modelId="{EEEB94FA-5CAF-4473-B1F6-7FC6BB166DF9}" srcId="{CAA47F9F-35DF-43F6-856A-9BBEAE57109C}" destId="{28E591D0-1A1A-4206-9760-C0823403CD24}" srcOrd="2" destOrd="0" parTransId="{082B9D8B-AFE0-4313-BA3B-B7E6ACF4CE54}" sibTransId="{C6C96230-4968-407B-BEC3-D866FB3CAFBE}"/>
    <dgm:cxn modelId="{9F0152B9-932C-45F0-A293-AE58E8A1C0E1}" type="presParOf" srcId="{4538B8AD-D34D-4860-BF5C-4B23173918E4}" destId="{E7F971DD-337A-4FC7-8945-FD649087FB08}" srcOrd="0" destOrd="0" presId="urn:microsoft.com/office/officeart/2018/2/layout/IconVerticalSolidList"/>
    <dgm:cxn modelId="{662133F9-2387-4CD1-9117-659CCD9CDA77}" type="presParOf" srcId="{E7F971DD-337A-4FC7-8945-FD649087FB08}" destId="{3AACE67D-A008-4072-88CE-87F032606342}" srcOrd="0" destOrd="0" presId="urn:microsoft.com/office/officeart/2018/2/layout/IconVerticalSolidList"/>
    <dgm:cxn modelId="{43F4A750-32B8-4CDB-AD28-DFE29D2FAADF}" type="presParOf" srcId="{E7F971DD-337A-4FC7-8945-FD649087FB08}" destId="{2D547380-DD4D-4472-9BFE-C3412C564DFA}" srcOrd="1" destOrd="0" presId="urn:microsoft.com/office/officeart/2018/2/layout/IconVerticalSolidList"/>
    <dgm:cxn modelId="{B2EC6F13-BF8C-4CC4-A4F8-A330FCC06066}" type="presParOf" srcId="{E7F971DD-337A-4FC7-8945-FD649087FB08}" destId="{091CBA0D-03A3-4975-9137-A4D6BBF9BC63}" srcOrd="2" destOrd="0" presId="urn:microsoft.com/office/officeart/2018/2/layout/IconVerticalSolidList"/>
    <dgm:cxn modelId="{426505B7-CA45-4DD9-A60F-B14E95759EB3}" type="presParOf" srcId="{E7F971DD-337A-4FC7-8945-FD649087FB08}" destId="{D7392E10-5DA4-4858-8A09-BE0306510B86}" srcOrd="3" destOrd="0" presId="urn:microsoft.com/office/officeart/2018/2/layout/IconVerticalSolidList"/>
    <dgm:cxn modelId="{0440F16A-A78C-4D52-89A2-F98B27CCF96C}" type="presParOf" srcId="{4538B8AD-D34D-4860-BF5C-4B23173918E4}" destId="{FC11D137-3B7B-4FBB-8CEE-FF5840EA5BC3}" srcOrd="1" destOrd="0" presId="urn:microsoft.com/office/officeart/2018/2/layout/IconVerticalSolidList"/>
    <dgm:cxn modelId="{8837D968-B5A0-4172-B630-B96D8E354D4A}" type="presParOf" srcId="{4538B8AD-D34D-4860-BF5C-4B23173918E4}" destId="{B6BCA9F1-1B37-4637-8702-EDE4C41117C0}" srcOrd="2" destOrd="0" presId="urn:microsoft.com/office/officeart/2018/2/layout/IconVerticalSolidList"/>
    <dgm:cxn modelId="{EEB9B86F-A9FE-4C4C-B232-1ABAC2C90CDA}" type="presParOf" srcId="{B6BCA9F1-1B37-4637-8702-EDE4C41117C0}" destId="{3E8EEF7D-FAA6-4E8B-9F02-D6D0187BC14A}" srcOrd="0" destOrd="0" presId="urn:microsoft.com/office/officeart/2018/2/layout/IconVerticalSolidList"/>
    <dgm:cxn modelId="{0ACF8343-5191-4E90-9026-45FFC3E862C5}" type="presParOf" srcId="{B6BCA9F1-1B37-4637-8702-EDE4C41117C0}" destId="{6AC0B067-D0A4-4807-AF9C-150F9D29CF13}" srcOrd="1" destOrd="0" presId="urn:microsoft.com/office/officeart/2018/2/layout/IconVerticalSolidList"/>
    <dgm:cxn modelId="{86C1496C-197B-4E4A-B236-E15195D74040}" type="presParOf" srcId="{B6BCA9F1-1B37-4637-8702-EDE4C41117C0}" destId="{2EDA42D6-876C-4C61-B7BF-D1A54C109038}" srcOrd="2" destOrd="0" presId="urn:microsoft.com/office/officeart/2018/2/layout/IconVerticalSolidList"/>
    <dgm:cxn modelId="{96B7F4E6-1441-4513-A996-F988F2837DD0}" type="presParOf" srcId="{B6BCA9F1-1B37-4637-8702-EDE4C41117C0}" destId="{7A3515E7-143B-4CBF-B4E5-60C3AEA3E264}" srcOrd="3" destOrd="0" presId="urn:microsoft.com/office/officeart/2018/2/layout/IconVerticalSolidList"/>
    <dgm:cxn modelId="{7F005E0D-AFD6-4211-BECD-FF3B65FD232E}" type="presParOf" srcId="{4538B8AD-D34D-4860-BF5C-4B23173918E4}" destId="{C0CAB9E3-BB9C-4BED-A40F-ED16FA740D23}" srcOrd="3" destOrd="0" presId="urn:microsoft.com/office/officeart/2018/2/layout/IconVerticalSolidList"/>
    <dgm:cxn modelId="{5B130F37-4DDD-42B5-8D61-87A96FEEE7C0}" type="presParOf" srcId="{4538B8AD-D34D-4860-BF5C-4B23173918E4}" destId="{FD2CFA1D-CF4D-45C7-910C-021E722BA0BE}" srcOrd="4" destOrd="0" presId="urn:microsoft.com/office/officeart/2018/2/layout/IconVerticalSolidList"/>
    <dgm:cxn modelId="{D84B1C29-9FE8-4C76-BE2B-1B1BB61C93FB}" type="presParOf" srcId="{FD2CFA1D-CF4D-45C7-910C-021E722BA0BE}" destId="{582009DA-BE81-4E3F-94D6-40C0C0506AC4}" srcOrd="0" destOrd="0" presId="urn:microsoft.com/office/officeart/2018/2/layout/IconVerticalSolidList"/>
    <dgm:cxn modelId="{5F330F6E-FD8B-4AE4-8CD0-9E427FB8E663}" type="presParOf" srcId="{FD2CFA1D-CF4D-45C7-910C-021E722BA0BE}" destId="{FB6189B9-2BA1-4A8B-8D1E-E682AB66FFBF}" srcOrd="1" destOrd="0" presId="urn:microsoft.com/office/officeart/2018/2/layout/IconVerticalSolidList"/>
    <dgm:cxn modelId="{206EC2BE-6E15-4B7E-ADD5-59201A0E9D4E}" type="presParOf" srcId="{FD2CFA1D-CF4D-45C7-910C-021E722BA0BE}" destId="{B8AC556C-3B61-49C4-A2DA-DBDF53764768}" srcOrd="2" destOrd="0" presId="urn:microsoft.com/office/officeart/2018/2/layout/IconVerticalSolidList"/>
    <dgm:cxn modelId="{F4838CC2-D7D6-4D08-AD86-5158F9910876}" type="presParOf" srcId="{FD2CFA1D-CF4D-45C7-910C-021E722BA0BE}" destId="{7C56EBD5-7D6C-4D4D-B590-BF5E4DB4E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CE67D-A008-4072-88CE-87F032606342}">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47380-DD4D-4472-9BFE-C3412C564DFA}">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392E10-5DA4-4858-8A09-BE0306510B86}">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s-ES" sz="1400" kern="1200"/>
            <a:t>Un informe sobre paginas Web que cumplan las siguientes “Leyes de Gestalt” (El informe se acompañará de capturas de pantalla de las distintas páginas que cumplan las siguientes leyes. Se debe indicar la página y EN QUÉ PARTE DE LA PÁGINA SE APLICA DICHA LEY): Una página que cumpla la “Ley de Proximidad”, una página que cumpla la “Ley de Similitud”, una página que cumpla la “Ley de Cierre”, una página que cumpla la “Ley de Continuidad”, una página que cumpla la “Ley de Simetría y una página que cumpla la “Ley de Experiencia”..</a:t>
          </a:r>
          <a:endParaRPr lang="en-US" sz="1400" kern="1200"/>
        </a:p>
      </dsp:txBody>
      <dsp:txXfrm>
        <a:off x="1437631" y="531"/>
        <a:ext cx="9077968" cy="1244702"/>
      </dsp:txXfrm>
    </dsp:sp>
    <dsp:sp modelId="{3E8EEF7D-FAA6-4E8B-9F02-D6D0187BC14A}">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0B067-D0A4-4807-AF9C-150F9D29CF1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3515E7-143B-4CBF-B4E5-60C3AEA3E264}">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s-ES" sz="1400" kern="1200"/>
            <a:t>Un informe sobre 2 "elementos icónicos" que presenten una buena comprensión intuitiva o affordances (fotos + informe explicativo).</a:t>
          </a:r>
          <a:endParaRPr lang="en-US" sz="1400" kern="1200"/>
        </a:p>
      </dsp:txBody>
      <dsp:txXfrm>
        <a:off x="1437631" y="1556410"/>
        <a:ext cx="9077968" cy="1244702"/>
      </dsp:txXfrm>
    </dsp:sp>
    <dsp:sp modelId="{582009DA-BE81-4E3F-94D6-40C0C0506AC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189B9-2BA1-4A8B-8D1E-E682AB66FFBF}">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56EBD5-7D6C-4D4D-B590-BF5E4DB4E3BC}">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s-ES" sz="1400" kern="1200"/>
            <a:t>Un informe sobre 2 "elementos icónicos" cuya compresión intuitiva sea discutible (fotos + informe explicativo).</a:t>
          </a:r>
          <a:endParaRPr lang="en-US" sz="14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E792-3FA7-4822-B8AE-D2FCDBB2845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264309D-659F-4B0D-AB14-AF5B3282E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8A63A4A-81B6-49F2-BB8F-973FF746B9CF}"/>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5" name="Marcador de pie de página 4">
            <a:extLst>
              <a:ext uri="{FF2B5EF4-FFF2-40B4-BE49-F238E27FC236}">
                <a16:creationId xmlns:a16="http://schemas.microsoft.com/office/drawing/2014/main" id="{AB34D599-A694-4CF1-8782-4A7EB010B28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40434A8-7C20-4436-9EF0-DD35AA36283A}"/>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411596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FA6D1-33E1-400A-8918-2E3C8D0DD59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96BF9B7-92AB-47F0-BD71-D9C2A2DB77F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A1205A-B955-4A93-86D4-4FD6917C2BF1}"/>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5" name="Marcador de pie de página 4">
            <a:extLst>
              <a:ext uri="{FF2B5EF4-FFF2-40B4-BE49-F238E27FC236}">
                <a16:creationId xmlns:a16="http://schemas.microsoft.com/office/drawing/2014/main" id="{3ABF6D68-ABA7-4C16-A534-4086D6C1F26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F829921-B69E-47C7-9346-7ED70097E1F7}"/>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223517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4EC7612-10E3-4E5E-8856-A8A787798C4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0C7251-0BCD-4A52-A286-0F44FE12BF2A}"/>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17F7F14-6BEB-4190-86AE-750630C05B13}"/>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5" name="Marcador de pie de página 4">
            <a:extLst>
              <a:ext uri="{FF2B5EF4-FFF2-40B4-BE49-F238E27FC236}">
                <a16:creationId xmlns:a16="http://schemas.microsoft.com/office/drawing/2014/main" id="{45852608-04AB-43FD-A24B-D48BABE134A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5871E6-BBC1-4D66-950B-AA11BB50EA5E}"/>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201407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3C22-BBC6-4A78-98B8-47A697A5DBF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B38B9C3-32E9-47CB-86BE-5949A64291F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3B9DFB-19DC-4841-BD95-60DBA5A4FD17}"/>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5" name="Marcador de pie de página 4">
            <a:extLst>
              <a:ext uri="{FF2B5EF4-FFF2-40B4-BE49-F238E27FC236}">
                <a16:creationId xmlns:a16="http://schemas.microsoft.com/office/drawing/2014/main" id="{0FAD803F-2DF6-4048-9EE9-747649D679F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BF931C-A664-4D8F-8099-72779E30CB7B}"/>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115932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6E087-0462-449B-814C-6C9E2A751F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FB24CF8-28A5-4934-BF25-73E92EF5F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4B5B9B6-92CE-4E39-B3EB-2437D4B6337E}"/>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5" name="Marcador de pie de página 4">
            <a:extLst>
              <a:ext uri="{FF2B5EF4-FFF2-40B4-BE49-F238E27FC236}">
                <a16:creationId xmlns:a16="http://schemas.microsoft.com/office/drawing/2014/main" id="{3AB9A76C-2ED8-496D-8215-182FCF35E9E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4BAD70-2E93-4D7D-8521-038BD0CB1796}"/>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11290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52C73-442E-48BA-84DB-19CC31EA3F6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166916-6900-4BDA-AEA9-3007E69F248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A284CDD-B29A-4C2A-B648-180D5D7DCD7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C5DA973-03CE-4D53-82F8-AF49259CEA04}"/>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6" name="Marcador de pie de página 5">
            <a:extLst>
              <a:ext uri="{FF2B5EF4-FFF2-40B4-BE49-F238E27FC236}">
                <a16:creationId xmlns:a16="http://schemas.microsoft.com/office/drawing/2014/main" id="{B5EAC713-663D-4643-9746-98BC7CE66E4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3FF6908-0DCC-49AA-966A-2C78306B8A5B}"/>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8944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79E8F-23FD-4E28-9EFC-CA07307B4E8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7F42299-07F9-4BCF-B486-B1296F7F6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FD6B90C-1F9C-40FB-A3DF-4E91492155E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2642481-2C1B-4763-8489-5A80D3CB8A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5C38996A-E18C-4D37-816B-27F1F8D7A1A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27186F4-761C-4DF9-B40C-7F7634365ABA}"/>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8" name="Marcador de pie de página 7">
            <a:extLst>
              <a:ext uri="{FF2B5EF4-FFF2-40B4-BE49-F238E27FC236}">
                <a16:creationId xmlns:a16="http://schemas.microsoft.com/office/drawing/2014/main" id="{5736AFFA-36BC-4F44-9D1D-C75CD0A8016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6220F43-AFB2-4C41-A47A-C63B9FED619E}"/>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99117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48C7D-8CC7-4C61-B49D-CDBCEC1A8FE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8014F00-D1A2-421E-B8C7-1EEBE989FCD3}"/>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4" name="Marcador de pie de página 3">
            <a:extLst>
              <a:ext uri="{FF2B5EF4-FFF2-40B4-BE49-F238E27FC236}">
                <a16:creationId xmlns:a16="http://schemas.microsoft.com/office/drawing/2014/main" id="{05F0076E-9BC2-4B72-BE36-F398EE77AD7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15EDA2C-6FC5-4365-9ED2-3EC9EBF6DD57}"/>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531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B91CCE6-B159-465F-BBE2-80C3D28FD8B7}"/>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3" name="Marcador de pie de página 2">
            <a:extLst>
              <a:ext uri="{FF2B5EF4-FFF2-40B4-BE49-F238E27FC236}">
                <a16:creationId xmlns:a16="http://schemas.microsoft.com/office/drawing/2014/main" id="{691858A5-636A-4FB6-A6C3-EA028DCE16D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8F75592-8685-43E1-B244-E10AFF79C18C}"/>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36856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5BB4E-4C04-4791-B569-2D1ECF3BC3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EFA6E75-4133-406C-A862-898FEC485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16B0000-8F9C-4E0F-9149-5C536978C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ACBB4A4-6C31-453E-A4B4-444891FF48B7}"/>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6" name="Marcador de pie de página 5">
            <a:extLst>
              <a:ext uri="{FF2B5EF4-FFF2-40B4-BE49-F238E27FC236}">
                <a16:creationId xmlns:a16="http://schemas.microsoft.com/office/drawing/2014/main" id="{339DB0F5-0977-4705-9DC9-A495BA3A9FA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5F03511-2A2F-4855-9B1D-45860FE274C6}"/>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58483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3D870-3C3F-4C94-BD5C-9E9F44EF8F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2CAD8BD-8DC1-4C1E-8537-55246AF62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59EC0CB-32BC-46CD-93AF-6FD512EC7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E09851D-7F90-4898-9793-F4D5176CCFFB}"/>
              </a:ext>
            </a:extLst>
          </p:cNvPr>
          <p:cNvSpPr>
            <a:spLocks noGrp="1"/>
          </p:cNvSpPr>
          <p:nvPr>
            <p:ph type="dt" sz="half" idx="10"/>
          </p:nvPr>
        </p:nvSpPr>
        <p:spPr/>
        <p:txBody>
          <a:bodyPr/>
          <a:lstStyle/>
          <a:p>
            <a:fld id="{471A195F-4D9C-433C-99CC-897A4FB0B00C}" type="datetimeFigureOut">
              <a:rPr lang="es-ES" smtClean="0"/>
              <a:t>26/10/2022</a:t>
            </a:fld>
            <a:endParaRPr lang="es-ES"/>
          </a:p>
        </p:txBody>
      </p:sp>
      <p:sp>
        <p:nvSpPr>
          <p:cNvPr id="6" name="Marcador de pie de página 5">
            <a:extLst>
              <a:ext uri="{FF2B5EF4-FFF2-40B4-BE49-F238E27FC236}">
                <a16:creationId xmlns:a16="http://schemas.microsoft.com/office/drawing/2014/main" id="{0F27E1C9-02F2-4DB9-B92F-8E350B26C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1DF34BD-45FB-4437-8D56-D7D850FFB421}"/>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127413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078A266-E996-4109-9DBF-534F176F6E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710EABA-0938-4BE3-A9AE-FC3518F09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76640D-DDBB-4F01-AEE7-6625E3CF1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A195F-4D9C-433C-99CC-897A4FB0B00C}" type="datetimeFigureOut">
              <a:rPr lang="es-ES" smtClean="0"/>
              <a:t>26/10/2022</a:t>
            </a:fld>
            <a:endParaRPr lang="es-ES"/>
          </a:p>
        </p:txBody>
      </p:sp>
      <p:sp>
        <p:nvSpPr>
          <p:cNvPr id="5" name="Marcador de pie de página 4">
            <a:extLst>
              <a:ext uri="{FF2B5EF4-FFF2-40B4-BE49-F238E27FC236}">
                <a16:creationId xmlns:a16="http://schemas.microsoft.com/office/drawing/2014/main" id="{FECAE138-ED15-4DA3-8870-56B97F1C7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9C9FADA-942B-473D-A5E3-BBCA53FEC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E7AA4-E806-4405-A268-694634C9903F}" type="slidenum">
              <a:rPr lang="es-ES" smtClean="0"/>
              <a:t>‹Nº›</a:t>
            </a:fld>
            <a:endParaRPr lang="es-ES"/>
          </a:p>
        </p:txBody>
      </p:sp>
    </p:spTree>
    <p:extLst>
      <p:ext uri="{BB962C8B-B14F-4D97-AF65-F5344CB8AC3E}">
        <p14:creationId xmlns:p14="http://schemas.microsoft.com/office/powerpoint/2010/main" val="68934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pccomponente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ja.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lumnos.unir.net/susanaabadiasselma/files/2013/12/Carrefour.jp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c.europa.eu/growth/industry/innovation/policy_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letour.fr/e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Freeform: Shape 2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E7B836D-E736-4A56-9636-465E7D5B2074}"/>
              </a:ext>
            </a:extLst>
          </p:cNvPr>
          <p:cNvSpPr>
            <a:spLocks noGrp="1"/>
          </p:cNvSpPr>
          <p:nvPr>
            <p:ph type="ctrTitle"/>
          </p:nvPr>
        </p:nvSpPr>
        <p:spPr>
          <a:xfrm>
            <a:off x="804672" y="1412489"/>
            <a:ext cx="2871095" cy="2127124"/>
          </a:xfrm>
        </p:spPr>
        <p:txBody>
          <a:bodyPr vert="horz" lIns="91440" tIns="45720" rIns="91440" bIns="45720" rtlCol="0" anchor="t">
            <a:normAutofit/>
          </a:bodyPr>
          <a:lstStyle/>
          <a:p>
            <a:pPr algn="l"/>
            <a:r>
              <a:rPr lang="en-US" sz="3600" b="1" kern="1200">
                <a:solidFill>
                  <a:schemeClr val="bg1"/>
                </a:solidFill>
                <a:latin typeface="+mj-lt"/>
                <a:ea typeface="+mj-ea"/>
                <a:cs typeface="+mj-cs"/>
              </a:rPr>
              <a:t>Interacción Hombre - Máquina</a:t>
            </a:r>
          </a:p>
        </p:txBody>
      </p:sp>
      <p:sp>
        <p:nvSpPr>
          <p:cNvPr id="3" name="Subtítulo 2">
            <a:extLst>
              <a:ext uri="{FF2B5EF4-FFF2-40B4-BE49-F238E27FC236}">
                <a16:creationId xmlns:a16="http://schemas.microsoft.com/office/drawing/2014/main" id="{38DBAE07-2F2A-4A0C-AF6B-285D806482B1}"/>
              </a:ext>
            </a:extLst>
          </p:cNvPr>
          <p:cNvSpPr>
            <a:spLocks noGrp="1"/>
          </p:cNvSpPr>
          <p:nvPr>
            <p:ph type="subTitle" idx="1"/>
          </p:nvPr>
        </p:nvSpPr>
        <p:spPr>
          <a:xfrm>
            <a:off x="5198993" y="1412489"/>
            <a:ext cx="2926080" cy="4363844"/>
          </a:xfrm>
        </p:spPr>
        <p:txBody>
          <a:bodyPr vert="horz" lIns="91440" tIns="45720" rIns="91440" bIns="45720" rtlCol="0">
            <a:normAutofit/>
          </a:bodyPr>
          <a:lstStyle/>
          <a:p>
            <a:pPr indent="-228600" algn="l">
              <a:buFont typeface="Arial" panose="020B0604020202020204" pitchFamily="34" charset="0"/>
              <a:buChar char="•"/>
            </a:pPr>
            <a:r>
              <a:rPr lang="en-US" sz="2000"/>
              <a:t>Ejercicio 2 - A</a:t>
            </a:r>
          </a:p>
        </p:txBody>
      </p:sp>
      <p:sp>
        <p:nvSpPr>
          <p:cNvPr id="15" name="CuadroTexto 14">
            <a:extLst>
              <a:ext uri="{FF2B5EF4-FFF2-40B4-BE49-F238E27FC236}">
                <a16:creationId xmlns:a16="http://schemas.microsoft.com/office/drawing/2014/main" id="{B7541B53-03CF-47E5-86C9-B207D9D32346}"/>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Ela Nanguan, Jose Luis Obiang</a:t>
            </a:r>
          </a:p>
        </p:txBody>
      </p:sp>
    </p:spTree>
    <p:extLst>
      <p:ext uri="{BB962C8B-B14F-4D97-AF65-F5344CB8AC3E}">
        <p14:creationId xmlns:p14="http://schemas.microsoft.com/office/powerpoint/2010/main" val="13094950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31598CC-E9D8-46F1-A31D-21527BFD6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1156AD-EA21-4D99-9651-960CD156280C}"/>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sz="2800" b="1"/>
              <a:t>2 elementos icónicos cuya compresión intuitiva sea discutible</a:t>
            </a:r>
          </a:p>
        </p:txBody>
      </p:sp>
      <p:sp>
        <p:nvSpPr>
          <p:cNvPr id="2057" name="Freeform: Shape 2056">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EBBDFAC1-E8C5-492D-8E02-9140402CBD2A}"/>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Icono de </a:t>
            </a:r>
            <a:r>
              <a:rPr lang="en-US" b="1"/>
              <a:t>Asistencia rápida </a:t>
            </a:r>
            <a:r>
              <a:rPr lang="en-US"/>
              <a:t>de Windows, esta aplicación sirve para resolver problemas de una forma rápida, pero observando el icono parece más un icono para hacer un duplicado de pantalla.</a:t>
            </a:r>
          </a:p>
          <a:p>
            <a:pPr indent="-228600">
              <a:lnSpc>
                <a:spcPct val="90000"/>
              </a:lnSpc>
              <a:spcAft>
                <a:spcPts val="600"/>
              </a:spcAft>
              <a:buFont typeface="Arial" panose="020B0604020202020204" pitchFamily="34" charset="0"/>
              <a:buChar char="•"/>
            </a:pPr>
            <a:r>
              <a:rPr lang="en-US"/>
              <a:t>Icono de la aplicación </a:t>
            </a:r>
            <a:r>
              <a:rPr lang="en-US" b="1"/>
              <a:t>Winrar</a:t>
            </a:r>
            <a:r>
              <a:rPr lang="en-US"/>
              <a:t>, considero que este icono no es intuitivo ya que esta aplicación sirve para descomprimir documentos y observando el icono parece más un icono de la biblioteca.</a:t>
            </a:r>
          </a:p>
        </p:txBody>
      </p:sp>
      <p:sp>
        <p:nvSpPr>
          <p:cNvPr id="2059" name="Oval 205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7570F77B-14CF-4F6C-9DB2-9B71894ACEE7}"/>
              </a:ext>
            </a:extLst>
          </p:cNvPr>
          <p:cNvPicPr>
            <a:picLocks noChangeAspect="1"/>
          </p:cNvPicPr>
          <p:nvPr/>
        </p:nvPicPr>
        <p:blipFill>
          <a:blip r:embed="rId2"/>
          <a:stretch>
            <a:fillRect/>
          </a:stretch>
        </p:blipFill>
        <p:spPr>
          <a:xfrm>
            <a:off x="8900540" y="955735"/>
            <a:ext cx="2172969" cy="2789984"/>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2061" name="Freeform: Shape 2060">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2"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63" name="Straight Connector 2062">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2050" name="Picture 2" descr="Resultado de imagen de icono de winrar">
            <a:extLst>
              <a:ext uri="{FF2B5EF4-FFF2-40B4-BE49-F238E27FC236}">
                <a16:creationId xmlns:a16="http://schemas.microsoft.com/office/drawing/2014/main" id="{05E30250-6B02-4F35-B33B-0F54F0C7A1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1331" y="4626194"/>
            <a:ext cx="2066062" cy="206606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sp>
        <p:nvSpPr>
          <p:cNvPr id="2065" name="Freeform: Shape 2064">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67" name="Arc 2066">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97791"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0933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3C8A8F-1B70-4D2A-8FFB-F0C6FF644256}"/>
              </a:ext>
            </a:extLst>
          </p:cNvPr>
          <p:cNvSpPr>
            <a:spLocks noGrp="1"/>
          </p:cNvSpPr>
          <p:nvPr>
            <p:ph type="title"/>
          </p:nvPr>
        </p:nvSpPr>
        <p:spPr>
          <a:xfrm>
            <a:off x="841248" y="256032"/>
            <a:ext cx="10506456" cy="1014984"/>
          </a:xfrm>
        </p:spPr>
        <p:txBody>
          <a:bodyPr anchor="b">
            <a:normAutofit/>
          </a:bodyPr>
          <a:lstStyle/>
          <a:p>
            <a:r>
              <a:rPr lang="es-ES" b="1"/>
              <a:t>Enunciados</a:t>
            </a:r>
            <a:endParaRPr lang="es-ES" b="1" dirty="0"/>
          </a:p>
        </p:txBody>
      </p:sp>
      <p:sp>
        <p:nvSpPr>
          <p:cNvPr id="20"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 name="Marcador de contenido 2">
            <a:extLst>
              <a:ext uri="{FF2B5EF4-FFF2-40B4-BE49-F238E27FC236}">
                <a16:creationId xmlns:a16="http://schemas.microsoft.com/office/drawing/2014/main" id="{C99676A8-FBFA-8F84-FA34-E33D033E8AE3}"/>
              </a:ext>
            </a:extLst>
          </p:cNvPr>
          <p:cNvGraphicFramePr>
            <a:graphicFrameLocks noGrp="1"/>
          </p:cNvGraphicFramePr>
          <p:nvPr>
            <p:ph idx="1"/>
            <p:extLst>
              <p:ext uri="{D42A27DB-BD31-4B8C-83A1-F6EECF244321}">
                <p14:modId xmlns:p14="http://schemas.microsoft.com/office/powerpoint/2010/main" val="6957932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170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ormAutofit/>
          </a:bodyPr>
          <a:lstStyle/>
          <a:p>
            <a:pPr algn="ctr"/>
            <a:r>
              <a:rPr lang="en-US" sz="2800" b="1" kern="1200">
                <a:solidFill>
                  <a:schemeClr val="bg1"/>
                </a:solidFill>
                <a:latin typeface="+mj-lt"/>
                <a:ea typeface="+mj-ea"/>
                <a:cs typeface="+mj-cs"/>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643468" y="2638044"/>
            <a:ext cx="3363974" cy="3415622"/>
          </a:xfrm>
        </p:spPr>
        <p:txBody>
          <a:bodyPr vert="horz" lIns="91440" tIns="45720" rIns="91440" bIns="45720" rtlCol="0">
            <a:normAutofit/>
          </a:bodyPr>
          <a:lstStyle/>
          <a:p>
            <a:pPr marL="457200" indent="-457200">
              <a:buAutoNum type="arabicPeriod"/>
            </a:pPr>
            <a:r>
              <a:rPr lang="en-US" sz="2000" b="1" kern="1200" dirty="0">
                <a:solidFill>
                  <a:schemeClr val="bg1"/>
                </a:solidFill>
                <a:latin typeface="+mn-lt"/>
                <a:ea typeface="+mn-ea"/>
                <a:cs typeface="+mn-cs"/>
              </a:rPr>
              <a:t>Ley de Proximidad.</a:t>
            </a:r>
          </a:p>
          <a:p>
            <a:pPr marL="0" indent="0">
              <a:buNone/>
            </a:pPr>
            <a:r>
              <a:rPr lang="en-US" sz="2000" dirty="0">
                <a:solidFill>
                  <a:schemeClr val="bg1"/>
                </a:solidFill>
                <a:hlinkClick r:id="rId2"/>
              </a:rPr>
              <a:t>https://www.pccomponentes.com/</a:t>
            </a:r>
            <a:endParaRPr lang="en-US" sz="2000" dirty="0">
              <a:solidFill>
                <a:schemeClr val="bg1"/>
              </a:solidFill>
            </a:endParaRPr>
          </a:p>
          <a:p>
            <a:pPr marL="0" indent="0">
              <a:buNone/>
            </a:pPr>
            <a:r>
              <a:rPr lang="en-US" sz="2000" kern="1200" dirty="0">
                <a:solidFill>
                  <a:schemeClr val="bg1"/>
                </a:solidFill>
                <a:latin typeface="+mn-lt"/>
                <a:ea typeface="+mn-ea"/>
                <a:cs typeface="+mn-cs"/>
              </a:rPr>
              <a:t>Esta ley dice que </a:t>
            </a:r>
            <a:r>
              <a:rPr lang="es-ES" sz="2000" dirty="0">
                <a:solidFill>
                  <a:schemeClr val="bg1"/>
                </a:solidFill>
              </a:rPr>
              <a:t>los elementos que están más cercanos tienden a percibirse como grupo.</a:t>
            </a:r>
            <a:endParaRPr lang="en-US" sz="2000" kern="1200" dirty="0">
              <a:solidFill>
                <a:schemeClr val="bg1"/>
              </a:solidFill>
              <a:latin typeface="+mn-lt"/>
              <a:ea typeface="+mn-ea"/>
              <a:cs typeface="+mn-cs"/>
            </a:endParaRPr>
          </a:p>
          <a:p>
            <a:pPr marL="0" indent="0">
              <a:buNone/>
            </a:pPr>
            <a:endParaRPr lang="en-US" sz="2000" kern="1200" dirty="0">
              <a:solidFill>
                <a:schemeClr val="bg1"/>
              </a:solidFill>
              <a:latin typeface="+mn-lt"/>
              <a:ea typeface="+mn-ea"/>
              <a:cs typeface="+mn-cs"/>
            </a:endParaRPr>
          </a:p>
        </p:txBody>
      </p:sp>
      <p:pic>
        <p:nvPicPr>
          <p:cNvPr id="6" name="Imagen 5">
            <a:extLst>
              <a:ext uri="{FF2B5EF4-FFF2-40B4-BE49-F238E27FC236}">
                <a16:creationId xmlns:a16="http://schemas.microsoft.com/office/drawing/2014/main" id="{2FCF7C89-6EE3-4328-8F44-123B46588CD7}"/>
              </a:ext>
            </a:extLst>
          </p:cNvPr>
          <p:cNvPicPr>
            <a:picLocks noChangeAspect="1"/>
          </p:cNvPicPr>
          <p:nvPr/>
        </p:nvPicPr>
        <p:blipFill>
          <a:blip r:embed="rId3"/>
          <a:stretch>
            <a:fillRect/>
          </a:stretch>
        </p:blipFill>
        <p:spPr>
          <a:xfrm>
            <a:off x="5297763" y="643468"/>
            <a:ext cx="6646587" cy="5671608"/>
          </a:xfrm>
          <a:prstGeom prst="rect">
            <a:avLst/>
          </a:prstGeom>
        </p:spPr>
      </p:pic>
      <p:sp>
        <p:nvSpPr>
          <p:cNvPr id="7" name="Rectángulo: esquinas redondeadas 6">
            <a:extLst>
              <a:ext uri="{FF2B5EF4-FFF2-40B4-BE49-F238E27FC236}">
                <a16:creationId xmlns:a16="http://schemas.microsoft.com/office/drawing/2014/main" id="{62295A4C-462F-4FD5-A53E-E83533C545D9}"/>
              </a:ext>
            </a:extLst>
          </p:cNvPr>
          <p:cNvSpPr/>
          <p:nvPr/>
        </p:nvSpPr>
        <p:spPr>
          <a:xfrm>
            <a:off x="5128071" y="542924"/>
            <a:ext cx="6816279" cy="6026687"/>
          </a:xfrm>
          <a:prstGeom prst="roundRect">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7937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a:solidFill>
                  <a:schemeClr val="bg1"/>
                </a:solidFill>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643468" y="2638044"/>
            <a:ext cx="3363974" cy="3415622"/>
          </a:xfrm>
        </p:spPr>
        <p:txBody>
          <a:bodyPr>
            <a:normAutofit/>
          </a:bodyPr>
          <a:lstStyle/>
          <a:p>
            <a:pPr marL="514350" indent="-514350">
              <a:buAutoNum type="arabicPeriod" startAt="2"/>
            </a:pPr>
            <a:r>
              <a:rPr lang="es-ES" sz="2000" b="1" dirty="0">
                <a:solidFill>
                  <a:schemeClr val="bg1"/>
                </a:solidFill>
              </a:rPr>
              <a:t>Ley de Similitud.</a:t>
            </a:r>
          </a:p>
          <a:p>
            <a:pPr marL="0" indent="0">
              <a:buNone/>
            </a:pPr>
            <a:r>
              <a:rPr lang="es-ES" sz="2000" dirty="0">
                <a:solidFill>
                  <a:schemeClr val="bg1"/>
                </a:solidFill>
                <a:hlinkClick r:id="rId2"/>
              </a:rPr>
              <a:t>https://www.uja.es/</a:t>
            </a:r>
            <a:endParaRPr lang="es-ES" sz="2000" dirty="0">
              <a:solidFill>
                <a:schemeClr val="bg1"/>
              </a:solidFill>
            </a:endParaRPr>
          </a:p>
          <a:p>
            <a:pPr marL="0" indent="0">
              <a:buNone/>
            </a:pPr>
            <a:r>
              <a:rPr lang="es-ES" sz="2000" dirty="0">
                <a:solidFill>
                  <a:schemeClr val="bg1"/>
                </a:solidFill>
              </a:rPr>
              <a:t>Esta ley dice que los objetos que comparten alguna característica común (tamaño, color, etc.) suelen percibirse conjuntamente.</a:t>
            </a:r>
          </a:p>
        </p:txBody>
      </p:sp>
      <p:pic>
        <p:nvPicPr>
          <p:cNvPr id="4" name="Imagen 3">
            <a:extLst>
              <a:ext uri="{FF2B5EF4-FFF2-40B4-BE49-F238E27FC236}">
                <a16:creationId xmlns:a16="http://schemas.microsoft.com/office/drawing/2014/main" id="{8BE68A23-574D-4D9F-B839-16CCC18B26F5}"/>
              </a:ext>
            </a:extLst>
          </p:cNvPr>
          <p:cNvPicPr>
            <a:picLocks noChangeAspect="1"/>
          </p:cNvPicPr>
          <p:nvPr/>
        </p:nvPicPr>
        <p:blipFill>
          <a:blip r:embed="rId3"/>
          <a:stretch>
            <a:fillRect/>
          </a:stretch>
        </p:blipFill>
        <p:spPr>
          <a:xfrm>
            <a:off x="4748686" y="1401097"/>
            <a:ext cx="7443314" cy="3647224"/>
          </a:xfrm>
          <a:prstGeom prst="rect">
            <a:avLst/>
          </a:prstGeom>
        </p:spPr>
      </p:pic>
      <p:sp>
        <p:nvSpPr>
          <p:cNvPr id="5" name="Rectángulo: esquinas redondeadas 4">
            <a:extLst>
              <a:ext uri="{FF2B5EF4-FFF2-40B4-BE49-F238E27FC236}">
                <a16:creationId xmlns:a16="http://schemas.microsoft.com/office/drawing/2014/main" id="{ADBB2172-5731-4522-B9D0-24FD0CC454E6}"/>
              </a:ext>
            </a:extLst>
          </p:cNvPr>
          <p:cNvSpPr/>
          <p:nvPr/>
        </p:nvSpPr>
        <p:spPr>
          <a:xfrm>
            <a:off x="9424219" y="1651819"/>
            <a:ext cx="2448233" cy="3569110"/>
          </a:xfrm>
          <a:prstGeom prst="round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3009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4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ES" sz="2600" b="1" dirty="0">
                <a:solidFill>
                  <a:srgbClr val="FFFFFF"/>
                </a:solidFill>
              </a:rPr>
              <a:t>Páginas que cumplen las leyes de Gestalt</a:t>
            </a:r>
          </a:p>
        </p:txBody>
      </p:sp>
      <p:pic>
        <p:nvPicPr>
          <p:cNvPr id="4" name="Imagen 3">
            <a:extLst>
              <a:ext uri="{FF2B5EF4-FFF2-40B4-BE49-F238E27FC236}">
                <a16:creationId xmlns:a16="http://schemas.microsoft.com/office/drawing/2014/main" id="{A1AAFEBB-E144-48B6-B4E5-AA07B3B4934C}"/>
              </a:ext>
            </a:extLst>
          </p:cNvPr>
          <p:cNvPicPr>
            <a:picLocks noChangeAspect="1"/>
          </p:cNvPicPr>
          <p:nvPr/>
        </p:nvPicPr>
        <p:blipFill>
          <a:blip r:embed="rId2"/>
          <a:stretch>
            <a:fillRect/>
          </a:stretch>
        </p:blipFill>
        <p:spPr>
          <a:xfrm>
            <a:off x="4038600" y="1085850"/>
            <a:ext cx="7188199" cy="3291529"/>
          </a:xfrm>
          <a:prstGeom prst="rect">
            <a:avLst/>
          </a:prstGeom>
        </p:spPr>
      </p:pic>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4038600" y="4700588"/>
            <a:ext cx="7188199" cy="1476375"/>
          </a:xfrm>
        </p:spPr>
        <p:txBody>
          <a:bodyPr>
            <a:normAutofit fontScale="85000" lnSpcReduction="10000"/>
          </a:bodyPr>
          <a:lstStyle/>
          <a:p>
            <a:pPr marL="514350" indent="-514350">
              <a:buAutoNum type="arabicPeriod" startAt="3"/>
            </a:pPr>
            <a:r>
              <a:rPr lang="es-ES" sz="4000" dirty="0"/>
              <a:t>Ley de Cierre.</a:t>
            </a:r>
          </a:p>
          <a:p>
            <a:pPr marL="0" indent="0">
              <a:buNone/>
            </a:pPr>
            <a:r>
              <a:rPr lang="es-ES" dirty="0"/>
              <a:t>Podemos observar que las letras del logotipo están inacabadas, aún así lo comprendemos a la perfección.</a:t>
            </a:r>
            <a:br>
              <a:rPr lang="es-ES" u="sng" dirty="0">
                <a:hlinkClick r:id="rId3"/>
              </a:rPr>
            </a:br>
            <a:endParaRPr lang="es-ES" sz="1800" dirty="0"/>
          </a:p>
          <a:p>
            <a:pPr marL="0" indent="0">
              <a:buNone/>
            </a:pPr>
            <a:endParaRPr lang="es-ES" sz="1800" dirty="0"/>
          </a:p>
        </p:txBody>
      </p:sp>
      <p:sp>
        <p:nvSpPr>
          <p:cNvPr id="5" name="Flecha: hacia abajo 4">
            <a:extLst>
              <a:ext uri="{FF2B5EF4-FFF2-40B4-BE49-F238E27FC236}">
                <a16:creationId xmlns:a16="http://schemas.microsoft.com/office/drawing/2014/main" id="{E53CC06F-2FE4-40EF-9E2C-5AC5BEE45D63}"/>
              </a:ext>
            </a:extLst>
          </p:cNvPr>
          <p:cNvSpPr/>
          <p:nvPr/>
        </p:nvSpPr>
        <p:spPr>
          <a:xfrm>
            <a:off x="4486275" y="402431"/>
            <a:ext cx="271463" cy="557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6490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1146879" y="998002"/>
            <a:ext cx="3182940" cy="1471959"/>
          </a:xfrm>
        </p:spPr>
        <p:txBody>
          <a:bodyPr>
            <a:normAutofit/>
          </a:bodyPr>
          <a:lstStyle/>
          <a:p>
            <a:r>
              <a:rPr lang="es-ES" sz="3300" b="1">
                <a:solidFill>
                  <a:srgbClr val="FFFFFF"/>
                </a:solidFill>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1139635" y="2546161"/>
            <a:ext cx="3200451" cy="2985929"/>
          </a:xfrm>
        </p:spPr>
        <p:txBody>
          <a:bodyPr anchor="t">
            <a:normAutofit/>
          </a:bodyPr>
          <a:lstStyle/>
          <a:p>
            <a:pPr marL="514350" indent="-514350">
              <a:buAutoNum type="arabicPeriod" startAt="4"/>
            </a:pPr>
            <a:r>
              <a:rPr lang="es-ES" sz="2400" b="1" dirty="0">
                <a:solidFill>
                  <a:srgbClr val="FEFFFF"/>
                </a:solidFill>
              </a:rPr>
              <a:t>Ley de Continuidad.</a:t>
            </a:r>
          </a:p>
          <a:p>
            <a:pPr marL="0" indent="0">
              <a:buNone/>
            </a:pPr>
            <a:r>
              <a:rPr lang="es-ES" sz="2400" dirty="0">
                <a:solidFill>
                  <a:srgbClr val="FEFFFF"/>
                </a:solidFill>
                <a:hlinkClick r:id="rId2"/>
              </a:rPr>
              <a:t>https://www.wikipedia.org/</a:t>
            </a:r>
            <a:endParaRPr lang="es-ES" sz="2400" dirty="0">
              <a:solidFill>
                <a:srgbClr val="FEFFFF"/>
              </a:solidFill>
            </a:endParaRPr>
          </a:p>
          <a:p>
            <a:pPr marL="0" indent="0">
              <a:buNone/>
            </a:pPr>
            <a:r>
              <a:rPr lang="es-ES" sz="2400" dirty="0">
                <a:solidFill>
                  <a:srgbClr val="FEFFFF"/>
                </a:solidFill>
              </a:rPr>
              <a:t>Esta ley dice que, si percibimos elementos continuos aunque estén separados entre sí.</a:t>
            </a:r>
          </a:p>
        </p:txBody>
      </p:sp>
      <p:pic>
        <p:nvPicPr>
          <p:cNvPr id="4" name="Imagen 3">
            <a:extLst>
              <a:ext uri="{FF2B5EF4-FFF2-40B4-BE49-F238E27FC236}">
                <a16:creationId xmlns:a16="http://schemas.microsoft.com/office/drawing/2014/main" id="{55C715CD-8B59-45B0-BD99-9D654FE6FEEE}"/>
              </a:ext>
            </a:extLst>
          </p:cNvPr>
          <p:cNvPicPr>
            <a:picLocks noChangeAspect="1"/>
          </p:cNvPicPr>
          <p:nvPr/>
        </p:nvPicPr>
        <p:blipFill>
          <a:blip r:embed="rId3"/>
          <a:stretch>
            <a:fillRect/>
          </a:stretch>
        </p:blipFill>
        <p:spPr>
          <a:xfrm>
            <a:off x="4998268" y="849832"/>
            <a:ext cx="6539075" cy="4838916"/>
          </a:xfrm>
          <a:prstGeom prst="rect">
            <a:avLst/>
          </a:prstGeom>
        </p:spPr>
      </p:pic>
    </p:spTree>
    <p:extLst>
      <p:ext uri="{BB962C8B-B14F-4D97-AF65-F5344CB8AC3E}">
        <p14:creationId xmlns:p14="http://schemas.microsoft.com/office/powerpoint/2010/main" val="180369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dirty="0">
                <a:solidFill>
                  <a:schemeClr val="bg1"/>
                </a:solidFill>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643468" y="2638044"/>
            <a:ext cx="3363974" cy="3415622"/>
          </a:xfrm>
        </p:spPr>
        <p:txBody>
          <a:bodyPr>
            <a:normAutofit/>
          </a:bodyPr>
          <a:lstStyle/>
          <a:p>
            <a:pPr marL="0" indent="0">
              <a:buNone/>
            </a:pPr>
            <a:r>
              <a:rPr lang="es-ES" sz="2000" dirty="0">
                <a:solidFill>
                  <a:schemeClr val="bg1"/>
                </a:solidFill>
              </a:rPr>
              <a:t>5.      </a:t>
            </a:r>
            <a:r>
              <a:rPr lang="es-ES" sz="2000" b="1" dirty="0">
                <a:solidFill>
                  <a:schemeClr val="bg1"/>
                </a:solidFill>
              </a:rPr>
              <a:t>Ley de Simetría.</a:t>
            </a:r>
          </a:p>
          <a:p>
            <a:pPr marL="0" indent="0">
              <a:buNone/>
            </a:pPr>
            <a:r>
              <a:rPr lang="es-ES" sz="2000" dirty="0">
                <a:solidFill>
                  <a:schemeClr val="bg1"/>
                </a:solidFill>
                <a:hlinkClick r:id="rId2"/>
              </a:rPr>
              <a:t>https://ec.europa.eu/growth/industry/innovation/policy_en</a:t>
            </a:r>
            <a:endParaRPr lang="es-ES" sz="2000" dirty="0">
              <a:solidFill>
                <a:schemeClr val="bg1"/>
              </a:solidFill>
            </a:endParaRPr>
          </a:p>
          <a:p>
            <a:pPr marL="0" indent="0">
              <a:buNone/>
            </a:pPr>
            <a:r>
              <a:rPr lang="es-ES" sz="2000" dirty="0">
                <a:solidFill>
                  <a:schemeClr val="bg1"/>
                </a:solidFill>
              </a:rPr>
              <a:t>Esta ley dice que, los elementos simétricos están asociados con multitud de aspectos positivos, como la estabilidad y la consistencia.</a:t>
            </a:r>
          </a:p>
        </p:txBody>
      </p:sp>
      <p:pic>
        <p:nvPicPr>
          <p:cNvPr id="4" name="Imagen 3">
            <a:extLst>
              <a:ext uri="{FF2B5EF4-FFF2-40B4-BE49-F238E27FC236}">
                <a16:creationId xmlns:a16="http://schemas.microsoft.com/office/drawing/2014/main" id="{3FAAC572-A8A4-4E95-A3D5-FD51A6FF9680}"/>
              </a:ext>
            </a:extLst>
          </p:cNvPr>
          <p:cNvPicPr>
            <a:picLocks noChangeAspect="1"/>
          </p:cNvPicPr>
          <p:nvPr/>
        </p:nvPicPr>
        <p:blipFill>
          <a:blip r:embed="rId3"/>
          <a:stretch>
            <a:fillRect/>
          </a:stretch>
        </p:blipFill>
        <p:spPr>
          <a:xfrm>
            <a:off x="4640528" y="1589649"/>
            <a:ext cx="7551471" cy="3511432"/>
          </a:xfrm>
          <a:prstGeom prst="rect">
            <a:avLst/>
          </a:prstGeom>
        </p:spPr>
      </p:pic>
      <p:sp>
        <p:nvSpPr>
          <p:cNvPr id="5" name="Flecha: hacia abajo 4">
            <a:extLst>
              <a:ext uri="{FF2B5EF4-FFF2-40B4-BE49-F238E27FC236}">
                <a16:creationId xmlns:a16="http://schemas.microsoft.com/office/drawing/2014/main" id="{A140C421-7A4E-439F-9D21-0554F64D3159}"/>
              </a:ext>
            </a:extLst>
          </p:cNvPr>
          <p:cNvSpPr/>
          <p:nvPr/>
        </p:nvSpPr>
        <p:spPr>
          <a:xfrm>
            <a:off x="4650908" y="239151"/>
            <a:ext cx="990237" cy="1237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lecha: hacia abajo 5">
            <a:extLst>
              <a:ext uri="{FF2B5EF4-FFF2-40B4-BE49-F238E27FC236}">
                <a16:creationId xmlns:a16="http://schemas.microsoft.com/office/drawing/2014/main" id="{939E0E17-39E0-4B5F-8932-797913A3CC38}"/>
              </a:ext>
            </a:extLst>
          </p:cNvPr>
          <p:cNvSpPr/>
          <p:nvPr/>
        </p:nvSpPr>
        <p:spPr>
          <a:xfrm>
            <a:off x="11043138" y="239151"/>
            <a:ext cx="1026942" cy="1237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727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838200" y="365125"/>
            <a:ext cx="10515600" cy="1325563"/>
          </a:xfrm>
        </p:spPr>
        <p:txBody>
          <a:bodyPr>
            <a:normAutofit/>
          </a:bodyPr>
          <a:lstStyle/>
          <a:p>
            <a:r>
              <a:rPr lang="es-ES" b="1"/>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218421" y="1908240"/>
            <a:ext cx="5097779" cy="4065986"/>
          </a:xfrm>
        </p:spPr>
        <p:txBody>
          <a:bodyPr anchor="t">
            <a:normAutofit/>
          </a:bodyPr>
          <a:lstStyle/>
          <a:p>
            <a:pPr marL="0" indent="0">
              <a:buNone/>
            </a:pPr>
            <a:r>
              <a:rPr lang="es-ES" sz="2000" dirty="0">
                <a:solidFill>
                  <a:srgbClr val="FFFFFF"/>
                </a:solidFill>
              </a:rPr>
              <a:t>6.	</a:t>
            </a:r>
            <a:r>
              <a:rPr lang="es-ES" sz="2000" b="1" dirty="0">
                <a:solidFill>
                  <a:srgbClr val="FFFFFF"/>
                </a:solidFill>
              </a:rPr>
              <a:t>Ley de Experiencia.</a:t>
            </a:r>
          </a:p>
          <a:p>
            <a:pPr marL="0" indent="0">
              <a:buNone/>
            </a:pPr>
            <a:r>
              <a:rPr lang="es-ES" sz="2000" dirty="0">
                <a:solidFill>
                  <a:srgbClr val="FFFFFF"/>
                </a:solidFill>
                <a:hlinkClick r:id="rId2"/>
              </a:rPr>
              <a:t>https://www.letour.fr/es</a:t>
            </a:r>
            <a:endParaRPr lang="es-ES" sz="2000" dirty="0">
              <a:solidFill>
                <a:srgbClr val="FFFFFF"/>
              </a:solidFill>
            </a:endParaRPr>
          </a:p>
          <a:p>
            <a:pPr marL="0" indent="0">
              <a:buNone/>
            </a:pPr>
            <a:r>
              <a:rPr lang="es-ES" sz="2000" dirty="0">
                <a:solidFill>
                  <a:srgbClr val="FFFFFF"/>
                </a:solidFill>
              </a:rPr>
              <a:t>Esta ley dice que las personas utilizan conocimientos previos para entender ciertos elementos, aunque estén incompletos, interpretando subjetivamente según su experiencia visual.</a:t>
            </a:r>
          </a:p>
          <a:p>
            <a:pPr marL="0" indent="0">
              <a:buNone/>
            </a:pPr>
            <a:endParaRPr lang="es-ES" sz="2000" dirty="0">
              <a:solidFill>
                <a:srgbClr val="FFFFFF"/>
              </a:solidFill>
            </a:endParaRPr>
          </a:p>
        </p:txBody>
      </p:sp>
      <p:pic>
        <p:nvPicPr>
          <p:cNvPr id="5" name="Imagen 4">
            <a:extLst>
              <a:ext uri="{FF2B5EF4-FFF2-40B4-BE49-F238E27FC236}">
                <a16:creationId xmlns:a16="http://schemas.microsoft.com/office/drawing/2014/main" id="{F82C33DA-5BDC-4278-A994-223904882FC2}"/>
              </a:ext>
            </a:extLst>
          </p:cNvPr>
          <p:cNvPicPr>
            <a:picLocks noChangeAspect="1"/>
          </p:cNvPicPr>
          <p:nvPr/>
        </p:nvPicPr>
        <p:blipFill>
          <a:blip r:embed="rId3"/>
          <a:stretch>
            <a:fillRect/>
          </a:stretch>
        </p:blipFill>
        <p:spPr>
          <a:xfrm>
            <a:off x="8409462" y="1819712"/>
            <a:ext cx="3321092"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4" name="Imagen 3">
            <a:extLst>
              <a:ext uri="{FF2B5EF4-FFF2-40B4-BE49-F238E27FC236}">
                <a16:creationId xmlns:a16="http://schemas.microsoft.com/office/drawing/2014/main" id="{B0B9EB9C-5590-4A22-9DF1-866A1B90BDCC}"/>
              </a:ext>
            </a:extLst>
          </p:cNvPr>
          <p:cNvPicPr>
            <a:picLocks noChangeAspect="1"/>
          </p:cNvPicPr>
          <p:nvPr/>
        </p:nvPicPr>
        <p:blipFill>
          <a:blip r:embed="rId4"/>
          <a:stretch>
            <a:fillRect/>
          </a:stretch>
        </p:blipFill>
        <p:spPr>
          <a:xfrm>
            <a:off x="2475740" y="4061170"/>
            <a:ext cx="5933722" cy="27591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7" name="Flecha: hacia abajo 6">
            <a:extLst>
              <a:ext uri="{FF2B5EF4-FFF2-40B4-BE49-F238E27FC236}">
                <a16:creationId xmlns:a16="http://schemas.microsoft.com/office/drawing/2014/main" id="{2FBCA11B-A258-483D-B51E-367738C5D911}"/>
              </a:ext>
            </a:extLst>
          </p:cNvPr>
          <p:cNvSpPr/>
          <p:nvPr/>
        </p:nvSpPr>
        <p:spPr>
          <a:xfrm>
            <a:off x="5050302" y="3429000"/>
            <a:ext cx="829993" cy="79130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4538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Rectangle 104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6C02E38-26F3-4C2A-A0EF-4E4285DD6D7F}"/>
              </a:ext>
            </a:extLst>
          </p:cNvPr>
          <p:cNvSpPr>
            <a:spLocks noGrp="1"/>
          </p:cNvSpPr>
          <p:nvPr>
            <p:ph type="title"/>
          </p:nvPr>
        </p:nvSpPr>
        <p:spPr>
          <a:xfrm>
            <a:off x="964760" y="804328"/>
            <a:ext cx="6091312" cy="1205821"/>
          </a:xfrm>
        </p:spPr>
        <p:txBody>
          <a:bodyPr vert="horz" lIns="91440" tIns="45720" rIns="91440" bIns="45720" rtlCol="0" anchor="ctr">
            <a:normAutofit/>
          </a:bodyPr>
          <a:lstStyle/>
          <a:p>
            <a:r>
              <a:rPr lang="en-US" sz="2500" b="1">
                <a:solidFill>
                  <a:srgbClr val="FEFFFF"/>
                </a:solidFill>
              </a:rPr>
              <a:t>2 elementos icónicos que presenten una buena comprensión intuitiva o affordances</a:t>
            </a:r>
          </a:p>
        </p:txBody>
      </p:sp>
      <p:sp>
        <p:nvSpPr>
          <p:cNvPr id="4" name="CuadroTexto 3">
            <a:extLst>
              <a:ext uri="{FF2B5EF4-FFF2-40B4-BE49-F238E27FC236}">
                <a16:creationId xmlns:a16="http://schemas.microsoft.com/office/drawing/2014/main" id="{386F8909-CBD1-4C0D-85C0-0DD6D80A313D}"/>
              </a:ext>
            </a:extLst>
          </p:cNvPr>
          <p:cNvSpPr txBox="1"/>
          <p:nvPr/>
        </p:nvSpPr>
        <p:spPr>
          <a:xfrm>
            <a:off x="1282189" y="2494450"/>
            <a:ext cx="5773883"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err="1"/>
              <a:t>Icono</a:t>
            </a:r>
            <a:r>
              <a:rPr lang="en-US" sz="2400" dirty="0"/>
              <a:t> del </a:t>
            </a:r>
            <a:r>
              <a:rPr lang="en-US" sz="2400" b="1" dirty="0" err="1"/>
              <a:t>reproductor</a:t>
            </a:r>
            <a:r>
              <a:rPr lang="en-US" sz="2400" b="1" dirty="0"/>
              <a:t> de </a:t>
            </a:r>
            <a:r>
              <a:rPr lang="en-US" sz="2400" b="1" dirty="0" err="1"/>
              <a:t>música</a:t>
            </a:r>
            <a:r>
              <a:rPr lang="en-US" sz="2400" dirty="0"/>
              <a:t>, </a:t>
            </a:r>
            <a:r>
              <a:rPr lang="en-US" sz="2400" dirty="0" err="1"/>
              <a:t>considero</a:t>
            </a:r>
            <a:r>
              <a:rPr lang="en-US" sz="2400" dirty="0"/>
              <a:t> que </a:t>
            </a:r>
            <a:r>
              <a:rPr lang="en-US" sz="2400" dirty="0" err="1"/>
              <a:t>este</a:t>
            </a:r>
            <a:r>
              <a:rPr lang="en-US" sz="2400" dirty="0"/>
              <a:t> </a:t>
            </a:r>
            <a:r>
              <a:rPr lang="en-US" sz="2400" dirty="0" err="1"/>
              <a:t>icono</a:t>
            </a:r>
            <a:r>
              <a:rPr lang="en-US" sz="2400" dirty="0"/>
              <a:t> </a:t>
            </a:r>
            <a:r>
              <a:rPr lang="en-US" sz="2400" dirty="0" err="1"/>
              <a:t>tiene</a:t>
            </a:r>
            <a:r>
              <a:rPr lang="en-US" sz="2400" dirty="0"/>
              <a:t> </a:t>
            </a:r>
            <a:r>
              <a:rPr lang="en-US" sz="2400" dirty="0" err="1"/>
              <a:t>una</a:t>
            </a:r>
            <a:r>
              <a:rPr lang="en-US" sz="2400" dirty="0"/>
              <a:t> </a:t>
            </a:r>
            <a:r>
              <a:rPr lang="en-US" sz="2400" dirty="0" err="1"/>
              <a:t>buena</a:t>
            </a:r>
            <a:r>
              <a:rPr lang="en-US" sz="2400" dirty="0"/>
              <a:t> </a:t>
            </a:r>
            <a:r>
              <a:rPr lang="en-US" sz="2400" dirty="0" err="1"/>
              <a:t>compresión</a:t>
            </a:r>
            <a:r>
              <a:rPr lang="en-US" sz="2400" dirty="0"/>
              <a:t> </a:t>
            </a:r>
            <a:r>
              <a:rPr lang="en-US" sz="2400" dirty="0" err="1"/>
              <a:t>ya</a:t>
            </a:r>
            <a:r>
              <a:rPr lang="en-US" sz="2400" dirty="0"/>
              <a:t> que </a:t>
            </a:r>
            <a:r>
              <a:rPr lang="en-US" sz="2400" dirty="0" err="1"/>
              <a:t>sirve</a:t>
            </a:r>
            <a:r>
              <a:rPr lang="en-US" sz="2400" dirty="0"/>
              <a:t> para </a:t>
            </a:r>
            <a:r>
              <a:rPr lang="en-US" sz="2400" dirty="0" err="1"/>
              <a:t>reproducir</a:t>
            </a:r>
            <a:r>
              <a:rPr lang="en-US" sz="2400" dirty="0"/>
              <a:t> </a:t>
            </a:r>
            <a:r>
              <a:rPr lang="en-US" sz="2400" dirty="0" err="1"/>
              <a:t>música</a:t>
            </a:r>
            <a:r>
              <a:rPr lang="en-US" sz="2400" dirty="0"/>
              <a:t> y  </a:t>
            </a:r>
            <a:r>
              <a:rPr lang="en-US" sz="2400" dirty="0" err="1"/>
              <a:t>el</a:t>
            </a:r>
            <a:r>
              <a:rPr lang="en-US" sz="2400" dirty="0"/>
              <a:t> </a:t>
            </a:r>
            <a:r>
              <a:rPr lang="en-US" sz="2400" dirty="0" err="1"/>
              <a:t>símbolo</a:t>
            </a:r>
            <a:r>
              <a:rPr lang="en-US" sz="2400" dirty="0"/>
              <a:t> de </a:t>
            </a:r>
            <a:r>
              <a:rPr lang="en-US" sz="2400" b="1" dirty="0"/>
              <a:t>play</a:t>
            </a:r>
            <a:r>
              <a:rPr lang="en-US" sz="2400" dirty="0"/>
              <a:t> lo </a:t>
            </a:r>
            <a:r>
              <a:rPr lang="en-US" sz="2400" dirty="0" err="1"/>
              <a:t>asocio</a:t>
            </a:r>
            <a:r>
              <a:rPr lang="en-US" sz="2400" dirty="0"/>
              <a:t> a </a:t>
            </a:r>
            <a:r>
              <a:rPr lang="en-US" sz="2400" dirty="0" err="1"/>
              <a:t>empezar</a:t>
            </a:r>
            <a:r>
              <a:rPr lang="en-US" sz="2400" dirty="0"/>
              <a:t> a </a:t>
            </a:r>
            <a:r>
              <a:rPr lang="en-US" sz="2400" dirty="0" err="1"/>
              <a:t>reproducir</a:t>
            </a:r>
            <a:r>
              <a:rPr lang="en-US" sz="2400" dirty="0"/>
              <a:t> </a:t>
            </a:r>
            <a:r>
              <a:rPr lang="en-US" sz="2400" dirty="0" err="1"/>
              <a:t>música</a:t>
            </a:r>
            <a:r>
              <a:rPr lang="en-US" sz="2400" dirty="0"/>
              <a:t>. </a:t>
            </a:r>
          </a:p>
          <a:p>
            <a:pPr indent="-228600">
              <a:lnSpc>
                <a:spcPct val="90000"/>
              </a:lnSpc>
              <a:spcAft>
                <a:spcPts val="600"/>
              </a:spcAft>
              <a:buFont typeface="Arial" panose="020B0604020202020204" pitchFamily="34" charset="0"/>
              <a:buChar char="•"/>
            </a:pPr>
            <a:r>
              <a:rPr lang="en-US" sz="2400" dirty="0" err="1"/>
              <a:t>Icono</a:t>
            </a:r>
            <a:r>
              <a:rPr lang="en-US" sz="2400" dirty="0"/>
              <a:t> de la </a:t>
            </a:r>
            <a:r>
              <a:rPr lang="en-US" sz="2400" b="1" dirty="0" err="1"/>
              <a:t>calculadora</a:t>
            </a:r>
            <a:r>
              <a:rPr lang="en-US" sz="2400" dirty="0"/>
              <a:t>, </a:t>
            </a:r>
            <a:r>
              <a:rPr lang="en-US" sz="2400" dirty="0" err="1"/>
              <a:t>considero</a:t>
            </a:r>
            <a:r>
              <a:rPr lang="en-US" sz="2400" dirty="0"/>
              <a:t> que </a:t>
            </a:r>
            <a:r>
              <a:rPr lang="en-US" sz="2400" dirty="0" err="1"/>
              <a:t>este</a:t>
            </a:r>
            <a:r>
              <a:rPr lang="en-US" sz="2400" dirty="0"/>
              <a:t> </a:t>
            </a:r>
            <a:r>
              <a:rPr lang="en-US" sz="2400" dirty="0" err="1"/>
              <a:t>icono</a:t>
            </a:r>
            <a:r>
              <a:rPr lang="en-US" sz="2400" dirty="0"/>
              <a:t> </a:t>
            </a:r>
            <a:r>
              <a:rPr lang="en-US" sz="2400" dirty="0" err="1"/>
              <a:t>tiene</a:t>
            </a:r>
            <a:r>
              <a:rPr lang="en-US" sz="2400" dirty="0"/>
              <a:t> </a:t>
            </a:r>
            <a:r>
              <a:rPr lang="en-US" sz="2400" dirty="0" err="1"/>
              <a:t>una</a:t>
            </a:r>
            <a:r>
              <a:rPr lang="en-US" sz="2400" dirty="0"/>
              <a:t> </a:t>
            </a:r>
            <a:r>
              <a:rPr lang="en-US" sz="2400" dirty="0" err="1"/>
              <a:t>buena</a:t>
            </a:r>
            <a:r>
              <a:rPr lang="en-US" sz="2400" dirty="0"/>
              <a:t> </a:t>
            </a:r>
            <a:r>
              <a:rPr lang="en-US" sz="2400" dirty="0" err="1"/>
              <a:t>compresión</a:t>
            </a:r>
            <a:r>
              <a:rPr lang="en-US" sz="2400" dirty="0"/>
              <a:t> </a:t>
            </a:r>
            <a:r>
              <a:rPr lang="en-US" sz="2400" dirty="0" err="1"/>
              <a:t>ya</a:t>
            </a:r>
            <a:r>
              <a:rPr lang="en-US" sz="2400" dirty="0"/>
              <a:t> que </a:t>
            </a:r>
            <a:r>
              <a:rPr lang="en-US" sz="2400" dirty="0" err="1"/>
              <a:t>representa</a:t>
            </a:r>
            <a:r>
              <a:rPr lang="en-US" sz="2400" dirty="0"/>
              <a:t> la forma de </a:t>
            </a:r>
            <a:r>
              <a:rPr lang="en-US" sz="2400" dirty="0" err="1"/>
              <a:t>una</a:t>
            </a:r>
            <a:r>
              <a:rPr lang="en-US" sz="2400" dirty="0"/>
              <a:t> </a:t>
            </a:r>
            <a:r>
              <a:rPr lang="en-US" sz="2400" dirty="0" err="1"/>
              <a:t>calculadora</a:t>
            </a:r>
            <a:r>
              <a:rPr lang="en-US" sz="2400" dirty="0"/>
              <a:t>.</a:t>
            </a:r>
          </a:p>
          <a:p>
            <a:pPr indent="-228600">
              <a:lnSpc>
                <a:spcPct val="90000"/>
              </a:lnSpc>
              <a:spcAft>
                <a:spcPts val="600"/>
              </a:spcAft>
              <a:buFont typeface="Arial" panose="020B0604020202020204" pitchFamily="34" charset="0"/>
              <a:buChar char="•"/>
            </a:pPr>
            <a:endParaRPr lang="en-US" sz="2400" dirty="0"/>
          </a:p>
        </p:txBody>
      </p:sp>
      <p:pic>
        <p:nvPicPr>
          <p:cNvPr id="1026" name="Picture 2" descr="Resultado de imagen de icono calculadora windows 10">
            <a:extLst>
              <a:ext uri="{FF2B5EF4-FFF2-40B4-BE49-F238E27FC236}">
                <a16:creationId xmlns:a16="http://schemas.microsoft.com/office/drawing/2014/main" id="{1C16745E-1728-4106-9CBD-D37A776588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812" t="28821" r="36239" b="22769"/>
          <a:stretch/>
        </p:blipFill>
        <p:spPr bwMode="auto">
          <a:xfrm>
            <a:off x="8446293" y="633852"/>
            <a:ext cx="2500232" cy="2706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icono reproductor de musica windows 10">
            <a:extLst>
              <a:ext uri="{FF2B5EF4-FFF2-40B4-BE49-F238E27FC236}">
                <a16:creationId xmlns:a16="http://schemas.microsoft.com/office/drawing/2014/main" id="{EF7E8615-6BE9-4F4F-B5A4-4894B1D423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19" t="8176" r="20539" b="3558"/>
          <a:stretch/>
        </p:blipFill>
        <p:spPr bwMode="auto">
          <a:xfrm>
            <a:off x="8174386" y="3511296"/>
            <a:ext cx="3040998" cy="275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4569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547</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Interacción Hombre - Máquina</vt:lpstr>
      <vt:lpstr>Enunciados</vt:lpstr>
      <vt:lpstr>Paginas que cumplen las leyes de Gestalt</vt:lpstr>
      <vt:lpstr>Paginas que cumplen las leyes de Gestalt</vt:lpstr>
      <vt:lpstr>Páginas que cumplen las leyes de Gestalt</vt:lpstr>
      <vt:lpstr>Paginas que cumplen las leyes de Gestalt</vt:lpstr>
      <vt:lpstr>Paginas que cumplen las leyes de Gestalt</vt:lpstr>
      <vt:lpstr>Paginas que cumplen las leyes de Gestalt</vt:lpstr>
      <vt:lpstr>2 elementos icónicos que presenten una buena comprensión intuitiva o affordances</vt:lpstr>
      <vt:lpstr>2 elementos icónicos cuya compresión intuitiva sea discutible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Interacción Hombre - Máquina</dc:title>
  <dc:creator>Alfonso Nguema Ela Nanguan</dc:creator>
  <cp:lastModifiedBy>JOSÉ LUIS OBIANG  ELA NANGUAN</cp:lastModifiedBy>
  <cp:revision>8</cp:revision>
  <dcterms:created xsi:type="dcterms:W3CDTF">2018-10-16T00:14:27Z</dcterms:created>
  <dcterms:modified xsi:type="dcterms:W3CDTF">2022-10-26T10:38:24Z</dcterms:modified>
</cp:coreProperties>
</file>