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57" r:id="rId5"/>
    <p:sldId id="392" r:id="rId6"/>
    <p:sldId id="393" r:id="rId7"/>
    <p:sldId id="389" r:id="rId8"/>
    <p:sldId id="394" r:id="rId9"/>
    <p:sldId id="395" r:id="rId10"/>
    <p:sldId id="396" r:id="rId11"/>
    <p:sldId id="397" r:id="rId12"/>
    <p:sldId id="398" r:id="rId13"/>
    <p:sldId id="399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725" autoAdjust="0"/>
  </p:normalViewPr>
  <p:slideViewPr>
    <p:cSldViewPr snapToGrid="0">
      <p:cViewPr>
        <p:scale>
          <a:sx n="77" d="100"/>
          <a:sy n="77" d="100"/>
        </p:scale>
        <p:origin x="54" y="-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BAABBB-F1BE-4363-BBD5-0DD1159694AA}" type="datetime1">
              <a:rPr lang="es-ES" smtClean="0"/>
              <a:t>19/11/2022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845F39-3ED7-4557-8E83-69CFB9EC7E67}" type="datetime1">
              <a:rPr lang="es-ES" smtClean="0"/>
              <a:t>19/11/2022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5E7C03-88B8-4DAC-AE1C-964A18E7E87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37B167-7500-4BD6-8ABE-109491A63DCA}" type="datetime1">
              <a:rPr lang="es-ES" smtClean="0"/>
              <a:t>19/11/2022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 sz="4800"/>
              <a:t>Flotante en 3D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conteni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Marcador de conteni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EDITAR</a:t>
            </a:r>
          </a:p>
        </p:txBody>
      </p:sp>
      <p:sp>
        <p:nvSpPr>
          <p:cNvPr id="21" name="Marcador de conteni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s-ES" sz="1600"/>
              <a:t>Haga clic para agregar texto</a:t>
            </a:r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Marcador de posición de imagen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9" name="Marcador de posición de imagen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0" name="Marcador de posición de imagen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Escala de tiempo de tabla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b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0" name="Forma lib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Forma lib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s-ES"/>
              <a:t>Equipo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6" name="Marcador de posición de imagen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7" name="Marcador de posición de imagen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8" name="Marcador de posición de imagen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59" name="Marcador de posición de imagen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63" name="Marcador de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1" name="Marcador de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5" name="Marcador de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4" name="Marcador de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7" name="Marcador de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6" name="Marcador de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9" name="Marcador de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8" name="Marcador de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ido y columna 2 (diapositiva de comparació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Ejemplo de Texto de pie de página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s-ES" smtClean="0"/>
              <a:pPr rtl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wrap="square" rtlCol="0" anchor="t" anchorCtr="0">
            <a:normAutofit/>
          </a:bodyPr>
          <a:lstStyle/>
          <a:p>
            <a:pPr rtl="0"/>
            <a:r>
              <a:rPr lang="es-ES" dirty="0"/>
              <a:t>ECTS 2022/2023 </a:t>
            </a:r>
            <a:r>
              <a:rPr lang="es-ES" dirty="0" err="1"/>
              <a:t>Eye</a:t>
            </a:r>
            <a:r>
              <a:rPr lang="es-ES" dirty="0"/>
              <a:t> </a:t>
            </a:r>
            <a:r>
              <a:rPr lang="es-ES" dirty="0" err="1"/>
              <a:t>Tracker</a:t>
            </a:r>
            <a:r>
              <a:rPr lang="es-ES" dirty="0"/>
              <a:t> 4C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wrap="square" rtlCol="0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dirty="0"/>
              <a:t>Interacción Persona - Ordenador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dirty="0"/>
              <a:t>Ela, Nanguan, Jose Luis Obiang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dirty="0"/>
              <a:t>Link del diseño: https://joseluisobiangelananguan418796.invisionapp.com/freehand/Eye-Tracking-w8UdCBYCf?dsid_h=57f7f3d4a04b309d74e73b342608b47efc8967b73be3ad16d23b474146b6c01b&amp;uid_h=2075af1b8d471c361ca51e337b02ac0ad124257de4027f7c5a7a448003ad47cc</a:t>
            </a:r>
          </a:p>
          <a:p>
            <a:pPr rtl="0"/>
            <a:endParaRPr lang="es-ES" dirty="0"/>
          </a:p>
        </p:txBody>
      </p:sp>
      <p:pic>
        <p:nvPicPr>
          <p:cNvPr id="14" name="Marcador de posición de imagen 13" descr="Fondo digital de puntos de dat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99"/>
          <a:stretch/>
        </p:blipFill>
        <p:spPr>
          <a:xfrm>
            <a:off x="6205538" y="2097175"/>
            <a:ext cx="5435600" cy="3995650"/>
          </a:xfrm>
          <a:noFill/>
        </p:spPr>
      </p:pic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F1891BD6-ACB5-F892-FD82-DE028672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s-ES" smtClean="0"/>
              <a:pPr rtl="0">
                <a:spcAft>
                  <a:spcPts val="600"/>
                </a:spcAft>
              </a:pPr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051F6-9375-B6AA-4FB4-CA2849FB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9139"/>
            <a:ext cx="1345406" cy="1529861"/>
          </a:xfrm>
        </p:spPr>
        <p:txBody>
          <a:bodyPr wrap="square" anchor="t">
            <a:noAutofit/>
          </a:bodyPr>
          <a:lstStyle/>
          <a:p>
            <a:r>
              <a:rPr lang="es-ES" sz="2000" dirty="0"/>
              <a:t>e) Conclusión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F5C15E-4625-A2D3-8F26-D0BEFA8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D17BD3-10DE-772B-C167-A8A8F2C7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s-ES" smtClean="0"/>
              <a:pPr rtl="0">
                <a:spcAft>
                  <a:spcPts val="600"/>
                </a:spcAft>
              </a:pPr>
              <a:t>10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1C48FC-9FA3-C633-DD44-89F1BB98E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406" y="0"/>
            <a:ext cx="9501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F851CF73-BBAC-C482-C625-82BBC99C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anchor="t">
            <a:normAutofit/>
          </a:bodyPr>
          <a:lstStyle/>
          <a:p>
            <a:r>
              <a:rPr lang="es-ES" dirty="0"/>
              <a:t>Enunciado		</a:t>
            </a:r>
          </a:p>
        </p:txBody>
      </p:sp>
      <p:sp>
        <p:nvSpPr>
          <p:cNvPr id="13" name="Subtítulo 12">
            <a:extLst>
              <a:ext uri="{FF2B5EF4-FFF2-40B4-BE49-F238E27FC236}">
                <a16:creationId xmlns:a16="http://schemas.microsoft.com/office/drawing/2014/main" id="{0DABC2A0-E9FF-107E-0AB3-FD488566F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wrap="square">
            <a:normAutofit/>
          </a:bodyPr>
          <a:lstStyle/>
          <a:p>
            <a:r>
              <a:rPr lang="es-ES" dirty="0"/>
              <a:t>La tarea ECTS evaluará la accesibilidad motórica, para ello, se pide evaluar la accesibilidad web para personas con dificultad de movilidad. Tarea a realizar por grupos, con la ayuda del dispositivo </a:t>
            </a:r>
            <a:r>
              <a:rPr lang="es-ES" dirty="0" err="1"/>
              <a:t>Tobii</a:t>
            </a:r>
            <a:r>
              <a:rPr lang="es-ES" dirty="0"/>
              <a:t> </a:t>
            </a:r>
            <a:r>
              <a:rPr lang="es-ES" dirty="0" err="1"/>
              <a:t>Eye</a:t>
            </a:r>
            <a:r>
              <a:rPr lang="es-ES" dirty="0"/>
              <a:t> </a:t>
            </a:r>
            <a:r>
              <a:rPr lang="es-ES" dirty="0" err="1"/>
              <a:t>Tracker</a:t>
            </a:r>
            <a:r>
              <a:rPr lang="es-ES" dirty="0"/>
              <a:t> 4C, que se trata de una herramienta de evaluación objetiva de usabilidad. “Cuando exploramos visualmente una escena, los ojos no se mueven suavemente, sino mediante saltos o movimientos rápidos (30-120ms) llamados 'sacadas' (Jacob; 1995). Durante estos movimientos la visión queda prácticamente suprimida, es decir, dejamos de ver aunque no seamos conscientes de ello. Este fenómeno es fácilmente comprobable: Una experiencia que permite comprobar el fenómeno de supresión sacádica consiste en ponerse delante de un espejo y tratar de observar el movimiento de nuestros propios ojos: casi con toda seguridad lo único que podremos percibir será una imagen estática de nuestros ojos y nunca el movimiento, porque cada vez que éste se realiza se interrumpe la recogida de información. http://www.nosolousabilidad.com/</a:t>
            </a:r>
            <a:r>
              <a:rPr lang="es-ES" dirty="0" err="1"/>
              <a:t>articulos</a:t>
            </a:r>
            <a:r>
              <a:rPr lang="es-ES" dirty="0"/>
              <a:t>/eye-tracking.htm” 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EECB6364-680D-A589-0206-49959106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s-ES" smtClean="0"/>
              <a:pPr rtl="0">
                <a:spcAft>
                  <a:spcPts val="600"/>
                </a:spcAft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432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18733-9821-1AC9-379E-688C024D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wrap="square" anchor="t">
            <a:normAutofit/>
          </a:bodyPr>
          <a:lstStyle/>
          <a:p>
            <a:r>
              <a:rPr lang="es-ES" dirty="0"/>
              <a:t>Enunciado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82AFC0-1B99-448D-FE02-F647729C5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wrap="square"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400" dirty="0"/>
              <a:t>Se pide: Realizar el recorrido (navegar) por dos páginas webs a elegir por los integrantes del grupo. Se harán grupos de 4 personas (4 personas por cada dispositivo). La primera acción será instalar el dispositivo cada uno en su portátil, ordenador, …. Para la segunda acción, cada alumno del grupo deberá presentar, a cada uno del resto de compañeros del grupo, dos páginas web. Deberá recoger las “reacciones” de éstos ante dichas páginas web (a) La manera de mirar una escena o imagen, b) Las áreas en las que se fija la atención, c) La duración, d) El orden de la exploración visual y e) Conclusiones). Se debe entregar una evaluación de la accesibilidad que proporciona las páginas visitadas. Los posibles modos para la opción a) serían: a.1) Si desde el principio realiza una vista global de la página (recorrido global de la página) </a:t>
            </a:r>
            <a:r>
              <a:rPr lang="es-ES" sz="1400" dirty="0" err="1"/>
              <a:t>ó</a:t>
            </a:r>
            <a:r>
              <a:rPr lang="es-ES" sz="1400" dirty="0"/>
              <a:t> a.2) Si desde el principio realiza una vista detallada de la página, se va parando en los detalles de la página (recorrido puntual de la página)</a:t>
            </a:r>
          </a:p>
          <a:p>
            <a:pPr>
              <a:lnSpc>
                <a:spcPct val="100000"/>
              </a:lnSpc>
            </a:pPr>
            <a:r>
              <a:rPr lang="es-ES" sz="1400" dirty="0"/>
              <a:t>Los posibles modos para la opción b) serían:</a:t>
            </a:r>
          </a:p>
          <a:p>
            <a:pPr>
              <a:lnSpc>
                <a:spcPct val="100000"/>
              </a:lnSpc>
            </a:pPr>
            <a:endParaRPr lang="es-ES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402962B-DECF-C416-42CB-E45D1D0F5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301" y="2097175"/>
            <a:ext cx="3606073" cy="3995650"/>
          </a:xfrm>
          <a:prstGeom prst="rect">
            <a:avLst/>
          </a:prstGeom>
          <a:noFill/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255684-D261-410B-AB76-2196D4E4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s-ES" smtClean="0"/>
              <a:pPr rtl="0">
                <a:spcAft>
                  <a:spcPts val="600"/>
                </a:spcAft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81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es-ES" dirty="0"/>
              <a:t>Partes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rtlCol="0"/>
          <a:lstStyle/>
          <a:p>
            <a:pPr marL="457200" indent="-457200" rtl="0">
              <a:buFont typeface="+mj-lt"/>
              <a:buAutoNum type="alphaLcParenR"/>
            </a:pPr>
            <a:r>
              <a:rPr lang="es-ES" dirty="0"/>
              <a:t>Tipo de recorrido</a:t>
            </a:r>
          </a:p>
          <a:p>
            <a:pPr marL="457200" indent="-457200" rtl="0">
              <a:buFont typeface="+mj-lt"/>
              <a:buAutoNum type="alphaLcParenR"/>
            </a:pPr>
            <a:r>
              <a:rPr lang="es-ES" dirty="0"/>
              <a:t>Las áreas en las que se fija la atención.</a:t>
            </a:r>
          </a:p>
          <a:p>
            <a:pPr marL="457200" indent="-457200" rtl="0">
              <a:buFont typeface="+mj-lt"/>
              <a:buAutoNum type="alphaLcParenR"/>
            </a:pPr>
            <a:r>
              <a:rPr lang="es-ES" dirty="0"/>
              <a:t>La duración</a:t>
            </a:r>
          </a:p>
          <a:p>
            <a:pPr marL="457200" indent="-457200" rtl="0">
              <a:buFont typeface="+mj-lt"/>
              <a:buAutoNum type="alphaLcParenR"/>
            </a:pPr>
            <a:r>
              <a:rPr lang="es-ES" dirty="0"/>
              <a:t>El orden de exploración visual</a:t>
            </a:r>
          </a:p>
          <a:p>
            <a:pPr marL="457200" indent="-457200" rtl="0">
              <a:buFont typeface="+mj-lt"/>
              <a:buAutoNum type="alphaLcParenR"/>
            </a:pPr>
            <a:r>
              <a:rPr lang="es-ES" dirty="0"/>
              <a:t>Conclusiones</a:t>
            </a:r>
          </a:p>
          <a:p>
            <a:pPr rtl="0"/>
            <a:endParaRPr lang="es-ES" dirty="0"/>
          </a:p>
        </p:txBody>
      </p:sp>
      <p:pic>
        <p:nvPicPr>
          <p:cNvPr id="8" name="Marcador de posición de imagen 7" descr="Datos digitales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Marcador de posición de imagen 9" descr="Puntos de dato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Marcador de posición de imagen 11" descr="Fondo de datos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33BEEDE-1467-F93C-D0A6-6ADF691F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a) Tipo de </a:t>
            </a:r>
            <a:r>
              <a:rPr lang="en-US" dirty="0" err="1"/>
              <a:t>recorrido</a:t>
            </a:r>
            <a:r>
              <a:rPr lang="en-US" dirty="0"/>
              <a:t>	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864F863-4619-600D-1A21-511F2B356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5" y="1809651"/>
            <a:ext cx="7345362" cy="4223583"/>
          </a:xfrm>
          <a:prstGeom prst="rect">
            <a:avLst/>
          </a:prstGeom>
          <a:noFill/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1CD0B5B-5B9B-7ADC-0C6D-73E2BB3DD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wrap="square">
            <a:normAutofit/>
          </a:bodyPr>
          <a:lstStyle/>
          <a:p>
            <a:r>
              <a:rPr lang="en-US">
                <a:hlinkClick r:id="rId3"/>
              </a:rPr>
              <a:t>youtube.com</a:t>
            </a:r>
            <a:r>
              <a:rPr lang="en-US"/>
              <a:t> es la página a monitorear, la manera de visualización de las distintas partes de dicha página será detallada y no global.</a:t>
            </a:r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A1F001D-254A-02FC-C8C6-CAF45133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s-ES" smtClean="0"/>
              <a:pPr rtl="0">
                <a:spcAft>
                  <a:spcPts val="600"/>
                </a:spcAft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871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051F6-9375-B6AA-4FB4-CA2849FB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43" y="1899139"/>
            <a:ext cx="1719164" cy="1055858"/>
          </a:xfrm>
        </p:spPr>
        <p:txBody>
          <a:bodyPr wrap="square" anchor="t">
            <a:normAutofit/>
          </a:bodyPr>
          <a:lstStyle/>
          <a:p>
            <a:r>
              <a:rPr lang="es-ES" dirty="0"/>
              <a:t>b) Las Áreas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F5C15E-4625-A2D3-8F26-D0BEFA8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D17BD3-10DE-772B-C167-A8A8F2C7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s-ES" smtClean="0"/>
              <a:pPr rtl="0">
                <a:spcAft>
                  <a:spcPts val="600"/>
                </a:spcAft>
              </a:pPr>
              <a:t>6</a:t>
            </a:fld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AAF3CAD-9BE0-290B-6C0D-1E27CFD79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607" y="74323"/>
            <a:ext cx="8884963" cy="678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2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051F6-9375-B6AA-4FB4-CA2849FB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anchor="t">
            <a:normAutofit/>
          </a:bodyPr>
          <a:lstStyle/>
          <a:p>
            <a:pPr rtl="0"/>
            <a:r>
              <a:rPr lang="es-ES" dirty="0"/>
              <a:t>c) La duración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48DAD2-7DCA-F0CE-B5FF-08996E2FD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115" y="1485009"/>
            <a:ext cx="9205885" cy="4671987"/>
          </a:xfrm>
          <a:prstGeom prst="rect">
            <a:avLst/>
          </a:prstGeom>
          <a:noFill/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D17BD3-10DE-772B-C167-A8A8F2C7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s-ES" smtClean="0"/>
              <a:pPr rtl="0">
                <a:spcAft>
                  <a:spcPts val="600"/>
                </a:spcAft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405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 hidden="1">
            <a:extLst>
              <a:ext uri="{FF2B5EF4-FFF2-40B4-BE49-F238E27FC236}">
                <a16:creationId xmlns:a16="http://schemas.microsoft.com/office/drawing/2014/main" id="{A8D17BD3-10DE-772B-C167-A8A8F2C7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s-ES" smtClean="0"/>
              <a:pPr rtl="0">
                <a:spcAft>
                  <a:spcPts val="600"/>
                </a:spcAft>
              </a:pPr>
              <a:t>8</a:t>
            </a:fld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1EA7754-E884-B6CB-F828-4391B0615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67" y="0"/>
            <a:ext cx="7453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0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051F6-9375-B6AA-4FB4-CA2849FB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35" y="1899139"/>
            <a:ext cx="989556" cy="2535076"/>
          </a:xfrm>
        </p:spPr>
        <p:txBody>
          <a:bodyPr wrap="square" anchor="t">
            <a:normAutofit/>
          </a:bodyPr>
          <a:lstStyle/>
          <a:p>
            <a:r>
              <a:rPr lang="es-ES" sz="2400" dirty="0"/>
              <a:t>d) El orden de exploración visual</a:t>
            </a:r>
            <a:br>
              <a:rPr lang="es-ES" sz="1050" dirty="0"/>
            </a:br>
            <a:endParaRPr lang="es-ES" sz="105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F5C15E-4625-A2D3-8F26-D0BEFA8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D17BD3-10DE-772B-C167-A8A8F2C7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s-ES" smtClean="0"/>
              <a:pPr rtl="0">
                <a:spcAft>
                  <a:spcPts val="600"/>
                </a:spcAft>
              </a:pPr>
              <a:t>9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87B09C-D98B-51D9-7C6B-6CA54A887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581" y="0"/>
            <a:ext cx="9416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8243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867.tgt.Office_50301375_TF33713516_Win32_OJ112196127" id="{F9082FAB-B260-427D-84E8-28A2C83CAFF9}" vid="{CFEC27F7-7A35-4744-B58C-557A3196B8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{F4F90FFC-2939-4351-A801-B9DC54870B8E}tf33713516_win32</Template>
  <TotalTime>206</TotalTime>
  <Words>560</Words>
  <Application>Microsoft Office PowerPoint</Application>
  <PresentationFormat>Panorámica</PresentationFormat>
  <Paragraphs>36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Walbaum Display</vt:lpstr>
      <vt:lpstr>3DFloatVTI</vt:lpstr>
      <vt:lpstr>ECTS 2022/2023 Eye Tracker 4C</vt:lpstr>
      <vt:lpstr>Enunciado  </vt:lpstr>
      <vt:lpstr>Enunciado</vt:lpstr>
      <vt:lpstr>Partes</vt:lpstr>
      <vt:lpstr>a) Tipo de recorrido </vt:lpstr>
      <vt:lpstr>b) Las Áreas</vt:lpstr>
      <vt:lpstr>c) La duración</vt:lpstr>
      <vt:lpstr>Presentación de PowerPoint</vt:lpstr>
      <vt:lpstr>d) El orden de exploración visual </vt:lpstr>
      <vt:lpstr>e) 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ECTS 2022/2023 Eye Tracker 4C</dc:title>
  <dc:creator>Jose Luis Obiang Ela Nanguan</dc:creator>
  <cp:lastModifiedBy>Jose Luis Obiang Ela Nanguan</cp:lastModifiedBy>
  <cp:revision>1</cp:revision>
  <dcterms:created xsi:type="dcterms:W3CDTF">2022-11-19T16:54:24Z</dcterms:created>
  <dcterms:modified xsi:type="dcterms:W3CDTF">2022-11-19T20:21:00Z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