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0" r:id="rId18"/>
    <p:sldId id="270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724" autoAdjust="0"/>
  </p:normalViewPr>
  <p:slideViewPr>
    <p:cSldViewPr snapToGrid="0">
      <p:cViewPr varScale="1">
        <p:scale>
          <a:sx n="81" d="100"/>
          <a:sy n="81" d="100"/>
        </p:scale>
        <p:origin x="120" y="720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44862870402079E-2"/>
          <c:y val="8.7559274871315436E-3"/>
          <c:w val="0.93633049944843849"/>
          <c:h val="0.782303512161086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T4</c:v>
                </c:pt>
                <c:pt idx="1">
                  <c:v>T3</c:v>
                </c:pt>
                <c:pt idx="2">
                  <c:v>T2</c:v>
                </c:pt>
                <c:pt idx="3">
                  <c:v>T1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2-4004-BD06-8D41EE4E08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T4</c:v>
                </c:pt>
                <c:pt idx="1">
                  <c:v>T3</c:v>
                </c:pt>
                <c:pt idx="2">
                  <c:v>T2</c:v>
                </c:pt>
                <c:pt idx="3">
                  <c:v>T1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92-4004-BD06-8D41EE4E08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T4</c:v>
                </c:pt>
                <c:pt idx="1">
                  <c:v>T3</c:v>
                </c:pt>
                <c:pt idx="2">
                  <c:v>T2</c:v>
                </c:pt>
                <c:pt idx="3">
                  <c:v>T1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92-4004-BD06-8D41EE4E0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es-E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es-E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ayout>
        <c:manualLayout>
          <c:xMode val="edge"/>
          <c:yMode val="edge"/>
          <c:x val="0.34406415230704862"/>
          <c:y val="0.93237068690136227"/>
          <c:w val="0.31187169538590287"/>
          <c:h val="6.7629313098637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5_3" csCatId="accent5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s-ES" sz="1800" b="0" i="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Sept. 20XX</a:t>
          </a:r>
          <a:endParaRPr lang="es-ES" sz="18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s-ES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s-ES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s-ES" sz="1600" b="0" i="0" noProof="0" dirty="0">
              <a:solidFill>
                <a:schemeClr val="bg1"/>
              </a:solidFill>
            </a:rPr>
            <a:t>Sinergia escalable 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es-ES" sz="1600" b="0" i="0" noProof="0" dirty="0">
              <a:solidFill>
                <a:schemeClr val="bg1"/>
              </a:solidFill>
            </a:rPr>
            <a:t>Comercio electrónico</a:t>
          </a:r>
          <a:endParaRPr lang="es-ES" sz="1600" noProof="0" dirty="0">
            <a:solidFill>
              <a:schemeClr val="bg1"/>
            </a:solidFill>
          </a:endParaRP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s-ES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s-ES" noProof="0" dirty="0"/>
        </a:p>
      </dgm:t>
    </dgm:pt>
    <dgm:pt modelId="{D07AD3FD-84FF-467E-9693-752776549C61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s-ES" sz="1800" b="0" i="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Nov. 20XX</a:t>
          </a:r>
          <a:endParaRPr lang="es-ES" sz="18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s-ES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s-ES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s-ES" sz="1600" b="0" i="0" noProof="0" dirty="0">
              <a:solidFill>
                <a:schemeClr val="bg1"/>
              </a:solidFill>
            </a:rPr>
            <a:t>Divulgación de métricas estandarizadas</a:t>
          </a:r>
          <a:endParaRPr lang="es-ES" sz="1600" noProof="0" dirty="0">
            <a:solidFill>
              <a:schemeClr val="bg1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es-ES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es-ES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s-ES" sz="1800" b="0" i="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En. 20XX</a:t>
          </a:r>
          <a:endParaRPr lang="es-ES" sz="18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s-ES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s-ES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s-ES" sz="1600" b="0" i="0" noProof="0" dirty="0">
              <a:solidFill>
                <a:schemeClr val="bg1"/>
              </a:solidFill>
            </a:rPr>
            <a:t>Coordinación </a:t>
          </a:r>
          <a:br>
            <a:rPr lang="es-ES" sz="1600" b="0" i="0" noProof="0" dirty="0">
              <a:solidFill>
                <a:schemeClr val="bg1"/>
              </a:solidFill>
            </a:rPr>
          </a:br>
          <a:r>
            <a:rPr lang="es-ES" sz="1600" b="0" i="0" noProof="0" dirty="0">
              <a:solidFill>
                <a:schemeClr val="bg1"/>
              </a:solidFill>
            </a:rPr>
            <a:t>de aplicaciones para el negocio electrónico</a:t>
          </a:r>
          <a:endParaRPr lang="es-ES" sz="1600" noProof="0" dirty="0">
            <a:solidFill>
              <a:schemeClr val="bg1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es-ES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es-ES" noProof="0" dirty="0"/>
        </a:p>
      </dgm:t>
    </dgm:pt>
    <dgm:pt modelId="{73D63227-5D82-4DD2-9C4F-69B7F1A16E88}">
      <dgm:prSet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800" b="0" i="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Mzo. 20XX</a:t>
          </a:r>
          <a:endParaRPr lang="es-ES" sz="18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gm:t>
    </dgm:pt>
    <dgm:pt modelId="{72B572C7-8E4B-48B4-869B-54E9E6D5CE19}" type="parTrans" cxnId="{04297044-D0AB-41FF-8748-2DA93A524834}">
      <dgm:prSet/>
      <dgm:spPr/>
      <dgm:t>
        <a:bodyPr rtlCol="0"/>
        <a:lstStyle/>
        <a:p>
          <a:pPr rtl="0"/>
          <a:endParaRPr lang="es-ES" noProof="0" dirty="0"/>
        </a:p>
      </dgm:t>
    </dgm:pt>
    <dgm:pt modelId="{89C96077-6AD4-449B-B0FD-AF7AD49219AF}" type="sibTrans" cxnId="{04297044-D0AB-41FF-8748-2DA93A524834}">
      <dgm:prSet/>
      <dgm:spPr/>
      <dgm:t>
        <a:bodyPr rtlCol="0"/>
        <a:lstStyle/>
        <a:p>
          <a:pPr rtl="0"/>
          <a:endParaRPr lang="es-ES" noProof="0" dirty="0"/>
        </a:p>
      </dgm:t>
    </dgm:pt>
    <dgm:pt modelId="{B676DCFF-749E-4AAA-8345-257AB6F9BF96}">
      <dgm:prSet custT="1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s-ES" sz="1800" b="0" i="0" cap="all" spc="200" noProof="0" dirty="0" err="1">
              <a:solidFill>
                <a:schemeClr val="accent2">
                  <a:lumMod val="50000"/>
                </a:schemeClr>
              </a:solidFill>
              <a:latin typeface="+mj-lt"/>
            </a:rPr>
            <a:t>My</a:t>
          </a:r>
          <a:r>
            <a:rPr lang="es-ES" sz="1800" b="0" i="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. 20XX</a:t>
          </a:r>
          <a:endParaRPr lang="es-ES" sz="18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gm:t>
    </dgm:pt>
    <dgm:pt modelId="{94D48300-B1AA-4D62-98B2-A82D7869D9E1}" type="parTrans" cxnId="{67EF80B4-B57B-4A0A-B20A-E49A0DC9FE14}">
      <dgm:prSet/>
      <dgm:spPr/>
      <dgm:t>
        <a:bodyPr rtlCol="0"/>
        <a:lstStyle/>
        <a:p>
          <a:pPr rtl="0"/>
          <a:endParaRPr lang="es-ES" noProof="0" dirty="0"/>
        </a:p>
      </dgm:t>
    </dgm:pt>
    <dgm:pt modelId="{AA04686D-983C-465A-B5B1-35FA40576FD0}" type="sibTrans" cxnId="{67EF80B4-B57B-4A0A-B20A-E49A0DC9FE14}">
      <dgm:prSet/>
      <dgm:spPr/>
      <dgm:t>
        <a:bodyPr rtlCol="0"/>
        <a:lstStyle/>
        <a:p>
          <a:pPr rtl="0"/>
          <a:endParaRPr lang="es-ES" noProof="0" dirty="0"/>
        </a:p>
      </dgm:t>
    </dgm:pt>
    <dgm:pt modelId="{E075B08E-42B3-4C92-9A26-136EB114E48D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s-ES" sz="1600" b="0" i="0" noProof="0" dirty="0">
              <a:solidFill>
                <a:schemeClr val="bg1"/>
              </a:solidFill>
            </a:rPr>
            <a:t>Fomento de las metodologías holísticamente superiores</a:t>
          </a:r>
          <a:endParaRPr lang="es-ES" sz="1600" noProof="0" dirty="0">
            <a:solidFill>
              <a:schemeClr val="bg1"/>
            </a:solidFill>
          </a:endParaRPr>
        </a:p>
      </dgm:t>
    </dgm:pt>
    <dgm:pt modelId="{85161936-98DA-46FE-BB9A-9DC10B7E9EA5}" type="parTrans" cxnId="{1F075E82-E355-4EAB-8F9A-807AE0F4E6BC}">
      <dgm:prSet/>
      <dgm:spPr/>
      <dgm:t>
        <a:bodyPr rtlCol="0"/>
        <a:lstStyle/>
        <a:p>
          <a:pPr rtl="0"/>
          <a:endParaRPr lang="es-ES" noProof="0" dirty="0"/>
        </a:p>
      </dgm:t>
    </dgm:pt>
    <dgm:pt modelId="{B8D657C5-3194-4A0A-83DC-9B8C700F2BB6}" type="sibTrans" cxnId="{1F075E82-E355-4EAB-8F9A-807AE0F4E6BC}">
      <dgm:prSet/>
      <dgm:spPr/>
      <dgm:t>
        <a:bodyPr rtlCol="0"/>
        <a:lstStyle/>
        <a:p>
          <a:pPr rtl="0"/>
          <a:endParaRPr lang="es-ES" noProof="0" dirty="0"/>
        </a:p>
      </dgm:t>
    </dgm:pt>
    <dgm:pt modelId="{08A18ED5-326E-4B99-AE9B-2AA6107E656B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es-ES" sz="1600" b="0" i="0" noProof="0" dirty="0">
              <a:solidFill>
                <a:schemeClr val="bg1"/>
              </a:solidFill>
            </a:rPr>
            <a:t>Despliegue en redes de manera estratégica con atractivas 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es-ES" sz="1600" b="0" i="0" noProof="0" dirty="0">
              <a:solidFill>
                <a:schemeClr val="bg1"/>
              </a:solidFill>
            </a:rPr>
            <a:t>necesidades del negocio electrónico</a:t>
          </a:r>
          <a:endParaRPr lang="es-ES" sz="1600" noProof="0" dirty="0">
            <a:solidFill>
              <a:schemeClr val="bg1"/>
            </a:solidFill>
          </a:endParaRPr>
        </a:p>
      </dgm:t>
    </dgm:pt>
    <dgm:pt modelId="{F3CD4FF6-8442-4A5F-8574-76B3D75F243A}" type="parTrans" cxnId="{B4F59136-A2D3-4666-93F2-852F92DE8380}">
      <dgm:prSet/>
      <dgm:spPr/>
      <dgm:t>
        <a:bodyPr rtlCol="0"/>
        <a:lstStyle/>
        <a:p>
          <a:pPr rtl="0"/>
          <a:endParaRPr lang="es-ES" noProof="0" dirty="0"/>
        </a:p>
      </dgm:t>
    </dgm:pt>
    <dgm:pt modelId="{CD3A4FC0-AEAE-4660-8E5B-73948508FED8}" type="sibTrans" cxnId="{B4F59136-A2D3-4666-93F2-852F92DE8380}">
      <dgm:prSet/>
      <dgm:spPr/>
      <dgm:t>
        <a:bodyPr rtlCol="0"/>
        <a:lstStyle/>
        <a:p>
          <a:pPr rtl="0"/>
          <a:endParaRPr lang="es-ES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9B430585-A33C-48BC-927A-F5975DA99FE9}" type="pres">
      <dgm:prSet presAssocID="{9B090D9D-470E-46E2-AABB-0368A52481AA}" presName="space" presStyleCnt="0"/>
      <dgm:spPr/>
    </dgm:pt>
    <dgm:pt modelId="{F553A929-6D6B-4648-9E0A-4676637D5878}" type="pres">
      <dgm:prSet presAssocID="{73D63227-5D82-4DD2-9C4F-69B7F1A16E88}" presName="composite" presStyleCnt="0"/>
      <dgm:spPr/>
    </dgm:pt>
    <dgm:pt modelId="{867247C7-675B-475B-B197-D1F36C803805}" type="pres">
      <dgm:prSet presAssocID="{73D63227-5D82-4DD2-9C4F-69B7F1A16E88}" presName="L" presStyleLbl="solidFgAcc1" presStyleIdx="3" presStyleCnt="5">
        <dgm:presLayoutVars>
          <dgm:chMax val="0"/>
          <dgm:chPref val="0"/>
        </dgm:presLayoutVars>
      </dgm:prSet>
      <dgm:spPr/>
    </dgm:pt>
    <dgm:pt modelId="{7446AE26-64EA-49D6-8E58-02C11EFB9FB9}" type="pres">
      <dgm:prSet presAssocID="{73D63227-5D82-4DD2-9C4F-69B7F1A16E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BC1FACD-D752-4E1B-BCF3-249E980F80C6}" type="pres">
      <dgm:prSet presAssocID="{73D63227-5D82-4DD2-9C4F-69B7F1A16E88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300D505-2807-452D-8B87-CC893A0AD4C6}" type="pres">
      <dgm:prSet presAssocID="{73D63227-5D82-4DD2-9C4F-69B7F1A16E88}" presName="EmptyPlaceHolder" presStyleCnt="0"/>
      <dgm:spPr/>
    </dgm:pt>
    <dgm:pt modelId="{E43A384A-738C-48DC-ABBA-E9CEF1C3134F}" type="pres">
      <dgm:prSet presAssocID="{89C96077-6AD4-449B-B0FD-AF7AD49219AF}" presName="space" presStyleCnt="0"/>
      <dgm:spPr/>
    </dgm:pt>
    <dgm:pt modelId="{201F7223-C0B2-4D0A-B201-9959F2D8F3F8}" type="pres">
      <dgm:prSet presAssocID="{B676DCFF-749E-4AAA-8345-257AB6F9BF96}" presName="composite" presStyleCnt="0"/>
      <dgm:spPr/>
    </dgm:pt>
    <dgm:pt modelId="{BC6B70BB-0DB1-43FE-AD96-2BCE8F8B8259}" type="pres">
      <dgm:prSet presAssocID="{B676DCFF-749E-4AAA-8345-257AB6F9BF96}" presName="L" presStyleLbl="solidFgAcc1" presStyleIdx="4" presStyleCnt="5">
        <dgm:presLayoutVars>
          <dgm:chMax val="0"/>
          <dgm:chPref val="0"/>
        </dgm:presLayoutVars>
      </dgm:prSet>
      <dgm:spPr/>
    </dgm:pt>
    <dgm:pt modelId="{AE404003-22FB-4F68-AF6B-EF354B112AF2}" type="pres">
      <dgm:prSet presAssocID="{B676DCFF-749E-4AAA-8345-257AB6F9BF9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A14C8C8-7A8E-4776-AD4D-7003CC7FEBF2}" type="pres">
      <dgm:prSet presAssocID="{B676DCFF-749E-4AAA-8345-257AB6F9BF96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8CDAC814-83A8-4CDE-9B01-E851DE18D265}" type="pres">
      <dgm:prSet presAssocID="{B676DCFF-749E-4AAA-8345-257AB6F9BF96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B4F59136-A2D3-4666-93F2-852F92DE8380}" srcId="{B676DCFF-749E-4AAA-8345-257AB6F9BF96}" destId="{08A18ED5-326E-4B99-AE9B-2AA6107E656B}" srcOrd="0" destOrd="0" parTransId="{F3CD4FF6-8442-4A5F-8574-76B3D75F243A}" sibTransId="{CD3A4FC0-AEAE-4660-8E5B-73948508FED8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04297044-D0AB-41FF-8748-2DA93A524834}" srcId="{55C0B14E-AEA6-48D3-A387-ED4A3A3BF840}" destId="{73D63227-5D82-4DD2-9C4F-69B7F1A16E88}" srcOrd="3" destOrd="0" parTransId="{72B572C7-8E4B-48B4-869B-54E9E6D5CE19}" sibTransId="{89C96077-6AD4-449B-B0FD-AF7AD49219AF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1F075E82-E355-4EAB-8F9A-807AE0F4E6BC}" srcId="{73D63227-5D82-4DD2-9C4F-69B7F1A16E88}" destId="{E075B08E-42B3-4C92-9A26-136EB114E48D}" srcOrd="0" destOrd="0" parTransId="{85161936-98DA-46FE-BB9A-9DC10B7E9EA5}" sibTransId="{B8D657C5-3194-4A0A-83DC-9B8C700F2BB6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2C249AF-3557-47E7-BF97-125A47A34AF7}" type="presOf" srcId="{73D63227-5D82-4DD2-9C4F-69B7F1A16E88}" destId="{7446AE26-64EA-49D6-8E58-02C11EFB9FB9}" srcOrd="0" destOrd="0" presId="urn:microsoft.com/office/officeart/2016/7/layout/AccentHomeChevronProcess"/>
    <dgm:cxn modelId="{67EF80B4-B57B-4A0A-B20A-E49A0DC9FE14}" srcId="{55C0B14E-AEA6-48D3-A387-ED4A3A3BF840}" destId="{B676DCFF-749E-4AAA-8345-257AB6F9BF96}" srcOrd="4" destOrd="0" parTransId="{94D48300-B1AA-4D62-98B2-A82D7869D9E1}" sibTransId="{AA04686D-983C-465A-B5B1-35FA40576FD0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13C0D8B8-C450-4BB0-930C-5F9DEC806E41}" type="presOf" srcId="{E075B08E-42B3-4C92-9A26-136EB114E48D}" destId="{BBC1FACD-D752-4E1B-BCF3-249E980F80C6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569712D6-8DF1-4364-B1B1-9F1DB74BFE4C}" type="presOf" srcId="{B676DCFF-749E-4AAA-8345-257AB6F9BF96}" destId="{AE404003-22FB-4F68-AF6B-EF354B112AF2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A86D6EB-C150-4C32-841B-2C9177AADB47}" type="presOf" srcId="{08A18ED5-326E-4B99-AE9B-2AA6107E656B}" destId="{2A14C8C8-7A8E-4776-AD4D-7003CC7FEBF2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0D892E06-0223-4DDD-A69B-AE3BAE72C556}" type="presParOf" srcId="{594BF422-752C-42F3-A230-3D0E6AE9A886}" destId="{9B430585-A33C-48BC-927A-F5975DA99FE9}" srcOrd="5" destOrd="0" presId="urn:microsoft.com/office/officeart/2016/7/layout/AccentHomeChevronProcess"/>
    <dgm:cxn modelId="{CF9001DE-2BB7-4F73-B0E5-6DDC3A1EBCEB}" type="presParOf" srcId="{594BF422-752C-42F3-A230-3D0E6AE9A886}" destId="{F553A929-6D6B-4648-9E0A-4676637D5878}" srcOrd="6" destOrd="0" presId="urn:microsoft.com/office/officeart/2016/7/layout/AccentHomeChevronProcess"/>
    <dgm:cxn modelId="{D54F232A-45C6-4A3D-9314-502D94D3F105}" type="presParOf" srcId="{F553A929-6D6B-4648-9E0A-4676637D5878}" destId="{867247C7-675B-475B-B197-D1F36C803805}" srcOrd="0" destOrd="0" presId="urn:microsoft.com/office/officeart/2016/7/layout/AccentHomeChevronProcess"/>
    <dgm:cxn modelId="{AA7494C1-EE72-408F-B911-709CA5FB45E7}" type="presParOf" srcId="{F553A929-6D6B-4648-9E0A-4676637D5878}" destId="{7446AE26-64EA-49D6-8E58-02C11EFB9FB9}" srcOrd="1" destOrd="0" presId="urn:microsoft.com/office/officeart/2016/7/layout/AccentHomeChevronProcess"/>
    <dgm:cxn modelId="{6370E04A-5F78-4978-9A03-B823D47E1F89}" type="presParOf" srcId="{F553A929-6D6B-4648-9E0A-4676637D5878}" destId="{BBC1FACD-D752-4E1B-BCF3-249E980F80C6}" srcOrd="2" destOrd="0" presId="urn:microsoft.com/office/officeart/2016/7/layout/AccentHomeChevronProcess"/>
    <dgm:cxn modelId="{03F5644B-5B64-4816-8444-9BC57F710A54}" type="presParOf" srcId="{F553A929-6D6B-4648-9E0A-4676637D5878}" destId="{2300D505-2807-452D-8B87-CC893A0AD4C6}" srcOrd="3" destOrd="0" presId="urn:microsoft.com/office/officeart/2016/7/layout/AccentHomeChevronProcess"/>
    <dgm:cxn modelId="{D28AE5EA-A5CA-4998-A9B7-0A0738534CF9}" type="presParOf" srcId="{594BF422-752C-42F3-A230-3D0E6AE9A886}" destId="{E43A384A-738C-48DC-ABBA-E9CEF1C3134F}" srcOrd="7" destOrd="0" presId="urn:microsoft.com/office/officeart/2016/7/layout/AccentHomeChevronProcess"/>
    <dgm:cxn modelId="{ABB2197D-999F-450F-B91F-BBE9732E0B43}" type="presParOf" srcId="{594BF422-752C-42F3-A230-3D0E6AE9A886}" destId="{201F7223-C0B2-4D0A-B201-9959F2D8F3F8}" srcOrd="8" destOrd="0" presId="urn:microsoft.com/office/officeart/2016/7/layout/AccentHomeChevronProcess"/>
    <dgm:cxn modelId="{6BB2264A-E777-489C-8B6E-294FA0267940}" type="presParOf" srcId="{201F7223-C0B2-4D0A-B201-9959F2D8F3F8}" destId="{BC6B70BB-0DB1-43FE-AD96-2BCE8F8B8259}" srcOrd="0" destOrd="0" presId="urn:microsoft.com/office/officeart/2016/7/layout/AccentHomeChevronProcess"/>
    <dgm:cxn modelId="{DFFF249F-00A0-4F02-8505-8DD20A31667B}" type="presParOf" srcId="{201F7223-C0B2-4D0A-B201-9959F2D8F3F8}" destId="{AE404003-22FB-4F68-AF6B-EF354B112AF2}" srcOrd="1" destOrd="0" presId="urn:microsoft.com/office/officeart/2016/7/layout/AccentHomeChevronProcess"/>
    <dgm:cxn modelId="{43503672-37FA-4CE6-9274-99A5D1C03CA1}" type="presParOf" srcId="{201F7223-C0B2-4D0A-B201-9959F2D8F3F8}" destId="{2A14C8C8-7A8E-4776-AD4D-7003CC7FEBF2}" srcOrd="2" destOrd="0" presId="urn:microsoft.com/office/officeart/2016/7/layout/AccentHomeChevronProcess"/>
    <dgm:cxn modelId="{15B9729B-3357-4653-91B1-3194B8B5D8E3}" type="presParOf" srcId="{201F7223-C0B2-4D0A-B201-9959F2D8F3F8}" destId="{8CDAC814-83A8-4CDE-9B01-E851DE18D26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56552" y="1888564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53" y="3022362"/>
          <a:ext cx="2189894" cy="697468"/>
        </a:xfrm>
        <a:prstGeom prst="homePlate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Sept. 20XX</a:t>
          </a:r>
          <a:endParaRPr lang="es-ES" sz="1800" kern="12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sp:txBody>
      <dsp:txXfrm>
        <a:off x="2053" y="3022362"/>
        <a:ext cx="2102711" cy="697468"/>
      </dsp:txXfrm>
    </dsp:sp>
    <dsp:sp modelId="{810D7AA7-A541-4507-BE7F-36CCF210089F}">
      <dsp:nvSpPr>
        <dsp:cNvPr id="0" name=""/>
        <dsp:cNvSpPr/>
      </dsp:nvSpPr>
      <dsp:spPr>
        <a:xfrm>
          <a:off x="177245" y="1035072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600" b="0" i="0" kern="1200" noProof="0" dirty="0">
              <a:solidFill>
                <a:schemeClr val="bg1"/>
              </a:solidFill>
            </a:rPr>
            <a:t>Sinergia escalable 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600" b="0" i="0" kern="1200" noProof="0" dirty="0">
              <a:solidFill>
                <a:schemeClr val="bg1"/>
              </a:solidFill>
            </a:rPr>
            <a:t>Comercio electrónico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77245" y="1035072"/>
        <a:ext cx="1778194" cy="1482540"/>
      </dsp:txXfrm>
    </dsp:sp>
    <dsp:sp modelId="{E41E7729-FD3F-426D-804C-45BD60BD762D}">
      <dsp:nvSpPr>
        <dsp:cNvPr id="0" name=""/>
        <dsp:cNvSpPr/>
      </dsp:nvSpPr>
      <dsp:spPr>
        <a:xfrm rot="5400000">
          <a:off x="1123846" y="1888564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1502"/>
              <a:satOff val="3660"/>
              <a:lumOff val="2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2453" y="3022362"/>
          <a:ext cx="2189894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Nov. 20XX</a:t>
          </a:r>
          <a:endParaRPr lang="es-ES" sz="1800" kern="12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sp:txBody>
      <dsp:txXfrm>
        <a:off x="2256820" y="3022362"/>
        <a:ext cx="1841160" cy="697468"/>
      </dsp:txXfrm>
    </dsp:sp>
    <dsp:sp modelId="{5E07F9E4-149C-4A89-848F-4ABDD305F0C5}">
      <dsp:nvSpPr>
        <dsp:cNvPr id="0" name=""/>
        <dsp:cNvSpPr/>
      </dsp:nvSpPr>
      <dsp:spPr>
        <a:xfrm>
          <a:off x="2257644" y="1035072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600" b="0" i="0" kern="1200" noProof="0" dirty="0">
              <a:solidFill>
                <a:schemeClr val="bg1"/>
              </a:solidFill>
            </a:rPr>
            <a:t>Divulgación de métricas estandarizadas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2257644" y="1035072"/>
        <a:ext cx="1778194" cy="1482540"/>
      </dsp:txXfrm>
    </dsp:sp>
    <dsp:sp modelId="{473F2067-7126-4D56-A328-5A8CFD3D8D52}">
      <dsp:nvSpPr>
        <dsp:cNvPr id="0" name=""/>
        <dsp:cNvSpPr/>
      </dsp:nvSpPr>
      <dsp:spPr>
        <a:xfrm rot="5400000">
          <a:off x="3204246" y="1888564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3005"/>
              <a:satOff val="7319"/>
              <a:lumOff val="5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62852" y="3022362"/>
          <a:ext cx="2189894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En. 20XX</a:t>
          </a:r>
          <a:endParaRPr lang="es-ES" sz="1800" kern="12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sp:txBody>
      <dsp:txXfrm>
        <a:off x="4337219" y="3022362"/>
        <a:ext cx="1841160" cy="697468"/>
      </dsp:txXfrm>
    </dsp:sp>
    <dsp:sp modelId="{FD7B29F2-0D66-4B4B-BC8A-82DA23575305}">
      <dsp:nvSpPr>
        <dsp:cNvPr id="0" name=""/>
        <dsp:cNvSpPr/>
      </dsp:nvSpPr>
      <dsp:spPr>
        <a:xfrm>
          <a:off x="4338044" y="1035072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600" b="0" i="0" kern="1200" noProof="0" dirty="0">
              <a:solidFill>
                <a:schemeClr val="bg1"/>
              </a:solidFill>
            </a:rPr>
            <a:t>Coordinación </a:t>
          </a:r>
          <a:br>
            <a:rPr lang="es-ES" sz="1600" b="0" i="0" kern="1200" noProof="0" dirty="0">
              <a:solidFill>
                <a:schemeClr val="bg1"/>
              </a:solidFill>
            </a:rPr>
          </a:br>
          <a:r>
            <a:rPr lang="es-ES" sz="1600" b="0" i="0" kern="1200" noProof="0" dirty="0">
              <a:solidFill>
                <a:schemeClr val="bg1"/>
              </a:solidFill>
            </a:rPr>
            <a:t>de aplicaciones para el negocio electrónico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4338044" y="1035072"/>
        <a:ext cx="1778194" cy="1482540"/>
      </dsp:txXfrm>
    </dsp:sp>
    <dsp:sp modelId="{867247C7-675B-475B-B197-D1F36C803805}">
      <dsp:nvSpPr>
        <dsp:cNvPr id="0" name=""/>
        <dsp:cNvSpPr/>
      </dsp:nvSpPr>
      <dsp:spPr>
        <a:xfrm rot="5400000">
          <a:off x="5284645" y="1888564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4507"/>
              <a:satOff val="10979"/>
              <a:lumOff val="86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AE26-64EA-49D6-8E58-02C11EFB9FB9}">
      <dsp:nvSpPr>
        <dsp:cNvPr id="0" name=""/>
        <dsp:cNvSpPr/>
      </dsp:nvSpPr>
      <dsp:spPr>
        <a:xfrm>
          <a:off x="6243252" y="3022362"/>
          <a:ext cx="2189894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800" b="0" i="0" kern="120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Mzo. 20XX</a:t>
          </a:r>
          <a:endParaRPr lang="es-ES" sz="1800" kern="12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sp:txBody>
      <dsp:txXfrm>
        <a:off x="6417619" y="3022362"/>
        <a:ext cx="1841160" cy="697468"/>
      </dsp:txXfrm>
    </dsp:sp>
    <dsp:sp modelId="{BBC1FACD-D752-4E1B-BCF3-249E980F80C6}">
      <dsp:nvSpPr>
        <dsp:cNvPr id="0" name=""/>
        <dsp:cNvSpPr/>
      </dsp:nvSpPr>
      <dsp:spPr>
        <a:xfrm>
          <a:off x="6418443" y="1035072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600" b="0" i="0" kern="1200" noProof="0" dirty="0">
              <a:solidFill>
                <a:schemeClr val="bg1"/>
              </a:solidFill>
            </a:rPr>
            <a:t>Fomento de las metodologías holísticamente superiores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6418443" y="1035072"/>
        <a:ext cx="1778194" cy="1482540"/>
      </dsp:txXfrm>
    </dsp:sp>
    <dsp:sp modelId="{BC6B70BB-0DB1-43FE-AD96-2BCE8F8B8259}">
      <dsp:nvSpPr>
        <dsp:cNvPr id="0" name=""/>
        <dsp:cNvSpPr/>
      </dsp:nvSpPr>
      <dsp:spPr>
        <a:xfrm rot="5400000">
          <a:off x="7365045" y="1888564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-6009"/>
              <a:satOff val="14639"/>
              <a:lumOff val="11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04003-22FB-4F68-AF6B-EF354B112AF2}">
      <dsp:nvSpPr>
        <dsp:cNvPr id="0" name=""/>
        <dsp:cNvSpPr/>
      </dsp:nvSpPr>
      <dsp:spPr>
        <a:xfrm>
          <a:off x="8323651" y="3022362"/>
          <a:ext cx="2189894" cy="69746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cap="all" spc="200" noProof="0" dirty="0" err="1">
              <a:solidFill>
                <a:schemeClr val="accent2">
                  <a:lumMod val="50000"/>
                </a:schemeClr>
              </a:solidFill>
              <a:latin typeface="+mj-lt"/>
            </a:rPr>
            <a:t>My</a:t>
          </a:r>
          <a:r>
            <a:rPr lang="es-ES" sz="1800" b="0" i="0" kern="1200" cap="all" spc="200" noProof="0" dirty="0">
              <a:solidFill>
                <a:schemeClr val="accent2">
                  <a:lumMod val="50000"/>
                </a:schemeClr>
              </a:solidFill>
              <a:latin typeface="+mj-lt"/>
            </a:rPr>
            <a:t>. 20XX</a:t>
          </a:r>
          <a:endParaRPr lang="es-ES" sz="1800" kern="1200" cap="all" spc="200" baseline="0" noProof="0" dirty="0">
            <a:solidFill>
              <a:schemeClr val="accent2">
                <a:lumMod val="50000"/>
              </a:schemeClr>
            </a:solidFill>
            <a:latin typeface="+mj-lt"/>
          </a:endParaRPr>
        </a:p>
      </dsp:txBody>
      <dsp:txXfrm>
        <a:off x="8498018" y="3022362"/>
        <a:ext cx="1841160" cy="697468"/>
      </dsp:txXfrm>
    </dsp:sp>
    <dsp:sp modelId="{2A14C8C8-7A8E-4776-AD4D-7003CC7FEBF2}">
      <dsp:nvSpPr>
        <dsp:cNvPr id="0" name=""/>
        <dsp:cNvSpPr/>
      </dsp:nvSpPr>
      <dsp:spPr>
        <a:xfrm>
          <a:off x="8498843" y="1035072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600" b="0" i="0" kern="1200" noProof="0" dirty="0">
              <a:solidFill>
                <a:schemeClr val="bg1"/>
              </a:solidFill>
            </a:rPr>
            <a:t>Despliegue en redes de manera estratégica con atractivas 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600" b="0" i="0" kern="1200" noProof="0" dirty="0">
              <a:solidFill>
                <a:schemeClr val="bg1"/>
              </a:solidFill>
            </a:rPr>
            <a:t>necesidades del negocio electrónico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8498843" y="1035072"/>
        <a:ext cx="1778194" cy="148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Proceso cheurón de inicio con resaltado"/>
  <dgm:desc val="Se utiliza para mostrar una progresión; una línea de tiempo; pasos secuenciales en una tarea, proceso o flujo de trabajo; o para enfatizar movimiento o dirección. El texto de nivel 1 aparece dentro de una forma de cheurón, excepto la primera forma que es una forma principal, mientras que el texto de nivel 2 se muestra por encima de las formas de rectángulo invisible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22A52A-EAF4-4535-8560-52DF2B2A01F1}" type="datetime1">
              <a:rPr lang="es-ES" smtClean="0"/>
              <a:t>06/12/2022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706342-55CD-4F55-9921-27DD6E1BAC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9CAD5-93C1-4B1E-B152-4789BA065DDA}" type="datetime1">
              <a:rPr lang="es-ES" smtClean="0"/>
              <a:pPr/>
              <a:t>06/12/2022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C86772-94DE-41DD-845F-738AE05EE90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03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0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2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12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325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31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2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27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53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66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0C86772-94DE-41DD-845F-738AE05EE90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3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0C86772-94DE-41DD-845F-738AE05EE90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16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80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69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35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rtlCol="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lanzamiento de product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áfico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36" name="Marcador de texto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38" name="Marcador de texto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40" name="Marcador de texto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reas de enfoq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áfico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9" name="Marcador de texto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mo lo logram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9" name="Marcador de texto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1" name="Marcador de texto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rtlCol="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rtlCol="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rtlCol="0"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princip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rtlCol="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imiento trimes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rtlCol="0"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reas de crecimi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ozca nuestro equipo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áfico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áfico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" name="Gráfico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16" name="Marcador de posición de imagen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ozca al equipo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áfico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áfico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" name="Gráfico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8" name="Marcador de posición de imagen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6" name="Marcador de texto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7" name="Marcador de texto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59" name="Marcador de posición de imagen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2" name="Marcador de texto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63" name="Marcador de texto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4" name="Marcador de texto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65" name="Marcador de texto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61" name="Marcador de posición de imagen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6" name="Marcador de texto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67" name="Marcador de texto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8" name="Marcador de posición de imagen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0" name="Marcador de texto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31" name="Marcador de texto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0" name="Marcador de texto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1" name="Marcador de texto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40" name="Marcador de posición de imagen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2" name="Marcador de texto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3" name="Marcador de texto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46" name="Marcador de posición de imagen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4" name="Marcador de texto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5" name="Marcador de texto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Una persona tocando una trompeta">
            <a:extLst>
              <a:ext uri="{FF2B5EF4-FFF2-40B4-BE49-F238E27FC236}">
                <a16:creationId xmlns:a16="http://schemas.microsoft.com/office/drawing/2014/main" id="{82AD9B64-C3B2-4F92-B013-F9D95DDAC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Título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 rtlCol="0"/>
          <a:lstStyle/>
          <a:p>
            <a:pPr algn="ctr" rtl="0"/>
            <a:r>
              <a:rPr lang="es-ES" dirty="0"/>
              <a:t>INTERACCIÓN PERSONA - ORDENADOR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 rtlCol="0"/>
          <a:lstStyle/>
          <a:p>
            <a:pPr rtl="0"/>
            <a:r>
              <a:rPr lang="es-ES" dirty="0"/>
              <a:t>Ela, Nanguan, Jose Luis Obiang</a:t>
            </a:r>
          </a:p>
        </p:txBody>
      </p:sp>
      <p:pic>
        <p:nvPicPr>
          <p:cNvPr id="36" name="Gráfico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D3E2AEB-8CF9-8371-525F-40B20D118CEB}"/>
              </a:ext>
            </a:extLst>
          </p:cNvPr>
          <p:cNvSpPr txBox="1"/>
          <p:nvPr/>
        </p:nvSpPr>
        <p:spPr>
          <a:xfrm>
            <a:off x="546100" y="7239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95">
            <a:extLst>
              <a:ext uri="{FF2B5EF4-FFF2-40B4-BE49-F238E27FC236}">
                <a16:creationId xmlns:a16="http://schemas.microsoft.com/office/drawing/2014/main" id="{C04FF0B6-BBBC-42F6-A65B-1BF7AB76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521208"/>
            <a:ext cx="10302551" cy="535197"/>
          </a:xfrm>
        </p:spPr>
        <p:txBody>
          <a:bodyPr rtlCol="0"/>
          <a:lstStyle/>
          <a:p>
            <a:pPr rtl="0"/>
            <a:r>
              <a:rPr lang="es-ES" noProof="0"/>
              <a:t>Planificación para el lanzamiento de productos</a:t>
            </a:r>
            <a:br>
              <a:rPr lang="es-ES"/>
            </a:br>
            <a:endParaRPr lang="es-ES" dirty="0"/>
          </a:p>
        </p:txBody>
      </p:sp>
      <p:sp>
        <p:nvSpPr>
          <p:cNvPr id="78" name="Marcador de texto 77">
            <a:extLst>
              <a:ext uri="{FF2B5EF4-FFF2-40B4-BE49-F238E27FC236}">
                <a16:creationId xmlns:a16="http://schemas.microsoft.com/office/drawing/2014/main" id="{CFCF63D9-E2D6-403F-94C3-E0434C3FFA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1983" y="1584731"/>
            <a:ext cx="1435618" cy="1239520"/>
          </a:xfrm>
        </p:spPr>
        <p:txBody>
          <a:bodyPr rtlCol="0"/>
          <a:lstStyle/>
          <a:p>
            <a:pPr rtl="0"/>
            <a:r>
              <a:rPr lang="es-ES"/>
              <a:t>1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29891ED-ABD1-4AF8-A87F-4E666B63F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8239" y="1530267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/>
              <a:t>Planificación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D819B13-7A74-4D66-BBD4-FC7C292B8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78031" y="1798653"/>
            <a:ext cx="3365018" cy="1025598"/>
          </a:xfrm>
        </p:spPr>
        <p:txBody>
          <a:bodyPr rtlCol="0"/>
          <a:lstStyle/>
          <a:p>
            <a:pPr rtl="0"/>
            <a:r>
              <a:rPr lang="es-ES"/>
              <a:t>Sinergia para el comercio electrónico escalable</a:t>
            </a:r>
            <a:endParaRPr lang="es-ES" dirty="0"/>
          </a:p>
        </p:txBody>
      </p:sp>
      <p:sp>
        <p:nvSpPr>
          <p:cNvPr id="81" name="Marcador de texto 80">
            <a:extLst>
              <a:ext uri="{FF2B5EF4-FFF2-40B4-BE49-F238E27FC236}">
                <a16:creationId xmlns:a16="http://schemas.microsoft.com/office/drawing/2014/main" id="{11D25DA7-A8FF-4963-ADF1-4D6DFE4BE1B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98439" y="1584731"/>
            <a:ext cx="1435618" cy="1239520"/>
          </a:xfrm>
        </p:spPr>
        <p:txBody>
          <a:bodyPr rtlCol="0"/>
          <a:lstStyle/>
          <a:p>
            <a:pPr rtl="0"/>
            <a:r>
              <a:rPr lang="es-ES"/>
              <a:t>4</a:t>
            </a:r>
            <a:endParaRPr lang="es-ES" dirty="0"/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845A49F5-92D0-49F1-BA2B-AE16F684D7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22399" y="1530267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/>
              <a:t>Estrategia</a:t>
            </a:r>
            <a:endParaRPr lang="es-ES" dirty="0"/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328C163D-AB24-436E-81B4-026AB928B2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191" y="1798653"/>
            <a:ext cx="3365018" cy="1025598"/>
          </a:xfrm>
        </p:spPr>
        <p:txBody>
          <a:bodyPr rtlCol="0"/>
          <a:lstStyle/>
          <a:p>
            <a:pPr rtl="0"/>
            <a:r>
              <a:rPr lang="es-ES"/>
              <a:t>Fomento de las metodologías holísticamente superiores</a:t>
            </a:r>
            <a:endParaRPr lang="es-ES" dirty="0"/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0F98A4B2-BF99-408D-8724-045FF697BE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1982" y="3058235"/>
            <a:ext cx="1435618" cy="1239520"/>
          </a:xfrm>
        </p:spPr>
        <p:txBody>
          <a:bodyPr rtlCol="0"/>
          <a:lstStyle/>
          <a:p>
            <a:pPr rtl="0"/>
            <a:r>
              <a:rPr lang="es-ES"/>
              <a:t>2</a:t>
            </a:r>
            <a:endParaRPr lang="es-ES" dirty="0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9C5A6699-1851-44A6-9BA8-A736326090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68798" y="3025216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/>
              <a:t>Marketing</a:t>
            </a:r>
            <a:endParaRPr lang="es-ES" dirty="0"/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7BFFDA6C-D53B-44FD-87E5-9C72FAE4098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68590" y="3293602"/>
            <a:ext cx="3365018" cy="1003171"/>
          </a:xfrm>
        </p:spPr>
        <p:txBody>
          <a:bodyPr rtlCol="0"/>
          <a:lstStyle/>
          <a:p>
            <a:pPr rtl="0"/>
            <a:r>
              <a:rPr lang="es-ES"/>
              <a:t>Divulgación de métricas estandarizadas</a:t>
            </a:r>
            <a:endParaRPr lang="es-ES" dirty="0"/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33ED7FFD-161A-404B-9C4A-C649608C83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98438" y="3058235"/>
            <a:ext cx="1435618" cy="1239520"/>
          </a:xfrm>
        </p:spPr>
        <p:txBody>
          <a:bodyPr rtlCol="0"/>
          <a:lstStyle/>
          <a:p>
            <a:pPr rtl="0"/>
            <a:r>
              <a:rPr lang="es-ES"/>
              <a:t>5</a:t>
            </a:r>
            <a:endParaRPr lang="es-E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5DD2DD05-250F-44B5-8E8E-7C1FDC9360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12958" y="3025216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/>
              <a:t>Diseño</a:t>
            </a:r>
            <a:endParaRPr lang="es-ES" dirty="0"/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94F58DEC-39A6-43C5-B4FA-24D93AEBF1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12750" y="3293602"/>
            <a:ext cx="3365018" cy="1003171"/>
          </a:xfrm>
        </p:spPr>
        <p:txBody>
          <a:bodyPr rtlCol="0"/>
          <a:lstStyle/>
          <a:p>
            <a:pPr rtl="0"/>
            <a:r>
              <a:rPr lang="es-ES"/>
              <a:t>Coordinación de aplicaciones para el negocio electrónico</a:t>
            </a:r>
            <a:endParaRPr lang="es-ES" dirty="0"/>
          </a:p>
        </p:txBody>
      </p:sp>
      <p:sp>
        <p:nvSpPr>
          <p:cNvPr id="80" name="Marcador de texto 79">
            <a:extLst>
              <a:ext uri="{FF2B5EF4-FFF2-40B4-BE49-F238E27FC236}">
                <a16:creationId xmlns:a16="http://schemas.microsoft.com/office/drawing/2014/main" id="{EC96CDFD-2FE3-4F20-BC12-9659E3288A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1982" y="4531739"/>
            <a:ext cx="1435618" cy="1239520"/>
          </a:xfrm>
        </p:spPr>
        <p:txBody>
          <a:bodyPr rtlCol="0"/>
          <a:lstStyle/>
          <a:p>
            <a:pPr rtl="0"/>
            <a:r>
              <a:rPr lang="es-ES"/>
              <a:t>3</a:t>
            </a:r>
            <a:endParaRPr lang="es-ES" dirty="0"/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A88CE919-8BCA-4A21-836B-591CD2CAB9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3951" y="4494630"/>
            <a:ext cx="3365361" cy="36512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/>
              <a:t>Lanzamiento</a:t>
            </a:r>
            <a:endParaRPr lang="es-ES" dirty="0"/>
          </a:p>
        </p:txBody>
      </p:sp>
      <p:sp>
        <p:nvSpPr>
          <p:cNvPr id="54" name="Marcador de texto 53">
            <a:extLst>
              <a:ext uri="{FF2B5EF4-FFF2-40B4-BE49-F238E27FC236}">
                <a16:creationId xmlns:a16="http://schemas.microsoft.com/office/drawing/2014/main" id="{689C4963-281E-43A5-B4B6-649CE13DE56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63743" y="4763016"/>
            <a:ext cx="3365018" cy="1003171"/>
          </a:xfrm>
        </p:spPr>
        <p:txBody>
          <a:bodyPr rtlCol="0"/>
          <a:lstStyle/>
          <a:p>
            <a:pPr rtl="0"/>
            <a:r>
              <a:rPr lang="es-ES"/>
              <a:t>Despliegue en redes de manera estratégica con atractivas necesidades del negocio electrónico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1B1B8-7FB6-4FF8-9597-B9C6BFB1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41D1E3-C362-4A6D-B1EA-76F3638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1DF32D-AFA3-4570-A204-588DB842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343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A6B93859-6CC9-460B-B8B1-418AD8A8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14418"/>
            <a:ext cx="10515600" cy="501852"/>
          </a:xfrm>
        </p:spPr>
        <p:txBody>
          <a:bodyPr rtlCol="0"/>
          <a:lstStyle/>
          <a:p>
            <a:pPr rtl="0"/>
            <a:r>
              <a:rPr lang="es-ES" dirty="0"/>
              <a:t>Cronograma</a:t>
            </a:r>
          </a:p>
        </p:txBody>
      </p:sp>
      <p:graphicFrame>
        <p:nvGraphicFramePr>
          <p:cNvPr id="20" name="Marcador de contenido 6">
            <a:extLst>
              <a:ext uri="{FF2B5EF4-FFF2-40B4-BE49-F238E27FC236}">
                <a16:creationId xmlns:a16="http://schemas.microsoft.com/office/drawing/2014/main" id="{8975F31C-03AB-4E9E-A587-C6229931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922164349"/>
              </p:ext>
            </p:extLst>
          </p:nvPr>
        </p:nvGraphicFramePr>
        <p:xfrm>
          <a:off x="838200" y="1495425"/>
          <a:ext cx="10515600" cy="464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2D2F98-0CDA-431A-810A-FD67B395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BDE209-C6C2-47F7-90FF-57BA5CD5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C4CC15-5675-4EC8-AF7F-905D46CC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3008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FF872A7D-E6CA-4BD5-B88B-0498D0B7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62" y="894716"/>
            <a:ext cx="10515600" cy="495300"/>
          </a:xfrm>
        </p:spPr>
        <p:txBody>
          <a:bodyPr rtlCol="0"/>
          <a:lstStyle/>
          <a:p>
            <a:pPr rtl="0"/>
            <a:r>
              <a:rPr lang="es-ES"/>
              <a:t>Áreas de enfoque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9FC41A5-6D3B-4D54-8B6D-00B49FDE2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915" y="2215197"/>
            <a:ext cx="4376935" cy="422365"/>
          </a:xfrm>
        </p:spPr>
        <p:txBody>
          <a:bodyPr rtlCol="0"/>
          <a:lstStyle/>
          <a:p>
            <a:pPr rtl="0"/>
            <a:r>
              <a:rPr lang="es-ES"/>
              <a:t>Ejemplos de mercado B2B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56112D0-BBBB-4761-B916-CEA43C08D4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0707" y="2637562"/>
            <a:ext cx="4376489" cy="3325723"/>
          </a:xfrm>
        </p:spPr>
        <p:txBody>
          <a:bodyPr rtlCol="0"/>
          <a:lstStyle/>
          <a:p>
            <a:pPr rtl="0"/>
            <a:r>
              <a:rPr lang="es-ES"/>
              <a:t>Desarrollar estrategias ganadoras para mantenerse por delante de la competencia</a:t>
            </a:r>
          </a:p>
          <a:p>
            <a:pPr rtl="0"/>
            <a:r>
              <a:rPr lang="es-ES"/>
              <a:t>Aprovechar los frutos obtenidos para identificar un valor en el terreno de juego</a:t>
            </a:r>
          </a:p>
          <a:p>
            <a:pPr rtl="0"/>
            <a:r>
              <a:rPr lang="es-ES"/>
              <a:t>Visualizar la convergencia dirigida al cliente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9B987E6-40EA-4DAD-817D-CF8573D44B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464" y="2215196"/>
            <a:ext cx="4376935" cy="422365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s-ES"/>
              <a:t>Oportunidades basadas en la nube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0C446C-77D9-4469-AAF2-69CF65C0BA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73945" y="2637561"/>
            <a:ext cx="4376490" cy="3325723"/>
          </a:xfrm>
        </p:spPr>
        <p:txBody>
          <a:bodyPr rtlCol="0"/>
          <a:lstStyle/>
          <a:p>
            <a:pPr rtl="0"/>
            <a:r>
              <a:rPr lang="es-ES"/>
              <a:t>Enfoques iterativos para una estrategia corporativa</a:t>
            </a:r>
          </a:p>
          <a:p>
            <a:pPr rtl="0"/>
            <a:r>
              <a:rPr lang="es-ES"/>
              <a:t>Establecer un marco de administración desde dentro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585B73-7A1C-4790-86F0-401CF741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8AC66-7A3E-4F83-9C65-F437FD59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DE879D-70D2-44BA-84FA-A456D837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62633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ítulo 50">
            <a:extLst>
              <a:ext uri="{FF2B5EF4-FFF2-40B4-BE49-F238E27FC236}">
                <a16:creationId xmlns:a16="http://schemas.microsoft.com/office/drawing/2014/main" id="{321B8428-BD78-4FC4-BEAE-596AB2DC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69" y="893674"/>
            <a:ext cx="10515600" cy="495300"/>
          </a:xfrm>
        </p:spPr>
        <p:txBody>
          <a:bodyPr rtlCol="0"/>
          <a:lstStyle/>
          <a:p>
            <a:pPr rtl="0"/>
            <a:r>
              <a:rPr lang="es-ES"/>
              <a:t>Cómo lo logramos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0EC01CC-BDB2-4B49-9150-62F71FB5B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100" y="2216238"/>
            <a:ext cx="3604193" cy="422365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/>
              <a:t>Retorno sobre la inversión (ROI)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693BC51-0015-426C-B454-8FE219279B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893" y="2638603"/>
            <a:ext cx="3603826" cy="3325723"/>
          </a:xfrm>
        </p:spPr>
        <p:txBody>
          <a:bodyPr rtlCol="0"/>
          <a:lstStyle/>
          <a:p>
            <a:pPr rtl="0"/>
            <a:r>
              <a:rPr lang="es-ES"/>
              <a:t>Previsión de conocimientos basados en los medios de comunicación y las estrategias de crecimiento en diversos medios</a:t>
            </a:r>
          </a:p>
          <a:p>
            <a:pPr rtl="0"/>
            <a:r>
              <a:rPr lang="es-ES"/>
              <a:t>Visualización del capital intelectual de calidad</a:t>
            </a:r>
          </a:p>
          <a:p>
            <a:pPr rtl="0"/>
            <a:r>
              <a:rPr lang="es-ES"/>
              <a:t>Incorporación de metodologías internacionales con tecnologías habilitadas para Web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1E1E5D2-27DA-46E0-A610-1788217055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6540" y="2216238"/>
            <a:ext cx="3604193" cy="422365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/>
              <a:t>Mercados especializados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A8DD9AB-3A66-4584-96A7-CEB27FC80F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06333" y="2638603"/>
            <a:ext cx="3603826" cy="3325723"/>
          </a:xfrm>
        </p:spPr>
        <p:txBody>
          <a:bodyPr rtlCol="0"/>
          <a:lstStyle/>
          <a:p>
            <a:pPr rtl="0"/>
            <a:r>
              <a:rPr lang="es-ES"/>
              <a:t>Búsqueda de un servicio de atención al cliente escalable a través de estrategias sostenibles</a:t>
            </a:r>
          </a:p>
          <a:p>
            <a:pPr rtl="0"/>
            <a:r>
              <a:rPr lang="es-ES"/>
              <a:t>Incorporación de servicios web de primera con entregas punteras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ACF0A168-0337-4144-ABFC-E4E9B9F9D4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7980" y="2216238"/>
            <a:ext cx="3387610" cy="422365"/>
          </a:xfrm>
        </p:spPr>
        <p:txBody>
          <a:bodyPr rtlCol="0"/>
          <a:lstStyle/>
          <a:p>
            <a:pPr rtl="0"/>
            <a:r>
              <a:rPr lang="es-ES"/>
              <a:t>Cadena logística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BE8F214-43D4-4084-AA5E-191C202D83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07772" y="2638603"/>
            <a:ext cx="3387265" cy="3325723"/>
          </a:xfrm>
        </p:spPr>
        <p:txBody>
          <a:bodyPr rtlCol="0"/>
          <a:lstStyle/>
          <a:p>
            <a:pPr rtl="0"/>
            <a:r>
              <a:rPr lang="es-ES"/>
              <a:t>Fomento de un servicio de atención al cliente cercano con ideas sólidas</a:t>
            </a:r>
          </a:p>
          <a:p>
            <a:pPr rtl="0"/>
            <a:r>
              <a:rPr lang="es-ES"/>
              <a:t>Aumento de las entregas oportunas para esquemas en tiempo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D9FEDE-21F6-49AC-9079-4A0E154F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13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219309-A8E7-49FC-A769-AFEF4A12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E64BC5-3EE9-44BC-B171-EB09E80F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4414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C0982996-A1AC-4484-BA1F-92D9D81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7" y="2068863"/>
            <a:ext cx="4594823" cy="557552"/>
          </a:xfrm>
        </p:spPr>
        <p:txBody>
          <a:bodyPr rtlCol="0"/>
          <a:lstStyle/>
          <a:p>
            <a:pPr rtl="0"/>
            <a:r>
              <a:rPr lang="es-ES"/>
              <a:t>Resumen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CA793C47-D157-471A-9E0C-E14D53BAD1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286" y="2626414"/>
            <a:ext cx="4760892" cy="3556272"/>
          </a:xfrm>
        </p:spPr>
        <p:txBody>
          <a:bodyPr rtlCol="0"/>
          <a:lstStyle/>
          <a:p>
            <a:pPr rtl="0"/>
            <a:r>
              <a:rPr lang="es-ES"/>
              <a:t>En Contoso, creemos en dar el 110 %. Con nuestra arquitectura de datos de próxima generación, ayudamos a las empresas a administrar virtualmente flujos de trabajo ágiles. Progresamos gracias a nuestro conocimiento del mercado y al excelente equipo que hay detrás de nuestro producto. Como dice nuestra directora ejecutiva: "Seremos eficientes si logramos transformar de manera proactiva la forma en que hacemos negocios".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2F91BA-BDFB-418F-9EC0-4A13DF4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14</a:t>
            </a:fld>
            <a:endParaRPr lang="es-ES"/>
          </a:p>
        </p:txBody>
      </p:sp>
      <p:pic>
        <p:nvPicPr>
          <p:cNvPr id="8" name="Marcador de posición de imagen 7" descr="Imagen de una mano de cerca">
            <a:extLst>
              <a:ext uri="{FF2B5EF4-FFF2-40B4-BE49-F238E27FC236}">
                <a16:creationId xmlns:a16="http://schemas.microsoft.com/office/drawing/2014/main" id="{D7B14CA7-CA0B-4739-BC97-C9A872B60D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3429000"/>
          </a:xfrm>
        </p:spPr>
      </p:pic>
      <p:pic>
        <p:nvPicPr>
          <p:cNvPr id="12" name="Marcador de posición de imagen 11" descr="Primer plano del clavijero de una guitarra&#10;">
            <a:extLst>
              <a:ext uri="{FF2B5EF4-FFF2-40B4-BE49-F238E27FC236}">
                <a16:creationId xmlns:a16="http://schemas.microsoft.com/office/drawing/2014/main" id="{BE123916-6ABD-4B33-A665-DEFF8AB606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6095999" y="3429000"/>
            <a:ext cx="6096000" cy="3429000"/>
          </a:xfrm>
        </p:spPr>
      </p:pic>
      <p:sp>
        <p:nvSpPr>
          <p:cNvPr id="90" name="Marcador de pie de página 89">
            <a:extLst>
              <a:ext uri="{FF2B5EF4-FFF2-40B4-BE49-F238E27FC236}">
                <a16:creationId xmlns:a16="http://schemas.microsoft.com/office/drawing/2014/main" id="{97A8CAD8-86CB-41BE-94C8-0A11213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89" name="Marcador de fecha 88">
            <a:extLst>
              <a:ext uri="{FF2B5EF4-FFF2-40B4-BE49-F238E27FC236}">
                <a16:creationId xmlns:a16="http://schemas.microsoft.com/office/drawing/2014/main" id="{A3735A71-CA90-4FA9-B491-E5A58C5D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pic>
        <p:nvPicPr>
          <p:cNvPr id="88" name="Gráfico 87">
            <a:extLst>
              <a:ext uri="{FF2B5EF4-FFF2-40B4-BE49-F238E27FC236}">
                <a16:creationId xmlns:a16="http://schemas.microsoft.com/office/drawing/2014/main" id="{D06E87D9-4622-47F1-9F9E-D57861E8F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4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"/>
            <a:ext cx="6096000" cy="63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7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Primer plano de las llaves de un clarinete">
            <a:extLst>
              <a:ext uri="{FF2B5EF4-FFF2-40B4-BE49-F238E27FC236}">
                <a16:creationId xmlns:a16="http://schemas.microsoft.com/office/drawing/2014/main" id="{8F9D2BDD-1685-481F-B253-8421541A56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Título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5851" cy="4210387"/>
          </a:xfrm>
        </p:spPr>
        <p:txBody>
          <a:bodyPr rtlCol="0"/>
          <a:lstStyle/>
          <a:p>
            <a:pPr rtl="0"/>
            <a:r>
              <a:rPr lang="es-ES"/>
              <a:t>Muchas gracias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0206A59-E2C8-4E81-AE9D-B2F7ADEEAB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4210388"/>
            <a:ext cx="5575849" cy="2118216"/>
          </a:xfrm>
        </p:spPr>
        <p:txBody>
          <a:bodyPr rtlCol="0"/>
          <a:lstStyle/>
          <a:p>
            <a:pPr rtl="0"/>
            <a:r>
              <a:rPr lang="es-ES"/>
              <a:t>Mirjam Nilsson​​</a:t>
            </a:r>
          </a:p>
          <a:p>
            <a:pPr rtl="0"/>
            <a:r>
              <a:rPr lang="es-ES"/>
              <a:t>mirjam@contoso.com​</a:t>
            </a:r>
          </a:p>
          <a:p>
            <a:pPr rtl="0"/>
            <a:r>
              <a:rPr lang="es-ES"/>
              <a:t>www.contoso.com​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BE851-241B-47F9-98FE-19965576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15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3CF198-93B6-4140-8171-3CD9176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322751-6649-4C31-8A1A-3B1A1E73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90C92756-0BB5-41BC-A43D-39DE7F34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5850" y="1"/>
            <a:ext cx="6616149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495300"/>
          </a:xfrm>
        </p:spPr>
        <p:txBody>
          <a:bodyPr rtlCol="0"/>
          <a:lstStyle/>
          <a:p>
            <a:pPr rtl="0"/>
            <a:r>
              <a:rPr lang="es-ES" dirty="0"/>
              <a:t>Programa</a:t>
            </a:r>
          </a:p>
        </p:txBody>
      </p:sp>
      <p:pic>
        <p:nvPicPr>
          <p:cNvPr id="8" name="Marcador de posición de imagen 7" descr="Primer plano de una batería">
            <a:extLst>
              <a:ext uri="{FF2B5EF4-FFF2-40B4-BE49-F238E27FC236}">
                <a16:creationId xmlns:a16="http://schemas.microsoft.com/office/drawing/2014/main" id="{D100A0FD-C488-4726-8EF3-3E53B4E7A7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3577259"/>
          </a:xfrm>
        </p:spPr>
        <p:txBody>
          <a:bodyPr rtlCol="0"/>
          <a:lstStyle/>
          <a:p>
            <a:pPr rtl="0"/>
            <a:r>
              <a:rPr lang="es-ES"/>
              <a:t>Introducción</a:t>
            </a:r>
          </a:p>
          <a:p>
            <a:pPr rtl="0"/>
            <a:r>
              <a:rPr lang="es-ES"/>
              <a:t>Objetivos principales</a:t>
            </a:r>
          </a:p>
          <a:p>
            <a:pPr rtl="0"/>
            <a:r>
              <a:rPr lang="es-ES"/>
              <a:t>Áreas de crecimiento</a:t>
            </a:r>
          </a:p>
          <a:p>
            <a:pPr rtl="0"/>
            <a:r>
              <a:rPr lang="es-ES"/>
              <a:t>Escala de tiempo</a:t>
            </a:r>
          </a:p>
          <a:p>
            <a:pPr rtl="0"/>
            <a:r>
              <a:rPr lang="es-ES"/>
              <a:t>Resumen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1B54F8-5CA5-46A9-86AA-1BF047C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8F70B7-1A31-4434-AAFC-A5D0CA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A2A52314-D977-4B70-A52B-BD18C412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000" r="25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2" name="Gráfico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7101" y="0"/>
            <a:ext cx="364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ítulo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3" y="986268"/>
            <a:ext cx="3195933" cy="1034385"/>
          </a:xfrm>
        </p:spPr>
        <p:txBody>
          <a:bodyPr rtlCol="0"/>
          <a:lstStyle/>
          <a:p>
            <a:pPr rtl="0"/>
            <a:r>
              <a:rPr lang="es-ES"/>
              <a:t>Introducción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1407" y="699461"/>
            <a:ext cx="6547507" cy="1552015"/>
          </a:xfrm>
        </p:spPr>
        <p:txBody>
          <a:bodyPr rtlCol="0"/>
          <a:lstStyle/>
          <a:p>
            <a:pPr rtl="0"/>
            <a:r>
              <a:rPr lang="es-ES"/>
              <a:t>En Contoso, ayudamos a las empresas a fomentar el pensamiento colaborativo para impulsar aún más la innovación en el área de trabajo. Cerramos el bucle y aprovechamos los marcos ágiles, así ayudamos a que el negocio crezca de manera orgánica y a potenciar la mentalidad centrada en el consumidor.</a:t>
            </a:r>
          </a:p>
        </p:txBody>
      </p:sp>
      <p:pic>
        <p:nvPicPr>
          <p:cNvPr id="8" name="Marcador de posición de imagen 7" descr="Primer plano de las teclas blancas y negras de un piano">
            <a:extLst>
              <a:ext uri="{FF2B5EF4-FFF2-40B4-BE49-F238E27FC236}">
                <a16:creationId xmlns:a16="http://schemas.microsoft.com/office/drawing/2014/main" id="{E9674C4A-15EC-49F9-9558-66BD79A9AF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93571"/>
            <a:ext cx="12192000" cy="3864429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8DCB15-B29C-40F0-9B09-422989A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16FC2FA-E7D5-403B-BB1A-1AC8E290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993570"/>
            <a:ext cx="12192000" cy="3864430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FEC87FBB-9057-4D42-BFB8-C20E962A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993570"/>
            <a:ext cx="12192000" cy="33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64296C7E-93C4-4BC6-9879-EA4FCBAE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0A365D2C-2AF4-4356-BA8C-0913B319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176" y="0"/>
            <a:ext cx="4020824" cy="2300397"/>
          </a:xfrm>
        </p:spPr>
        <p:txBody>
          <a:bodyPr rtlCol="0"/>
          <a:lstStyle/>
          <a:p>
            <a:pPr rtl="0"/>
            <a:r>
              <a:rPr lang="es-ES" sz="4300"/>
              <a:t>Objetivos principales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4DB887E2-88ED-403F-BA2A-36081EE10F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1176" y="2300396"/>
            <a:ext cx="4020824" cy="4557603"/>
          </a:xfrm>
        </p:spPr>
        <p:txBody>
          <a:bodyPr rtlCol="0"/>
          <a:lstStyle/>
          <a:p>
            <a:pPr rtl="0"/>
            <a:r>
              <a:rPr lang="es-ES"/>
              <a:t>Crecimiento de los ingresos anuales</a:t>
            </a:r>
          </a:p>
        </p:txBody>
      </p:sp>
      <p:sp>
        <p:nvSpPr>
          <p:cNvPr id="31" name="Marcador de posición de imagen 6">
            <a:extLst>
              <a:ext uri="{FF2B5EF4-FFF2-40B4-BE49-F238E27FC236}">
                <a16:creationId xmlns:a16="http://schemas.microsoft.com/office/drawing/2014/main" id="{D6FF8AB6-8818-4C07-B454-6096C7ACAD65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/>
              <a:t>Haga clic para agregar una foto</a:t>
            </a:r>
          </a:p>
        </p:txBody>
      </p:sp>
      <p:pic>
        <p:nvPicPr>
          <p:cNvPr id="30" name="Gráfico 29">
            <a:extLst>
              <a:ext uri="{FF2B5EF4-FFF2-40B4-BE49-F238E27FC236}">
                <a16:creationId xmlns:a16="http://schemas.microsoft.com/office/drawing/2014/main" id="{FA004D3C-FBF8-40B2-B45E-0AE725F3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817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 rtlCol="0"/>
          <a:lstStyle/>
          <a:p>
            <a:pPr rtl="0"/>
            <a:r>
              <a:rPr lang="es-ES" dirty="0"/>
              <a:t>Rendimiento trimestral</a:t>
            </a:r>
          </a:p>
        </p:txBody>
      </p:sp>
      <p:graphicFrame>
        <p:nvGraphicFramePr>
          <p:cNvPr id="20" name="Marcador de contenido 5">
            <a:extLst>
              <a:ext uri="{FF2B5EF4-FFF2-40B4-BE49-F238E27FC236}">
                <a16:creationId xmlns:a16="http://schemas.microsoft.com/office/drawing/2014/main" id="{2D0DBF2F-251F-4372-8C1D-8A20B42AD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18851315"/>
              </p:ext>
            </p:extLst>
          </p:nvPr>
        </p:nvGraphicFramePr>
        <p:xfrm>
          <a:off x="754063" y="2025650"/>
          <a:ext cx="10580687" cy="4005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770F18-DF9C-4E9C-ACBC-82DD020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3C026D-1A11-4842-8D7D-85A1B8F9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93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 rtlCol="0"/>
          <a:lstStyle/>
          <a:p>
            <a:pPr rtl="0"/>
            <a:r>
              <a:rPr lang="es-ES"/>
              <a:t>Áreas de crecimiento</a:t>
            </a:r>
          </a:p>
        </p:txBody>
      </p:sp>
      <p:graphicFrame>
        <p:nvGraphicFramePr>
          <p:cNvPr id="26" name="Tabla 4">
            <a:extLst>
              <a:ext uri="{FF2B5EF4-FFF2-40B4-BE49-F238E27FC236}">
                <a16:creationId xmlns:a16="http://schemas.microsoft.com/office/drawing/2014/main" id="{BA4A45FE-A868-4C85-887C-6277B7C957BF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029527529"/>
              </p:ext>
            </p:extLst>
          </p:nvPr>
        </p:nvGraphicFramePr>
        <p:xfrm>
          <a:off x="847725" y="1528763"/>
          <a:ext cx="6449426" cy="41287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30792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18275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44117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05354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841155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959757">
                <a:tc>
                  <a:txBody>
                    <a:bodyPr/>
                    <a:lstStyle/>
                    <a:p>
                      <a:pPr algn="ctr" rtl="0"/>
                      <a:endParaRPr lang="es-ES" sz="1400" noProof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cap="all" spc="100" noProof="0">
                          <a:latin typeface="+mj-lt"/>
                        </a:rPr>
                        <a:t>B2B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5000"/>
                        </a:lnSpc>
                      </a:pPr>
                      <a:r>
                        <a:rPr lang="es-ES" sz="1400" b="0" cap="all" spc="100" noProof="0">
                          <a:latin typeface="+mj-lt"/>
                        </a:rPr>
                        <a:t>Cadena logística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cap="all" spc="100" noProof="0">
                          <a:latin typeface="+mj-lt"/>
                        </a:rPr>
                        <a:t>Retorno sobre la inversión (ROI)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cap="all" spc="100" noProof="0">
                          <a:latin typeface="+mj-lt"/>
                        </a:rPr>
                        <a:t>Comercio electrónico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92244">
                <a:tc>
                  <a:txBody>
                    <a:bodyPr/>
                    <a:lstStyle/>
                    <a:p>
                      <a:pPr algn="ctr" rtl="0"/>
                      <a:r>
                        <a:rPr lang="es-ES" sz="1400" cap="all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T1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4,5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1,7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5,0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92244">
                <a:tc>
                  <a:txBody>
                    <a:bodyPr/>
                    <a:lstStyle/>
                    <a:p>
                      <a:pPr algn="ctr" rtl="0"/>
                      <a:r>
                        <a:rPr lang="es-ES" sz="1400" cap="all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T2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3,2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5,1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4,4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3,0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92244">
                <a:tc>
                  <a:txBody>
                    <a:bodyPr/>
                    <a:lstStyle/>
                    <a:p>
                      <a:pPr algn="ctr" rtl="0"/>
                      <a:r>
                        <a:rPr lang="es-ES" sz="1400" cap="all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T3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1,7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2,8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92244">
                <a:tc>
                  <a:txBody>
                    <a:bodyPr/>
                    <a:lstStyle/>
                    <a:p>
                      <a:pPr algn="ctr" rtl="0"/>
                      <a:r>
                        <a:rPr lang="es-ES" sz="1400" cap="all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T4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4,5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1,7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7,0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BD61EE-1013-46B0-9F60-955DB3B3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25" name="Marcador de posición de imagen 24" descr="Primer plano de las teclas de un piano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108" y="0"/>
            <a:ext cx="4038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Un micrófono en un soporte">
            <a:extLst>
              <a:ext uri="{FF2B5EF4-FFF2-40B4-BE49-F238E27FC236}">
                <a16:creationId xmlns:a16="http://schemas.microsoft.com/office/drawing/2014/main" id="{ED3D65D2-9DE9-4232-8700-901200E717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31EBF600-1098-4A50-AF3D-91E026D3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70123" cy="4684719"/>
          </a:xfrm>
        </p:spPr>
        <p:txBody>
          <a:bodyPr rtlCol="0"/>
          <a:lstStyle/>
          <a:p>
            <a:pPr rtl="0"/>
            <a:r>
              <a:rPr lang="es-ES"/>
              <a:t>Las oportunidades empresariales son como los autobuses. Siempre vendrá otro.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CFA71AD6-2CA1-4664-ABEF-DBF332EE4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684719"/>
            <a:ext cx="5970123" cy="2173281"/>
          </a:xfrm>
        </p:spPr>
        <p:txBody>
          <a:bodyPr rtlCol="0"/>
          <a:lstStyle/>
          <a:p>
            <a:pPr rtl="0"/>
            <a:r>
              <a:rPr lang="es-ES"/>
              <a:t>Richard Branson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D583E7-034B-4949-8B1B-89B6E90E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9D3D4E-0011-469E-AA24-739408B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C5D76D-D9F6-4527-93DB-5916977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21" name="Gráfico 19">
            <a:extLst>
              <a:ext uri="{FF2B5EF4-FFF2-40B4-BE49-F238E27FC236}">
                <a16:creationId xmlns:a16="http://schemas.microsoft.com/office/drawing/2014/main" id="{ADED2ED2-D5D8-4799-AA3B-2CD98F011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062" y="1"/>
            <a:ext cx="10604938" cy="6858000"/>
          </a:xfrm>
          <a:custGeom>
            <a:avLst/>
            <a:gdLst>
              <a:gd name="connsiteX0" fmla="*/ 8623173 w 8623173"/>
              <a:gd name="connsiteY0" fmla="*/ 1435608 h 5138737"/>
              <a:gd name="connsiteX1" fmla="*/ 5890641 w 8623173"/>
              <a:gd name="connsiteY1" fmla="*/ 0 h 5138737"/>
              <a:gd name="connsiteX2" fmla="*/ 0 w 8623173"/>
              <a:gd name="connsiteY2" fmla="*/ 0 h 5138737"/>
              <a:gd name="connsiteX3" fmla="*/ 5300091 w 8623173"/>
              <a:gd name="connsiteY3" fmla="*/ 2752535 h 5138737"/>
              <a:gd name="connsiteX4" fmla="*/ 659797 w 8623173"/>
              <a:gd name="connsiteY4" fmla="*/ 5138738 h 5138737"/>
              <a:gd name="connsiteX5" fmla="*/ 6609683 w 8623173"/>
              <a:gd name="connsiteY5" fmla="*/ 5138738 h 5138737"/>
              <a:gd name="connsiteX6" fmla="*/ 8623173 w 8623173"/>
              <a:gd name="connsiteY6" fmla="*/ 4083177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3173" h="5138737">
                <a:moveTo>
                  <a:pt x="8623173" y="1435608"/>
                </a:moveTo>
                <a:lnTo>
                  <a:pt x="5890641" y="0"/>
                </a:lnTo>
                <a:lnTo>
                  <a:pt x="0" y="0"/>
                </a:lnTo>
                <a:lnTo>
                  <a:pt x="5300091" y="2752535"/>
                </a:lnTo>
                <a:lnTo>
                  <a:pt x="659797" y="5138738"/>
                </a:lnTo>
                <a:lnTo>
                  <a:pt x="6609683" y="5138738"/>
                </a:lnTo>
                <a:lnTo>
                  <a:pt x="8623173" y="4083177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82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115">
            <a:extLst>
              <a:ext uri="{FF2B5EF4-FFF2-40B4-BE49-F238E27FC236}">
                <a16:creationId xmlns:a16="http://schemas.microsoft.com/office/drawing/2014/main" id="{0E21B6C9-B13E-4630-B3E3-696DE284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62" y="524565"/>
            <a:ext cx="10941728" cy="576447"/>
          </a:xfrm>
        </p:spPr>
        <p:txBody>
          <a:bodyPr rtlCol="0"/>
          <a:lstStyle/>
          <a:p>
            <a:pPr rtl="0"/>
            <a:r>
              <a:rPr lang="es-ES"/>
              <a:t>Conozca al equipo</a:t>
            </a:r>
          </a:p>
        </p:txBody>
      </p:sp>
      <p:pic>
        <p:nvPicPr>
          <p:cNvPr id="25" name="Marcador de posición de imagen 24" descr="Primer plano de una persona del equipo">
            <a:extLst>
              <a:ext uri="{FF2B5EF4-FFF2-40B4-BE49-F238E27FC236}">
                <a16:creationId xmlns:a16="http://schemas.microsoft.com/office/drawing/2014/main" id="{F35EA76C-D533-4B0A-9764-B033BCE0988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172" y="2121764"/>
            <a:ext cx="2357652" cy="2002576"/>
          </a:xfrm>
        </p:spPr>
      </p:pic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5851D7AC-393C-46B8-AFDE-8528D616B0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4170" y="4124337"/>
            <a:ext cx="2357652" cy="475149"/>
          </a:xfrm>
        </p:spPr>
        <p:txBody>
          <a:bodyPr rtlCol="0"/>
          <a:lstStyle/>
          <a:p>
            <a:pPr rtl="0"/>
            <a:r>
              <a:rPr lang="es-ES"/>
              <a:t>Takuma Hayashi​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9BF25EEC-C9FE-4770-AC5B-005A78638A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4170" y="4599485"/>
            <a:ext cx="2357652" cy="475147"/>
          </a:xfrm>
        </p:spPr>
        <p:txBody>
          <a:bodyPr rtlCol="0"/>
          <a:lstStyle/>
          <a:p>
            <a:pPr rtl="0"/>
            <a:r>
              <a:rPr lang="es-ES"/>
              <a:t>Presidente</a:t>
            </a:r>
          </a:p>
        </p:txBody>
      </p:sp>
      <p:pic>
        <p:nvPicPr>
          <p:cNvPr id="31" name="Marcador de posición de imagen 30" descr="Primer plano de una persona del equipo">
            <a:extLst>
              <a:ext uri="{FF2B5EF4-FFF2-40B4-BE49-F238E27FC236}">
                <a16:creationId xmlns:a16="http://schemas.microsoft.com/office/drawing/2014/main" id="{321792FD-577A-4202-9436-69E0EE2D30D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2316" y="2121764"/>
            <a:ext cx="2357652" cy="2002576"/>
          </a:xfrm>
        </p:spPr>
      </p:pic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73F0F196-3E9E-46C2-88BB-0C30FEFD56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82314" y="4124337"/>
            <a:ext cx="2357652" cy="475149"/>
          </a:xfrm>
        </p:spPr>
        <p:txBody>
          <a:bodyPr rtlCol="0"/>
          <a:lstStyle/>
          <a:p>
            <a:pPr rtl="0"/>
            <a:r>
              <a:rPr lang="es-ES"/>
              <a:t>Mirjam Nilsson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4026F844-E21F-4FB3-BC14-72A64AF2627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2314" y="4599485"/>
            <a:ext cx="2357652" cy="475147"/>
          </a:xfrm>
        </p:spPr>
        <p:txBody>
          <a:bodyPr rtlCol="0"/>
          <a:lstStyle/>
          <a:p>
            <a:pPr rtl="0"/>
            <a:r>
              <a:rPr lang="es-ES"/>
              <a:t>Directora ejecutiva</a:t>
            </a:r>
          </a:p>
        </p:txBody>
      </p:sp>
      <p:pic>
        <p:nvPicPr>
          <p:cNvPr id="41" name="Marcador de posición de imagen 40" descr="Primer plano de una persona del equipo">
            <a:extLst>
              <a:ext uri="{FF2B5EF4-FFF2-40B4-BE49-F238E27FC236}">
                <a16:creationId xmlns:a16="http://schemas.microsoft.com/office/drawing/2014/main" id="{F67AF7B8-93EC-406F-9CC8-BD0557CF3C2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0462" y="2121764"/>
            <a:ext cx="2357652" cy="2002576"/>
          </a:xfrm>
        </p:spPr>
      </p:pic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C4984B8B-5A39-4866-8658-FB66C8DB4F8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0460" y="4124337"/>
            <a:ext cx="2357652" cy="475149"/>
          </a:xfrm>
        </p:spPr>
        <p:txBody>
          <a:bodyPr rtlCol="0"/>
          <a:lstStyle/>
          <a:p>
            <a:pPr rtl="0"/>
            <a:r>
              <a:rPr lang="es-ES"/>
              <a:t>Flora Berggren​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5A8A76BA-E350-46CC-B9EF-65F55916E49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20460" y="4599485"/>
            <a:ext cx="2357652" cy="475147"/>
          </a:xfrm>
        </p:spPr>
        <p:txBody>
          <a:bodyPr rtlCol="0"/>
          <a:lstStyle/>
          <a:p>
            <a:pPr rtl="0"/>
            <a:r>
              <a:rPr lang="es-ES"/>
              <a:t>Directora de operaciones</a:t>
            </a:r>
          </a:p>
        </p:txBody>
      </p:sp>
      <p:pic>
        <p:nvPicPr>
          <p:cNvPr id="45" name="Marcador de posición de imagen 44" descr="Primer plano de una persona del equipo">
            <a:extLst>
              <a:ext uri="{FF2B5EF4-FFF2-40B4-BE49-F238E27FC236}">
                <a16:creationId xmlns:a16="http://schemas.microsoft.com/office/drawing/2014/main" id="{7AADF468-BF7D-49CF-BE5C-ACA05CA293CB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8606" y="2121764"/>
            <a:ext cx="2357652" cy="2002576"/>
          </a:xfrm>
        </p:spPr>
      </p:pic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D9D607B3-8F21-4E4E-9448-E334E3D362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858604" y="4124337"/>
            <a:ext cx="2357652" cy="475149"/>
          </a:xfrm>
        </p:spPr>
        <p:txBody>
          <a:bodyPr rtlCol="0"/>
          <a:lstStyle/>
          <a:p>
            <a:pPr rtl="0"/>
            <a:r>
              <a:rPr lang="es-ES"/>
              <a:t>Rajesh Santoshi​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B009F85-50B7-43CD-BECB-6763666D86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858604" y="4599485"/>
            <a:ext cx="2357652" cy="475147"/>
          </a:xfrm>
        </p:spPr>
        <p:txBody>
          <a:bodyPr rtlCol="0"/>
          <a:lstStyle/>
          <a:p>
            <a:pPr rtl="0"/>
            <a:r>
              <a:rPr lang="es-ES"/>
              <a:t>Vicepresidente de marketing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91A0B0-91E4-4514-9893-7544A171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387CDB-BE9B-4F67-AE84-9A1328D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A2BFCF-7ABB-4CF9-89A3-B2F09746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5665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ítulo 140">
            <a:extLst>
              <a:ext uri="{FF2B5EF4-FFF2-40B4-BE49-F238E27FC236}">
                <a16:creationId xmlns:a16="http://schemas.microsoft.com/office/drawing/2014/main" id="{E594E37C-93FC-43FF-B313-BE92A41B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523748"/>
            <a:ext cx="10515600" cy="556795"/>
          </a:xfrm>
        </p:spPr>
        <p:txBody>
          <a:bodyPr rtlCol="0"/>
          <a:lstStyle/>
          <a:p>
            <a:pPr rtl="0"/>
            <a:r>
              <a:rPr lang="es-ES" noProof="0"/>
              <a:t>Conozca al equipo   </a:t>
            </a:r>
            <a:br>
              <a:rPr lang="es-ES"/>
            </a:br>
            <a:endParaRPr lang="es-ES" dirty="0"/>
          </a:p>
        </p:txBody>
      </p:sp>
      <p:pic>
        <p:nvPicPr>
          <p:cNvPr id="78" name="Marcador de posición de imagen 77" descr="Primer plano de una persona del equipo">
            <a:extLst>
              <a:ext uri="{FF2B5EF4-FFF2-40B4-BE49-F238E27FC236}">
                <a16:creationId xmlns:a16="http://schemas.microsoft.com/office/drawing/2014/main" id="{E6F791DC-C72A-46A7-A0D0-CC90651E1E6D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0451" y="1520596"/>
            <a:ext cx="1412050" cy="1147276"/>
          </a:xfrm>
        </p:spPr>
      </p:pic>
      <p:sp>
        <p:nvSpPr>
          <p:cNvPr id="65" name="Marcador de texto 64">
            <a:extLst>
              <a:ext uri="{FF2B5EF4-FFF2-40B4-BE49-F238E27FC236}">
                <a16:creationId xmlns:a16="http://schemas.microsoft.com/office/drawing/2014/main" id="{342F6EE7-5864-43AA-820A-E1D15732438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291631" y="2673057"/>
            <a:ext cx="2069691" cy="476403"/>
          </a:xfrm>
        </p:spPr>
        <p:txBody>
          <a:bodyPr rtlCol="0"/>
          <a:lstStyle/>
          <a:p>
            <a:pPr rtl="0"/>
            <a:r>
              <a:rPr lang="es-ES"/>
              <a:t>Takuma Hayashi</a:t>
            </a:r>
            <a:endParaRPr lang="es-ES" dirty="0"/>
          </a:p>
        </p:txBody>
      </p:sp>
      <p:sp>
        <p:nvSpPr>
          <p:cNvPr id="66" name="Marcador de texto 65">
            <a:extLst>
              <a:ext uri="{FF2B5EF4-FFF2-40B4-BE49-F238E27FC236}">
                <a16:creationId xmlns:a16="http://schemas.microsoft.com/office/drawing/2014/main" id="{1AAB3598-5057-4E30-ACDC-066A57FAB07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291631" y="3148500"/>
            <a:ext cx="2069691" cy="573222"/>
          </a:xfrm>
        </p:spPr>
        <p:txBody>
          <a:bodyPr rtlCol="0"/>
          <a:lstStyle/>
          <a:p>
            <a:pPr rtl="0"/>
            <a:r>
              <a:rPr lang="es-ES"/>
              <a:t>Presidente</a:t>
            </a:r>
            <a:endParaRPr lang="es-ES" dirty="0"/>
          </a:p>
        </p:txBody>
      </p:sp>
      <p:pic>
        <p:nvPicPr>
          <p:cNvPr id="80" name="Marcador de posición de imagen 79" descr="Primer plano de una persona del equipo">
            <a:extLst>
              <a:ext uri="{FF2B5EF4-FFF2-40B4-BE49-F238E27FC236}">
                <a16:creationId xmlns:a16="http://schemas.microsoft.com/office/drawing/2014/main" id="{808ABB96-8ABE-448C-B520-3B156254DB7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392" y="1520596"/>
            <a:ext cx="1412050" cy="1147276"/>
          </a:xfrm>
        </p:spPr>
      </p:pic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08F60DFC-6C8F-461E-A4F8-1304EDE38FC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3791533" y="2674147"/>
            <a:ext cx="2069691" cy="476403"/>
          </a:xfrm>
        </p:spPr>
        <p:txBody>
          <a:bodyPr rtlCol="0"/>
          <a:lstStyle/>
          <a:p>
            <a:pPr rtl="0"/>
            <a:r>
              <a:rPr lang="es-ES"/>
              <a:t>Mirjam Nilsson</a:t>
            </a:r>
            <a:endParaRPr lang="es-ES" dirty="0"/>
          </a:p>
        </p:txBody>
      </p:sp>
      <p:sp>
        <p:nvSpPr>
          <p:cNvPr id="72" name="Marcador de texto 71">
            <a:extLst>
              <a:ext uri="{FF2B5EF4-FFF2-40B4-BE49-F238E27FC236}">
                <a16:creationId xmlns:a16="http://schemas.microsoft.com/office/drawing/2014/main" id="{93B9EEB6-875C-4BFA-9C27-C25F48BDC4E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791533" y="3149590"/>
            <a:ext cx="2069691" cy="573222"/>
          </a:xfrm>
        </p:spPr>
        <p:txBody>
          <a:bodyPr rtlCol="0"/>
          <a:lstStyle/>
          <a:p>
            <a:pPr rtl="0"/>
            <a:r>
              <a:rPr lang="es-ES"/>
              <a:t>Directora ejecutiva</a:t>
            </a:r>
            <a:endParaRPr lang="es-ES" dirty="0"/>
          </a:p>
        </p:txBody>
      </p:sp>
      <p:pic>
        <p:nvPicPr>
          <p:cNvPr id="82" name="Marcador de posición de imagen 81" descr="Primer plano de una persona del equipo">
            <a:extLst>
              <a:ext uri="{FF2B5EF4-FFF2-40B4-BE49-F238E27FC236}">
                <a16:creationId xmlns:a16="http://schemas.microsoft.com/office/drawing/2014/main" id="{7897B3FA-77E6-4FF2-8284-E44AC8DC03E2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7077" y="1520596"/>
            <a:ext cx="1412049" cy="1147276"/>
          </a:xfrm>
        </p:spPr>
      </p:pic>
      <p:sp>
        <p:nvSpPr>
          <p:cNvPr id="73" name="Marcador de texto 72">
            <a:extLst>
              <a:ext uri="{FF2B5EF4-FFF2-40B4-BE49-F238E27FC236}">
                <a16:creationId xmlns:a16="http://schemas.microsoft.com/office/drawing/2014/main" id="{6D36F593-4CCD-4282-BBD4-FF93040B01E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323796" y="2667872"/>
            <a:ext cx="2069691" cy="476403"/>
          </a:xfrm>
        </p:spPr>
        <p:txBody>
          <a:bodyPr rtlCol="0"/>
          <a:lstStyle/>
          <a:p>
            <a:pPr rtl="0"/>
            <a:r>
              <a:rPr lang="es-ES"/>
              <a:t>Flora Berggren​</a:t>
            </a:r>
            <a:endParaRPr lang="es-ES" dirty="0"/>
          </a:p>
        </p:txBody>
      </p:sp>
      <p:sp>
        <p:nvSpPr>
          <p:cNvPr id="74" name="Marcador de texto 73">
            <a:extLst>
              <a:ext uri="{FF2B5EF4-FFF2-40B4-BE49-F238E27FC236}">
                <a16:creationId xmlns:a16="http://schemas.microsoft.com/office/drawing/2014/main" id="{A998C475-4FF2-40BD-A579-3B6F04DFE97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23796" y="3143315"/>
            <a:ext cx="2069691" cy="573222"/>
          </a:xfrm>
        </p:spPr>
        <p:txBody>
          <a:bodyPr rtlCol="0"/>
          <a:lstStyle/>
          <a:p>
            <a:pPr rtl="0"/>
            <a:r>
              <a:rPr lang="es-ES"/>
              <a:t>Directora de operaciones</a:t>
            </a:r>
            <a:endParaRPr lang="es-ES" dirty="0"/>
          </a:p>
        </p:txBody>
      </p:sp>
      <p:pic>
        <p:nvPicPr>
          <p:cNvPr id="84" name="Marcador de posición de imagen 83" descr="Primer plano de una persona del equipo">
            <a:extLst>
              <a:ext uri="{FF2B5EF4-FFF2-40B4-BE49-F238E27FC236}">
                <a16:creationId xmlns:a16="http://schemas.microsoft.com/office/drawing/2014/main" id="{4DDA8F55-DBA9-43D1-BDB4-A6BC41C51F3F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4860" y="1520596"/>
            <a:ext cx="1412049" cy="1147276"/>
          </a:xfrm>
        </p:spPr>
      </p:pic>
      <p:sp>
        <p:nvSpPr>
          <p:cNvPr id="75" name="Marcador de texto 74">
            <a:extLst>
              <a:ext uri="{FF2B5EF4-FFF2-40B4-BE49-F238E27FC236}">
                <a16:creationId xmlns:a16="http://schemas.microsoft.com/office/drawing/2014/main" id="{DD4FB2C6-92D0-4DCE-A0E8-70488117E5E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846039" y="2666912"/>
            <a:ext cx="2069691" cy="476403"/>
          </a:xfrm>
        </p:spPr>
        <p:txBody>
          <a:bodyPr rtlCol="0"/>
          <a:lstStyle/>
          <a:p>
            <a:pPr rtl="0"/>
            <a:r>
              <a:rPr lang="es-ES"/>
              <a:t>Rajesh Santoshi​</a:t>
            </a:r>
            <a:endParaRPr lang="es-ES" dirty="0"/>
          </a:p>
        </p:txBody>
      </p:sp>
      <p:sp>
        <p:nvSpPr>
          <p:cNvPr id="76" name="Marcador de texto 75">
            <a:extLst>
              <a:ext uri="{FF2B5EF4-FFF2-40B4-BE49-F238E27FC236}">
                <a16:creationId xmlns:a16="http://schemas.microsoft.com/office/drawing/2014/main" id="{8D2F1DAB-0A1F-4E4B-B6DD-7509F03597E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846039" y="3142355"/>
            <a:ext cx="2069691" cy="573222"/>
          </a:xfrm>
        </p:spPr>
        <p:txBody>
          <a:bodyPr rtlCol="0"/>
          <a:lstStyle/>
          <a:p>
            <a:pPr rtl="0"/>
            <a:r>
              <a:rPr lang="es-ES"/>
              <a:t>Vicepresidente de marketing</a:t>
            </a:r>
            <a:endParaRPr lang="es-ES" dirty="0"/>
          </a:p>
        </p:txBody>
      </p:sp>
      <p:pic>
        <p:nvPicPr>
          <p:cNvPr id="86" name="Marcador de posición de imagen 85" descr="Primer plano de una persona del equipo">
            <a:extLst>
              <a:ext uri="{FF2B5EF4-FFF2-40B4-BE49-F238E27FC236}">
                <a16:creationId xmlns:a16="http://schemas.microsoft.com/office/drawing/2014/main" id="{53BF6CA2-2FEE-45FC-8F31-439CDBB5A943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0451" y="3853061"/>
            <a:ext cx="1412050" cy="1147276"/>
          </a:xfrm>
        </p:spPr>
      </p:pic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E1558309-B7AA-4FDD-B88B-6D05CB8E092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91631" y="5005522"/>
            <a:ext cx="2069691" cy="476403"/>
          </a:xfrm>
        </p:spPr>
        <p:txBody>
          <a:bodyPr rtlCol="0"/>
          <a:lstStyle/>
          <a:p>
            <a:pPr rtl="0"/>
            <a:r>
              <a:rPr lang="es-ES"/>
              <a:t>Graham Barnes</a:t>
            </a:r>
            <a:endParaRPr lang="es-ES" dirty="0"/>
          </a:p>
        </p:txBody>
      </p:sp>
      <p:sp>
        <p:nvSpPr>
          <p:cNvPr id="54" name="Marcador de texto 53">
            <a:extLst>
              <a:ext uri="{FF2B5EF4-FFF2-40B4-BE49-F238E27FC236}">
                <a16:creationId xmlns:a16="http://schemas.microsoft.com/office/drawing/2014/main" id="{D8A8A927-ECB7-4124-BC5A-E06B39FD48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91631" y="5480965"/>
            <a:ext cx="2069691" cy="556795"/>
          </a:xfrm>
        </p:spPr>
        <p:txBody>
          <a:bodyPr rtlCol="0"/>
          <a:lstStyle/>
          <a:p>
            <a:pPr rtl="0"/>
            <a:r>
              <a:rPr lang="es-ES"/>
              <a:t>Vicepresidente de producto</a:t>
            </a:r>
            <a:endParaRPr lang="es-ES" dirty="0"/>
          </a:p>
        </p:txBody>
      </p:sp>
      <p:pic>
        <p:nvPicPr>
          <p:cNvPr id="88" name="Marcador de posición de imagen 87" descr="Primer plano de una persona del equipo">
            <a:extLst>
              <a:ext uri="{FF2B5EF4-FFF2-40B4-BE49-F238E27FC236}">
                <a16:creationId xmlns:a16="http://schemas.microsoft.com/office/drawing/2014/main" id="{32929278-436B-446B-9214-E8DFF8D63D8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392" y="3853061"/>
            <a:ext cx="1412050" cy="1147276"/>
          </a:xfrm>
        </p:spPr>
      </p:pic>
      <p:sp>
        <p:nvSpPr>
          <p:cNvPr id="59" name="Marcador de texto 58">
            <a:extLst>
              <a:ext uri="{FF2B5EF4-FFF2-40B4-BE49-F238E27FC236}">
                <a16:creationId xmlns:a16="http://schemas.microsoft.com/office/drawing/2014/main" id="{939A6BF4-0A24-440D-8488-B2CFF2CF308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91533" y="5006612"/>
            <a:ext cx="2069691" cy="476403"/>
          </a:xfrm>
        </p:spPr>
        <p:txBody>
          <a:bodyPr rtlCol="0"/>
          <a:lstStyle/>
          <a:p>
            <a:pPr rtl="0"/>
            <a:r>
              <a:rPr lang="es-ES"/>
              <a:t>Rowan Murphy</a:t>
            </a:r>
            <a:endParaRPr lang="es-ES" dirty="0"/>
          </a:p>
        </p:txBody>
      </p:sp>
      <p:sp>
        <p:nvSpPr>
          <p:cNvPr id="60" name="Marcador de texto 59">
            <a:extLst>
              <a:ext uri="{FF2B5EF4-FFF2-40B4-BE49-F238E27FC236}">
                <a16:creationId xmlns:a16="http://schemas.microsoft.com/office/drawing/2014/main" id="{13DC7F21-85DF-455E-8D6B-FF4A5457DD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791533" y="5482055"/>
            <a:ext cx="2069691" cy="556795"/>
          </a:xfrm>
        </p:spPr>
        <p:txBody>
          <a:bodyPr rtlCol="0"/>
          <a:lstStyle/>
          <a:p>
            <a:pPr rtl="0"/>
            <a:r>
              <a:rPr lang="es-ES"/>
              <a:t>Estratega en SEO</a:t>
            </a:r>
            <a:endParaRPr lang="es-ES" dirty="0"/>
          </a:p>
        </p:txBody>
      </p:sp>
      <p:pic>
        <p:nvPicPr>
          <p:cNvPr id="90" name="Marcador de posición de imagen 89" descr="Primer plano de una persona del equipo">
            <a:extLst>
              <a:ext uri="{FF2B5EF4-FFF2-40B4-BE49-F238E27FC236}">
                <a16:creationId xmlns:a16="http://schemas.microsoft.com/office/drawing/2014/main" id="{ED2EE769-3B46-4959-8226-D5DA1F266CD6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7076" y="3853061"/>
            <a:ext cx="1412049" cy="1147276"/>
          </a:xfrm>
        </p:spPr>
      </p:pic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49F8BBB3-F29A-4717-AFFE-198888F5A26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323796" y="5000337"/>
            <a:ext cx="2069691" cy="476403"/>
          </a:xfrm>
        </p:spPr>
        <p:txBody>
          <a:bodyPr rtlCol="0"/>
          <a:lstStyle/>
          <a:p>
            <a:pPr rtl="0"/>
            <a:r>
              <a:rPr lang="es-ES"/>
              <a:t>Elizabeth Moore</a:t>
            </a:r>
            <a:endParaRPr lang="es-ES" dirty="0"/>
          </a:p>
        </p:txBody>
      </p:sp>
      <p:sp>
        <p:nvSpPr>
          <p:cNvPr id="62" name="Marcador de texto 61">
            <a:extLst>
              <a:ext uri="{FF2B5EF4-FFF2-40B4-BE49-F238E27FC236}">
                <a16:creationId xmlns:a16="http://schemas.microsoft.com/office/drawing/2014/main" id="{7D66B6DB-A18A-4F22-A255-7576381C1DC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323796" y="5475780"/>
            <a:ext cx="2069691" cy="556795"/>
          </a:xfrm>
        </p:spPr>
        <p:txBody>
          <a:bodyPr rtlCol="0"/>
          <a:lstStyle/>
          <a:p>
            <a:pPr rtl="0"/>
            <a:r>
              <a:rPr lang="es-ES"/>
              <a:t>Diseñadora de productos</a:t>
            </a:r>
            <a:endParaRPr lang="es-ES" dirty="0"/>
          </a:p>
        </p:txBody>
      </p:sp>
      <p:pic>
        <p:nvPicPr>
          <p:cNvPr id="92" name="Marcador de posición de imagen 91" descr="Primer plano de una persona del equipo">
            <a:extLst>
              <a:ext uri="{FF2B5EF4-FFF2-40B4-BE49-F238E27FC236}">
                <a16:creationId xmlns:a16="http://schemas.microsoft.com/office/drawing/2014/main" id="{487E3762-B61C-402A-9B76-D77FB22EB8C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4860" y="3853061"/>
            <a:ext cx="1412049" cy="1147276"/>
          </a:xfrm>
        </p:spPr>
      </p:pic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88AE1384-7C70-4615-80B5-D1A1AEF9F48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846039" y="4999377"/>
            <a:ext cx="2069691" cy="476403"/>
          </a:xfrm>
        </p:spPr>
        <p:txBody>
          <a:bodyPr rtlCol="0"/>
          <a:lstStyle/>
          <a:p>
            <a:pPr rtl="0"/>
            <a:r>
              <a:rPr lang="es-ES"/>
              <a:t>Robin Kline</a:t>
            </a:r>
            <a:endParaRPr lang="es-ES" dirty="0"/>
          </a:p>
        </p:txBody>
      </p:sp>
      <p:sp>
        <p:nvSpPr>
          <p:cNvPr id="64" name="Marcador de texto 63">
            <a:extLst>
              <a:ext uri="{FF2B5EF4-FFF2-40B4-BE49-F238E27FC236}">
                <a16:creationId xmlns:a16="http://schemas.microsoft.com/office/drawing/2014/main" id="{F86978B4-FE1B-4864-A1BA-FD1E18FE45E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846039" y="5474820"/>
            <a:ext cx="2069691" cy="556795"/>
          </a:xfrm>
        </p:spPr>
        <p:txBody>
          <a:bodyPr rtlCol="0"/>
          <a:lstStyle/>
          <a:p>
            <a:pPr rtl="0"/>
            <a:r>
              <a:rPr lang="es-ES"/>
              <a:t>Desarrolladora de contenido</a:t>
            </a:r>
          </a:p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684746-F07E-4747-9C12-138CEF64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F09DA5-C783-47D3-AE72-F6C8F7B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37F736-5D42-4B33-BCA6-2C2C02E4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854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87_TF16411254_Win32" id="{20C1915F-6821-4F0C-86B0-2F7D280C6CC3}" vid="{2C0DB2F9-E48F-4B17-A268-35E551B3477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{BD4E7B7A-FE9A-475A-B4B6-20FB0459C112}tf16411254_win32</Template>
  <TotalTime>48</TotalTime>
  <Words>636</Words>
  <Application>Microsoft Office PowerPoint</Application>
  <PresentationFormat>Panorámica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Demi Cond</vt:lpstr>
      <vt:lpstr>Segoe UI Light</vt:lpstr>
      <vt:lpstr>Univers Light</vt:lpstr>
      <vt:lpstr>Tema de Office</vt:lpstr>
      <vt:lpstr>INTERACCIÓN PERSONA - ORDENADOR</vt:lpstr>
      <vt:lpstr>Programa</vt:lpstr>
      <vt:lpstr>Introducción</vt:lpstr>
      <vt:lpstr>Objetivos principales</vt:lpstr>
      <vt:lpstr>Rendimiento trimestral</vt:lpstr>
      <vt:lpstr>Áreas de crecimiento</vt:lpstr>
      <vt:lpstr>Las oportunidades empresariales son como los autobuses. Siempre vendrá otro.</vt:lpstr>
      <vt:lpstr>Conozca al equipo</vt:lpstr>
      <vt:lpstr>Conozca al equipo    </vt:lpstr>
      <vt:lpstr>Planificación para el lanzamiento de productos </vt:lpstr>
      <vt:lpstr>Cronograma</vt:lpstr>
      <vt:lpstr>Áreas de enfoque</vt:lpstr>
      <vt:lpstr>Cómo lo logramos</vt:lpstr>
      <vt:lpstr>Resumen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PERSONA - ORDENADOR</dc:title>
  <dc:creator>Jose Luis Obiang Ela Nanguan</dc:creator>
  <cp:lastModifiedBy>Jose Luis Obiang Ela Nanguan</cp:lastModifiedBy>
  <cp:revision>2</cp:revision>
  <dcterms:created xsi:type="dcterms:W3CDTF">2022-12-06T19:27:41Z</dcterms:created>
  <dcterms:modified xsi:type="dcterms:W3CDTF">2022-12-06T20:17:02Z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