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1E792-3FA7-4822-B8AE-D2FCDBB2845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264309D-659F-4B0D-AB14-AF5B3282ED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8A63A4A-81B6-49F2-BB8F-973FF746B9CF}"/>
              </a:ext>
            </a:extLst>
          </p:cNvPr>
          <p:cNvSpPr>
            <a:spLocks noGrp="1"/>
          </p:cNvSpPr>
          <p:nvPr>
            <p:ph type="dt" sz="half" idx="10"/>
          </p:nvPr>
        </p:nvSpPr>
        <p:spPr/>
        <p:txBody>
          <a:bodyPr/>
          <a:lstStyle/>
          <a:p>
            <a:fld id="{471A195F-4D9C-433C-99CC-897A4FB0B00C}" type="datetimeFigureOut">
              <a:rPr lang="es-ES" smtClean="0"/>
              <a:t>16/10/2018</a:t>
            </a:fld>
            <a:endParaRPr lang="es-ES"/>
          </a:p>
        </p:txBody>
      </p:sp>
      <p:sp>
        <p:nvSpPr>
          <p:cNvPr id="5" name="Marcador de pie de página 4">
            <a:extLst>
              <a:ext uri="{FF2B5EF4-FFF2-40B4-BE49-F238E27FC236}">
                <a16:creationId xmlns:a16="http://schemas.microsoft.com/office/drawing/2014/main" id="{AB34D599-A694-4CF1-8782-4A7EB010B28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40434A8-7C20-4436-9EF0-DD35AA36283A}"/>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411596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FA6D1-33E1-400A-8918-2E3C8D0DD59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96BF9B7-92AB-47F0-BD71-D9C2A2DB77F2}"/>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7A1205A-B955-4A93-86D4-4FD6917C2BF1}"/>
              </a:ext>
            </a:extLst>
          </p:cNvPr>
          <p:cNvSpPr>
            <a:spLocks noGrp="1"/>
          </p:cNvSpPr>
          <p:nvPr>
            <p:ph type="dt" sz="half" idx="10"/>
          </p:nvPr>
        </p:nvSpPr>
        <p:spPr/>
        <p:txBody>
          <a:bodyPr/>
          <a:lstStyle/>
          <a:p>
            <a:fld id="{471A195F-4D9C-433C-99CC-897A4FB0B00C}" type="datetimeFigureOut">
              <a:rPr lang="es-ES" smtClean="0"/>
              <a:t>16/10/2018</a:t>
            </a:fld>
            <a:endParaRPr lang="es-ES"/>
          </a:p>
        </p:txBody>
      </p:sp>
      <p:sp>
        <p:nvSpPr>
          <p:cNvPr id="5" name="Marcador de pie de página 4">
            <a:extLst>
              <a:ext uri="{FF2B5EF4-FFF2-40B4-BE49-F238E27FC236}">
                <a16:creationId xmlns:a16="http://schemas.microsoft.com/office/drawing/2014/main" id="{3ABF6D68-ABA7-4C16-A534-4086D6C1F26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F829921-B69E-47C7-9346-7ED70097E1F7}"/>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223517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4EC7612-10E3-4E5E-8856-A8A787798C4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A0C7251-0BCD-4A52-A286-0F44FE12BF2A}"/>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17F7F14-6BEB-4190-86AE-750630C05B13}"/>
              </a:ext>
            </a:extLst>
          </p:cNvPr>
          <p:cNvSpPr>
            <a:spLocks noGrp="1"/>
          </p:cNvSpPr>
          <p:nvPr>
            <p:ph type="dt" sz="half" idx="10"/>
          </p:nvPr>
        </p:nvSpPr>
        <p:spPr/>
        <p:txBody>
          <a:bodyPr/>
          <a:lstStyle/>
          <a:p>
            <a:fld id="{471A195F-4D9C-433C-99CC-897A4FB0B00C}" type="datetimeFigureOut">
              <a:rPr lang="es-ES" smtClean="0"/>
              <a:t>16/10/2018</a:t>
            </a:fld>
            <a:endParaRPr lang="es-ES"/>
          </a:p>
        </p:txBody>
      </p:sp>
      <p:sp>
        <p:nvSpPr>
          <p:cNvPr id="5" name="Marcador de pie de página 4">
            <a:extLst>
              <a:ext uri="{FF2B5EF4-FFF2-40B4-BE49-F238E27FC236}">
                <a16:creationId xmlns:a16="http://schemas.microsoft.com/office/drawing/2014/main" id="{45852608-04AB-43FD-A24B-D48BABE134A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15871E6-BBC1-4D66-950B-AA11BB50EA5E}"/>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201407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33C22-BBC6-4A78-98B8-47A697A5DBF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B38B9C3-32E9-47CB-86BE-5949A64291F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93B9DFB-19DC-4841-BD95-60DBA5A4FD17}"/>
              </a:ext>
            </a:extLst>
          </p:cNvPr>
          <p:cNvSpPr>
            <a:spLocks noGrp="1"/>
          </p:cNvSpPr>
          <p:nvPr>
            <p:ph type="dt" sz="half" idx="10"/>
          </p:nvPr>
        </p:nvSpPr>
        <p:spPr/>
        <p:txBody>
          <a:bodyPr/>
          <a:lstStyle/>
          <a:p>
            <a:fld id="{471A195F-4D9C-433C-99CC-897A4FB0B00C}" type="datetimeFigureOut">
              <a:rPr lang="es-ES" smtClean="0"/>
              <a:t>16/10/2018</a:t>
            </a:fld>
            <a:endParaRPr lang="es-ES"/>
          </a:p>
        </p:txBody>
      </p:sp>
      <p:sp>
        <p:nvSpPr>
          <p:cNvPr id="5" name="Marcador de pie de página 4">
            <a:extLst>
              <a:ext uri="{FF2B5EF4-FFF2-40B4-BE49-F238E27FC236}">
                <a16:creationId xmlns:a16="http://schemas.microsoft.com/office/drawing/2014/main" id="{0FAD803F-2DF6-4048-9EE9-747649D679F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ABF931C-A664-4D8F-8099-72779E30CB7B}"/>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115932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36E087-0462-449B-814C-6C9E2A751FD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4FB24CF8-28A5-4934-BF25-73E92EF5FB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64B5B9B6-92CE-4E39-B3EB-2437D4B6337E}"/>
              </a:ext>
            </a:extLst>
          </p:cNvPr>
          <p:cNvSpPr>
            <a:spLocks noGrp="1"/>
          </p:cNvSpPr>
          <p:nvPr>
            <p:ph type="dt" sz="half" idx="10"/>
          </p:nvPr>
        </p:nvSpPr>
        <p:spPr/>
        <p:txBody>
          <a:bodyPr/>
          <a:lstStyle/>
          <a:p>
            <a:fld id="{471A195F-4D9C-433C-99CC-897A4FB0B00C}" type="datetimeFigureOut">
              <a:rPr lang="es-ES" smtClean="0"/>
              <a:t>16/10/2018</a:t>
            </a:fld>
            <a:endParaRPr lang="es-ES"/>
          </a:p>
        </p:txBody>
      </p:sp>
      <p:sp>
        <p:nvSpPr>
          <p:cNvPr id="5" name="Marcador de pie de página 4">
            <a:extLst>
              <a:ext uri="{FF2B5EF4-FFF2-40B4-BE49-F238E27FC236}">
                <a16:creationId xmlns:a16="http://schemas.microsoft.com/office/drawing/2014/main" id="{3AB9A76C-2ED8-496D-8215-182FCF35E9E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D4BAD70-2E93-4D7D-8521-038BD0CB1796}"/>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112903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952C73-442E-48BA-84DB-19CC31EA3F6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E166916-6900-4BDA-AEA9-3007E69F2488}"/>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A284CDD-B29A-4C2A-B648-180D5D7DCD79}"/>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C5DA973-03CE-4D53-82F8-AF49259CEA04}"/>
              </a:ext>
            </a:extLst>
          </p:cNvPr>
          <p:cNvSpPr>
            <a:spLocks noGrp="1"/>
          </p:cNvSpPr>
          <p:nvPr>
            <p:ph type="dt" sz="half" idx="10"/>
          </p:nvPr>
        </p:nvSpPr>
        <p:spPr/>
        <p:txBody>
          <a:bodyPr/>
          <a:lstStyle/>
          <a:p>
            <a:fld id="{471A195F-4D9C-433C-99CC-897A4FB0B00C}" type="datetimeFigureOut">
              <a:rPr lang="es-ES" smtClean="0"/>
              <a:t>16/10/2018</a:t>
            </a:fld>
            <a:endParaRPr lang="es-ES"/>
          </a:p>
        </p:txBody>
      </p:sp>
      <p:sp>
        <p:nvSpPr>
          <p:cNvPr id="6" name="Marcador de pie de página 5">
            <a:extLst>
              <a:ext uri="{FF2B5EF4-FFF2-40B4-BE49-F238E27FC236}">
                <a16:creationId xmlns:a16="http://schemas.microsoft.com/office/drawing/2014/main" id="{B5EAC713-663D-4643-9746-98BC7CE66E4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3FF6908-0DCC-49AA-966A-2C78306B8A5B}"/>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389442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B79E8F-23FD-4E28-9EFC-CA07307B4E8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7F42299-07F9-4BCF-B486-B1296F7F6B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EFD6B90C-1F9C-40FB-A3DF-4E91492155E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2642481-2C1B-4763-8489-5A80D3CB8A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5C38996A-E18C-4D37-816B-27F1F8D7A1AD}"/>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D27186F4-761C-4DF9-B40C-7F7634365ABA}"/>
              </a:ext>
            </a:extLst>
          </p:cNvPr>
          <p:cNvSpPr>
            <a:spLocks noGrp="1"/>
          </p:cNvSpPr>
          <p:nvPr>
            <p:ph type="dt" sz="half" idx="10"/>
          </p:nvPr>
        </p:nvSpPr>
        <p:spPr/>
        <p:txBody>
          <a:bodyPr/>
          <a:lstStyle/>
          <a:p>
            <a:fld id="{471A195F-4D9C-433C-99CC-897A4FB0B00C}" type="datetimeFigureOut">
              <a:rPr lang="es-ES" smtClean="0"/>
              <a:t>16/10/2018</a:t>
            </a:fld>
            <a:endParaRPr lang="es-ES"/>
          </a:p>
        </p:txBody>
      </p:sp>
      <p:sp>
        <p:nvSpPr>
          <p:cNvPr id="8" name="Marcador de pie de página 7">
            <a:extLst>
              <a:ext uri="{FF2B5EF4-FFF2-40B4-BE49-F238E27FC236}">
                <a16:creationId xmlns:a16="http://schemas.microsoft.com/office/drawing/2014/main" id="{5736AFFA-36BC-4F44-9D1D-C75CD0A8016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6220F43-AFB2-4C41-A47A-C63B9FED619E}"/>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399117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548C7D-8CC7-4C61-B49D-CDBCEC1A8FE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8014F00-D1A2-421E-B8C7-1EEBE989FCD3}"/>
              </a:ext>
            </a:extLst>
          </p:cNvPr>
          <p:cNvSpPr>
            <a:spLocks noGrp="1"/>
          </p:cNvSpPr>
          <p:nvPr>
            <p:ph type="dt" sz="half" idx="10"/>
          </p:nvPr>
        </p:nvSpPr>
        <p:spPr/>
        <p:txBody>
          <a:bodyPr/>
          <a:lstStyle/>
          <a:p>
            <a:fld id="{471A195F-4D9C-433C-99CC-897A4FB0B00C}" type="datetimeFigureOut">
              <a:rPr lang="es-ES" smtClean="0"/>
              <a:t>16/10/2018</a:t>
            </a:fld>
            <a:endParaRPr lang="es-ES"/>
          </a:p>
        </p:txBody>
      </p:sp>
      <p:sp>
        <p:nvSpPr>
          <p:cNvPr id="4" name="Marcador de pie de página 3">
            <a:extLst>
              <a:ext uri="{FF2B5EF4-FFF2-40B4-BE49-F238E27FC236}">
                <a16:creationId xmlns:a16="http://schemas.microsoft.com/office/drawing/2014/main" id="{05F0076E-9BC2-4B72-BE36-F398EE77AD70}"/>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815EDA2C-6FC5-4365-9ED2-3EC9EBF6DD57}"/>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5311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B91CCE6-B159-465F-BBE2-80C3D28FD8B7}"/>
              </a:ext>
            </a:extLst>
          </p:cNvPr>
          <p:cNvSpPr>
            <a:spLocks noGrp="1"/>
          </p:cNvSpPr>
          <p:nvPr>
            <p:ph type="dt" sz="half" idx="10"/>
          </p:nvPr>
        </p:nvSpPr>
        <p:spPr/>
        <p:txBody>
          <a:bodyPr/>
          <a:lstStyle/>
          <a:p>
            <a:fld id="{471A195F-4D9C-433C-99CC-897A4FB0B00C}" type="datetimeFigureOut">
              <a:rPr lang="es-ES" smtClean="0"/>
              <a:t>16/10/2018</a:t>
            </a:fld>
            <a:endParaRPr lang="es-ES"/>
          </a:p>
        </p:txBody>
      </p:sp>
      <p:sp>
        <p:nvSpPr>
          <p:cNvPr id="3" name="Marcador de pie de página 2">
            <a:extLst>
              <a:ext uri="{FF2B5EF4-FFF2-40B4-BE49-F238E27FC236}">
                <a16:creationId xmlns:a16="http://schemas.microsoft.com/office/drawing/2014/main" id="{691858A5-636A-4FB6-A6C3-EA028DCE16D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8F75592-8685-43E1-B244-E10AFF79C18C}"/>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3368569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55BB4E-4C04-4791-B569-2D1ECF3BC3C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EFA6E75-4133-406C-A862-898FEC4859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16B0000-8F9C-4E0F-9149-5C536978C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DACBB4A4-6C31-453E-A4B4-444891FF48B7}"/>
              </a:ext>
            </a:extLst>
          </p:cNvPr>
          <p:cNvSpPr>
            <a:spLocks noGrp="1"/>
          </p:cNvSpPr>
          <p:nvPr>
            <p:ph type="dt" sz="half" idx="10"/>
          </p:nvPr>
        </p:nvSpPr>
        <p:spPr/>
        <p:txBody>
          <a:bodyPr/>
          <a:lstStyle/>
          <a:p>
            <a:fld id="{471A195F-4D9C-433C-99CC-897A4FB0B00C}" type="datetimeFigureOut">
              <a:rPr lang="es-ES" smtClean="0"/>
              <a:t>16/10/2018</a:t>
            </a:fld>
            <a:endParaRPr lang="es-ES"/>
          </a:p>
        </p:txBody>
      </p:sp>
      <p:sp>
        <p:nvSpPr>
          <p:cNvPr id="6" name="Marcador de pie de página 5">
            <a:extLst>
              <a:ext uri="{FF2B5EF4-FFF2-40B4-BE49-F238E27FC236}">
                <a16:creationId xmlns:a16="http://schemas.microsoft.com/office/drawing/2014/main" id="{339DB0F5-0977-4705-9DC9-A495BA3A9FA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5F03511-2A2F-4855-9B1D-45860FE274C6}"/>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358483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3D870-3C3F-4C94-BD5C-9E9F44EF8F9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2CAD8BD-8DC1-4C1E-8537-55246AF624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59EC0CB-32BC-46CD-93AF-6FD512EC7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E09851D-7F90-4898-9793-F4D5176CCFFB}"/>
              </a:ext>
            </a:extLst>
          </p:cNvPr>
          <p:cNvSpPr>
            <a:spLocks noGrp="1"/>
          </p:cNvSpPr>
          <p:nvPr>
            <p:ph type="dt" sz="half" idx="10"/>
          </p:nvPr>
        </p:nvSpPr>
        <p:spPr/>
        <p:txBody>
          <a:bodyPr/>
          <a:lstStyle/>
          <a:p>
            <a:fld id="{471A195F-4D9C-433C-99CC-897A4FB0B00C}" type="datetimeFigureOut">
              <a:rPr lang="es-ES" smtClean="0"/>
              <a:t>16/10/2018</a:t>
            </a:fld>
            <a:endParaRPr lang="es-ES"/>
          </a:p>
        </p:txBody>
      </p:sp>
      <p:sp>
        <p:nvSpPr>
          <p:cNvPr id="6" name="Marcador de pie de página 5">
            <a:extLst>
              <a:ext uri="{FF2B5EF4-FFF2-40B4-BE49-F238E27FC236}">
                <a16:creationId xmlns:a16="http://schemas.microsoft.com/office/drawing/2014/main" id="{0F27E1C9-02F2-4DB9-B92F-8E350B26C90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1DF34BD-45FB-4437-8D56-D7D850FFB421}"/>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1274135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078A266-E996-4109-9DBF-534F176F6E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710EABA-0938-4BE3-A9AE-FC3518F09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E76640D-DDBB-4F01-AEE7-6625E3CF1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A195F-4D9C-433C-99CC-897A4FB0B00C}" type="datetimeFigureOut">
              <a:rPr lang="es-ES" smtClean="0"/>
              <a:t>16/10/2018</a:t>
            </a:fld>
            <a:endParaRPr lang="es-ES"/>
          </a:p>
        </p:txBody>
      </p:sp>
      <p:sp>
        <p:nvSpPr>
          <p:cNvPr id="5" name="Marcador de pie de página 4">
            <a:extLst>
              <a:ext uri="{FF2B5EF4-FFF2-40B4-BE49-F238E27FC236}">
                <a16:creationId xmlns:a16="http://schemas.microsoft.com/office/drawing/2014/main" id="{FECAE138-ED15-4DA3-8870-56B97F1C7F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9C9FADA-942B-473D-A5E3-BBCA53FEC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E7AA4-E806-4405-A268-694634C9903F}" type="slidenum">
              <a:rPr lang="es-ES" smtClean="0"/>
              <a:t>‹Nº›</a:t>
            </a:fld>
            <a:endParaRPr lang="es-ES"/>
          </a:p>
        </p:txBody>
      </p:sp>
    </p:spTree>
    <p:extLst>
      <p:ext uri="{BB962C8B-B14F-4D97-AF65-F5344CB8AC3E}">
        <p14:creationId xmlns:p14="http://schemas.microsoft.com/office/powerpoint/2010/main" val="689346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ccomponente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ja.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lumnos.unir.net/susanaabadiasselma/files/2013/12/Carrefour.jp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wikipedia.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c.europa.eu/growth/industry/innovation/policy_e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letour.fr/e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B836D-E736-4A56-9636-465E7D5B2074}"/>
              </a:ext>
            </a:extLst>
          </p:cNvPr>
          <p:cNvSpPr>
            <a:spLocks noGrp="1"/>
          </p:cNvSpPr>
          <p:nvPr>
            <p:ph type="ctrTitle"/>
          </p:nvPr>
        </p:nvSpPr>
        <p:spPr>
          <a:xfrm>
            <a:off x="1524000" y="2245809"/>
            <a:ext cx="9144000" cy="1564716"/>
          </a:xfrm>
        </p:spPr>
        <p:txBody>
          <a:bodyPr>
            <a:normAutofit/>
          </a:bodyPr>
          <a:lstStyle/>
          <a:p>
            <a:r>
              <a:rPr lang="es-ES" sz="4800" b="1" dirty="0"/>
              <a:t>Interacción Hombre - Máquina</a:t>
            </a:r>
          </a:p>
        </p:txBody>
      </p:sp>
      <p:sp>
        <p:nvSpPr>
          <p:cNvPr id="3" name="Subtítulo 2">
            <a:extLst>
              <a:ext uri="{FF2B5EF4-FFF2-40B4-BE49-F238E27FC236}">
                <a16:creationId xmlns:a16="http://schemas.microsoft.com/office/drawing/2014/main" id="{38DBAE07-2F2A-4A0C-AF6B-285D806482B1}"/>
              </a:ext>
            </a:extLst>
          </p:cNvPr>
          <p:cNvSpPr>
            <a:spLocks noGrp="1"/>
          </p:cNvSpPr>
          <p:nvPr>
            <p:ph type="subTitle" idx="1"/>
          </p:nvPr>
        </p:nvSpPr>
        <p:spPr>
          <a:xfrm>
            <a:off x="1524000" y="3947050"/>
            <a:ext cx="9144000" cy="572583"/>
          </a:xfrm>
        </p:spPr>
        <p:txBody>
          <a:bodyPr>
            <a:normAutofit/>
          </a:bodyPr>
          <a:lstStyle/>
          <a:p>
            <a:r>
              <a:rPr lang="es-ES" sz="3200" dirty="0"/>
              <a:t>Ejercicio 2 - A</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14">
            <a:extLst>
              <a:ext uri="{FF2B5EF4-FFF2-40B4-BE49-F238E27FC236}">
                <a16:creationId xmlns:a16="http://schemas.microsoft.com/office/drawing/2014/main" id="{B7541B53-03CF-47E5-86C9-B207D9D32346}"/>
              </a:ext>
            </a:extLst>
          </p:cNvPr>
          <p:cNvSpPr txBox="1"/>
          <p:nvPr/>
        </p:nvSpPr>
        <p:spPr>
          <a:xfrm>
            <a:off x="323557" y="6027003"/>
            <a:ext cx="4740812" cy="461665"/>
          </a:xfrm>
          <a:prstGeom prst="rect">
            <a:avLst/>
          </a:prstGeom>
          <a:noFill/>
        </p:spPr>
        <p:txBody>
          <a:bodyPr wrap="square" rtlCol="0">
            <a:spAutoFit/>
          </a:bodyPr>
          <a:lstStyle/>
          <a:p>
            <a:r>
              <a:rPr lang="es-ES" sz="2400" dirty="0"/>
              <a:t>Ela, Nanguan, Alfonso Nguema</a:t>
            </a:r>
          </a:p>
        </p:txBody>
      </p:sp>
    </p:spTree>
    <p:extLst>
      <p:ext uri="{BB962C8B-B14F-4D97-AF65-F5344CB8AC3E}">
        <p14:creationId xmlns:p14="http://schemas.microsoft.com/office/powerpoint/2010/main" val="1309495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Top Corners Rounded 134">
            <a:extLst>
              <a:ext uri="{FF2B5EF4-FFF2-40B4-BE49-F238E27FC236}">
                <a16:creationId xmlns:a16="http://schemas.microsoft.com/office/drawing/2014/main" id="{B1E3044D-AD17-4052-A453-8AA654EFA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797978" y="996722"/>
            <a:ext cx="5923488" cy="4864556"/>
          </a:xfrm>
          <a:prstGeom prst="round2SameRect">
            <a:avLst>
              <a:gd name="adj1" fmla="val 3762"/>
              <a:gd name="adj2" fmla="val 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E1156AD-EA21-4D99-9651-960CD156280C}"/>
              </a:ext>
            </a:extLst>
          </p:cNvPr>
          <p:cNvSpPr>
            <a:spLocks noGrp="1"/>
          </p:cNvSpPr>
          <p:nvPr>
            <p:ph type="title"/>
          </p:nvPr>
        </p:nvSpPr>
        <p:spPr>
          <a:xfrm>
            <a:off x="7856388" y="975365"/>
            <a:ext cx="3847882" cy="1691907"/>
          </a:xfrm>
        </p:spPr>
        <p:txBody>
          <a:bodyPr vert="horz" lIns="91440" tIns="45720" rIns="91440" bIns="45720" rtlCol="0" anchor="ctr">
            <a:normAutofit/>
          </a:bodyPr>
          <a:lstStyle/>
          <a:p>
            <a:r>
              <a:rPr lang="en-US" sz="3100" b="1">
                <a:solidFill>
                  <a:srgbClr val="FFFFFF"/>
                </a:solidFill>
              </a:rPr>
              <a:t>2 elementos icónicos cuya compresión intuitiva sea discutible</a:t>
            </a:r>
          </a:p>
        </p:txBody>
      </p:sp>
      <p:sp>
        <p:nvSpPr>
          <p:cNvPr id="137" name="Round Single Corner Rectangle 24">
            <a:extLst>
              <a:ext uri="{FF2B5EF4-FFF2-40B4-BE49-F238E27FC236}">
                <a16:creationId xmlns:a16="http://schemas.microsoft.com/office/drawing/2014/main" id="{81289F98-975F-4EB2-9553-8E1A9946B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11284" y="635058"/>
            <a:ext cx="2657864" cy="2657864"/>
          </a:xfrm>
          <a:prstGeom prst="round1Rect">
            <a:avLst>
              <a:gd name="adj" fmla="val 11295"/>
            </a:avLst>
          </a:prstGeom>
          <a:solidFill>
            <a:srgbClr val="FFFFFF"/>
          </a:solidFill>
          <a:ln w="57150">
            <a:solidFill>
              <a:srgbClr val="40495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n 4">
            <a:extLst>
              <a:ext uri="{FF2B5EF4-FFF2-40B4-BE49-F238E27FC236}">
                <a16:creationId xmlns:a16="http://schemas.microsoft.com/office/drawing/2014/main" id="{7570F77B-14CF-4F6C-9DB2-9B71894ACEE7}"/>
              </a:ext>
            </a:extLst>
          </p:cNvPr>
          <p:cNvPicPr>
            <a:picLocks noChangeAspect="1"/>
          </p:cNvPicPr>
          <p:nvPr/>
        </p:nvPicPr>
        <p:blipFill>
          <a:blip r:embed="rId2"/>
          <a:stretch>
            <a:fillRect/>
          </a:stretch>
        </p:blipFill>
        <p:spPr>
          <a:xfrm>
            <a:off x="1314471" y="775380"/>
            <a:ext cx="1851489" cy="2377220"/>
          </a:xfrm>
          <a:prstGeom prst="rect">
            <a:avLst/>
          </a:prstGeom>
        </p:spPr>
      </p:pic>
      <p:sp>
        <p:nvSpPr>
          <p:cNvPr id="139" name="Round Single Corner Rectangle 22">
            <a:extLst>
              <a:ext uri="{FF2B5EF4-FFF2-40B4-BE49-F238E27FC236}">
                <a16:creationId xmlns:a16="http://schemas.microsoft.com/office/drawing/2014/main" id="{1F564BCF-97B6-4D86-94EE-DD1B587F2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7533" y="1300271"/>
            <a:ext cx="1992651" cy="1992652"/>
          </a:xfrm>
          <a:prstGeom prst="round1Rect">
            <a:avLst>
              <a:gd name="adj" fmla="val 11295"/>
            </a:avLst>
          </a:prstGeom>
          <a:solidFill>
            <a:srgbClr val="4049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ound Single Corner Rectangle 23">
            <a:extLst>
              <a:ext uri="{FF2B5EF4-FFF2-40B4-BE49-F238E27FC236}">
                <a16:creationId xmlns:a16="http://schemas.microsoft.com/office/drawing/2014/main" id="{54600AC1-F146-4567-9C5E-A96D6D349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87904" y="3438135"/>
            <a:ext cx="2281244" cy="2281245"/>
          </a:xfrm>
          <a:prstGeom prst="round1Rect">
            <a:avLst>
              <a:gd name="adj" fmla="val 11295"/>
            </a:avLst>
          </a:prstGeom>
          <a:solidFill>
            <a:srgbClr val="4049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3" name="Round Single Corner Rectangle 25">
            <a:extLst>
              <a:ext uri="{FF2B5EF4-FFF2-40B4-BE49-F238E27FC236}">
                <a16:creationId xmlns:a16="http://schemas.microsoft.com/office/drawing/2014/main" id="{EBA7E638-205A-4579-864F-125BAC629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17533" y="3438135"/>
            <a:ext cx="2657864" cy="2657864"/>
          </a:xfrm>
          <a:prstGeom prst="round1Rect">
            <a:avLst>
              <a:gd name="adj" fmla="val 11295"/>
            </a:avLst>
          </a:prstGeom>
          <a:solidFill>
            <a:srgbClr val="FFFFFF"/>
          </a:solidFill>
          <a:ln w="57150">
            <a:solidFill>
              <a:srgbClr val="40495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Resultado de imagen de icono de winrar">
            <a:extLst>
              <a:ext uri="{FF2B5EF4-FFF2-40B4-BE49-F238E27FC236}">
                <a16:creationId xmlns:a16="http://schemas.microsoft.com/office/drawing/2014/main" id="{05E30250-6B02-4F35-B33B-0F54F0C7A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8847" y="3579449"/>
            <a:ext cx="2375236" cy="2375236"/>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EBBDFAC1-E8C5-492D-8E02-9140402CBD2A}"/>
              </a:ext>
            </a:extLst>
          </p:cNvPr>
          <p:cNvSpPr txBox="1"/>
          <p:nvPr/>
        </p:nvSpPr>
        <p:spPr>
          <a:xfrm>
            <a:off x="7856389" y="3038478"/>
            <a:ext cx="3795142" cy="2843844"/>
          </a:xfrm>
          <a:prstGeom prst="rect">
            <a:avLst/>
          </a:prstGeom>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en-US" dirty="0">
                <a:solidFill>
                  <a:srgbClr val="FFFFFF"/>
                </a:solidFill>
              </a:rPr>
              <a:t>Icono de </a:t>
            </a:r>
            <a:r>
              <a:rPr lang="en-US" b="1" dirty="0">
                <a:solidFill>
                  <a:srgbClr val="FFFFFF"/>
                </a:solidFill>
              </a:rPr>
              <a:t>Asistencia rápida </a:t>
            </a:r>
            <a:r>
              <a:rPr lang="en-US" dirty="0">
                <a:solidFill>
                  <a:srgbClr val="FFFFFF"/>
                </a:solidFill>
              </a:rPr>
              <a:t>de Windows, esta aplicación sirve para resolver problemas de una forma rápida, pero observando el icono parece más un icono para hacer un duplicado de pantalla.</a:t>
            </a:r>
          </a:p>
          <a:p>
            <a:pPr indent="-228600">
              <a:lnSpc>
                <a:spcPct val="90000"/>
              </a:lnSpc>
              <a:spcAft>
                <a:spcPts val="600"/>
              </a:spcAft>
              <a:buFont typeface="Arial" panose="020B0604020202020204" pitchFamily="34" charset="0"/>
              <a:buChar char="•"/>
            </a:pPr>
            <a:r>
              <a:rPr lang="es-ES" dirty="0">
                <a:solidFill>
                  <a:srgbClr val="FFFFFF"/>
                </a:solidFill>
              </a:rPr>
              <a:t>Icono de la aplicación </a:t>
            </a:r>
            <a:r>
              <a:rPr lang="es-ES" b="1" dirty="0">
                <a:solidFill>
                  <a:srgbClr val="FFFFFF"/>
                </a:solidFill>
              </a:rPr>
              <a:t>Winrar</a:t>
            </a:r>
            <a:r>
              <a:rPr lang="es-ES" dirty="0">
                <a:solidFill>
                  <a:srgbClr val="FFFFFF"/>
                </a:solidFill>
              </a:rPr>
              <a:t>, considero que este icono no es intuitivo ya que esta aplicación sirve para descomprimir documentos y observando el icono parece más un icono de la biblioteca.</a:t>
            </a:r>
            <a:endParaRPr lang="en-US" dirty="0">
              <a:solidFill>
                <a:srgbClr val="FFFFFF"/>
              </a:solidFill>
            </a:endParaRPr>
          </a:p>
        </p:txBody>
      </p:sp>
      <p:sp>
        <p:nvSpPr>
          <p:cNvPr id="145" name="Rectangle: Top Corners Rounded 144">
            <a:extLst>
              <a:ext uri="{FF2B5EF4-FFF2-40B4-BE49-F238E27FC236}">
                <a16:creationId xmlns:a16="http://schemas.microsoft.com/office/drawing/2014/main" id="{2854001E-6E9D-464A-9B65-A4012F7B3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52315" y="1050468"/>
            <a:ext cx="5609397" cy="4757058"/>
          </a:xfrm>
          <a:prstGeom prst="round2SameRect">
            <a:avLst>
              <a:gd name="adj1" fmla="val 2061"/>
              <a:gd name="adj2" fmla="val 0"/>
            </a:avLst>
          </a:prstGeom>
          <a:noFill/>
          <a:ln w="508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7" name="Straight Connector 146">
            <a:extLst>
              <a:ext uri="{FF2B5EF4-FFF2-40B4-BE49-F238E27FC236}">
                <a16:creationId xmlns:a16="http://schemas.microsoft.com/office/drawing/2014/main" id="{62C9802A-EFBD-41D4-894F-AFD985DBA5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52907" y="2856601"/>
            <a:ext cx="1597456" cy="0"/>
          </a:xfrm>
          <a:prstGeom prst="line">
            <a:avLst/>
          </a:prstGeom>
          <a:ln w="50800">
            <a:solidFill>
              <a:srgbClr val="A6A6A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33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23C8A8F-1B70-4D2A-8FFB-F0C6FF644256}"/>
              </a:ext>
            </a:extLst>
          </p:cNvPr>
          <p:cNvSpPr>
            <a:spLocks noGrp="1"/>
          </p:cNvSpPr>
          <p:nvPr>
            <p:ph type="title"/>
          </p:nvPr>
        </p:nvSpPr>
        <p:spPr>
          <a:xfrm>
            <a:off x="838200" y="631825"/>
            <a:ext cx="10515600" cy="1325563"/>
          </a:xfrm>
        </p:spPr>
        <p:txBody>
          <a:bodyPr>
            <a:normAutofit/>
          </a:bodyPr>
          <a:lstStyle/>
          <a:p>
            <a:r>
              <a:rPr lang="es-ES" b="1"/>
              <a:t>Enunciados</a:t>
            </a:r>
            <a:endParaRPr lang="es-ES" b="1" dirty="0"/>
          </a:p>
        </p:txBody>
      </p:sp>
      <p:sp>
        <p:nvSpPr>
          <p:cNvPr id="3" name="Marcador de contenido 2">
            <a:extLst>
              <a:ext uri="{FF2B5EF4-FFF2-40B4-BE49-F238E27FC236}">
                <a16:creationId xmlns:a16="http://schemas.microsoft.com/office/drawing/2014/main" id="{2D5E7D3E-BFCD-488C-B00A-DA673F1E437B}"/>
              </a:ext>
            </a:extLst>
          </p:cNvPr>
          <p:cNvSpPr>
            <a:spLocks noGrp="1"/>
          </p:cNvSpPr>
          <p:nvPr>
            <p:ph idx="1"/>
          </p:nvPr>
        </p:nvSpPr>
        <p:spPr>
          <a:xfrm>
            <a:off x="838200" y="2057400"/>
            <a:ext cx="10515600" cy="3871762"/>
          </a:xfrm>
        </p:spPr>
        <p:txBody>
          <a:bodyPr>
            <a:normAutofit/>
          </a:bodyPr>
          <a:lstStyle/>
          <a:p>
            <a:r>
              <a:rPr lang="es-ES" sz="2200" dirty="0"/>
              <a:t>Un informe sobre paginas Web que cumplan las siguientes “Leyes de Gestalt” (El informe se acompañará de capturas de pantalla de las distintas páginas que cumplan las siguientes leyes. Se debe indicar la página y EN QUÉ PARTE DE LA PÁGINA SE APLICA DICHA LEY): Una página que cumpla la “Ley de Proximidad”, una página que cumpla la “Ley de Similitud”, una página que cumpla la “Ley de Cierre”, una página que cumpla la “Ley de Continuidad”, una página que cumpla la “Ley de Simetría y una página que cumpla la “Ley de Experiencia”..</a:t>
            </a:r>
          </a:p>
          <a:p>
            <a:r>
              <a:rPr lang="es-ES" sz="2200" dirty="0"/>
              <a:t>  Un informe sobre 2 "elementos icónicos" que presenten una buena comprensión intuitiva o affordances (fotos + informe explicativo).</a:t>
            </a:r>
          </a:p>
          <a:p>
            <a:r>
              <a:rPr lang="es-ES" sz="2200" dirty="0"/>
              <a:t>Un informe sobre 2 "elementos icónicos" cuya compresión intuitiva sea discutible (fotos + informe explicativo).</a:t>
            </a:r>
          </a:p>
          <a:p>
            <a:pPr marL="0" indent="0">
              <a:buNone/>
            </a:pPr>
            <a:endParaRPr lang="es-ES" sz="2200" dirty="0"/>
          </a:p>
        </p:txBody>
      </p:sp>
    </p:spTree>
    <p:extLst>
      <p:ext uri="{BB962C8B-B14F-4D97-AF65-F5344CB8AC3E}">
        <p14:creationId xmlns:p14="http://schemas.microsoft.com/office/powerpoint/2010/main" val="3701706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22FA6F-BD0E-4AB1-9DDB-1122DB40A0A5}"/>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ormAutofit/>
          </a:bodyPr>
          <a:lstStyle/>
          <a:p>
            <a:pPr algn="ctr"/>
            <a:r>
              <a:rPr lang="en-US" sz="2800" b="1" kern="1200">
                <a:solidFill>
                  <a:schemeClr val="bg1"/>
                </a:solidFill>
                <a:latin typeface="+mj-lt"/>
                <a:ea typeface="+mj-ea"/>
                <a:cs typeface="+mj-cs"/>
              </a:rPr>
              <a:t>Paginas que cumplen las leyes de Gestalt</a:t>
            </a:r>
          </a:p>
        </p:txBody>
      </p:sp>
      <p:sp>
        <p:nvSpPr>
          <p:cNvPr id="3" name="Marcador de contenido 2">
            <a:extLst>
              <a:ext uri="{FF2B5EF4-FFF2-40B4-BE49-F238E27FC236}">
                <a16:creationId xmlns:a16="http://schemas.microsoft.com/office/drawing/2014/main" id="{A87A0E19-2E9B-4C29-8512-B2344DD4A798}"/>
              </a:ext>
            </a:extLst>
          </p:cNvPr>
          <p:cNvSpPr>
            <a:spLocks noGrp="1"/>
          </p:cNvSpPr>
          <p:nvPr>
            <p:ph idx="1"/>
          </p:nvPr>
        </p:nvSpPr>
        <p:spPr>
          <a:xfrm>
            <a:off x="643468" y="2638044"/>
            <a:ext cx="3363974" cy="3415622"/>
          </a:xfrm>
        </p:spPr>
        <p:txBody>
          <a:bodyPr vert="horz" lIns="91440" tIns="45720" rIns="91440" bIns="45720" rtlCol="0">
            <a:normAutofit/>
          </a:bodyPr>
          <a:lstStyle/>
          <a:p>
            <a:pPr marL="457200" indent="-457200">
              <a:buAutoNum type="arabicPeriod"/>
            </a:pPr>
            <a:r>
              <a:rPr lang="en-US" sz="2000" b="1" kern="1200" dirty="0">
                <a:solidFill>
                  <a:schemeClr val="bg1"/>
                </a:solidFill>
                <a:latin typeface="+mn-lt"/>
                <a:ea typeface="+mn-ea"/>
                <a:cs typeface="+mn-cs"/>
              </a:rPr>
              <a:t>Ley de Proximidad.</a:t>
            </a:r>
          </a:p>
          <a:p>
            <a:pPr marL="0" indent="0">
              <a:buNone/>
            </a:pPr>
            <a:r>
              <a:rPr lang="en-US" sz="2000" dirty="0">
                <a:solidFill>
                  <a:schemeClr val="bg1"/>
                </a:solidFill>
                <a:hlinkClick r:id="rId2"/>
              </a:rPr>
              <a:t>https://www.pccomponentes.com/</a:t>
            </a:r>
            <a:endParaRPr lang="en-US" sz="2000" dirty="0">
              <a:solidFill>
                <a:schemeClr val="bg1"/>
              </a:solidFill>
            </a:endParaRPr>
          </a:p>
          <a:p>
            <a:pPr marL="0" indent="0">
              <a:buNone/>
            </a:pPr>
            <a:r>
              <a:rPr lang="en-US" sz="2000" kern="1200" dirty="0">
                <a:solidFill>
                  <a:schemeClr val="bg1"/>
                </a:solidFill>
                <a:latin typeface="+mn-lt"/>
                <a:ea typeface="+mn-ea"/>
                <a:cs typeface="+mn-cs"/>
              </a:rPr>
              <a:t>Esta ley dice que </a:t>
            </a:r>
            <a:r>
              <a:rPr lang="es-ES" sz="2000" dirty="0">
                <a:solidFill>
                  <a:schemeClr val="bg1"/>
                </a:solidFill>
              </a:rPr>
              <a:t>los elementos que están más cercanos, tienden a percibirse como grupo.</a:t>
            </a:r>
            <a:endParaRPr lang="en-US" sz="2000" kern="1200" dirty="0">
              <a:solidFill>
                <a:schemeClr val="bg1"/>
              </a:solidFill>
              <a:latin typeface="+mn-lt"/>
              <a:ea typeface="+mn-ea"/>
              <a:cs typeface="+mn-cs"/>
            </a:endParaRPr>
          </a:p>
          <a:p>
            <a:pPr marL="0" indent="0">
              <a:buNone/>
            </a:pPr>
            <a:endParaRPr lang="en-US" sz="2000" kern="1200" dirty="0">
              <a:solidFill>
                <a:schemeClr val="bg1"/>
              </a:solidFill>
              <a:latin typeface="+mn-lt"/>
              <a:ea typeface="+mn-ea"/>
              <a:cs typeface="+mn-cs"/>
            </a:endParaRPr>
          </a:p>
        </p:txBody>
      </p:sp>
      <p:pic>
        <p:nvPicPr>
          <p:cNvPr id="6" name="Imagen 5">
            <a:extLst>
              <a:ext uri="{FF2B5EF4-FFF2-40B4-BE49-F238E27FC236}">
                <a16:creationId xmlns:a16="http://schemas.microsoft.com/office/drawing/2014/main" id="{2FCF7C89-6EE3-4328-8F44-123B46588CD7}"/>
              </a:ext>
            </a:extLst>
          </p:cNvPr>
          <p:cNvPicPr>
            <a:picLocks noChangeAspect="1"/>
          </p:cNvPicPr>
          <p:nvPr/>
        </p:nvPicPr>
        <p:blipFill>
          <a:blip r:embed="rId3"/>
          <a:stretch>
            <a:fillRect/>
          </a:stretch>
        </p:blipFill>
        <p:spPr>
          <a:xfrm>
            <a:off x="5297763" y="643468"/>
            <a:ext cx="6646587" cy="5671608"/>
          </a:xfrm>
          <a:prstGeom prst="rect">
            <a:avLst/>
          </a:prstGeom>
        </p:spPr>
      </p:pic>
      <p:sp>
        <p:nvSpPr>
          <p:cNvPr id="7" name="Rectángulo: esquinas redondeadas 6">
            <a:extLst>
              <a:ext uri="{FF2B5EF4-FFF2-40B4-BE49-F238E27FC236}">
                <a16:creationId xmlns:a16="http://schemas.microsoft.com/office/drawing/2014/main" id="{62295A4C-462F-4FD5-A53E-E83533C545D9}"/>
              </a:ext>
            </a:extLst>
          </p:cNvPr>
          <p:cNvSpPr/>
          <p:nvPr/>
        </p:nvSpPr>
        <p:spPr>
          <a:xfrm>
            <a:off x="5128071" y="542924"/>
            <a:ext cx="6816279" cy="6026687"/>
          </a:xfrm>
          <a:prstGeom prst="roundRect">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7937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22FA6F-BD0E-4AB1-9DDB-1122DB40A0A5}"/>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b="1">
                <a:solidFill>
                  <a:schemeClr val="bg1"/>
                </a:solidFill>
              </a:rPr>
              <a:t>Paginas que cumplen las leyes de Gestalt</a:t>
            </a:r>
          </a:p>
        </p:txBody>
      </p:sp>
      <p:sp>
        <p:nvSpPr>
          <p:cNvPr id="3" name="Marcador de contenido 2">
            <a:extLst>
              <a:ext uri="{FF2B5EF4-FFF2-40B4-BE49-F238E27FC236}">
                <a16:creationId xmlns:a16="http://schemas.microsoft.com/office/drawing/2014/main" id="{A87A0E19-2E9B-4C29-8512-B2344DD4A798}"/>
              </a:ext>
            </a:extLst>
          </p:cNvPr>
          <p:cNvSpPr>
            <a:spLocks noGrp="1"/>
          </p:cNvSpPr>
          <p:nvPr>
            <p:ph idx="1"/>
          </p:nvPr>
        </p:nvSpPr>
        <p:spPr>
          <a:xfrm>
            <a:off x="643468" y="2638044"/>
            <a:ext cx="3363974" cy="3415622"/>
          </a:xfrm>
        </p:spPr>
        <p:txBody>
          <a:bodyPr>
            <a:normAutofit/>
          </a:bodyPr>
          <a:lstStyle/>
          <a:p>
            <a:pPr marL="514350" indent="-514350">
              <a:buAutoNum type="arabicPeriod" startAt="2"/>
            </a:pPr>
            <a:r>
              <a:rPr lang="es-ES" sz="2000" b="1" dirty="0">
                <a:solidFill>
                  <a:schemeClr val="bg1"/>
                </a:solidFill>
              </a:rPr>
              <a:t>Ley de Similitud.</a:t>
            </a:r>
          </a:p>
          <a:p>
            <a:pPr marL="0" indent="0">
              <a:buNone/>
            </a:pPr>
            <a:r>
              <a:rPr lang="es-ES" sz="2000" dirty="0">
                <a:solidFill>
                  <a:schemeClr val="bg1"/>
                </a:solidFill>
                <a:hlinkClick r:id="rId2"/>
              </a:rPr>
              <a:t>https://www.uja.es/</a:t>
            </a:r>
            <a:endParaRPr lang="es-ES" sz="2000" dirty="0">
              <a:solidFill>
                <a:schemeClr val="bg1"/>
              </a:solidFill>
            </a:endParaRPr>
          </a:p>
          <a:p>
            <a:pPr marL="0" indent="0">
              <a:buNone/>
            </a:pPr>
            <a:r>
              <a:rPr lang="es-ES" sz="2000" dirty="0">
                <a:solidFill>
                  <a:schemeClr val="bg1"/>
                </a:solidFill>
              </a:rPr>
              <a:t>Esta ley dice que los objetos que comparten alguna característica común (tamaño, color, etc.) suelen percibirse conjuntamente.</a:t>
            </a:r>
          </a:p>
        </p:txBody>
      </p:sp>
      <p:pic>
        <p:nvPicPr>
          <p:cNvPr id="4" name="Imagen 3">
            <a:extLst>
              <a:ext uri="{FF2B5EF4-FFF2-40B4-BE49-F238E27FC236}">
                <a16:creationId xmlns:a16="http://schemas.microsoft.com/office/drawing/2014/main" id="{8BE68A23-574D-4D9F-B839-16CCC18B26F5}"/>
              </a:ext>
            </a:extLst>
          </p:cNvPr>
          <p:cNvPicPr>
            <a:picLocks noChangeAspect="1"/>
          </p:cNvPicPr>
          <p:nvPr/>
        </p:nvPicPr>
        <p:blipFill>
          <a:blip r:embed="rId3"/>
          <a:stretch>
            <a:fillRect/>
          </a:stretch>
        </p:blipFill>
        <p:spPr>
          <a:xfrm>
            <a:off x="4748686" y="1401097"/>
            <a:ext cx="7443314" cy="3647224"/>
          </a:xfrm>
          <a:prstGeom prst="rect">
            <a:avLst/>
          </a:prstGeom>
        </p:spPr>
      </p:pic>
      <p:sp>
        <p:nvSpPr>
          <p:cNvPr id="5" name="Rectángulo: esquinas redondeadas 4">
            <a:extLst>
              <a:ext uri="{FF2B5EF4-FFF2-40B4-BE49-F238E27FC236}">
                <a16:creationId xmlns:a16="http://schemas.microsoft.com/office/drawing/2014/main" id="{ADBB2172-5731-4522-B9D0-24FD0CC454E6}"/>
              </a:ext>
            </a:extLst>
          </p:cNvPr>
          <p:cNvSpPr/>
          <p:nvPr/>
        </p:nvSpPr>
        <p:spPr>
          <a:xfrm>
            <a:off x="9424219" y="1651819"/>
            <a:ext cx="2448233" cy="3569110"/>
          </a:xfrm>
          <a:prstGeom prst="round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3009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E4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C22FA6F-BD0E-4AB1-9DDB-1122DB40A0A5}"/>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s-ES" sz="2600" b="1" dirty="0">
                <a:solidFill>
                  <a:srgbClr val="FFFFFF"/>
                </a:solidFill>
              </a:rPr>
              <a:t>Páginas que cumplen las leyes de Gestalt</a:t>
            </a:r>
          </a:p>
        </p:txBody>
      </p:sp>
      <p:pic>
        <p:nvPicPr>
          <p:cNvPr id="4" name="Imagen 3">
            <a:extLst>
              <a:ext uri="{FF2B5EF4-FFF2-40B4-BE49-F238E27FC236}">
                <a16:creationId xmlns:a16="http://schemas.microsoft.com/office/drawing/2014/main" id="{A1AAFEBB-E144-48B6-B4E5-AA07B3B4934C}"/>
              </a:ext>
            </a:extLst>
          </p:cNvPr>
          <p:cNvPicPr>
            <a:picLocks noChangeAspect="1"/>
          </p:cNvPicPr>
          <p:nvPr/>
        </p:nvPicPr>
        <p:blipFill>
          <a:blip r:embed="rId2"/>
          <a:stretch>
            <a:fillRect/>
          </a:stretch>
        </p:blipFill>
        <p:spPr>
          <a:xfrm>
            <a:off x="4038600" y="1085850"/>
            <a:ext cx="7188199" cy="3291529"/>
          </a:xfrm>
          <a:prstGeom prst="rect">
            <a:avLst/>
          </a:prstGeom>
        </p:spPr>
      </p:pic>
      <p:sp>
        <p:nvSpPr>
          <p:cNvPr id="3" name="Marcador de contenido 2">
            <a:extLst>
              <a:ext uri="{FF2B5EF4-FFF2-40B4-BE49-F238E27FC236}">
                <a16:creationId xmlns:a16="http://schemas.microsoft.com/office/drawing/2014/main" id="{A87A0E19-2E9B-4C29-8512-B2344DD4A798}"/>
              </a:ext>
            </a:extLst>
          </p:cNvPr>
          <p:cNvSpPr>
            <a:spLocks noGrp="1"/>
          </p:cNvSpPr>
          <p:nvPr>
            <p:ph idx="1"/>
          </p:nvPr>
        </p:nvSpPr>
        <p:spPr>
          <a:xfrm>
            <a:off x="4038600" y="4700588"/>
            <a:ext cx="7188199" cy="1476375"/>
          </a:xfrm>
        </p:spPr>
        <p:txBody>
          <a:bodyPr>
            <a:normAutofit fontScale="85000" lnSpcReduction="10000"/>
          </a:bodyPr>
          <a:lstStyle/>
          <a:p>
            <a:pPr marL="514350" indent="-514350">
              <a:buAutoNum type="arabicPeriod" startAt="3"/>
            </a:pPr>
            <a:r>
              <a:rPr lang="es-ES" sz="4000" dirty="0"/>
              <a:t>Ley de Cierre.</a:t>
            </a:r>
          </a:p>
          <a:p>
            <a:pPr marL="0" indent="0">
              <a:buNone/>
            </a:pPr>
            <a:r>
              <a:rPr lang="es-ES" dirty="0"/>
              <a:t>Podemos observar que las letras del logotipo están inacabadas, aún así lo comprendemos a la perfección.</a:t>
            </a:r>
            <a:br>
              <a:rPr lang="es-ES" u="sng" dirty="0">
                <a:hlinkClick r:id="rId3"/>
              </a:rPr>
            </a:br>
            <a:endParaRPr lang="es-ES" sz="1800" dirty="0"/>
          </a:p>
          <a:p>
            <a:pPr marL="0" indent="0">
              <a:buNone/>
            </a:pPr>
            <a:endParaRPr lang="es-ES" sz="1800" dirty="0"/>
          </a:p>
        </p:txBody>
      </p:sp>
      <p:sp>
        <p:nvSpPr>
          <p:cNvPr id="5" name="Flecha: hacia abajo 4">
            <a:extLst>
              <a:ext uri="{FF2B5EF4-FFF2-40B4-BE49-F238E27FC236}">
                <a16:creationId xmlns:a16="http://schemas.microsoft.com/office/drawing/2014/main" id="{E53CC06F-2FE4-40EF-9E2C-5AC5BEE45D63}"/>
              </a:ext>
            </a:extLst>
          </p:cNvPr>
          <p:cNvSpPr/>
          <p:nvPr/>
        </p:nvSpPr>
        <p:spPr>
          <a:xfrm>
            <a:off x="4486275" y="402431"/>
            <a:ext cx="271463" cy="557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6490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22FA6F-BD0E-4AB1-9DDB-1122DB40A0A5}"/>
              </a:ext>
            </a:extLst>
          </p:cNvPr>
          <p:cNvSpPr>
            <a:spLocks noGrp="1"/>
          </p:cNvSpPr>
          <p:nvPr>
            <p:ph type="title"/>
          </p:nvPr>
        </p:nvSpPr>
        <p:spPr>
          <a:xfrm>
            <a:off x="464233" y="643467"/>
            <a:ext cx="3543208" cy="1597315"/>
          </a:xfrm>
          <a:noFill/>
          <a:ln w="19050">
            <a:solidFill>
              <a:schemeClr val="bg1"/>
            </a:solidFill>
          </a:ln>
        </p:spPr>
        <p:txBody>
          <a:bodyPr wrap="square">
            <a:normAutofit/>
          </a:bodyPr>
          <a:lstStyle/>
          <a:p>
            <a:pPr algn="ctr"/>
            <a:r>
              <a:rPr lang="es-ES" sz="2800" b="1" dirty="0">
                <a:solidFill>
                  <a:schemeClr val="bg1"/>
                </a:solidFill>
              </a:rPr>
              <a:t>Paginas que cumplen las leyes de Gestalt</a:t>
            </a:r>
          </a:p>
        </p:txBody>
      </p:sp>
      <p:sp>
        <p:nvSpPr>
          <p:cNvPr id="3" name="Marcador de contenido 2">
            <a:extLst>
              <a:ext uri="{FF2B5EF4-FFF2-40B4-BE49-F238E27FC236}">
                <a16:creationId xmlns:a16="http://schemas.microsoft.com/office/drawing/2014/main" id="{A87A0E19-2E9B-4C29-8512-B2344DD4A798}"/>
              </a:ext>
            </a:extLst>
          </p:cNvPr>
          <p:cNvSpPr>
            <a:spLocks noGrp="1"/>
          </p:cNvSpPr>
          <p:nvPr>
            <p:ph idx="1"/>
          </p:nvPr>
        </p:nvSpPr>
        <p:spPr>
          <a:xfrm>
            <a:off x="464234" y="2638044"/>
            <a:ext cx="3543208" cy="3415622"/>
          </a:xfrm>
        </p:spPr>
        <p:txBody>
          <a:bodyPr>
            <a:normAutofit/>
          </a:bodyPr>
          <a:lstStyle/>
          <a:p>
            <a:pPr marL="514350" indent="-514350">
              <a:buAutoNum type="arabicPeriod" startAt="4"/>
            </a:pPr>
            <a:r>
              <a:rPr lang="es-ES" sz="2000" b="1" dirty="0">
                <a:solidFill>
                  <a:schemeClr val="bg1"/>
                </a:solidFill>
              </a:rPr>
              <a:t>Ley de Continuidad.</a:t>
            </a:r>
          </a:p>
          <a:p>
            <a:pPr marL="0" indent="0">
              <a:buNone/>
            </a:pPr>
            <a:r>
              <a:rPr lang="es-ES" sz="2000" dirty="0">
                <a:solidFill>
                  <a:schemeClr val="bg1"/>
                </a:solidFill>
                <a:hlinkClick r:id="rId2"/>
              </a:rPr>
              <a:t>https://www.wikipedia.org/</a:t>
            </a:r>
            <a:endParaRPr lang="es-ES" sz="2000" dirty="0">
              <a:solidFill>
                <a:schemeClr val="bg1"/>
              </a:solidFill>
            </a:endParaRPr>
          </a:p>
          <a:p>
            <a:pPr marL="0" indent="0">
              <a:buNone/>
            </a:pPr>
            <a:r>
              <a:rPr lang="es-ES" sz="2000" dirty="0">
                <a:solidFill>
                  <a:schemeClr val="bg1"/>
                </a:solidFill>
              </a:rPr>
              <a:t>Esta ley dice que, si percibimos elementos continuos aunque estén separador entre sí.</a:t>
            </a:r>
          </a:p>
        </p:txBody>
      </p:sp>
      <p:pic>
        <p:nvPicPr>
          <p:cNvPr id="4" name="Imagen 3">
            <a:extLst>
              <a:ext uri="{FF2B5EF4-FFF2-40B4-BE49-F238E27FC236}">
                <a16:creationId xmlns:a16="http://schemas.microsoft.com/office/drawing/2014/main" id="{55C715CD-8B59-45B0-BD99-9D654FE6FEEE}"/>
              </a:ext>
            </a:extLst>
          </p:cNvPr>
          <p:cNvPicPr>
            <a:picLocks noChangeAspect="1"/>
          </p:cNvPicPr>
          <p:nvPr/>
        </p:nvPicPr>
        <p:blipFill>
          <a:blip r:embed="rId3"/>
          <a:stretch>
            <a:fillRect/>
          </a:stretch>
        </p:blipFill>
        <p:spPr>
          <a:xfrm>
            <a:off x="5297763" y="886265"/>
            <a:ext cx="6430003" cy="5167401"/>
          </a:xfrm>
          <a:prstGeom prst="rect">
            <a:avLst/>
          </a:prstGeom>
        </p:spPr>
      </p:pic>
    </p:spTree>
    <p:extLst>
      <p:ext uri="{BB962C8B-B14F-4D97-AF65-F5344CB8AC3E}">
        <p14:creationId xmlns:p14="http://schemas.microsoft.com/office/powerpoint/2010/main" val="180369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22FA6F-BD0E-4AB1-9DDB-1122DB40A0A5}"/>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b="1" dirty="0">
                <a:solidFill>
                  <a:schemeClr val="bg1"/>
                </a:solidFill>
              </a:rPr>
              <a:t>Paginas que cumplen las leyes de Gestalt</a:t>
            </a:r>
          </a:p>
        </p:txBody>
      </p:sp>
      <p:sp>
        <p:nvSpPr>
          <p:cNvPr id="3" name="Marcador de contenido 2">
            <a:extLst>
              <a:ext uri="{FF2B5EF4-FFF2-40B4-BE49-F238E27FC236}">
                <a16:creationId xmlns:a16="http://schemas.microsoft.com/office/drawing/2014/main" id="{A87A0E19-2E9B-4C29-8512-B2344DD4A798}"/>
              </a:ext>
            </a:extLst>
          </p:cNvPr>
          <p:cNvSpPr>
            <a:spLocks noGrp="1"/>
          </p:cNvSpPr>
          <p:nvPr>
            <p:ph idx="1"/>
          </p:nvPr>
        </p:nvSpPr>
        <p:spPr>
          <a:xfrm>
            <a:off x="643468" y="2638044"/>
            <a:ext cx="3363974" cy="3415622"/>
          </a:xfrm>
        </p:spPr>
        <p:txBody>
          <a:bodyPr>
            <a:normAutofit/>
          </a:bodyPr>
          <a:lstStyle/>
          <a:p>
            <a:pPr marL="0" indent="0">
              <a:buNone/>
            </a:pPr>
            <a:r>
              <a:rPr lang="es-ES" sz="2000" dirty="0">
                <a:solidFill>
                  <a:schemeClr val="bg1"/>
                </a:solidFill>
              </a:rPr>
              <a:t>5.      </a:t>
            </a:r>
            <a:r>
              <a:rPr lang="es-ES" sz="2000" b="1" dirty="0">
                <a:solidFill>
                  <a:schemeClr val="bg1"/>
                </a:solidFill>
              </a:rPr>
              <a:t>Ley de Simetría.</a:t>
            </a:r>
          </a:p>
          <a:p>
            <a:pPr marL="0" indent="0">
              <a:buNone/>
            </a:pPr>
            <a:r>
              <a:rPr lang="es-ES" sz="2000" dirty="0">
                <a:solidFill>
                  <a:schemeClr val="bg1"/>
                </a:solidFill>
                <a:hlinkClick r:id="rId2"/>
              </a:rPr>
              <a:t>https://ec.europa.eu/growth/industry/innovation/policy_en</a:t>
            </a:r>
            <a:endParaRPr lang="es-ES" sz="2000" dirty="0">
              <a:solidFill>
                <a:schemeClr val="bg1"/>
              </a:solidFill>
            </a:endParaRPr>
          </a:p>
          <a:p>
            <a:pPr marL="0" indent="0">
              <a:buNone/>
            </a:pPr>
            <a:r>
              <a:rPr lang="es-ES" sz="2000" dirty="0">
                <a:solidFill>
                  <a:schemeClr val="bg1"/>
                </a:solidFill>
              </a:rPr>
              <a:t>Esta ley dice que, los elementos simétricos están asociados con multitud de aspectos positivos, como la estabilidad y la consistencia.</a:t>
            </a:r>
          </a:p>
        </p:txBody>
      </p:sp>
      <p:pic>
        <p:nvPicPr>
          <p:cNvPr id="4" name="Imagen 3">
            <a:extLst>
              <a:ext uri="{FF2B5EF4-FFF2-40B4-BE49-F238E27FC236}">
                <a16:creationId xmlns:a16="http://schemas.microsoft.com/office/drawing/2014/main" id="{3FAAC572-A8A4-4E95-A3D5-FD51A6FF9680}"/>
              </a:ext>
            </a:extLst>
          </p:cNvPr>
          <p:cNvPicPr>
            <a:picLocks noChangeAspect="1"/>
          </p:cNvPicPr>
          <p:nvPr/>
        </p:nvPicPr>
        <p:blipFill>
          <a:blip r:embed="rId3"/>
          <a:stretch>
            <a:fillRect/>
          </a:stretch>
        </p:blipFill>
        <p:spPr>
          <a:xfrm>
            <a:off x="4640528" y="1589649"/>
            <a:ext cx="7551471" cy="3511432"/>
          </a:xfrm>
          <a:prstGeom prst="rect">
            <a:avLst/>
          </a:prstGeom>
        </p:spPr>
      </p:pic>
      <p:sp>
        <p:nvSpPr>
          <p:cNvPr id="5" name="Flecha: hacia abajo 4">
            <a:extLst>
              <a:ext uri="{FF2B5EF4-FFF2-40B4-BE49-F238E27FC236}">
                <a16:creationId xmlns:a16="http://schemas.microsoft.com/office/drawing/2014/main" id="{A140C421-7A4E-439F-9D21-0554F64D3159}"/>
              </a:ext>
            </a:extLst>
          </p:cNvPr>
          <p:cNvSpPr/>
          <p:nvPr/>
        </p:nvSpPr>
        <p:spPr>
          <a:xfrm>
            <a:off x="4650908" y="239151"/>
            <a:ext cx="990237" cy="12379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Flecha: hacia abajo 5">
            <a:extLst>
              <a:ext uri="{FF2B5EF4-FFF2-40B4-BE49-F238E27FC236}">
                <a16:creationId xmlns:a16="http://schemas.microsoft.com/office/drawing/2014/main" id="{939E0E17-39E0-4B5F-8932-797913A3CC38}"/>
              </a:ext>
            </a:extLst>
          </p:cNvPr>
          <p:cNvSpPr/>
          <p:nvPr/>
        </p:nvSpPr>
        <p:spPr>
          <a:xfrm>
            <a:off x="11043138" y="239151"/>
            <a:ext cx="1026942" cy="12379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2727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C22FA6F-BD0E-4AB1-9DDB-1122DB40A0A5}"/>
              </a:ext>
            </a:extLst>
          </p:cNvPr>
          <p:cNvSpPr>
            <a:spLocks noGrp="1"/>
          </p:cNvSpPr>
          <p:nvPr>
            <p:ph type="title"/>
          </p:nvPr>
        </p:nvSpPr>
        <p:spPr>
          <a:xfrm>
            <a:off x="838200" y="365125"/>
            <a:ext cx="10515600" cy="1325563"/>
          </a:xfrm>
        </p:spPr>
        <p:txBody>
          <a:bodyPr>
            <a:normAutofit/>
          </a:bodyPr>
          <a:lstStyle/>
          <a:p>
            <a:r>
              <a:rPr lang="es-ES" b="1"/>
              <a:t>Paginas que cumplen las leyes de Gestalt</a:t>
            </a:r>
          </a:p>
        </p:txBody>
      </p:sp>
      <p:sp>
        <p:nvSpPr>
          <p:cNvPr id="3" name="Marcador de contenido 2">
            <a:extLst>
              <a:ext uri="{FF2B5EF4-FFF2-40B4-BE49-F238E27FC236}">
                <a16:creationId xmlns:a16="http://schemas.microsoft.com/office/drawing/2014/main" id="{A87A0E19-2E9B-4C29-8512-B2344DD4A798}"/>
              </a:ext>
            </a:extLst>
          </p:cNvPr>
          <p:cNvSpPr>
            <a:spLocks noGrp="1"/>
          </p:cNvSpPr>
          <p:nvPr>
            <p:ph idx="1"/>
          </p:nvPr>
        </p:nvSpPr>
        <p:spPr>
          <a:xfrm>
            <a:off x="218421" y="1908240"/>
            <a:ext cx="5097779" cy="4065986"/>
          </a:xfrm>
        </p:spPr>
        <p:txBody>
          <a:bodyPr anchor="t">
            <a:normAutofit/>
          </a:bodyPr>
          <a:lstStyle/>
          <a:p>
            <a:pPr marL="0" indent="0">
              <a:buNone/>
            </a:pPr>
            <a:r>
              <a:rPr lang="es-ES" sz="2000" dirty="0">
                <a:solidFill>
                  <a:srgbClr val="FFFFFF"/>
                </a:solidFill>
              </a:rPr>
              <a:t>6.	</a:t>
            </a:r>
            <a:r>
              <a:rPr lang="es-ES" sz="2000" b="1" dirty="0">
                <a:solidFill>
                  <a:srgbClr val="FFFFFF"/>
                </a:solidFill>
              </a:rPr>
              <a:t>Ley de Experiencia.</a:t>
            </a:r>
          </a:p>
          <a:p>
            <a:pPr marL="0" indent="0">
              <a:buNone/>
            </a:pPr>
            <a:r>
              <a:rPr lang="es-ES" sz="2000" dirty="0">
                <a:solidFill>
                  <a:srgbClr val="FFFFFF"/>
                </a:solidFill>
                <a:hlinkClick r:id="rId2"/>
              </a:rPr>
              <a:t>https://www.letour.fr/es</a:t>
            </a:r>
            <a:endParaRPr lang="es-ES" sz="2000" dirty="0">
              <a:solidFill>
                <a:srgbClr val="FFFFFF"/>
              </a:solidFill>
            </a:endParaRPr>
          </a:p>
          <a:p>
            <a:pPr marL="0" indent="0">
              <a:buNone/>
            </a:pPr>
            <a:r>
              <a:rPr lang="es-ES" sz="2000" dirty="0">
                <a:solidFill>
                  <a:srgbClr val="FFFFFF"/>
                </a:solidFill>
              </a:rPr>
              <a:t>Esta ley dice que las personas utilizan conocimientos precios para entender ciertos elementos, aunque estén incompletos, interpretando subjetivamente según su experiencia visual.</a:t>
            </a:r>
          </a:p>
          <a:p>
            <a:pPr marL="0" indent="0">
              <a:buNone/>
            </a:pPr>
            <a:endParaRPr lang="es-ES" sz="2000" dirty="0">
              <a:solidFill>
                <a:srgbClr val="FFFFFF"/>
              </a:solidFill>
            </a:endParaRPr>
          </a:p>
        </p:txBody>
      </p:sp>
      <p:pic>
        <p:nvPicPr>
          <p:cNvPr id="5" name="Imagen 4">
            <a:extLst>
              <a:ext uri="{FF2B5EF4-FFF2-40B4-BE49-F238E27FC236}">
                <a16:creationId xmlns:a16="http://schemas.microsoft.com/office/drawing/2014/main" id="{F82C33DA-5BDC-4278-A994-223904882FC2}"/>
              </a:ext>
            </a:extLst>
          </p:cNvPr>
          <p:cNvPicPr>
            <a:picLocks noChangeAspect="1"/>
          </p:cNvPicPr>
          <p:nvPr/>
        </p:nvPicPr>
        <p:blipFill>
          <a:blip r:embed="rId3"/>
          <a:stretch>
            <a:fillRect/>
          </a:stretch>
        </p:blipFill>
        <p:spPr>
          <a:xfrm>
            <a:off x="8409462" y="1819712"/>
            <a:ext cx="3321092" cy="211243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4" name="Imagen 3">
            <a:extLst>
              <a:ext uri="{FF2B5EF4-FFF2-40B4-BE49-F238E27FC236}">
                <a16:creationId xmlns:a16="http://schemas.microsoft.com/office/drawing/2014/main" id="{B0B9EB9C-5590-4A22-9DF1-866A1B90BDCC}"/>
              </a:ext>
            </a:extLst>
          </p:cNvPr>
          <p:cNvPicPr>
            <a:picLocks noChangeAspect="1"/>
          </p:cNvPicPr>
          <p:nvPr/>
        </p:nvPicPr>
        <p:blipFill>
          <a:blip r:embed="rId4"/>
          <a:stretch>
            <a:fillRect/>
          </a:stretch>
        </p:blipFill>
        <p:spPr>
          <a:xfrm>
            <a:off x="2475740" y="4061170"/>
            <a:ext cx="5933722" cy="27591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7" name="Flecha: hacia abajo 6">
            <a:extLst>
              <a:ext uri="{FF2B5EF4-FFF2-40B4-BE49-F238E27FC236}">
                <a16:creationId xmlns:a16="http://schemas.microsoft.com/office/drawing/2014/main" id="{2FBCA11B-A258-483D-B51E-367738C5D911}"/>
              </a:ext>
            </a:extLst>
          </p:cNvPr>
          <p:cNvSpPr/>
          <p:nvPr/>
        </p:nvSpPr>
        <p:spPr>
          <a:xfrm>
            <a:off x="5050302" y="3429000"/>
            <a:ext cx="829993" cy="79130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45381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Top Corners Rounded 136">
            <a:extLst>
              <a:ext uri="{FF2B5EF4-FFF2-40B4-BE49-F238E27FC236}">
                <a16:creationId xmlns:a16="http://schemas.microsoft.com/office/drawing/2014/main" id="{B1E3044D-AD17-4052-A453-8AA654EFA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797978" y="996722"/>
            <a:ext cx="5923488" cy="4864556"/>
          </a:xfrm>
          <a:prstGeom prst="round2SameRect">
            <a:avLst>
              <a:gd name="adj1" fmla="val 3762"/>
              <a:gd name="adj2" fmla="val 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6C02E38-26F3-4C2A-A0EF-4E4285DD6D7F}"/>
              </a:ext>
            </a:extLst>
          </p:cNvPr>
          <p:cNvSpPr>
            <a:spLocks noGrp="1"/>
          </p:cNvSpPr>
          <p:nvPr>
            <p:ph type="title"/>
          </p:nvPr>
        </p:nvSpPr>
        <p:spPr>
          <a:xfrm>
            <a:off x="7856388" y="975365"/>
            <a:ext cx="3847882" cy="1691907"/>
          </a:xfrm>
        </p:spPr>
        <p:txBody>
          <a:bodyPr vert="horz" lIns="91440" tIns="45720" rIns="91440" bIns="45720" rtlCol="0" anchor="ctr">
            <a:normAutofit/>
          </a:bodyPr>
          <a:lstStyle/>
          <a:p>
            <a:r>
              <a:rPr lang="en-US" sz="2800" b="1">
                <a:solidFill>
                  <a:srgbClr val="FFFFFF"/>
                </a:solidFill>
              </a:rPr>
              <a:t>2 elementos icónicos que presenten una buena comprensión intuitiva o affordances</a:t>
            </a:r>
          </a:p>
        </p:txBody>
      </p:sp>
      <p:sp>
        <p:nvSpPr>
          <p:cNvPr id="139" name="Round Single Corner Rectangle 24">
            <a:extLst>
              <a:ext uri="{FF2B5EF4-FFF2-40B4-BE49-F238E27FC236}">
                <a16:creationId xmlns:a16="http://schemas.microsoft.com/office/drawing/2014/main" id="{81289F98-975F-4EB2-9553-8E1A9946B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11284" y="635058"/>
            <a:ext cx="2657864" cy="2657864"/>
          </a:xfrm>
          <a:prstGeom prst="round1Rect">
            <a:avLst>
              <a:gd name="adj" fmla="val 11295"/>
            </a:avLst>
          </a:prstGeom>
          <a:solidFill>
            <a:srgbClr val="FFFFFF"/>
          </a:solidFill>
          <a:ln w="57150">
            <a:solidFill>
              <a:srgbClr val="51675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Resultado de imagen de icono reproductor de musica windows 10">
            <a:extLst>
              <a:ext uri="{FF2B5EF4-FFF2-40B4-BE49-F238E27FC236}">
                <a16:creationId xmlns:a16="http://schemas.microsoft.com/office/drawing/2014/main" id="{EF7E8615-6BE9-4F4F-B5A4-4894B1D423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919" t="8176" r="20539" b="3558"/>
          <a:stretch/>
        </p:blipFill>
        <p:spPr bwMode="auto">
          <a:xfrm>
            <a:off x="1052598" y="887100"/>
            <a:ext cx="2375236" cy="2153779"/>
          </a:xfrm>
          <a:prstGeom prst="rect">
            <a:avLst/>
          </a:prstGeom>
          <a:noFill/>
          <a:extLst>
            <a:ext uri="{909E8E84-426E-40DD-AFC4-6F175D3DCCD1}">
              <a14:hiddenFill xmlns:a14="http://schemas.microsoft.com/office/drawing/2010/main">
                <a:solidFill>
                  <a:srgbClr val="FFFFFF"/>
                </a:solidFill>
              </a14:hiddenFill>
            </a:ext>
          </a:extLst>
        </p:spPr>
      </p:pic>
      <p:sp>
        <p:nvSpPr>
          <p:cNvPr id="141" name="Round Single Corner Rectangle 22">
            <a:extLst>
              <a:ext uri="{FF2B5EF4-FFF2-40B4-BE49-F238E27FC236}">
                <a16:creationId xmlns:a16="http://schemas.microsoft.com/office/drawing/2014/main" id="{1F564BCF-97B6-4D86-94EE-DD1B587F2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7533" y="1300271"/>
            <a:ext cx="1992651" cy="1992652"/>
          </a:xfrm>
          <a:prstGeom prst="round1Rect">
            <a:avLst>
              <a:gd name="adj" fmla="val 11295"/>
            </a:avLst>
          </a:prstGeom>
          <a:solidFill>
            <a:srgbClr val="516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3" name="Round Single Corner Rectangle 23">
            <a:extLst>
              <a:ext uri="{FF2B5EF4-FFF2-40B4-BE49-F238E27FC236}">
                <a16:creationId xmlns:a16="http://schemas.microsoft.com/office/drawing/2014/main" id="{54600AC1-F146-4567-9C5E-A96D6D349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87904" y="3438135"/>
            <a:ext cx="2281244" cy="2281245"/>
          </a:xfrm>
          <a:prstGeom prst="round1Rect">
            <a:avLst>
              <a:gd name="adj" fmla="val 11295"/>
            </a:avLst>
          </a:prstGeom>
          <a:solidFill>
            <a:srgbClr val="516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5" name="Round Single Corner Rectangle 25">
            <a:extLst>
              <a:ext uri="{FF2B5EF4-FFF2-40B4-BE49-F238E27FC236}">
                <a16:creationId xmlns:a16="http://schemas.microsoft.com/office/drawing/2014/main" id="{EBA7E638-205A-4579-864F-125BAC629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17533" y="3438135"/>
            <a:ext cx="2657864" cy="2657864"/>
          </a:xfrm>
          <a:prstGeom prst="round1Rect">
            <a:avLst>
              <a:gd name="adj" fmla="val 11295"/>
            </a:avLst>
          </a:prstGeom>
          <a:solidFill>
            <a:srgbClr val="FFFFFF"/>
          </a:solidFill>
          <a:ln w="57150">
            <a:solidFill>
              <a:srgbClr val="51675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Resultado de imagen de icono calculadora windows 10">
            <a:extLst>
              <a:ext uri="{FF2B5EF4-FFF2-40B4-BE49-F238E27FC236}">
                <a16:creationId xmlns:a16="http://schemas.microsoft.com/office/drawing/2014/main" id="{1C16745E-1728-4106-9CBD-D37A776588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812" t="28821" r="36239" b="22769"/>
          <a:stretch/>
        </p:blipFill>
        <p:spPr bwMode="auto">
          <a:xfrm>
            <a:off x="3948495" y="3578457"/>
            <a:ext cx="2195940" cy="237722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86F8909-CBD1-4C0D-85C0-0DD6D80A313D}"/>
              </a:ext>
            </a:extLst>
          </p:cNvPr>
          <p:cNvSpPr txBox="1"/>
          <p:nvPr/>
        </p:nvSpPr>
        <p:spPr>
          <a:xfrm>
            <a:off x="7856389" y="3038478"/>
            <a:ext cx="3795142" cy="284384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s-ES" dirty="0">
                <a:solidFill>
                  <a:srgbClr val="FFFFFF"/>
                </a:solidFill>
              </a:rPr>
              <a:t>Icono del </a:t>
            </a:r>
            <a:r>
              <a:rPr lang="es-ES" b="1" dirty="0">
                <a:solidFill>
                  <a:srgbClr val="FFFFFF"/>
                </a:solidFill>
              </a:rPr>
              <a:t>reproductor de música</a:t>
            </a:r>
            <a:r>
              <a:rPr lang="es-ES" dirty="0">
                <a:solidFill>
                  <a:srgbClr val="FFFFFF"/>
                </a:solidFill>
              </a:rPr>
              <a:t>, considero que este icono tiene una buena compresión ya que sirve para reproducir música y  el símbolo de </a:t>
            </a:r>
            <a:r>
              <a:rPr lang="es-ES" b="1" dirty="0">
                <a:solidFill>
                  <a:srgbClr val="FFFFFF"/>
                </a:solidFill>
              </a:rPr>
              <a:t>play</a:t>
            </a:r>
            <a:r>
              <a:rPr lang="es-ES" dirty="0">
                <a:solidFill>
                  <a:srgbClr val="FFFFFF"/>
                </a:solidFill>
              </a:rPr>
              <a:t> lo asocio a empezar a reproducir música. </a:t>
            </a:r>
            <a:endParaRPr lang="en-US" dirty="0">
              <a:solidFill>
                <a:srgbClr val="FFFFFF"/>
              </a:solidFill>
            </a:endParaRPr>
          </a:p>
          <a:p>
            <a:pPr indent="-228600">
              <a:lnSpc>
                <a:spcPct val="90000"/>
              </a:lnSpc>
              <a:spcAft>
                <a:spcPts val="600"/>
              </a:spcAft>
              <a:buFont typeface="Arial" panose="020B0604020202020204" pitchFamily="34" charset="0"/>
              <a:buChar char="•"/>
            </a:pPr>
            <a:r>
              <a:rPr lang="en-US" dirty="0">
                <a:solidFill>
                  <a:srgbClr val="FFFFFF"/>
                </a:solidFill>
              </a:rPr>
              <a:t>Icono de la </a:t>
            </a:r>
            <a:r>
              <a:rPr lang="en-US" b="1" dirty="0">
                <a:solidFill>
                  <a:srgbClr val="FFFFFF"/>
                </a:solidFill>
              </a:rPr>
              <a:t>calculadora</a:t>
            </a:r>
            <a:r>
              <a:rPr lang="en-US" dirty="0">
                <a:solidFill>
                  <a:srgbClr val="FFFFFF"/>
                </a:solidFill>
              </a:rPr>
              <a:t>, considero que este icono tiene una buena compresión ya que representa la forma de una calculadora.</a:t>
            </a:r>
          </a:p>
          <a:p>
            <a:pPr indent="-228600">
              <a:lnSpc>
                <a:spcPct val="90000"/>
              </a:lnSpc>
              <a:spcAft>
                <a:spcPts val="600"/>
              </a:spcAft>
              <a:buFont typeface="Arial" panose="020B0604020202020204" pitchFamily="34" charset="0"/>
              <a:buChar char="•"/>
            </a:pPr>
            <a:endParaRPr lang="en-US" dirty="0">
              <a:solidFill>
                <a:srgbClr val="FFFFFF"/>
              </a:solidFill>
            </a:endParaRPr>
          </a:p>
        </p:txBody>
      </p:sp>
      <p:sp>
        <p:nvSpPr>
          <p:cNvPr id="147" name="Rectangle: Top Corners Rounded 146">
            <a:extLst>
              <a:ext uri="{FF2B5EF4-FFF2-40B4-BE49-F238E27FC236}">
                <a16:creationId xmlns:a16="http://schemas.microsoft.com/office/drawing/2014/main" id="{2854001E-6E9D-464A-9B65-A4012F7B3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52315" y="1050468"/>
            <a:ext cx="5609397" cy="4757058"/>
          </a:xfrm>
          <a:prstGeom prst="round2SameRect">
            <a:avLst>
              <a:gd name="adj1" fmla="val 2061"/>
              <a:gd name="adj2" fmla="val 0"/>
            </a:avLst>
          </a:prstGeom>
          <a:noFill/>
          <a:ln w="508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9" name="Straight Connector 148">
            <a:extLst>
              <a:ext uri="{FF2B5EF4-FFF2-40B4-BE49-F238E27FC236}">
                <a16:creationId xmlns:a16="http://schemas.microsoft.com/office/drawing/2014/main" id="{62C9802A-EFBD-41D4-894F-AFD985DBA5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52907" y="2856601"/>
            <a:ext cx="1597456" cy="0"/>
          </a:xfrm>
          <a:prstGeom prst="line">
            <a:avLst/>
          </a:prstGeom>
          <a:ln w="50800">
            <a:solidFill>
              <a:srgbClr val="A6A6A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4569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467</Words>
  <Application>Microsoft Office PowerPoint</Application>
  <PresentationFormat>Panorámica</PresentationFormat>
  <Paragraphs>36</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Interacción Hombre - Máquina</vt:lpstr>
      <vt:lpstr>Enunciados</vt:lpstr>
      <vt:lpstr>Paginas que cumplen las leyes de Gestalt</vt:lpstr>
      <vt:lpstr>Paginas que cumplen las leyes de Gestalt</vt:lpstr>
      <vt:lpstr>Páginas que cumplen las leyes de Gestalt</vt:lpstr>
      <vt:lpstr>Paginas que cumplen las leyes de Gestalt</vt:lpstr>
      <vt:lpstr>Paginas que cumplen las leyes de Gestalt</vt:lpstr>
      <vt:lpstr>Paginas que cumplen las leyes de Gestalt</vt:lpstr>
      <vt:lpstr>2 elementos icónicos que presenten una buena comprensión intuitiva o affordances</vt:lpstr>
      <vt:lpstr>2 elementos icónicos cuya compresión intuitiva sea discutible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Interacción Hombre - Máquina</dc:title>
  <dc:creator>Alfonso Nguema Ela Nanguan</dc:creator>
  <cp:lastModifiedBy>Alfonso Nguema Ela Nanguan</cp:lastModifiedBy>
  <cp:revision>5</cp:revision>
  <dcterms:created xsi:type="dcterms:W3CDTF">2018-10-16T00:14:27Z</dcterms:created>
  <dcterms:modified xsi:type="dcterms:W3CDTF">2018-10-16T00:22:34Z</dcterms:modified>
</cp:coreProperties>
</file>