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6" r:id="rId3"/>
    <p:sldId id="256" r:id="rId4"/>
    <p:sldId id="257" r:id="rId5"/>
    <p:sldId id="258" r:id="rId6"/>
    <p:sldId id="259" r:id="rId7"/>
    <p:sldId id="260" r:id="rId8"/>
    <p:sldId id="262" r:id="rId9"/>
    <p:sldId id="261" r:id="rId10"/>
    <p:sldId id="265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pe\Downloads\BI%20Project\Excel%20Project\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pe\Downloads\BI%20Project\Excel%20Project\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pe\Downloads\BI%20Project\Excel%20Project\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pe\Downloads\BI%20Project\Excel%20Project\Data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pe\Downloads\BI%20Project\Excel%20Project\Datas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upe\Downloads\BI%20Project\Excel%20Project\Datas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[Dataset.xlsx]Q.3!PivotTable1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Q.3!$B$3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3D-4838-B3B2-7BB53D5F72D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3D-4838-B3B2-7BB53D5F72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Q.3!$A$4:$A$6</c:f>
              <c:strCache>
                <c:ptCount val="2"/>
                <c:pt idx="0">
                  <c:v>Student</c:v>
                </c:pt>
                <c:pt idx="1">
                  <c:v>Working Professionals</c:v>
                </c:pt>
              </c:strCache>
            </c:strRef>
          </c:cat>
          <c:val>
            <c:numRef>
              <c:f>Q.3!$B$4:$B$6</c:f>
              <c:numCache>
                <c:formatCode>General</c:formatCode>
                <c:ptCount val="2"/>
                <c:pt idx="0">
                  <c:v>112</c:v>
                </c:pt>
                <c:pt idx="1">
                  <c:v>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3D-4838-B3B2-7BB53D5F7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Q.5!$B$1</c:f>
              <c:strCache>
                <c:ptCount val="1"/>
                <c:pt idx="0">
                  <c:v>Top 10 Queries That took longest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numFmt formatCode="[$-F400]h:mm:ss\ AM/PM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Q.5!$A$2:$A$131</c:f>
              <c:strCache>
                <c:ptCount val="10"/>
                <c:pt idx="0">
                  <c:v>system-issues</c:v>
                </c:pt>
                <c:pt idx="1">
                  <c:v>fellowship-phase-1</c:v>
                </c:pt>
                <c:pt idx="2">
                  <c:v>fullstack-phase-1</c:v>
                </c:pt>
                <c:pt idx="3">
                  <c:v>fullstack-phase-1</c:v>
                </c:pt>
                <c:pt idx="4">
                  <c:v>fullstack-phase-2</c:v>
                </c:pt>
                <c:pt idx="5">
                  <c:v>trial phase</c:v>
                </c:pt>
                <c:pt idx="6">
                  <c:v>fullstack-phase-1</c:v>
                </c:pt>
                <c:pt idx="7">
                  <c:v>fullstack-phase-1</c:v>
                </c:pt>
                <c:pt idx="8">
                  <c:v>fellowship-phase-1</c:v>
                </c:pt>
                <c:pt idx="9">
                  <c:v>fellowship-phase-1</c:v>
                </c:pt>
              </c:strCache>
            </c:strRef>
          </c:cat>
          <c:val>
            <c:numRef>
              <c:f>Q.5!$B$2:$B$131</c:f>
              <c:numCache>
                <c:formatCode>[$-F400]h:mm:ss\ AM/PM</c:formatCode>
                <c:ptCount val="10"/>
                <c:pt idx="0">
                  <c:v>2.4890046296277433</c:v>
                </c:pt>
                <c:pt idx="1">
                  <c:v>3.1706249999988358</c:v>
                </c:pt>
                <c:pt idx="2">
                  <c:v>2.2957523148143082</c:v>
                </c:pt>
                <c:pt idx="3">
                  <c:v>2.296840277776937</c:v>
                </c:pt>
                <c:pt idx="4">
                  <c:v>2.2944097222207347</c:v>
                </c:pt>
                <c:pt idx="5">
                  <c:v>2.4163888888870133</c:v>
                </c:pt>
                <c:pt idx="6">
                  <c:v>2.2948032407366554</c:v>
                </c:pt>
                <c:pt idx="7">
                  <c:v>2.2516435185170849</c:v>
                </c:pt>
                <c:pt idx="8">
                  <c:v>2.182789351856627</c:v>
                </c:pt>
                <c:pt idx="9">
                  <c:v>2.153634259258979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0A-4691-89B5-6C6A7825AD1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6635864"/>
        <c:axId val="396636848"/>
      </c:lineChart>
      <c:catAx>
        <c:axId val="396635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636848"/>
        <c:crosses val="autoZero"/>
        <c:auto val="1"/>
        <c:lblAlgn val="ctr"/>
        <c:lblOffset val="100"/>
        <c:noMultiLvlLbl val="0"/>
      </c:catAx>
      <c:valAx>
        <c:axId val="396636848"/>
        <c:scaling>
          <c:orientation val="minMax"/>
        </c:scaling>
        <c:delete val="1"/>
        <c:axPos val="l"/>
        <c:numFmt formatCode="[$-F400]h:mm:ss\ AM/PM" sourceLinked="1"/>
        <c:majorTickMark val="none"/>
        <c:minorTickMark val="none"/>
        <c:tickLblPos val="nextTo"/>
        <c:crossAx val="396635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[Dataset.xlsx]Q.6!PivotTable6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Having highest Queries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Q.6!$B$3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Q.6!$A$4:$A$14</c:f>
              <c:strCache>
                <c:ptCount val="10"/>
                <c:pt idx="0">
                  <c:v>fullstack-phase-2</c:v>
                </c:pt>
                <c:pt idx="1">
                  <c:v>fullstack-phase-1</c:v>
                </c:pt>
                <c:pt idx="2">
                  <c:v>system-issues</c:v>
                </c:pt>
                <c:pt idx="3">
                  <c:v>backend-phase2</c:v>
                </c:pt>
                <c:pt idx="4">
                  <c:v>fellowship-phase-1</c:v>
                </c:pt>
                <c:pt idx="5">
                  <c:v>trial phase</c:v>
                </c:pt>
                <c:pt idx="6">
                  <c:v>fullstack-phase-3</c:v>
                </c:pt>
                <c:pt idx="7">
                  <c:v>backend-phase1</c:v>
                </c:pt>
                <c:pt idx="8">
                  <c:v>backend-phase-3</c:v>
                </c:pt>
                <c:pt idx="9">
                  <c:v>fullstack-phase-4</c:v>
                </c:pt>
              </c:strCache>
            </c:strRef>
          </c:cat>
          <c:val>
            <c:numRef>
              <c:f>Q.6!$B$4:$B$14</c:f>
              <c:numCache>
                <c:formatCode>General</c:formatCode>
                <c:ptCount val="10"/>
                <c:pt idx="0">
                  <c:v>74</c:v>
                </c:pt>
                <c:pt idx="1">
                  <c:v>65</c:v>
                </c:pt>
                <c:pt idx="2">
                  <c:v>55</c:v>
                </c:pt>
                <c:pt idx="3">
                  <c:v>36</c:v>
                </c:pt>
                <c:pt idx="4">
                  <c:v>31</c:v>
                </c:pt>
                <c:pt idx="5">
                  <c:v>29</c:v>
                </c:pt>
                <c:pt idx="6">
                  <c:v>23</c:v>
                </c:pt>
                <c:pt idx="7">
                  <c:v>21</c:v>
                </c:pt>
                <c:pt idx="8">
                  <c:v>13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36-47DB-A668-FE0145C4464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8832512"/>
        <c:axId val="95355352"/>
      </c:barChart>
      <c:catAx>
        <c:axId val="51883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55352"/>
        <c:crosses val="autoZero"/>
        <c:auto val="1"/>
        <c:lblAlgn val="ctr"/>
        <c:lblOffset val="100"/>
        <c:noMultiLvlLbl val="0"/>
      </c:catAx>
      <c:valAx>
        <c:axId val="953553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883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[Dataset.xlsx]Q.7!PivotTable8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Longest</a:t>
            </a:r>
            <a:r>
              <a:rPr lang="en-US" baseline="0"/>
              <a:t> Time Taken By the Query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[h]:mm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[h]:mm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numFmt formatCode="[h]:mm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Q.7!$B$1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numFmt formatCode="[h]:mm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Q.7!$A$2:$A$12</c:f>
              <c:strCache>
                <c:ptCount val="10"/>
                <c:pt idx="0">
                  <c:v>trial phase</c:v>
                </c:pt>
                <c:pt idx="1">
                  <c:v>system-issues</c:v>
                </c:pt>
                <c:pt idx="2">
                  <c:v>fullstack-phase-4</c:v>
                </c:pt>
                <c:pt idx="3">
                  <c:v>fullstack-phase-3</c:v>
                </c:pt>
                <c:pt idx="4">
                  <c:v>fullstack-phase-2</c:v>
                </c:pt>
                <c:pt idx="5">
                  <c:v>fullstack-phase-1</c:v>
                </c:pt>
                <c:pt idx="6">
                  <c:v>fellowship-phase-1</c:v>
                </c:pt>
                <c:pt idx="7">
                  <c:v>backend-phase-3</c:v>
                </c:pt>
                <c:pt idx="8">
                  <c:v>backend-phase2</c:v>
                </c:pt>
                <c:pt idx="9">
                  <c:v>backend-phase1</c:v>
                </c:pt>
              </c:strCache>
            </c:strRef>
          </c:cat>
          <c:val>
            <c:numRef>
              <c:f>Q.7!$B$2:$B$12</c:f>
              <c:numCache>
                <c:formatCode>[h]:mm:ss;@</c:formatCode>
                <c:ptCount val="10"/>
                <c:pt idx="0">
                  <c:v>7.3235532407407415</c:v>
                </c:pt>
                <c:pt idx="1">
                  <c:v>7.995520833333333</c:v>
                </c:pt>
                <c:pt idx="2">
                  <c:v>4.6873495370370373</c:v>
                </c:pt>
                <c:pt idx="3">
                  <c:v>7.0920949074074064</c:v>
                </c:pt>
                <c:pt idx="4">
                  <c:v>21.255428240740748</c:v>
                </c:pt>
                <c:pt idx="5">
                  <c:v>35.083784722222227</c:v>
                </c:pt>
                <c:pt idx="6">
                  <c:v>18.91715277777778</c:v>
                </c:pt>
                <c:pt idx="7">
                  <c:v>2.0402430555555555</c:v>
                </c:pt>
                <c:pt idx="8">
                  <c:v>10.070231481481484</c:v>
                </c:pt>
                <c:pt idx="9">
                  <c:v>0.61388888888888893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A9-40BC-B9D3-42C6EE7DFA1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17608704"/>
        <c:axId val="517601488"/>
      </c:lineChart>
      <c:catAx>
        <c:axId val="51760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601488"/>
        <c:crosses val="autoZero"/>
        <c:auto val="1"/>
        <c:lblAlgn val="ctr"/>
        <c:lblOffset val="100"/>
        <c:noMultiLvlLbl val="0"/>
      </c:catAx>
      <c:valAx>
        <c:axId val="517601488"/>
        <c:scaling>
          <c:orientation val="minMax"/>
        </c:scaling>
        <c:delete val="1"/>
        <c:axPos val="l"/>
        <c:numFmt formatCode="[h]:mm:ss;@" sourceLinked="1"/>
        <c:majorTickMark val="none"/>
        <c:minorTickMark val="none"/>
        <c:tickLblPos val="nextTo"/>
        <c:crossAx val="517608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[Dataset.xlsx]Q.8!PivotTable1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Q.8!$B$3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Q.8!$A$4:$A$11</c:f>
              <c:strCache>
                <c:ptCount val="7"/>
                <c:pt idx="0">
                  <c:v>14-05-2021</c:v>
                </c:pt>
                <c:pt idx="1">
                  <c:v>15-05-2021</c:v>
                </c:pt>
                <c:pt idx="2">
                  <c:v>16-05-2021</c:v>
                </c:pt>
                <c:pt idx="3">
                  <c:v>17-05-2021</c:v>
                </c:pt>
                <c:pt idx="4">
                  <c:v>18-05-2021</c:v>
                </c:pt>
                <c:pt idx="5">
                  <c:v>19-05-2021</c:v>
                </c:pt>
                <c:pt idx="6">
                  <c:v>20-05-2021</c:v>
                </c:pt>
              </c:strCache>
            </c:strRef>
          </c:cat>
          <c:val>
            <c:numRef>
              <c:f>Q.8!$B$4:$B$11</c:f>
              <c:numCache>
                <c:formatCode>General</c:formatCode>
                <c:ptCount val="7"/>
                <c:pt idx="0">
                  <c:v>46</c:v>
                </c:pt>
                <c:pt idx="1">
                  <c:v>19</c:v>
                </c:pt>
                <c:pt idx="2">
                  <c:v>97</c:v>
                </c:pt>
                <c:pt idx="3">
                  <c:v>20</c:v>
                </c:pt>
                <c:pt idx="4">
                  <c:v>96</c:v>
                </c:pt>
                <c:pt idx="5">
                  <c:v>49</c:v>
                </c:pt>
                <c:pt idx="6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E9-4066-9857-BF2739B3C15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95120992"/>
        <c:axId val="395127224"/>
      </c:lineChart>
      <c:catAx>
        <c:axId val="39512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5127224"/>
        <c:crosses val="autoZero"/>
        <c:auto val="1"/>
        <c:lblAlgn val="ctr"/>
        <c:lblOffset val="100"/>
        <c:noMultiLvlLbl val="0"/>
      </c:catAx>
      <c:valAx>
        <c:axId val="395127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512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096373282480558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487970253718286E-2"/>
          <c:y val="0.13467592592592595"/>
          <c:w val="0.91207502187226597"/>
          <c:h val="0.508526173811606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Q.9!$F$1</c:f>
              <c:strCache>
                <c:ptCount val="1"/>
                <c:pt idx="0">
                  <c:v>Time Taken by Phase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Q.9!$E$2:$E$11</c:f>
              <c:strCache>
                <c:ptCount val="10"/>
                <c:pt idx="0">
                  <c:v>trial phase</c:v>
                </c:pt>
                <c:pt idx="1">
                  <c:v>fullstack-phase-1</c:v>
                </c:pt>
                <c:pt idx="2">
                  <c:v>fullstack-phase-2</c:v>
                </c:pt>
                <c:pt idx="3">
                  <c:v>system-issues</c:v>
                </c:pt>
                <c:pt idx="4">
                  <c:v>backend-phase2</c:v>
                </c:pt>
                <c:pt idx="5">
                  <c:v>fullstack-phase-4</c:v>
                </c:pt>
                <c:pt idx="6">
                  <c:v>fellowship-phase-1</c:v>
                </c:pt>
                <c:pt idx="7">
                  <c:v>fullstack-phase-3</c:v>
                </c:pt>
                <c:pt idx="8">
                  <c:v>backend-phase-3</c:v>
                </c:pt>
                <c:pt idx="9">
                  <c:v>backend-phase1</c:v>
                </c:pt>
              </c:strCache>
            </c:strRef>
          </c:cat>
          <c:val>
            <c:numRef>
              <c:f>Q.9!$F$2:$F$11</c:f>
              <c:numCache>
                <c:formatCode>[h]:mm:ss;@</c:formatCode>
                <c:ptCount val="10"/>
                <c:pt idx="0">
                  <c:v>25.042361111096398</c:v>
                </c:pt>
                <c:pt idx="1">
                  <c:v>76.427777777767915</c:v>
                </c:pt>
                <c:pt idx="2">
                  <c:v>77.876388888864312</c:v>
                </c:pt>
                <c:pt idx="3">
                  <c:v>49.745138888887595</c:v>
                </c:pt>
                <c:pt idx="4">
                  <c:v>36.042361111125501</c:v>
                </c:pt>
                <c:pt idx="5">
                  <c:v>19.81527777777228</c:v>
                </c:pt>
                <c:pt idx="6">
                  <c:v>32.438194444417604</c:v>
                </c:pt>
                <c:pt idx="7">
                  <c:v>18.622222222213168</c:v>
                </c:pt>
                <c:pt idx="8">
                  <c:v>17.291666666656965</c:v>
                </c:pt>
                <c:pt idx="9">
                  <c:v>20.868055555547471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E2-4DAE-AE68-9A934457E5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6246072"/>
        <c:axId val="506250992"/>
      </c:barChart>
      <c:catAx>
        <c:axId val="506246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250992"/>
        <c:crosses val="autoZero"/>
        <c:auto val="1"/>
        <c:lblAlgn val="ctr"/>
        <c:lblOffset val="100"/>
        <c:noMultiLvlLbl val="0"/>
      </c:catAx>
      <c:valAx>
        <c:axId val="506250992"/>
        <c:scaling>
          <c:orientation val="minMax"/>
        </c:scaling>
        <c:delete val="1"/>
        <c:axPos val="l"/>
        <c:numFmt formatCode="[h]:mm:ss;@" sourceLinked="1"/>
        <c:majorTickMark val="none"/>
        <c:minorTickMark val="none"/>
        <c:tickLblPos val="nextTo"/>
        <c:crossAx val="506246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82A8D-4C51-44FC-9457-A978518A277F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AB19B-C7DF-432E-9164-C11B77A7B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50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ED00-C93C-47EC-9837-AFA059CC3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93313-88B5-4C45-A240-84C0072C7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FF32A-1CDD-4BEA-AC78-784435F8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809E-5951-4C2B-A896-363F13BB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440F-35E1-4396-995B-8BB7E120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12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36D5-5E26-4EAC-8275-40A11DF1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EDDC3-D120-41AF-99A7-556DA5D8C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B67BA-DF1E-4A10-84DB-6B3C5BB0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C1DC4-A871-4227-9477-ADB1A207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28492-D312-45F3-9979-D11D5F24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72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6DD17-E670-49A8-85B9-4389B9FF4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BC6C0-9103-4D51-B0A6-A662119DE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81ADC-E1F3-4E79-B96E-103CE96E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715D4-5344-465D-86FE-82B79E76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35CBF-E831-4CC5-AB74-2159608D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442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300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420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651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93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145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568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94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0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B7F5-1BD4-4846-8AAF-7E8CE6C6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E1C8-02D2-4FCF-9F65-83692704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BD201-0661-4D61-A384-95334433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86443-6E1C-46C0-AE3F-375BB109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C0BD3-C207-4EDD-A1A8-330FA172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934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487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097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0358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2492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383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8067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822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5573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88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BCCB-C5C8-4CCD-A946-55CC3C36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9324E-3182-4A51-8417-68B41E98D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77B97-F44D-4E8A-8B02-6EC2511A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9255A-BE84-4EE6-9577-2E76FF84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9C6DB-A07D-4A2A-81B8-150F4F54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3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FDA1-30CA-47E7-A168-0F8D9362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73A5-0234-47B2-9E2C-0048B1E7E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20EF0-6CDB-4AFD-AFFB-08DA43F6D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94D03-92FF-48FF-8939-6BE2EBEB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5B05C-F72D-4FAC-8594-5B3D971D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707B4-09FC-4CBB-856E-ACFD68C2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29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EBC1-247C-4078-BFFD-6DCC8420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BC5CB-ACBE-4D1C-BF61-21C189EFA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186D7-5A23-4FA4-B9A4-E79752E06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98E41-B359-4766-9CA5-4112E44CF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A4EA4-B086-4E92-93BB-60AB9D3FA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7DFF9-2878-43D2-B974-9BBEE68B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C9AC9-916D-40DD-8C2B-10009D3C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D34E8-211B-4A3E-957C-961B8776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4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3B92-AF0D-48A4-9E96-A450A6BA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FD5FF-6931-4E75-B879-E8DA8091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B79C5-03F3-4BFE-A51F-6BEDB63B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4DD84-800C-44D7-A943-A180403F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78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38A68-5BC5-4B54-A74C-4BD4837A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0255F-4EE9-4500-BA43-2AC40784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2C2C4-A40A-4F21-8846-DE018E20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98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597A-FEC9-4B78-958E-76A77D63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5353-B568-4451-ACA5-BBC619401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47E09-4661-415F-B03C-1F2922481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76449-A8EB-4C42-8212-682ED553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3A47C-D57D-4B42-A6B6-0D31434C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DC3B5-FCB1-4071-84B4-FCE4C2B3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22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558E-DDA8-4ADA-926B-70228197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93DB6-3B3A-4795-AD73-174096F24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B7187-B52D-436D-B0B7-DF46D8C57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68895-8BFB-4FC8-80C8-6E2DB296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5995F-F22E-424F-8E08-D461CA98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FC6DB-E880-4E3D-AF5C-5808DB35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71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27004-E2BF-4CCD-8598-CE8ACF81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C60E-2CA3-4F02-B5BB-382E66602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D3ACF-CA5C-49BB-94AA-0C2FA0F28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B16C-FC3B-4CA6-86EE-351EB10EA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AD4E3-1BD1-4941-99DF-0ECAA8A63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0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8527A61-519A-49FF-AA10-18AD11698417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A42D-602A-43B5-9CF7-F732A940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106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8A7B-A0CC-4069-AE8D-EE0B071F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Jagdish lohni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123AE-340A-4A9F-8513-72E3A81F1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 Analyst</a:t>
            </a:r>
            <a:endParaRPr lang="en-IN" dirty="0"/>
          </a:p>
        </p:txBody>
      </p:sp>
      <p:pic>
        <p:nvPicPr>
          <p:cNvPr id="15" name="Picture Placeholder 11">
            <a:extLst>
              <a:ext uri="{FF2B5EF4-FFF2-40B4-BE49-F238E27FC236}">
                <a16:creationId xmlns:a16="http://schemas.microsoft.com/office/drawing/2014/main" id="{E007E447-BFBA-4C48-9268-CFD4F7A82D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r="2381"/>
          <a:stretch>
            <a:fillRect/>
          </a:stretch>
        </p:blipFill>
        <p:spPr>
          <a:xfrm rot="16200000">
            <a:off x="6264275" y="1828800"/>
            <a:ext cx="4572000" cy="3200400"/>
          </a:xfrm>
        </p:spPr>
      </p:pic>
    </p:spTree>
    <p:extLst>
      <p:ext uri="{BB962C8B-B14F-4D97-AF65-F5344CB8AC3E}">
        <p14:creationId xmlns:p14="http://schemas.microsoft.com/office/powerpoint/2010/main" val="318633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FD72-356C-4717-A615-73E0CF68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8. On which day highest queries were resolved?</a:t>
            </a:r>
            <a:endParaRPr lang="en-IN" sz="2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ED9D3E-F71F-4DCE-9913-816222C88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705707"/>
              </p:ext>
            </p:extLst>
          </p:nvPr>
        </p:nvGraphicFramePr>
        <p:xfrm>
          <a:off x="838200" y="1690688"/>
          <a:ext cx="10515600" cy="4252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752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AB5B-28F2-486C-AB27-4C3E10F2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655113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/>
              <a:t>Full Stack Phase -4 Take Minimum time To resolve so the Query of the Full Stack Phase is easier then other phase Queries </a:t>
            </a:r>
            <a:endParaRPr lang="en-IN" sz="2000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5BF9746-910F-423B-98C7-6B7B921305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435410"/>
              </p:ext>
            </p:extLst>
          </p:nvPr>
        </p:nvGraphicFramePr>
        <p:xfrm>
          <a:off x="734961" y="1690688"/>
          <a:ext cx="10515600" cy="2896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2FEBC07-E9E6-4A47-9035-5A1E0A17111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9. Which phase queries are easier to resolve?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394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3EF8-F27D-42AD-A0EC-BE5AC61F9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Slack Queries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43101-2763-4D4F-8CEE-3B5B3C80D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data represents Slack Queries of an Ed Tech Company and their resolution status.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02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7A1C-9845-4B7F-87B4-B10C967D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1.Check the Datatypes and convert relevant columns to Date and Time format.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67BE7-B18C-4D2B-A3BA-FE1A26E8A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80" t="23261" r="68042" b="14194"/>
          <a:stretch/>
        </p:blipFill>
        <p:spPr>
          <a:xfrm>
            <a:off x="1585452" y="1597448"/>
            <a:ext cx="2612923" cy="48159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71977F-313C-4ACC-A2B5-C97B1A0477E7}"/>
              </a:ext>
            </a:extLst>
          </p:cNvPr>
          <p:cNvSpPr/>
          <p:nvPr/>
        </p:nvSpPr>
        <p:spPr>
          <a:xfrm>
            <a:off x="-31955" y="3528836"/>
            <a:ext cx="174031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=INT(H2)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A2AFBB-175B-4140-A0E8-4F527DF81C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81" t="22567" r="58145" b="14607"/>
          <a:stretch/>
        </p:blipFill>
        <p:spPr>
          <a:xfrm>
            <a:off x="7993626" y="1794554"/>
            <a:ext cx="3569110" cy="43065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48DFCBF-32CB-4107-AB85-6426808477D3}"/>
              </a:ext>
            </a:extLst>
          </p:cNvPr>
          <p:cNvSpPr/>
          <p:nvPr/>
        </p:nvSpPr>
        <p:spPr>
          <a:xfrm>
            <a:off x="5711313" y="3686208"/>
            <a:ext cx="174031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=H2-I2</a:t>
            </a:r>
          </a:p>
        </p:txBody>
      </p:sp>
    </p:spTree>
    <p:extLst>
      <p:ext uri="{BB962C8B-B14F-4D97-AF65-F5344CB8AC3E}">
        <p14:creationId xmlns:p14="http://schemas.microsoft.com/office/powerpoint/2010/main" val="16204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FEDE-E0E0-4225-8EB2-76B0E998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2.Fill Missing Values with Appropriate Method.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36577A-50ED-48C8-81EB-DB11C9F77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906" t="34013" r="30150" b="20846"/>
          <a:stretch/>
        </p:blipFill>
        <p:spPr>
          <a:xfrm>
            <a:off x="838200" y="2542099"/>
            <a:ext cx="3416084" cy="395077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14F56A-744F-4C03-95C1-EA4E65B390C4}"/>
              </a:ext>
            </a:extLst>
          </p:cNvPr>
          <p:cNvSpPr/>
          <p:nvPr/>
        </p:nvSpPr>
        <p:spPr>
          <a:xfrm>
            <a:off x="591454" y="1916338"/>
            <a:ext cx="36628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 THE BLANK CELL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61BAF-1017-424F-A473-712057299E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669" t="8152" r="12903" b="66230"/>
          <a:stretch/>
        </p:blipFill>
        <p:spPr>
          <a:xfrm>
            <a:off x="6715431" y="2594169"/>
            <a:ext cx="3436531" cy="36862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4DA16D-3C5D-445F-A4B6-6733CE1BD856}"/>
              </a:ext>
            </a:extLst>
          </p:cNvPr>
          <p:cNvSpPr/>
          <p:nvPr/>
        </p:nvSpPr>
        <p:spPr>
          <a:xfrm>
            <a:off x="6489132" y="2031376"/>
            <a:ext cx="366283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DELETE SHEET ROWS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846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7F6F-641A-4E5D-BB90-7B7A46C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3. Check how many Students and Work Professionals are raising queries, </a:t>
            </a:r>
            <a:br>
              <a:rPr lang="en-US" sz="2800" dirty="0"/>
            </a:br>
            <a:r>
              <a:rPr lang="en-US" sz="2800" dirty="0"/>
              <a:t>who’s queries are more.</a:t>
            </a:r>
            <a:endParaRPr lang="en-IN" sz="28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236725-054F-4926-9CF3-E2314764D0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589795"/>
              </p:ext>
            </p:extLst>
          </p:nvPr>
        </p:nvGraphicFramePr>
        <p:xfrm>
          <a:off x="838200" y="1825625"/>
          <a:ext cx="10515600" cy="466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559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4945-D91C-45C7-9DAC-ACDD18AB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4.What is the Average time taken to respond to a query?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4D5EE-8912-4524-A96B-95CEBED37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22" r="62500" b="14606"/>
          <a:stretch/>
        </p:blipFill>
        <p:spPr>
          <a:xfrm>
            <a:off x="0" y="2507225"/>
            <a:ext cx="4572000" cy="4350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54E3F2-432C-46D1-B3F0-9DD5C592EF8D}"/>
              </a:ext>
            </a:extLst>
          </p:cNvPr>
          <p:cNvSpPr/>
          <p:nvPr/>
        </p:nvSpPr>
        <p:spPr>
          <a:xfrm>
            <a:off x="0" y="1698846"/>
            <a:ext cx="430501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FIRST CREATE TIME TAKEN TO RESPOND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=(B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2-A2)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0146AB-BA58-4F6C-B56C-86CEDDF65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29" t="21706" r="47742" b="17188"/>
          <a:stretch/>
        </p:blipFill>
        <p:spPr>
          <a:xfrm>
            <a:off x="6784258" y="2657687"/>
            <a:ext cx="4380271" cy="41191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5CBB4A-A8DE-4146-88BA-B99D6877F40E}"/>
              </a:ext>
            </a:extLst>
          </p:cNvPr>
          <p:cNvSpPr/>
          <p:nvPr/>
        </p:nvSpPr>
        <p:spPr>
          <a:xfrm>
            <a:off x="6582697" y="1842653"/>
            <a:ext cx="430501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THAT I AM USE </a:t>
            </a:r>
          </a:p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=AVERAGE(C2:C360)</a:t>
            </a:r>
          </a:p>
        </p:txBody>
      </p:sp>
    </p:spTree>
    <p:extLst>
      <p:ext uri="{BB962C8B-B14F-4D97-AF65-F5344CB8AC3E}">
        <p14:creationId xmlns:p14="http://schemas.microsoft.com/office/powerpoint/2010/main" val="428131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904A-9E70-40E2-AE2E-52F10006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5. List down top 10 queries that took longest time to resolve.</a:t>
            </a:r>
            <a:endParaRPr lang="en-IN" sz="2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FCDAF93-67A2-4EA2-9D83-A89DD9B342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966951"/>
              </p:ext>
            </p:extLst>
          </p:nvPr>
        </p:nvGraphicFramePr>
        <p:xfrm>
          <a:off x="838199" y="2057399"/>
          <a:ext cx="10515600" cy="4240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531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132A-1DDE-4CDA-857E-8D2DE2DD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6. Which Phase of Project is having highest Queries?</a:t>
            </a:r>
            <a:endParaRPr lang="en-IN" sz="28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4C42D81-EAAA-4457-B215-4ADCA992E4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530026"/>
              </p:ext>
            </p:extLst>
          </p:nvPr>
        </p:nvGraphicFramePr>
        <p:xfrm>
          <a:off x="838200" y="1838325"/>
          <a:ext cx="10515599" cy="4654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547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80E9-9533-4638-AF6A-266D6D96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7. Which project phase queries are taking a long time to resolve?</a:t>
            </a:r>
            <a:endParaRPr lang="en-IN" sz="28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5752C1F-B27D-463C-B802-61A7CF7EE7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1596481"/>
              </p:ext>
            </p:extLst>
          </p:nvPr>
        </p:nvGraphicFramePr>
        <p:xfrm>
          <a:off x="838199" y="1690688"/>
          <a:ext cx="10515599" cy="4665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733240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214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Wingdings 3</vt:lpstr>
      <vt:lpstr>Office Theme</vt:lpstr>
      <vt:lpstr>Ion</vt:lpstr>
      <vt:lpstr>Jagdish lohni</vt:lpstr>
      <vt:lpstr>Slack Queries Analysis</vt:lpstr>
      <vt:lpstr>1.Check the Datatypes and convert relevant columns to Date and Time format.</vt:lpstr>
      <vt:lpstr>2.Fill Missing Values with Appropriate Method.</vt:lpstr>
      <vt:lpstr>3. Check how many Students and Work Professionals are raising queries,  who’s queries are more.</vt:lpstr>
      <vt:lpstr>4.What is the Average time taken to respond to a query?</vt:lpstr>
      <vt:lpstr>5. List down top 10 queries that took longest time to resolve.</vt:lpstr>
      <vt:lpstr>6. Which Phase of Project is having highest Queries?</vt:lpstr>
      <vt:lpstr>7. Which project phase queries are taking a long time to resolve?</vt:lpstr>
      <vt:lpstr>8. On which day highest queries were resolved?</vt:lpstr>
      <vt:lpstr>Full Stack Phase -4 Take Minimum time To resolve so the Query of the Full Stack Phase is easier then other phase Queries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bhups singh</dc:creator>
  <cp:lastModifiedBy>bhups singh</cp:lastModifiedBy>
  <cp:revision>4</cp:revision>
  <dcterms:created xsi:type="dcterms:W3CDTF">2021-08-21T09:32:21Z</dcterms:created>
  <dcterms:modified xsi:type="dcterms:W3CDTF">2021-08-23T13:45:48Z</dcterms:modified>
</cp:coreProperties>
</file>