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SuperStore%20Data\SuperStoreData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[SuperStoreData.xlsx]REGION WISE SALE!PivotTable5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'REGION WISE SALE'!$B$1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099-4D11-997F-099B0FBE6E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099-4D11-997F-099B0FBE6E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099-4D11-997F-099B0FBE6E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099-4D11-997F-099B0FBE6E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 WISE SALE'!$A$2:$A$5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WISE SALE'!$B$2:$B$5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99-4D11-997F-099B0FBE6E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[SuperStoreData.xlsx]Categorie wise salling Product!PivotTable2</c:name>
    <c:fmtId val="16"/>
  </c:pivotSource>
  <c:chart>
    <c:autoTitleDeleted val="1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705787456142427E-4"/>
          <c:y val="2.9856319737607651E-2"/>
          <c:w val="0.9793511392350075"/>
          <c:h val="0.55425036368134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'Categorie wise salling Product'!$B$3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'Categorie wise salling Product'!$A$4:$A$8</c:f>
              <c:strCache>
                <c:ptCount val="5"/>
                <c:pt idx="0">
                  <c:v>Canon imageCLASS 2200 Advanced Copier</c:v>
                </c:pt>
                <c:pt idx="1">
                  <c:v>Fellowes PB500 Electric Punch Plastic Comb Binding Machine with Manual Bind</c:v>
                </c:pt>
                <c:pt idx="2">
                  <c:v>Cisco TelePresence System EX90 Videoconferencing Unit</c:v>
                </c:pt>
                <c:pt idx="3">
                  <c:v>HON 5400 Series Task Chairs for Big and Tall</c:v>
                </c:pt>
                <c:pt idx="4">
                  <c:v>GBC DocuBind TL300 Electric Binding System</c:v>
                </c:pt>
              </c:strCache>
            </c:strRef>
          </c:cat>
          <c:val>
            <c:numRef>
              <c:f>'Categorie wise salling Product'!$B$4:$B$8</c:f>
              <c:numCache>
                <c:formatCode>General</c:formatCode>
                <c:ptCount val="5"/>
                <c:pt idx="0">
                  <c:v>61599.824000000001</c:v>
                </c:pt>
                <c:pt idx="1">
                  <c:v>27453.383999999998</c:v>
                </c:pt>
                <c:pt idx="2">
                  <c:v>22638.48</c:v>
                </c:pt>
                <c:pt idx="3">
                  <c:v>21870.576000000001</c:v>
                </c:pt>
                <c:pt idx="4">
                  <c:v>19823.479000000003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8-4F36-B460-20F57450AA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90951152"/>
        <c:axId val="490952464"/>
      </c:barChart>
      <c:catAx>
        <c:axId val="49095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52464"/>
        <c:crosses val="autoZero"/>
        <c:auto val="1"/>
        <c:lblAlgn val="ctr"/>
        <c:lblOffset val="100"/>
        <c:noMultiLvlLbl val="0"/>
      </c:catAx>
      <c:valAx>
        <c:axId val="490952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095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[SuperStoreData.xlsx]SALE TRAIND LINE!PivotTable6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079464995480269E-2"/>
          <c:y val="0"/>
          <c:w val="0.974223784417106"/>
          <c:h val="0.76436789151356077"/>
        </c:manualLayout>
      </c:layout>
      <c:lineChart>
        <c:grouping val="standard"/>
        <c:varyColors val="0"/>
        <c:ser>
          <c:idx val="0"/>
          <c:order val="0"/>
          <c:tx>
            <c:strRef>
              <c:f>'SALE TRAIND LINE'!$B$1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'SALE TRAIND LINE'!$A$2:$A$23</c:f>
              <c:multiLvlStrCache>
                <c:ptCount val="17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  <c:pt idx="16">
                    <c:v>Qtr1</c:v>
                  </c:pt>
                </c:lvl>
                <c:lvl>
                  <c:pt idx="0">
                    <c:v>2014</c:v>
                  </c:pt>
                  <c:pt idx="4">
                    <c:v>2015</c:v>
                  </c:pt>
                  <c:pt idx="8">
                    <c:v>2016</c:v>
                  </c:pt>
                  <c:pt idx="12">
                    <c:v>2017</c:v>
                  </c:pt>
                  <c:pt idx="16">
                    <c:v>2018</c:v>
                  </c:pt>
                </c:lvl>
              </c:multiLvlStrCache>
            </c:multiLvlStrRef>
          </c:cat>
          <c:val>
            <c:numRef>
              <c:f>'SALE TRAIND LINE'!$B$2:$B$23</c:f>
              <c:numCache>
                <c:formatCode>General</c:formatCode>
                <c:ptCount val="17"/>
                <c:pt idx="0">
                  <c:v>69390.008000000074</c:v>
                </c:pt>
                <c:pt idx="1">
                  <c:v>88859.00059999997</c:v>
                </c:pt>
                <c:pt idx="2">
                  <c:v>136362.48929999996</c:v>
                </c:pt>
                <c:pt idx="3">
                  <c:v>175771.69520000022</c:v>
                </c:pt>
                <c:pt idx="4">
                  <c:v>81543.499599999952</c:v>
                </c:pt>
                <c:pt idx="5">
                  <c:v>87954.036999999851</c:v>
                </c:pt>
                <c:pt idx="6">
                  <c:v>128132.37619999996</c:v>
                </c:pt>
                <c:pt idx="7">
                  <c:v>181812.58919999996</c:v>
                </c:pt>
                <c:pt idx="8">
                  <c:v>94880.051999999967</c:v>
                </c:pt>
                <c:pt idx="9">
                  <c:v>135821.20400000003</c:v>
                </c:pt>
                <c:pt idx="10">
                  <c:v>140088.3268999999</c:v>
                </c:pt>
                <c:pt idx="11">
                  <c:v>240536.17010000008</c:v>
                </c:pt>
                <c:pt idx="12">
                  <c:v>118695.21139999993</c:v>
                </c:pt>
                <c:pt idx="13">
                  <c:v>132017.11079999988</c:v>
                </c:pt>
                <c:pt idx="14">
                  <c:v>202371.7600000003</c:v>
                </c:pt>
                <c:pt idx="15">
                  <c:v>277805.63319999998</c:v>
                </c:pt>
                <c:pt idx="16">
                  <c:v>5159.6967999999988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12-4BE7-B56B-E2FED9A2D1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0379928"/>
        <c:axId val="1100378288"/>
      </c:lineChart>
      <c:catAx>
        <c:axId val="110037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78288"/>
        <c:crosses val="autoZero"/>
        <c:auto val="1"/>
        <c:lblAlgn val="ctr"/>
        <c:lblOffset val="100"/>
        <c:noMultiLvlLbl val="0"/>
      </c:catAx>
      <c:valAx>
        <c:axId val="1100378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0037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[SuperStoreData.xlsx]Categorie wise salling Product!PivotTable2</c:name>
    <c:fmtId val="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877604585141197E-4"/>
          <c:y val="0.1972784816822642"/>
          <c:w val="0.97492877492877494"/>
          <c:h val="0.56258347914843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'Categorie wise salling Product'!$B$3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'Categorie wise salling Product'!$A$4:$A$8</c:f>
              <c:strCache>
                <c:ptCount val="5"/>
                <c:pt idx="0">
                  <c:v>Canon imageCLASS 2200 Advanced Copier</c:v>
                </c:pt>
                <c:pt idx="1">
                  <c:v>Fellowes PB500 Electric Punch Plastic Comb Binding Machine with Manual Bind</c:v>
                </c:pt>
                <c:pt idx="2">
                  <c:v>Cisco TelePresence System EX90 Videoconferencing Unit</c:v>
                </c:pt>
                <c:pt idx="3">
                  <c:v>HON 5400 Series Task Chairs for Big and Tall</c:v>
                </c:pt>
                <c:pt idx="4">
                  <c:v>GBC DocuBind TL300 Electric Binding System</c:v>
                </c:pt>
              </c:strCache>
            </c:strRef>
          </c:cat>
          <c:val>
            <c:numRef>
              <c:f>'Categorie wise salling Product'!$B$4:$B$8</c:f>
              <c:numCache>
                <c:formatCode>General</c:formatCode>
                <c:ptCount val="5"/>
                <c:pt idx="0">
                  <c:v>61599.824000000001</c:v>
                </c:pt>
                <c:pt idx="1">
                  <c:v>27453.383999999998</c:v>
                </c:pt>
                <c:pt idx="2">
                  <c:v>22638.48</c:v>
                </c:pt>
                <c:pt idx="3">
                  <c:v>21870.576000000001</c:v>
                </c:pt>
                <c:pt idx="4">
                  <c:v>19823.479000000003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0-4358-A446-F71A5EC935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0951152"/>
        <c:axId val="490952464"/>
      </c:barChart>
      <c:catAx>
        <c:axId val="49095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52464"/>
        <c:crosses val="autoZero"/>
        <c:auto val="1"/>
        <c:lblAlgn val="ctr"/>
        <c:lblOffset val="100"/>
        <c:noMultiLvlLbl val="0"/>
      </c:catAx>
      <c:valAx>
        <c:axId val="490952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095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[SuperStoreData.xlsx]Profitable categories!PivotTable1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'Profitable categories'!$B$1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categories'!$A$2:$A$12</c:f>
              <c:strCache>
                <c:ptCount val="10"/>
                <c:pt idx="0">
                  <c:v>Christopher Conant</c:v>
                </c:pt>
                <c:pt idx="1">
                  <c:v>Sanjit Engle</c:v>
                </c:pt>
                <c:pt idx="2">
                  <c:v>Hunter Lopez</c:v>
                </c:pt>
                <c:pt idx="3">
                  <c:v>Sanjit Chand</c:v>
                </c:pt>
                <c:pt idx="4">
                  <c:v>Ken Lonsdale</c:v>
                </c:pt>
                <c:pt idx="5">
                  <c:v>Adrian Barton</c:v>
                </c:pt>
                <c:pt idx="6">
                  <c:v>Tom Ashbrook</c:v>
                </c:pt>
                <c:pt idx="7">
                  <c:v>Raymond Buch</c:v>
                </c:pt>
                <c:pt idx="8">
                  <c:v>Tamara Chand</c:v>
                </c:pt>
                <c:pt idx="9">
                  <c:v>Sean Miller</c:v>
                </c:pt>
              </c:strCache>
            </c:strRef>
          </c:cat>
          <c:val>
            <c:numRef>
              <c:f>'Profitable categories'!$B$2:$B$12</c:f>
              <c:numCache>
                <c:formatCode>General</c:formatCode>
                <c:ptCount val="10"/>
                <c:pt idx="0">
                  <c:v>12129.071999999998</c:v>
                </c:pt>
                <c:pt idx="1">
                  <c:v>12209.438000000002</c:v>
                </c:pt>
                <c:pt idx="2">
                  <c:v>12873.297999999999</c:v>
                </c:pt>
                <c:pt idx="3">
                  <c:v>14142.333999999999</c:v>
                </c:pt>
                <c:pt idx="4">
                  <c:v>14175.228999999999</c:v>
                </c:pt>
                <c:pt idx="5">
                  <c:v>14473.570999999998</c:v>
                </c:pt>
                <c:pt idx="6">
                  <c:v>14595.62</c:v>
                </c:pt>
                <c:pt idx="7">
                  <c:v>15117.339</c:v>
                </c:pt>
                <c:pt idx="8">
                  <c:v>19052.217999999993</c:v>
                </c:pt>
                <c:pt idx="9">
                  <c:v>25043.05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F-46C6-90A6-3528985E76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05213672"/>
        <c:axId val="505214000"/>
      </c:barChart>
      <c:catAx>
        <c:axId val="505213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14000"/>
        <c:crosses val="autoZero"/>
        <c:auto val="1"/>
        <c:lblAlgn val="ctr"/>
        <c:lblOffset val="100"/>
        <c:noMultiLvlLbl val="0"/>
      </c:catAx>
      <c:valAx>
        <c:axId val="505214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21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[SuperStoreData.xlsx]Profit resion wise!PivotTable1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958540005784098E-2"/>
          <c:y val="6.9472464590574823E-2"/>
          <c:w val="0.94129119474890544"/>
          <c:h val="0.74920093321668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 resion wise'!$B$1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resion wise'!$A$2:$A$6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resion wise'!$B$2:$B$6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B-4678-9396-100129FAE8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26554856"/>
        <c:axId val="526562400"/>
      </c:barChart>
      <c:lineChart>
        <c:grouping val="standard"/>
        <c:varyColors val="0"/>
        <c:ser>
          <c:idx val="1"/>
          <c:order val="1"/>
          <c:tx>
            <c:strRef>
              <c:f>'Profit resion wise'!$C$1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resion wise'!$A$2:$A$6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resion wise'!$C$2:$C$6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DB-4678-9396-100129FAE8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554856"/>
        <c:axId val="526562400"/>
      </c:lineChart>
      <c:catAx>
        <c:axId val="52655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2400"/>
        <c:crosses val="autoZero"/>
        <c:auto val="1"/>
        <c:lblAlgn val="ctr"/>
        <c:lblOffset val="100"/>
        <c:noMultiLvlLbl val="0"/>
      </c:catAx>
      <c:valAx>
        <c:axId val="52656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55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[SuperStoreData.xlsx]SALE TRAIND LINE!PivotTable6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3198995319100354E-2"/>
          <c:y val="0.10574257095992606"/>
          <c:w val="0.9768010046808997"/>
          <c:h val="0.40200772115045696"/>
        </c:manualLayout>
      </c:layout>
      <c:lineChart>
        <c:grouping val="standard"/>
        <c:varyColors val="0"/>
        <c:ser>
          <c:idx val="0"/>
          <c:order val="0"/>
          <c:tx>
            <c:strRef>
              <c:f>'SALE TRAIND LINE'!$B$1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'SALE TRAIND LINE'!$A$2:$A$23</c:f>
              <c:multiLvlStrCache>
                <c:ptCount val="17"/>
                <c:lvl>
                  <c:pt idx="0">
                    <c:v>Qtr1</c:v>
                  </c:pt>
                  <c:pt idx="1">
                    <c:v>Qtr2</c:v>
                  </c:pt>
                  <c:pt idx="2">
                    <c:v>Qtr3</c:v>
                  </c:pt>
                  <c:pt idx="3">
                    <c:v>Qtr4</c:v>
                  </c:pt>
                  <c:pt idx="4">
                    <c:v>Qtr1</c:v>
                  </c:pt>
                  <c:pt idx="5">
                    <c:v>Qtr2</c:v>
                  </c:pt>
                  <c:pt idx="6">
                    <c:v>Qtr3</c:v>
                  </c:pt>
                  <c:pt idx="7">
                    <c:v>Qtr4</c:v>
                  </c:pt>
                  <c:pt idx="8">
                    <c:v>Qtr1</c:v>
                  </c:pt>
                  <c:pt idx="9">
                    <c:v>Qtr2</c:v>
                  </c:pt>
                  <c:pt idx="10">
                    <c:v>Qtr3</c:v>
                  </c:pt>
                  <c:pt idx="11">
                    <c:v>Qtr4</c:v>
                  </c:pt>
                  <c:pt idx="12">
                    <c:v>Qtr1</c:v>
                  </c:pt>
                  <c:pt idx="13">
                    <c:v>Qtr2</c:v>
                  </c:pt>
                  <c:pt idx="14">
                    <c:v>Qtr3</c:v>
                  </c:pt>
                  <c:pt idx="15">
                    <c:v>Qtr4</c:v>
                  </c:pt>
                  <c:pt idx="16">
                    <c:v>Qtr1</c:v>
                  </c:pt>
                </c:lvl>
                <c:lvl>
                  <c:pt idx="0">
                    <c:v>2014</c:v>
                  </c:pt>
                  <c:pt idx="4">
                    <c:v>2015</c:v>
                  </c:pt>
                  <c:pt idx="8">
                    <c:v>2016</c:v>
                  </c:pt>
                  <c:pt idx="12">
                    <c:v>2017</c:v>
                  </c:pt>
                  <c:pt idx="16">
                    <c:v>2018</c:v>
                  </c:pt>
                </c:lvl>
              </c:multiLvlStrCache>
            </c:multiLvlStrRef>
          </c:cat>
          <c:val>
            <c:numRef>
              <c:f>'SALE TRAIND LINE'!$B$2:$B$23</c:f>
              <c:numCache>
                <c:formatCode>General</c:formatCode>
                <c:ptCount val="17"/>
                <c:pt idx="0">
                  <c:v>69390.008000000074</c:v>
                </c:pt>
                <c:pt idx="1">
                  <c:v>88859.00059999997</c:v>
                </c:pt>
                <c:pt idx="2">
                  <c:v>136362.48929999996</c:v>
                </c:pt>
                <c:pt idx="3">
                  <c:v>175771.69520000022</c:v>
                </c:pt>
                <c:pt idx="4">
                  <c:v>81543.499599999952</c:v>
                </c:pt>
                <c:pt idx="5">
                  <c:v>87954.036999999851</c:v>
                </c:pt>
                <c:pt idx="6">
                  <c:v>128132.37619999996</c:v>
                </c:pt>
                <c:pt idx="7">
                  <c:v>181812.58919999996</c:v>
                </c:pt>
                <c:pt idx="8">
                  <c:v>94880.051999999967</c:v>
                </c:pt>
                <c:pt idx="9">
                  <c:v>135821.20400000003</c:v>
                </c:pt>
                <c:pt idx="10">
                  <c:v>140088.3268999999</c:v>
                </c:pt>
                <c:pt idx="11">
                  <c:v>240536.17010000008</c:v>
                </c:pt>
                <c:pt idx="12">
                  <c:v>118695.21139999993</c:v>
                </c:pt>
                <c:pt idx="13">
                  <c:v>132017.11079999988</c:v>
                </c:pt>
                <c:pt idx="14">
                  <c:v>202371.7600000003</c:v>
                </c:pt>
                <c:pt idx="15">
                  <c:v>277805.63319999998</c:v>
                </c:pt>
                <c:pt idx="16">
                  <c:v>5159.6967999999988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9-4BDD-861B-4D0F5D1024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0379928"/>
        <c:axId val="1100378288"/>
      </c:lineChart>
      <c:catAx>
        <c:axId val="110037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78288"/>
        <c:crosses val="autoZero"/>
        <c:auto val="1"/>
        <c:lblAlgn val="ctr"/>
        <c:lblOffset val="100"/>
        <c:noMultiLvlLbl val="0"/>
      </c:catAx>
      <c:valAx>
        <c:axId val="110037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037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[SuperStoreData.xlsx]Profitable categories!PivotTable1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605216415838737"/>
          <c:y val="2.6981526147709971E-2"/>
          <c:w val="0.70394782622618279"/>
          <c:h val="0.94003801857893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'Profitable categories'!$B$1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'Profitable categories'!$A$2:$A$12</c:f>
              <c:strCache>
                <c:ptCount val="10"/>
                <c:pt idx="0">
                  <c:v>Christopher Conant</c:v>
                </c:pt>
                <c:pt idx="1">
                  <c:v>Sanjit Engle</c:v>
                </c:pt>
                <c:pt idx="2">
                  <c:v>Hunter Lopez</c:v>
                </c:pt>
                <c:pt idx="3">
                  <c:v>Sanjit Chand</c:v>
                </c:pt>
                <c:pt idx="4">
                  <c:v>Ken Lonsdale</c:v>
                </c:pt>
                <c:pt idx="5">
                  <c:v>Adrian Barton</c:v>
                </c:pt>
                <c:pt idx="6">
                  <c:v>Tom Ashbrook</c:v>
                </c:pt>
                <c:pt idx="7">
                  <c:v>Raymond Buch</c:v>
                </c:pt>
                <c:pt idx="8">
                  <c:v>Tamara Chand</c:v>
                </c:pt>
                <c:pt idx="9">
                  <c:v>Sean Miller</c:v>
                </c:pt>
              </c:strCache>
            </c:strRef>
          </c:cat>
          <c:val>
            <c:numRef>
              <c:f>'Profitable categories'!$B$2:$B$12</c:f>
              <c:numCache>
                <c:formatCode>General</c:formatCode>
                <c:ptCount val="10"/>
                <c:pt idx="0">
                  <c:v>12129.071999999998</c:v>
                </c:pt>
                <c:pt idx="1">
                  <c:v>12209.438000000002</c:v>
                </c:pt>
                <c:pt idx="2">
                  <c:v>12873.297999999999</c:v>
                </c:pt>
                <c:pt idx="3">
                  <c:v>14142.333999999999</c:v>
                </c:pt>
                <c:pt idx="4">
                  <c:v>14175.228999999999</c:v>
                </c:pt>
                <c:pt idx="5">
                  <c:v>14473.570999999998</c:v>
                </c:pt>
                <c:pt idx="6">
                  <c:v>14595.62</c:v>
                </c:pt>
                <c:pt idx="7">
                  <c:v>15117.339</c:v>
                </c:pt>
                <c:pt idx="8">
                  <c:v>19052.217999999993</c:v>
                </c:pt>
                <c:pt idx="9">
                  <c:v>25043.05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A-4B69-8EAE-BEEF414C4B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05213672"/>
        <c:axId val="505214000"/>
      </c:barChart>
      <c:catAx>
        <c:axId val="505213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14000"/>
        <c:crosses val="autoZero"/>
        <c:auto val="1"/>
        <c:lblAlgn val="ctr"/>
        <c:lblOffset val="100"/>
        <c:noMultiLvlLbl val="0"/>
      </c:catAx>
      <c:valAx>
        <c:axId val="505214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21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[SuperStoreData.xlsx]Profit resion wise!PivotTable1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817639459813127E-3"/>
          <c:y val="3.4106090975103226E-2"/>
          <c:w val="0.94129119474890544"/>
          <c:h val="0.74920093321668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 resion wise'!$B$1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resion wise'!$A$2:$A$6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resion wise'!$B$2:$B$6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A-4393-A3F6-E0E9CC83BA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26554856"/>
        <c:axId val="526562400"/>
      </c:barChart>
      <c:lineChart>
        <c:grouping val="standard"/>
        <c:varyColors val="0"/>
        <c:ser>
          <c:idx val="1"/>
          <c:order val="1"/>
          <c:tx>
            <c:strRef>
              <c:f>'Profit resion wise'!$C$1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resion wise'!$A$2:$A$6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'Profit resion wise'!$C$2:$C$6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A-4393-A3F6-E0E9CC83BA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554856"/>
        <c:axId val="526562400"/>
      </c:lineChart>
      <c:catAx>
        <c:axId val="52655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62400"/>
        <c:crosses val="autoZero"/>
        <c:auto val="1"/>
        <c:lblAlgn val="ctr"/>
        <c:lblOffset val="100"/>
        <c:noMultiLvlLbl val="0"/>
      </c:catAx>
      <c:valAx>
        <c:axId val="52656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554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9189509270255775E-2"/>
          <c:y val="0.20317767848984122"/>
          <c:w val="0.82763963093570359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v>Consumer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266096.8126000003</c:v>
              </c:pt>
              <c:pt idx="1">
                <c:v>266535.93329999992</c:v>
              </c:pt>
              <c:pt idx="2">
                <c:v>296863.89920000033</c:v>
              </c:pt>
              <c:pt idx="3">
                <c:v>331904.69990000111</c:v>
              </c:pt>
            </c:numLit>
          </c:val>
          <c:extLst>
            <c:ext xmlns:c16="http://schemas.microsoft.com/office/drawing/2014/chart" uri="{C3380CC4-5D6E-409C-BE32-E72D297353CC}">
              <c16:uniqueId val="{00000000-48B3-41B2-B74B-CE150C2BCD44}"/>
            </c:ext>
          </c:extLst>
        </c:ser>
        <c:ser>
          <c:idx val="1"/>
          <c:order val="1"/>
          <c:tx>
            <c:v>Corporate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128434.87370000005</c:v>
              </c:pt>
              <c:pt idx="1">
                <c:v>128757.30689999994</c:v>
              </c:pt>
              <c:pt idx="2">
                <c:v>207106.36179999987</c:v>
              </c:pt>
              <c:pt idx="3">
                <c:v>241847.82440000013</c:v>
              </c:pt>
            </c:numLit>
          </c:val>
          <c:extLst>
            <c:ext xmlns:c16="http://schemas.microsoft.com/office/drawing/2014/chart" uri="{C3380CC4-5D6E-409C-BE32-E72D297353CC}">
              <c16:uniqueId val="{00000001-48B3-41B2-B74B-CE150C2BCD44}"/>
            </c:ext>
          </c:extLst>
        </c:ser>
        <c:ser>
          <c:idx val="2"/>
          <c:order val="2"/>
          <c:tx>
            <c:v>Home Office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89715.811800000054</c:v>
              </c:pt>
              <c:pt idx="1">
                <c:v>75239.268800000005</c:v>
              </c:pt>
              <c:pt idx="2">
                <c:v>105235.33699999997</c:v>
              </c:pt>
              <c:pt idx="3">
                <c:v>159462.73090000002</c:v>
              </c:pt>
            </c:numLit>
          </c:val>
          <c:extLst>
            <c:ext xmlns:c16="http://schemas.microsoft.com/office/drawing/2014/chart" uri="{C3380CC4-5D6E-409C-BE32-E72D297353CC}">
              <c16:uniqueId val="{00000002-48B3-41B2-B74B-CE150C2BCD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7600368"/>
        <c:axId val="387600696"/>
      </c:barChart>
      <c:catAx>
        <c:axId val="38760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00696"/>
        <c:crosses val="autoZero"/>
        <c:auto val="1"/>
        <c:lblAlgn val="ctr"/>
        <c:lblOffset val="100"/>
        <c:noMultiLvlLbl val="0"/>
      </c:catAx>
      <c:valAx>
        <c:axId val="387600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760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0.40064</cdr:x>
      <cdr:y>0.07816</cdr:y>
    </cdr:from>
    <cdr:to>
      <cdr:x>0.75932</cdr:x>
      <cdr:y>0.21696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9CB7A2A-FF4A-4A7A-A88C-8261A7F3A4E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295494" y="155640"/>
          <a:ext cx="1159826" cy="27639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0.01019</cdr:x>
      <cdr:y>0.02551</cdr:y>
    </cdr:from>
    <cdr:to>
      <cdr:x>0.23737</cdr:x>
      <cdr:y>0.17553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B2E2CDDA-75DD-4260-A5BD-569CF065C83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1132917" cy="29873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0.40542</cdr:x>
      <cdr:y>0.09655</cdr:y>
    </cdr:from>
    <cdr:to>
      <cdr:x>0.60876</cdr:x>
      <cdr:y>0.19953</cdr:y>
    </cdr:to>
    <cdr:sp macro="" textlink="">
      <cdr:nvSpPr>
        <cdr:cNvPr id="2" name="TextBox 24">
          <a:extLst xmlns:a="http://schemas.openxmlformats.org/drawingml/2006/main">
            <a:ext uri="{FF2B5EF4-FFF2-40B4-BE49-F238E27FC236}">
              <a16:creationId xmlns:a16="http://schemas.microsoft.com/office/drawing/2014/main" id="{07827F8B-A7A2-4160-96D1-783BFACA6091}"/>
            </a:ext>
          </a:extLst>
        </cdr:cNvPr>
        <cdr:cNvSpPr txBox="1"/>
      </cdr:nvSpPr>
      <cdr:spPr>
        <a:xfrm xmlns:a="http://schemas.openxmlformats.org/drawingml/2006/main">
          <a:off x="3281165" y="228220"/>
          <a:ext cx="1645709" cy="2434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 b="1">
              <a:solidFill>
                <a:schemeClr val="bg1"/>
              </a:solidFill>
            </a:rPr>
            <a:t>BEST</a:t>
          </a:r>
          <a:r>
            <a:rPr lang="en-IN" sz="1100" b="1" baseline="0">
              <a:solidFill>
                <a:schemeClr val="bg1"/>
              </a:solidFill>
            </a:rPr>
            <a:t> SELLING PRODUCT</a:t>
          </a:r>
          <a:endParaRPr lang="en-IN" sz="1100" b="1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DD18-DAA1-4EE4-98EF-9811ED31E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92A2-8F57-4615-BBDB-9269868F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5104-A573-4140-BE13-D3511CC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B4EF-BFBB-491D-8C9B-5445F347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D6C0-5D67-4232-8BCD-6FAAD14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37F9-5A18-4FE3-B440-20D79B1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891C7-711C-42A8-A013-B447AF6E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26D5-B12B-47C2-AE08-2173FC20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525A-EBEF-404A-913B-09379B49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F1C-EC61-4E42-83F1-B089C6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286-81B4-4A50-8718-8DB842939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BEC4B-F9A5-46B9-AF70-6BACDA4F9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EFD-EC32-4687-BD0B-AA7AC131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43B1-393D-45A0-9694-DCA80F0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C320-3BAF-419D-B4D7-10DFBFE2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00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3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3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67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6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1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24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7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ADF-368F-4C76-93C2-2C31FE90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EFAA-5279-4998-8E12-BB9FA149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B390-2077-45A7-9912-E1E646B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2BC6-886F-44AA-946C-E2442F00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FF91-FC97-4EF3-B84E-F0378A6A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69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34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37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4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931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80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43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24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23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9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0B3E-5500-47E0-850C-BEFFF49D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F057-8668-4043-8ABC-246B76F0F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9C08-7CB0-43F6-8779-871D9CC3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5A7F-3992-46BB-A3BC-907B610E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7882-1422-492E-9A80-25FEC34D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B2C5-3F1C-440B-91C7-204AC8DF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261E-5E8D-490F-915B-0B502F29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6C10-C2D1-4249-B33F-EA4A0B7A9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2B27-E960-457F-9DAA-843AA584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61178-0D6F-45E8-971A-840AE007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B864-FA47-4E70-98D9-8BB393A7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0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A87E-12F9-467D-9CA9-DE058B07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459D-D51E-4D32-A627-CEE44554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AA4B-4BD5-43ED-ADA0-2D4EB9B9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58AC2-8792-4D90-852B-30DB9321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FC33E-1B9E-4494-A849-ECBB0429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9E427-623F-4E82-B629-A13AAC7E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56B24-4E53-4960-AEC0-B79FBF3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38731-DC55-4F34-82CC-16A3A3C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66E-1D87-4A59-8EB9-10A62288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1B47E-F23C-42C4-9EBF-A56060AD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7E1C4-F9E9-479E-B236-18520D9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278DD-F8A7-4A49-A308-A24FCBCA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68DFC-0328-457C-ADC2-790AFD54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4E11D-01E1-48F4-A31E-FAC0FBD5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1D1B3-93C8-4422-A05A-D0788295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20D8-6A36-4DDC-8CE5-CF0D31B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5AB4-37F0-471F-A5C2-9A8A3104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02F69-5D36-4A8E-8BDB-23D371F05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6625-402E-488B-A78B-FB2BB406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6526-A06D-41C9-8C43-BA07827E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C2E8B-2186-4148-9AF3-23131190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6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C19F-0E6A-47D0-BF6D-A20707FA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5B96-3F07-4AD8-A66C-4FB94F15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44846-D3D9-4AC3-81E9-AD32F227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B231-B715-4B13-8C1F-B8942D4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5A3F-25F8-4EBD-AB71-DD9EEB8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D1ED-6AAE-4360-92D1-AA69CA9F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9F614-8B3B-4A44-82D2-92A9064B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FAD2-F3B2-4137-BF5E-AC59AC6F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DF2-D3D3-4B76-B518-9CC608236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CE2E-3A03-47F2-9EEE-5CD39A69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F534-D297-45C7-B724-EB9727380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8E73A8-D354-48CA-98FE-F35E9EA64D6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F80D-5528-4B82-A613-57E5731A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1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hyperlink" Target="http://stackoverflow.com/questions/31331789/grayish-line-appearing-around-background-image-of-a-div" TargetMode="External"/><Relationship Id="rId7" Type="http://schemas.openxmlformats.org/officeDocument/2006/relationships/chart" Target="../charts/chart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hart" Target="../charts/chart10.xml"/><Relationship Id="rId4" Type="http://schemas.openxmlformats.org/officeDocument/2006/relationships/image" Target="../media/image7.png"/><Relationship Id="rId9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841D-7640-4ED3-9DB8-54A3ED5AF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39491-2EA1-4A13-BFE9-1411B726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Jagdish </a:t>
            </a:r>
            <a:r>
              <a:rPr lang="en-US" dirty="0" err="1"/>
              <a:t>lohni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BBD-158D-4C8D-AB73-B2EF5EF1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WISE SALE PRASENTAGE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01C9FC-386C-4BE5-AE2B-CEA7CD7CD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811880"/>
              </p:ext>
            </p:extLst>
          </p:nvPr>
        </p:nvGraphicFramePr>
        <p:xfrm>
          <a:off x="2934269" y="1828800"/>
          <a:ext cx="5995845" cy="4531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57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B025-735C-4AE4-B6A9-EED64F97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TRAIND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73E016-481E-416D-9CEF-1145E0DDF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439288"/>
              </p:ext>
            </p:extLst>
          </p:nvPr>
        </p:nvGraphicFramePr>
        <p:xfrm>
          <a:off x="382138" y="1910687"/>
          <a:ext cx="11668836" cy="388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7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4BB-D048-41C7-9C52-B3A02CE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MOST SELLING PRODUCT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C9EF3-66C3-405C-905F-AB01A26EA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128548"/>
              </p:ext>
            </p:extLst>
          </p:nvPr>
        </p:nvGraphicFramePr>
        <p:xfrm>
          <a:off x="523875" y="2562367"/>
          <a:ext cx="11668125" cy="349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7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F88-1107-4215-B000-AD3E785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91DDAD-59D3-4AF6-8A03-8AD677FAA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113071"/>
              </p:ext>
            </p:extLst>
          </p:nvPr>
        </p:nvGraphicFramePr>
        <p:xfrm>
          <a:off x="3220872" y="1724024"/>
          <a:ext cx="6018662" cy="513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509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CCB-FC42-4E82-85A4-42AF5898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PROFITABLE REGION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5F08B-EEFC-4ED1-AB0E-371B547FA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075189"/>
              </p:ext>
            </p:extLst>
          </p:nvPr>
        </p:nvGraphicFramePr>
        <p:xfrm>
          <a:off x="838200" y="1910688"/>
          <a:ext cx="10515600" cy="436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2E68A-B5DF-4037-AE00-840C88E8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FB5154-DAB7-4922-A283-80006835D10B}"/>
              </a:ext>
            </a:extLst>
          </p:cNvPr>
          <p:cNvSpPr/>
          <p:nvPr/>
        </p:nvSpPr>
        <p:spPr>
          <a:xfrm>
            <a:off x="0" y="-130829"/>
            <a:ext cx="12192000" cy="6988829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6BB24-E0B3-45A2-AC4C-36C44C6F3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83" y="0"/>
            <a:ext cx="3866634" cy="440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B15A3-DC26-403E-83E0-6BF7E228E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60" y="243736"/>
            <a:ext cx="2256672" cy="3310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E0756B-1B08-4FE1-BE6A-317DD90B5248}"/>
              </a:ext>
            </a:extLst>
          </p:cNvPr>
          <p:cNvSpPr/>
          <p:nvPr/>
        </p:nvSpPr>
        <p:spPr>
          <a:xfrm>
            <a:off x="1" y="818500"/>
            <a:ext cx="12192000" cy="1080926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5C9B49-9491-446B-88A9-581F43BB4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449105"/>
              </p:ext>
            </p:extLst>
          </p:nvPr>
        </p:nvGraphicFramePr>
        <p:xfrm>
          <a:off x="74187" y="849631"/>
          <a:ext cx="12043625" cy="1080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86ECBB6-94F5-4A2F-A6F4-11FE5A1105D1}"/>
              </a:ext>
            </a:extLst>
          </p:cNvPr>
          <p:cNvSpPr/>
          <p:nvPr/>
        </p:nvSpPr>
        <p:spPr>
          <a:xfrm>
            <a:off x="8163039" y="1948241"/>
            <a:ext cx="3954773" cy="4761841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5B8FA93-9B07-4A49-9312-C9497D58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551044"/>
              </p:ext>
            </p:extLst>
          </p:nvPr>
        </p:nvGraphicFramePr>
        <p:xfrm>
          <a:off x="8322403" y="2199476"/>
          <a:ext cx="3771307" cy="450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D9417E9-690C-4AA7-B490-EBE608209B69}"/>
              </a:ext>
            </a:extLst>
          </p:cNvPr>
          <p:cNvSpPr/>
          <p:nvPr/>
        </p:nvSpPr>
        <p:spPr>
          <a:xfrm>
            <a:off x="0" y="1950352"/>
            <a:ext cx="3160059" cy="2194678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32CE9-8C91-4733-BBD7-0F7287236771}"/>
              </a:ext>
            </a:extLst>
          </p:cNvPr>
          <p:cNvSpPr/>
          <p:nvPr/>
        </p:nvSpPr>
        <p:spPr>
          <a:xfrm>
            <a:off x="3193905" y="1944465"/>
            <a:ext cx="4894946" cy="2200565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4F91080-1A21-4D16-B97A-C554111D8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3788"/>
              </p:ext>
            </p:extLst>
          </p:nvPr>
        </p:nvGraphicFramePr>
        <p:xfrm>
          <a:off x="-39666" y="2121520"/>
          <a:ext cx="3233570" cy="199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684AF0F-943C-4C80-895B-3953BC03F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784101"/>
              </p:ext>
            </p:extLst>
          </p:nvPr>
        </p:nvGraphicFramePr>
        <p:xfrm>
          <a:off x="3193905" y="2061387"/>
          <a:ext cx="4986708" cy="199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A1FE8BD-4F7F-44E7-9BD5-BCBF4CA7D8EE}"/>
              </a:ext>
            </a:extLst>
          </p:cNvPr>
          <p:cNvSpPr/>
          <p:nvPr/>
        </p:nvSpPr>
        <p:spPr>
          <a:xfrm>
            <a:off x="-8647" y="4204549"/>
            <a:ext cx="8097498" cy="2409715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FD96137-2A09-4A82-90DE-CF5806E24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21122"/>
              </p:ext>
            </p:extLst>
          </p:nvPr>
        </p:nvGraphicFramePr>
        <p:xfrm>
          <a:off x="-63918" y="4204549"/>
          <a:ext cx="8093235" cy="236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TextBox 15">
            <a:extLst>
              <a:ext uri="{FF2B5EF4-FFF2-40B4-BE49-F238E27FC236}">
                <a16:creationId xmlns:a16="http://schemas.microsoft.com/office/drawing/2014/main" id="{D9AB3BAC-0797-4A2F-A4DB-ABB51240FEA4}"/>
              </a:ext>
            </a:extLst>
          </p:cNvPr>
          <p:cNvSpPr txBox="1"/>
          <p:nvPr/>
        </p:nvSpPr>
        <p:spPr>
          <a:xfrm>
            <a:off x="72304" y="757429"/>
            <a:ext cx="1652323" cy="24341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>
                <a:solidFill>
                  <a:schemeClr val="bg1"/>
                </a:solidFill>
              </a:rPr>
              <a:t>YEAR</a:t>
            </a:r>
            <a:r>
              <a:rPr lang="en-IN" sz="1100" b="1" baseline="0" dirty="0">
                <a:solidFill>
                  <a:schemeClr val="bg1"/>
                </a:solidFill>
              </a:rPr>
              <a:t> WISE SALE0</a:t>
            </a:r>
            <a:endParaRPr lang="en-IN" sz="1100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8D097A-506E-4710-9B9B-6ABEC8AD7A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5714" y="2026628"/>
            <a:ext cx="1103472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24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Super store data analysis</vt:lpstr>
      <vt:lpstr>REGION WISE SALE PRASENTAGE</vt:lpstr>
      <vt:lpstr>SALE TRAIND</vt:lpstr>
      <vt:lpstr>TOP 5 MOST SELLING PRODUCT</vt:lpstr>
      <vt:lpstr>TOP CUSTOMER</vt:lpstr>
      <vt:lpstr>TOP PROFITABLE REGION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bhups singh</dc:creator>
  <cp:lastModifiedBy>bhups singh</cp:lastModifiedBy>
  <cp:revision>3</cp:revision>
  <dcterms:created xsi:type="dcterms:W3CDTF">2021-09-02T08:27:47Z</dcterms:created>
  <dcterms:modified xsi:type="dcterms:W3CDTF">2021-09-02T15:38:43Z</dcterms:modified>
</cp:coreProperties>
</file>