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98A0168-EB40-45AF-89A1-87DE0A55FFC6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4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71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288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813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427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7728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20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6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EA57F-793F-4683-BD8A-741FD4B8915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93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D5E-A701-4171-C1E5-E39C5ADF3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32" y="692329"/>
            <a:ext cx="8891690" cy="388053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spc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Storage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2DCC6-DC94-D148-0C18-002DE9412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Josemar U. Aldana		8/21/2024</a:t>
            </a:r>
          </a:p>
        </p:txBody>
      </p:sp>
    </p:spTree>
    <p:extLst>
      <p:ext uri="{BB962C8B-B14F-4D97-AF65-F5344CB8AC3E}">
        <p14:creationId xmlns:p14="http://schemas.microsoft.com/office/powerpoint/2010/main" val="213508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E6B87-234E-9B40-9496-50B669C32A6B}"/>
              </a:ext>
            </a:extLst>
          </p:cNvPr>
          <p:cNvSpPr txBox="1"/>
          <p:nvPr/>
        </p:nvSpPr>
        <p:spPr>
          <a:xfrm>
            <a:off x="3026229" y="2797629"/>
            <a:ext cx="545374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36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D8CC-5D41-CB5D-0133-DB338166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B396-7473-5ACA-91E2-86A2061D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20C01-6C0C-4F8C-8AD8-4D993BA53F6C}"/>
              </a:ext>
            </a:extLst>
          </p:cNvPr>
          <p:cNvSpPr txBox="1"/>
          <p:nvPr/>
        </p:nvSpPr>
        <p:spPr>
          <a:xfrm>
            <a:off x="1164771" y="1498399"/>
            <a:ext cx="301534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MASS STORAGE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57E15-DFD0-377B-91E0-851EBBEFCB60}"/>
              </a:ext>
            </a:extLst>
          </p:cNvPr>
          <p:cNvSpPr txBox="1"/>
          <p:nvPr/>
        </p:nvSpPr>
        <p:spPr>
          <a:xfrm>
            <a:off x="2394858" y="3030462"/>
            <a:ext cx="8596541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Refers to systems and devices designed to store large amounts of data. Unlike primary storage like ram, which is used for temporary data storage while a computer is running, mass storage provides long-term storage for data and programs. </a:t>
            </a:r>
          </a:p>
        </p:txBody>
      </p:sp>
    </p:spTree>
    <p:extLst>
      <p:ext uri="{BB962C8B-B14F-4D97-AF65-F5344CB8AC3E}">
        <p14:creationId xmlns:p14="http://schemas.microsoft.com/office/powerpoint/2010/main" val="24026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D208839-7407-44E6-AAD8-EA89D18CD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DA1E8CC-C82D-4421-893C-5FA2C6073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s and Cons of Using External Hard Drives">
            <a:extLst>
              <a:ext uri="{FF2B5EF4-FFF2-40B4-BE49-F238E27FC236}">
                <a16:creationId xmlns:a16="http://schemas.microsoft.com/office/drawing/2014/main" id="{F178D284-AE37-064D-4571-9BF63E7E1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7" r="1" b="7769"/>
          <a:stretch/>
        </p:blipFill>
        <p:spPr bwMode="auto">
          <a:xfrm>
            <a:off x="641879" y="642574"/>
            <a:ext cx="10905066" cy="557106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6429057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10/14/2024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6429057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6AD64-7A75-7CB0-124F-E8BD4BD349E0}"/>
              </a:ext>
            </a:extLst>
          </p:cNvPr>
          <p:cNvSpPr txBox="1"/>
          <p:nvPr/>
        </p:nvSpPr>
        <p:spPr>
          <a:xfrm>
            <a:off x="8517985" y="1469572"/>
            <a:ext cx="2532824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HARD DRIVE DISK</a:t>
            </a:r>
          </a:p>
        </p:txBody>
      </p:sp>
    </p:spTree>
    <p:extLst>
      <p:ext uri="{BB962C8B-B14F-4D97-AF65-F5344CB8AC3E}">
        <p14:creationId xmlns:p14="http://schemas.microsoft.com/office/powerpoint/2010/main" val="187728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Picture 207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73" name="Rectangle 2072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t Solid State Drives Ssd Stock Illustration 72488386 | Shutterstock">
            <a:extLst>
              <a:ext uri="{FF2B5EF4-FFF2-40B4-BE49-F238E27FC236}">
                <a16:creationId xmlns:a16="http://schemas.microsoft.com/office/drawing/2014/main" id="{676F9EB5-CEFA-6D80-BF7D-5759E52E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4082" y="957837"/>
            <a:ext cx="6019047" cy="49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6429057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10/14/2024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6429057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2AD7C-5581-DCBF-CC15-E23C195BD31E}"/>
              </a:ext>
            </a:extLst>
          </p:cNvPr>
          <p:cNvSpPr txBox="1"/>
          <p:nvPr/>
        </p:nvSpPr>
        <p:spPr>
          <a:xfrm>
            <a:off x="1175657" y="1210136"/>
            <a:ext cx="2579914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SOLID STATE DRIVES [SSD]</a:t>
            </a:r>
          </a:p>
        </p:txBody>
      </p:sp>
    </p:spTree>
    <p:extLst>
      <p:ext uri="{BB962C8B-B14F-4D97-AF65-F5344CB8AC3E}">
        <p14:creationId xmlns:p14="http://schemas.microsoft.com/office/powerpoint/2010/main" val="38601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3083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93898D41-1314-4CA6-8C58-77AA1500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5727" y="1312278"/>
            <a:ext cx="6766273" cy="5545722"/>
          </a:xfrm>
          <a:custGeom>
            <a:avLst/>
            <a:gdLst>
              <a:gd name="connsiteX0" fmla="*/ 4280937 w 6766273"/>
              <a:gd name="connsiteY0" fmla="*/ 0 h 5545722"/>
              <a:gd name="connsiteX1" fmla="*/ 6674449 w 6766273"/>
              <a:gd name="connsiteY1" fmla="*/ 731117 h 5545722"/>
              <a:gd name="connsiteX2" fmla="*/ 6766273 w 6766273"/>
              <a:gd name="connsiteY2" fmla="*/ 796414 h 5545722"/>
              <a:gd name="connsiteX3" fmla="*/ 6766273 w 6766273"/>
              <a:gd name="connsiteY3" fmla="*/ 5545722 h 5545722"/>
              <a:gd name="connsiteX4" fmla="*/ 190124 w 6766273"/>
              <a:gd name="connsiteY4" fmla="*/ 5545722 h 5545722"/>
              <a:gd name="connsiteX5" fmla="*/ 134775 w 6766273"/>
              <a:gd name="connsiteY5" fmla="*/ 5350810 h 5545722"/>
              <a:gd name="connsiteX6" fmla="*/ 0 w 6766273"/>
              <a:gd name="connsiteY6" fmla="*/ 4280937 h 5545722"/>
              <a:gd name="connsiteX7" fmla="*/ 4280937 w 6766273"/>
              <a:gd name="connsiteY7" fmla="*/ 0 h 554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6273" h="5545722">
                <a:moveTo>
                  <a:pt x="4280937" y="0"/>
                </a:moveTo>
                <a:cubicBezTo>
                  <a:pt x="5167548" y="0"/>
                  <a:pt x="5991207" y="269527"/>
                  <a:pt x="6674449" y="731117"/>
                </a:cubicBezTo>
                <a:lnTo>
                  <a:pt x="6766273" y="796414"/>
                </a:lnTo>
                <a:lnTo>
                  <a:pt x="6766273" y="5545722"/>
                </a:lnTo>
                <a:lnTo>
                  <a:pt x="190124" y="5545722"/>
                </a:lnTo>
                <a:lnTo>
                  <a:pt x="134775" y="5350810"/>
                </a:lnTo>
                <a:cubicBezTo>
                  <a:pt x="46793" y="5008850"/>
                  <a:pt x="0" y="4650358"/>
                  <a:pt x="0" y="4280937"/>
                </a:cubicBezTo>
                <a:cubicBezTo>
                  <a:pt x="0" y="1916641"/>
                  <a:pt x="1916641" y="0"/>
                  <a:pt x="4280937" y="0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effectLst>
            <a:outerShdw blurRad="254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C6D0D5C6-1FB2-4DC5-9FF4-B42377830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65" y="444565"/>
            <a:ext cx="5000062" cy="4787972"/>
          </a:xfrm>
          <a:custGeom>
            <a:avLst/>
            <a:gdLst>
              <a:gd name="connsiteX0" fmla="*/ 2500031 w 5000062"/>
              <a:gd name="connsiteY0" fmla="*/ 0 h 4787972"/>
              <a:gd name="connsiteX1" fmla="*/ 5000062 w 5000062"/>
              <a:gd name="connsiteY1" fmla="*/ 2393986 h 4787972"/>
              <a:gd name="connsiteX2" fmla="*/ 2500031 w 5000062"/>
              <a:gd name="connsiteY2" fmla="*/ 4787972 h 4787972"/>
              <a:gd name="connsiteX3" fmla="*/ 0 w 5000062"/>
              <a:gd name="connsiteY3" fmla="*/ 2393986 h 4787972"/>
              <a:gd name="connsiteX4" fmla="*/ 2500031 w 5000062"/>
              <a:gd name="connsiteY4" fmla="*/ 0 h 478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062" h="4787972">
                <a:moveTo>
                  <a:pt x="2500031" y="0"/>
                </a:moveTo>
                <a:cubicBezTo>
                  <a:pt x="3880760" y="0"/>
                  <a:pt x="5000062" y="1071825"/>
                  <a:pt x="5000062" y="2393986"/>
                </a:cubicBezTo>
                <a:cubicBezTo>
                  <a:pt x="5000062" y="3716148"/>
                  <a:pt x="3880760" y="4787972"/>
                  <a:pt x="2500031" y="4787972"/>
                </a:cubicBezTo>
                <a:cubicBezTo>
                  <a:pt x="1119303" y="4787972"/>
                  <a:pt x="0" y="3716148"/>
                  <a:pt x="0" y="2393986"/>
                </a:cubicBezTo>
                <a:cubicBezTo>
                  <a:pt x="0" y="1071825"/>
                  <a:pt x="1119303" y="0"/>
                  <a:pt x="2500031" y="0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effectLst>
            <a:outerShdw blurRad="254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MICROWARE External CD DVD Drive Player CD Burner USB 3.0 &amp; USB-C Portable  CD-ROM DVD+/-RW Optical Disc Drive Reader Writer for Laptop PC Windows  11/10/8/7 Apple Mac Linux Computer : Amazon.in: Computers">
            <a:extLst>
              <a:ext uri="{FF2B5EF4-FFF2-40B4-BE49-F238E27FC236}">
                <a16:creationId xmlns:a16="http://schemas.microsoft.com/office/drawing/2014/main" id="{6FF6E751-908A-76DA-154C-AC8DF980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665" y="1321284"/>
            <a:ext cx="3185862" cy="30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79629" y="5848739"/>
            <a:ext cx="1119121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10/14/2024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74951" y="5848739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New 'petabit-scale' optical disc can store as much information as 15,000  DVDs | Live Science">
            <a:extLst>
              <a:ext uri="{FF2B5EF4-FFF2-40B4-BE49-F238E27FC236}">
                <a16:creationId xmlns:a16="http://schemas.microsoft.com/office/drawing/2014/main" id="{B163EED9-B36B-751B-9EA8-C17D92BA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6835" y="3280751"/>
            <a:ext cx="4594030" cy="258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1832F-A69E-D1C9-2F7B-3FB4A05AD79F}"/>
              </a:ext>
            </a:extLst>
          </p:cNvPr>
          <p:cNvSpPr txBox="1"/>
          <p:nvPr/>
        </p:nvSpPr>
        <p:spPr>
          <a:xfrm>
            <a:off x="6966856" y="320956"/>
            <a:ext cx="264522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Optical Discs</a:t>
            </a:r>
          </a:p>
        </p:txBody>
      </p:sp>
    </p:spTree>
    <p:extLst>
      <p:ext uri="{BB962C8B-B14F-4D97-AF65-F5344CB8AC3E}">
        <p14:creationId xmlns:p14="http://schemas.microsoft.com/office/powerpoint/2010/main" val="403195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3" name="Picture 4112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098" name="Picture 2" descr="What Is Flash Memory? Types, Working, Benefits and Challenges - Spiceworks">
            <a:extLst>
              <a:ext uri="{FF2B5EF4-FFF2-40B4-BE49-F238E27FC236}">
                <a16:creationId xmlns:a16="http://schemas.microsoft.com/office/drawing/2014/main" id="{6E63D8F6-9FFD-1725-A34C-A40C1C7A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r="64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10/14/2024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4708C-FEC2-9FF9-B507-BC399AC04189}"/>
              </a:ext>
            </a:extLst>
          </p:cNvPr>
          <p:cNvSpPr txBox="1"/>
          <p:nvPr/>
        </p:nvSpPr>
        <p:spPr>
          <a:xfrm>
            <a:off x="674915" y="4953000"/>
            <a:ext cx="2590799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USB Flash Drives</a:t>
            </a:r>
          </a:p>
        </p:txBody>
      </p:sp>
    </p:spTree>
    <p:extLst>
      <p:ext uri="{BB962C8B-B14F-4D97-AF65-F5344CB8AC3E}">
        <p14:creationId xmlns:p14="http://schemas.microsoft.com/office/powerpoint/2010/main" val="112415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5126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122" name="Picture 2" descr="The Best External Hard Drive of 2024 | Reviews by Wirecutter">
            <a:extLst>
              <a:ext uri="{FF2B5EF4-FFF2-40B4-BE49-F238E27FC236}">
                <a16:creationId xmlns:a16="http://schemas.microsoft.com/office/drawing/2014/main" id="{F68BFDCD-8DE2-3FFA-75A2-C76B328A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4" b="103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10/14/2024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D79B4-519B-6BC5-9380-2A2C52C9EDBA}"/>
              </a:ext>
            </a:extLst>
          </p:cNvPr>
          <p:cNvSpPr txBox="1"/>
          <p:nvPr/>
        </p:nvSpPr>
        <p:spPr>
          <a:xfrm>
            <a:off x="478971" y="805543"/>
            <a:ext cx="249282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External Hard Drives</a:t>
            </a:r>
          </a:p>
        </p:txBody>
      </p:sp>
    </p:spTree>
    <p:extLst>
      <p:ext uri="{BB962C8B-B14F-4D97-AF65-F5344CB8AC3E}">
        <p14:creationId xmlns:p14="http://schemas.microsoft.com/office/powerpoint/2010/main" val="4582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1" name="Picture 6170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178" name="Rectangle 6177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9" name="Picture 6178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177" name="Rectangle 6176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 descr="What Is Network-Attached Storage (NAS)?">
            <a:extLst>
              <a:ext uri="{FF2B5EF4-FFF2-40B4-BE49-F238E27FC236}">
                <a16:creationId xmlns:a16="http://schemas.microsoft.com/office/drawing/2014/main" id="{26DDAB08-F2E1-A285-CF70-DB4E41F9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r="28129" b="-1"/>
          <a:stretch/>
        </p:blipFill>
        <p:spPr bwMode="auto">
          <a:xfrm>
            <a:off x="643466" y="643467"/>
            <a:ext cx="537210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Network-Attached Storage (NAS)?">
            <a:extLst>
              <a:ext uri="{FF2B5EF4-FFF2-40B4-BE49-F238E27FC236}">
                <a16:creationId xmlns:a16="http://schemas.microsoft.com/office/drawing/2014/main" id="{750277CF-A066-BCB1-41F3-F8CF3920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8" r="26289" b="1"/>
          <a:stretch/>
        </p:blipFill>
        <p:spPr bwMode="auto">
          <a:xfrm>
            <a:off x="6094412" y="642574"/>
            <a:ext cx="53720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6429057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10/14/2024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6429057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3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174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170" name="Picture 2" descr="Cloud Storage Security">
            <a:extLst>
              <a:ext uri="{FF2B5EF4-FFF2-40B4-BE49-F238E27FC236}">
                <a16:creationId xmlns:a16="http://schemas.microsoft.com/office/drawing/2014/main" id="{8A7EF505-7A98-9D8F-880B-D3EE958C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2F2-75F2-7AF8-09A8-BDE52D7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10/14/2024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A43E-02F5-C957-F949-BB718644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0" i="0" kern="120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D2A93-D76C-1BCD-6E9A-05CA9E1AAAA8}"/>
              </a:ext>
            </a:extLst>
          </p:cNvPr>
          <p:cNvSpPr txBox="1"/>
          <p:nvPr/>
        </p:nvSpPr>
        <p:spPr>
          <a:xfrm>
            <a:off x="772885" y="729343"/>
            <a:ext cx="281940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CLOUD STORAGE </a:t>
            </a:r>
          </a:p>
        </p:txBody>
      </p:sp>
    </p:spTree>
    <p:extLst>
      <p:ext uri="{BB962C8B-B14F-4D97-AF65-F5344CB8AC3E}">
        <p14:creationId xmlns:p14="http://schemas.microsoft.com/office/powerpoint/2010/main" val="296536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93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Mass Storage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Storage </dc:title>
  <dc:creator>josemar aldana</dc:creator>
  <cp:lastModifiedBy>josemar aldana</cp:lastModifiedBy>
  <cp:revision>2</cp:revision>
  <dcterms:created xsi:type="dcterms:W3CDTF">2024-08-22T00:51:05Z</dcterms:created>
  <dcterms:modified xsi:type="dcterms:W3CDTF">2024-10-14T20:55:35Z</dcterms:modified>
</cp:coreProperties>
</file>