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399288" cy="43200638"/>
  <p:notesSz cx="6858000" cy="9144000"/>
  <p:defaultTextStyle>
    <a:defPPr>
      <a:defRPr lang="zh-CN"/>
    </a:defPPr>
    <a:lvl1pPr marL="0" algn="l" defTabSz="3628796" rtl="0" eaLnBrk="1" latinLnBrk="0" hangingPunct="1">
      <a:defRPr sz="7143" kern="1200">
        <a:solidFill>
          <a:schemeClr val="tx1"/>
        </a:solidFill>
        <a:latin typeface="+mn-lt"/>
        <a:ea typeface="+mn-ea"/>
        <a:cs typeface="+mn-cs"/>
      </a:defRPr>
    </a:lvl1pPr>
    <a:lvl2pPr marL="1814398" algn="l" defTabSz="3628796" rtl="0" eaLnBrk="1" latinLnBrk="0" hangingPunct="1">
      <a:defRPr sz="7143" kern="1200">
        <a:solidFill>
          <a:schemeClr val="tx1"/>
        </a:solidFill>
        <a:latin typeface="+mn-lt"/>
        <a:ea typeface="+mn-ea"/>
        <a:cs typeface="+mn-cs"/>
      </a:defRPr>
    </a:lvl2pPr>
    <a:lvl3pPr marL="3628796" algn="l" defTabSz="3628796" rtl="0" eaLnBrk="1" latinLnBrk="0" hangingPunct="1">
      <a:defRPr sz="7143" kern="1200">
        <a:solidFill>
          <a:schemeClr val="tx1"/>
        </a:solidFill>
        <a:latin typeface="+mn-lt"/>
        <a:ea typeface="+mn-ea"/>
        <a:cs typeface="+mn-cs"/>
      </a:defRPr>
    </a:lvl3pPr>
    <a:lvl4pPr marL="5443195" algn="l" defTabSz="3628796" rtl="0" eaLnBrk="1" latinLnBrk="0" hangingPunct="1">
      <a:defRPr sz="7143" kern="1200">
        <a:solidFill>
          <a:schemeClr val="tx1"/>
        </a:solidFill>
        <a:latin typeface="+mn-lt"/>
        <a:ea typeface="+mn-ea"/>
        <a:cs typeface="+mn-cs"/>
      </a:defRPr>
    </a:lvl4pPr>
    <a:lvl5pPr marL="7257593" algn="l" defTabSz="3628796" rtl="0" eaLnBrk="1" latinLnBrk="0" hangingPunct="1">
      <a:defRPr sz="7143" kern="1200">
        <a:solidFill>
          <a:schemeClr val="tx1"/>
        </a:solidFill>
        <a:latin typeface="+mn-lt"/>
        <a:ea typeface="+mn-ea"/>
        <a:cs typeface="+mn-cs"/>
      </a:defRPr>
    </a:lvl5pPr>
    <a:lvl6pPr marL="9071991" algn="l" defTabSz="3628796" rtl="0" eaLnBrk="1" latinLnBrk="0" hangingPunct="1">
      <a:defRPr sz="7143" kern="1200">
        <a:solidFill>
          <a:schemeClr val="tx1"/>
        </a:solidFill>
        <a:latin typeface="+mn-lt"/>
        <a:ea typeface="+mn-ea"/>
        <a:cs typeface="+mn-cs"/>
      </a:defRPr>
    </a:lvl6pPr>
    <a:lvl7pPr marL="10886389" algn="l" defTabSz="3628796" rtl="0" eaLnBrk="1" latinLnBrk="0" hangingPunct="1">
      <a:defRPr sz="7143" kern="1200">
        <a:solidFill>
          <a:schemeClr val="tx1"/>
        </a:solidFill>
        <a:latin typeface="+mn-lt"/>
        <a:ea typeface="+mn-ea"/>
        <a:cs typeface="+mn-cs"/>
      </a:defRPr>
    </a:lvl7pPr>
    <a:lvl8pPr marL="12700787" algn="l" defTabSz="3628796" rtl="0" eaLnBrk="1" latinLnBrk="0" hangingPunct="1">
      <a:defRPr sz="7143" kern="1200">
        <a:solidFill>
          <a:schemeClr val="tx1"/>
        </a:solidFill>
        <a:latin typeface="+mn-lt"/>
        <a:ea typeface="+mn-ea"/>
        <a:cs typeface="+mn-cs"/>
      </a:defRPr>
    </a:lvl8pPr>
    <a:lvl9pPr marL="14515186" algn="l" defTabSz="3628796" rtl="0" eaLnBrk="1" latinLnBrk="0" hangingPunct="1">
      <a:defRPr sz="714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6" userDrawn="1">
          <p15:clr>
            <a:srgbClr val="A4A3A4"/>
          </p15:clr>
        </p15:guide>
        <p15:guide id="2" pos="102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66" autoAdjust="0"/>
  </p:normalViewPr>
  <p:slideViewPr>
    <p:cSldViewPr snapToGrid="0">
      <p:cViewPr>
        <p:scale>
          <a:sx n="40" d="100"/>
          <a:sy n="40" d="100"/>
        </p:scale>
        <p:origin x="30" y="-5946"/>
      </p:cViewPr>
      <p:guideLst>
        <p:guide orient="horz" pos="13606"/>
        <p:guide pos="1020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7F6E4B-764A-48AE-AC83-070FAFFBF95B}"/>
              </a:ext>
            </a:extLst>
          </p:cNvPr>
          <p:cNvSpPr>
            <a:spLocks noGrp="1"/>
          </p:cNvSpPr>
          <p:nvPr>
            <p:ph type="ctrTitle"/>
          </p:nvPr>
        </p:nvSpPr>
        <p:spPr>
          <a:xfrm>
            <a:off x="4049911" y="7070108"/>
            <a:ext cx="24299466" cy="15040222"/>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8235078-C4A6-40DD-965A-439C25E668F1}"/>
              </a:ext>
            </a:extLst>
          </p:cNvPr>
          <p:cNvSpPr>
            <a:spLocks noGrp="1"/>
          </p:cNvSpPr>
          <p:nvPr>
            <p:ph type="subTitle" idx="1"/>
          </p:nvPr>
        </p:nvSpPr>
        <p:spPr>
          <a:xfrm>
            <a:off x="4049911" y="22690338"/>
            <a:ext cx="24299466" cy="1043015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A378B73-DC0F-46A2-8F24-1584BBCA6B13}"/>
              </a:ext>
            </a:extLst>
          </p:cNvPr>
          <p:cNvSpPr>
            <a:spLocks noGrp="1"/>
          </p:cNvSpPr>
          <p:nvPr>
            <p:ph type="dt" sz="half" idx="10"/>
          </p:nvPr>
        </p:nvSpPr>
        <p:spPr/>
        <p:txBody>
          <a:bodyPr/>
          <a:lstStyle/>
          <a:p>
            <a:fld id="{248B6B34-E2D0-434A-99AB-1427EECAF8EF}" type="datetimeFigureOut">
              <a:rPr lang="zh-CN" altLang="en-US" smtClean="0"/>
              <a:t>2019/11/9</a:t>
            </a:fld>
            <a:endParaRPr lang="zh-CN" altLang="en-US"/>
          </a:p>
        </p:txBody>
      </p:sp>
      <p:sp>
        <p:nvSpPr>
          <p:cNvPr id="5" name="页脚占位符 4">
            <a:extLst>
              <a:ext uri="{FF2B5EF4-FFF2-40B4-BE49-F238E27FC236}">
                <a16:creationId xmlns:a16="http://schemas.microsoft.com/office/drawing/2014/main" id="{A91DC385-AEC4-41AD-8D8A-E89A241D9F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7F9B2A-47EE-4C96-B323-3CC19E3284A0}"/>
              </a:ext>
            </a:extLst>
          </p:cNvPr>
          <p:cNvSpPr>
            <a:spLocks noGrp="1"/>
          </p:cNvSpPr>
          <p:nvPr>
            <p:ph type="sldNum" sz="quarter" idx="12"/>
          </p:nvPr>
        </p:nvSpPr>
        <p:spPr/>
        <p:txBody>
          <a:bodyPr/>
          <a:lstStyle/>
          <a:p>
            <a:fld id="{DC267199-9C20-4734-BB69-2302C44419C1}" type="slidenum">
              <a:rPr lang="zh-CN" altLang="en-US" smtClean="0"/>
              <a:t>‹#›</a:t>
            </a:fld>
            <a:endParaRPr lang="zh-CN" altLang="en-US"/>
          </a:p>
        </p:txBody>
      </p:sp>
    </p:spTree>
    <p:extLst>
      <p:ext uri="{BB962C8B-B14F-4D97-AF65-F5344CB8AC3E}">
        <p14:creationId xmlns:p14="http://schemas.microsoft.com/office/powerpoint/2010/main" val="361223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B54503-94D4-4FDD-A5DB-26F75CF64A6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44FA67A-1188-49D0-B980-670DBDB412F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E0A02C-54B8-4910-9A0C-F405A8966849}"/>
              </a:ext>
            </a:extLst>
          </p:cNvPr>
          <p:cNvSpPr>
            <a:spLocks noGrp="1"/>
          </p:cNvSpPr>
          <p:nvPr>
            <p:ph type="dt" sz="half" idx="10"/>
          </p:nvPr>
        </p:nvSpPr>
        <p:spPr/>
        <p:txBody>
          <a:bodyPr/>
          <a:lstStyle/>
          <a:p>
            <a:fld id="{248B6B34-E2D0-434A-99AB-1427EECAF8EF}" type="datetimeFigureOut">
              <a:rPr lang="zh-CN" altLang="en-US" smtClean="0"/>
              <a:t>2019/11/9</a:t>
            </a:fld>
            <a:endParaRPr lang="zh-CN" altLang="en-US"/>
          </a:p>
        </p:txBody>
      </p:sp>
      <p:sp>
        <p:nvSpPr>
          <p:cNvPr id="5" name="页脚占位符 4">
            <a:extLst>
              <a:ext uri="{FF2B5EF4-FFF2-40B4-BE49-F238E27FC236}">
                <a16:creationId xmlns:a16="http://schemas.microsoft.com/office/drawing/2014/main" id="{593A170B-D906-44A3-BEA2-22EB9E9DB9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BC67D8-3AAF-434E-963C-17351D6B8B99}"/>
              </a:ext>
            </a:extLst>
          </p:cNvPr>
          <p:cNvSpPr>
            <a:spLocks noGrp="1"/>
          </p:cNvSpPr>
          <p:nvPr>
            <p:ph type="sldNum" sz="quarter" idx="12"/>
          </p:nvPr>
        </p:nvSpPr>
        <p:spPr/>
        <p:txBody>
          <a:bodyPr/>
          <a:lstStyle/>
          <a:p>
            <a:fld id="{DC267199-9C20-4734-BB69-2302C44419C1}" type="slidenum">
              <a:rPr lang="zh-CN" altLang="en-US" smtClean="0"/>
              <a:t>‹#›</a:t>
            </a:fld>
            <a:endParaRPr lang="zh-CN" altLang="en-US"/>
          </a:p>
        </p:txBody>
      </p:sp>
    </p:spTree>
    <p:extLst>
      <p:ext uri="{BB962C8B-B14F-4D97-AF65-F5344CB8AC3E}">
        <p14:creationId xmlns:p14="http://schemas.microsoft.com/office/powerpoint/2010/main" val="4278020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EB3BA45-CB1B-4FFA-B74D-DC84A0A108A1}"/>
              </a:ext>
            </a:extLst>
          </p:cNvPr>
          <p:cNvSpPr>
            <a:spLocks noGrp="1"/>
          </p:cNvSpPr>
          <p:nvPr>
            <p:ph type="title" orient="vert"/>
          </p:nvPr>
        </p:nvSpPr>
        <p:spPr>
          <a:xfrm>
            <a:off x="23185741" y="2300034"/>
            <a:ext cx="6986096" cy="36610544"/>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03C2C97-8D64-4DDC-BB47-DA478CFEB6ED}"/>
              </a:ext>
            </a:extLst>
          </p:cNvPr>
          <p:cNvSpPr>
            <a:spLocks noGrp="1"/>
          </p:cNvSpPr>
          <p:nvPr>
            <p:ph type="body" orient="vert" idx="1"/>
          </p:nvPr>
        </p:nvSpPr>
        <p:spPr>
          <a:xfrm>
            <a:off x="2227451" y="2300034"/>
            <a:ext cx="20553298" cy="366105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2038212-B472-4CD1-891A-E14CA1CD1EDD}"/>
              </a:ext>
            </a:extLst>
          </p:cNvPr>
          <p:cNvSpPr>
            <a:spLocks noGrp="1"/>
          </p:cNvSpPr>
          <p:nvPr>
            <p:ph type="dt" sz="half" idx="10"/>
          </p:nvPr>
        </p:nvSpPr>
        <p:spPr/>
        <p:txBody>
          <a:bodyPr/>
          <a:lstStyle/>
          <a:p>
            <a:fld id="{248B6B34-E2D0-434A-99AB-1427EECAF8EF}" type="datetimeFigureOut">
              <a:rPr lang="zh-CN" altLang="en-US" smtClean="0"/>
              <a:t>2019/11/9</a:t>
            </a:fld>
            <a:endParaRPr lang="zh-CN" altLang="en-US"/>
          </a:p>
        </p:txBody>
      </p:sp>
      <p:sp>
        <p:nvSpPr>
          <p:cNvPr id="5" name="页脚占位符 4">
            <a:extLst>
              <a:ext uri="{FF2B5EF4-FFF2-40B4-BE49-F238E27FC236}">
                <a16:creationId xmlns:a16="http://schemas.microsoft.com/office/drawing/2014/main" id="{9BD813F7-DA1E-40D7-B212-5BED0DA5E9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ED972F-C575-4CD3-AC50-D0887552CB9F}"/>
              </a:ext>
            </a:extLst>
          </p:cNvPr>
          <p:cNvSpPr>
            <a:spLocks noGrp="1"/>
          </p:cNvSpPr>
          <p:nvPr>
            <p:ph type="sldNum" sz="quarter" idx="12"/>
          </p:nvPr>
        </p:nvSpPr>
        <p:spPr/>
        <p:txBody>
          <a:bodyPr/>
          <a:lstStyle/>
          <a:p>
            <a:fld id="{DC267199-9C20-4734-BB69-2302C44419C1}" type="slidenum">
              <a:rPr lang="zh-CN" altLang="en-US" smtClean="0"/>
              <a:t>‹#›</a:t>
            </a:fld>
            <a:endParaRPr lang="zh-CN" altLang="en-US"/>
          </a:p>
        </p:txBody>
      </p:sp>
    </p:spTree>
    <p:extLst>
      <p:ext uri="{BB962C8B-B14F-4D97-AF65-F5344CB8AC3E}">
        <p14:creationId xmlns:p14="http://schemas.microsoft.com/office/powerpoint/2010/main" val="4238274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7F1259-9876-4A08-8B86-F5D505A85DD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182CD81-110D-42BA-8E2C-39913AC2C75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A626FB7-C982-46BF-ACDA-FED39B0D4D62}"/>
              </a:ext>
            </a:extLst>
          </p:cNvPr>
          <p:cNvSpPr>
            <a:spLocks noGrp="1"/>
          </p:cNvSpPr>
          <p:nvPr>
            <p:ph type="dt" sz="half" idx="10"/>
          </p:nvPr>
        </p:nvSpPr>
        <p:spPr/>
        <p:txBody>
          <a:bodyPr/>
          <a:lstStyle/>
          <a:p>
            <a:fld id="{248B6B34-E2D0-434A-99AB-1427EECAF8EF}" type="datetimeFigureOut">
              <a:rPr lang="zh-CN" altLang="en-US" smtClean="0"/>
              <a:t>2019/11/9</a:t>
            </a:fld>
            <a:endParaRPr lang="zh-CN" altLang="en-US"/>
          </a:p>
        </p:txBody>
      </p:sp>
      <p:sp>
        <p:nvSpPr>
          <p:cNvPr id="5" name="页脚占位符 4">
            <a:extLst>
              <a:ext uri="{FF2B5EF4-FFF2-40B4-BE49-F238E27FC236}">
                <a16:creationId xmlns:a16="http://schemas.microsoft.com/office/drawing/2014/main" id="{61F3A715-B6CB-403D-B02D-FCDFE14C02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4E18EE-6673-4D7B-A2F2-D9D2BCDCD31D}"/>
              </a:ext>
            </a:extLst>
          </p:cNvPr>
          <p:cNvSpPr>
            <a:spLocks noGrp="1"/>
          </p:cNvSpPr>
          <p:nvPr>
            <p:ph type="sldNum" sz="quarter" idx="12"/>
          </p:nvPr>
        </p:nvSpPr>
        <p:spPr/>
        <p:txBody>
          <a:bodyPr/>
          <a:lstStyle/>
          <a:p>
            <a:fld id="{DC267199-9C20-4734-BB69-2302C44419C1}" type="slidenum">
              <a:rPr lang="zh-CN" altLang="en-US" smtClean="0"/>
              <a:t>‹#›</a:t>
            </a:fld>
            <a:endParaRPr lang="zh-CN" altLang="en-US"/>
          </a:p>
        </p:txBody>
      </p:sp>
    </p:spTree>
    <p:extLst>
      <p:ext uri="{BB962C8B-B14F-4D97-AF65-F5344CB8AC3E}">
        <p14:creationId xmlns:p14="http://schemas.microsoft.com/office/powerpoint/2010/main" val="2577529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C5E50-89F8-40CD-8092-1D866DB6F044}"/>
              </a:ext>
            </a:extLst>
          </p:cNvPr>
          <p:cNvSpPr>
            <a:spLocks noGrp="1"/>
          </p:cNvSpPr>
          <p:nvPr>
            <p:ph type="title"/>
          </p:nvPr>
        </p:nvSpPr>
        <p:spPr>
          <a:xfrm>
            <a:off x="2210576" y="10770165"/>
            <a:ext cx="27944386" cy="17970262"/>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CBC98B8-44A4-4EF5-8B8A-C22434F925AA}"/>
              </a:ext>
            </a:extLst>
          </p:cNvPr>
          <p:cNvSpPr>
            <a:spLocks noGrp="1"/>
          </p:cNvSpPr>
          <p:nvPr>
            <p:ph type="body" idx="1"/>
          </p:nvPr>
        </p:nvSpPr>
        <p:spPr>
          <a:xfrm>
            <a:off x="2210576" y="28910433"/>
            <a:ext cx="27944386" cy="945013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9F42B29-0BD5-4495-98E1-93FED587934C}"/>
              </a:ext>
            </a:extLst>
          </p:cNvPr>
          <p:cNvSpPr>
            <a:spLocks noGrp="1"/>
          </p:cNvSpPr>
          <p:nvPr>
            <p:ph type="dt" sz="half" idx="10"/>
          </p:nvPr>
        </p:nvSpPr>
        <p:spPr/>
        <p:txBody>
          <a:bodyPr/>
          <a:lstStyle/>
          <a:p>
            <a:fld id="{248B6B34-E2D0-434A-99AB-1427EECAF8EF}" type="datetimeFigureOut">
              <a:rPr lang="zh-CN" altLang="en-US" smtClean="0"/>
              <a:t>2019/11/9</a:t>
            </a:fld>
            <a:endParaRPr lang="zh-CN" altLang="en-US"/>
          </a:p>
        </p:txBody>
      </p:sp>
      <p:sp>
        <p:nvSpPr>
          <p:cNvPr id="5" name="页脚占位符 4">
            <a:extLst>
              <a:ext uri="{FF2B5EF4-FFF2-40B4-BE49-F238E27FC236}">
                <a16:creationId xmlns:a16="http://schemas.microsoft.com/office/drawing/2014/main" id="{7D7BEDEC-F5D4-4D68-8D35-4A8500D401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41CEB2-743C-46AA-803B-936D1574C7E8}"/>
              </a:ext>
            </a:extLst>
          </p:cNvPr>
          <p:cNvSpPr>
            <a:spLocks noGrp="1"/>
          </p:cNvSpPr>
          <p:nvPr>
            <p:ph type="sldNum" sz="quarter" idx="12"/>
          </p:nvPr>
        </p:nvSpPr>
        <p:spPr/>
        <p:txBody>
          <a:bodyPr/>
          <a:lstStyle/>
          <a:p>
            <a:fld id="{DC267199-9C20-4734-BB69-2302C44419C1}" type="slidenum">
              <a:rPr lang="zh-CN" altLang="en-US" smtClean="0"/>
              <a:t>‹#›</a:t>
            </a:fld>
            <a:endParaRPr lang="zh-CN" altLang="en-US"/>
          </a:p>
        </p:txBody>
      </p:sp>
    </p:spTree>
    <p:extLst>
      <p:ext uri="{BB962C8B-B14F-4D97-AF65-F5344CB8AC3E}">
        <p14:creationId xmlns:p14="http://schemas.microsoft.com/office/powerpoint/2010/main" val="1075186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1280EE-DC95-4F72-A71B-63AC2984E04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3DBC24E-A555-4237-9791-D4E6D3DADA51}"/>
              </a:ext>
            </a:extLst>
          </p:cNvPr>
          <p:cNvSpPr>
            <a:spLocks noGrp="1"/>
          </p:cNvSpPr>
          <p:nvPr>
            <p:ph sz="half" idx="1"/>
          </p:nvPr>
        </p:nvSpPr>
        <p:spPr>
          <a:xfrm>
            <a:off x="2227451" y="11500170"/>
            <a:ext cx="13769697" cy="2741040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37088FB-9BA9-4932-8811-C59698F36CF1}"/>
              </a:ext>
            </a:extLst>
          </p:cNvPr>
          <p:cNvSpPr>
            <a:spLocks noGrp="1"/>
          </p:cNvSpPr>
          <p:nvPr>
            <p:ph sz="half" idx="2"/>
          </p:nvPr>
        </p:nvSpPr>
        <p:spPr>
          <a:xfrm>
            <a:off x="16402140" y="11500170"/>
            <a:ext cx="13769697" cy="2741040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AC25D05-AA24-43A0-B4DF-3DCA73FF8FEF}"/>
              </a:ext>
            </a:extLst>
          </p:cNvPr>
          <p:cNvSpPr>
            <a:spLocks noGrp="1"/>
          </p:cNvSpPr>
          <p:nvPr>
            <p:ph type="dt" sz="half" idx="10"/>
          </p:nvPr>
        </p:nvSpPr>
        <p:spPr/>
        <p:txBody>
          <a:bodyPr/>
          <a:lstStyle/>
          <a:p>
            <a:fld id="{248B6B34-E2D0-434A-99AB-1427EECAF8EF}" type="datetimeFigureOut">
              <a:rPr lang="zh-CN" altLang="en-US" smtClean="0"/>
              <a:t>2019/11/9</a:t>
            </a:fld>
            <a:endParaRPr lang="zh-CN" altLang="en-US"/>
          </a:p>
        </p:txBody>
      </p:sp>
      <p:sp>
        <p:nvSpPr>
          <p:cNvPr id="6" name="页脚占位符 5">
            <a:extLst>
              <a:ext uri="{FF2B5EF4-FFF2-40B4-BE49-F238E27FC236}">
                <a16:creationId xmlns:a16="http://schemas.microsoft.com/office/drawing/2014/main" id="{8B662350-28C4-4C5F-90B3-B3C7736C35E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838251-B0B2-48E1-941B-B0029329DF45}"/>
              </a:ext>
            </a:extLst>
          </p:cNvPr>
          <p:cNvSpPr>
            <a:spLocks noGrp="1"/>
          </p:cNvSpPr>
          <p:nvPr>
            <p:ph type="sldNum" sz="quarter" idx="12"/>
          </p:nvPr>
        </p:nvSpPr>
        <p:spPr/>
        <p:txBody>
          <a:bodyPr/>
          <a:lstStyle/>
          <a:p>
            <a:fld id="{DC267199-9C20-4734-BB69-2302C44419C1}" type="slidenum">
              <a:rPr lang="zh-CN" altLang="en-US" smtClean="0"/>
              <a:t>‹#›</a:t>
            </a:fld>
            <a:endParaRPr lang="zh-CN" altLang="en-US"/>
          </a:p>
        </p:txBody>
      </p:sp>
    </p:spTree>
    <p:extLst>
      <p:ext uri="{BB962C8B-B14F-4D97-AF65-F5344CB8AC3E}">
        <p14:creationId xmlns:p14="http://schemas.microsoft.com/office/powerpoint/2010/main" val="3058995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9FDA27-0802-4B47-97D8-28580705DF7B}"/>
              </a:ext>
            </a:extLst>
          </p:cNvPr>
          <p:cNvSpPr>
            <a:spLocks noGrp="1"/>
          </p:cNvSpPr>
          <p:nvPr>
            <p:ph type="title"/>
          </p:nvPr>
        </p:nvSpPr>
        <p:spPr>
          <a:xfrm>
            <a:off x="2231671" y="2300037"/>
            <a:ext cx="27944386" cy="8350126"/>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73D47A4-9161-463E-8D6D-A54E979E3378}"/>
              </a:ext>
            </a:extLst>
          </p:cNvPr>
          <p:cNvSpPr>
            <a:spLocks noGrp="1"/>
          </p:cNvSpPr>
          <p:nvPr>
            <p:ph type="body" idx="1"/>
          </p:nvPr>
        </p:nvSpPr>
        <p:spPr>
          <a:xfrm>
            <a:off x="2231672" y="10590160"/>
            <a:ext cx="13706416" cy="519007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F656979-8149-45D5-8241-1BDB4D54AB4F}"/>
              </a:ext>
            </a:extLst>
          </p:cNvPr>
          <p:cNvSpPr>
            <a:spLocks noGrp="1"/>
          </p:cNvSpPr>
          <p:nvPr>
            <p:ph sz="half" idx="2"/>
          </p:nvPr>
        </p:nvSpPr>
        <p:spPr>
          <a:xfrm>
            <a:off x="2231672" y="15780233"/>
            <a:ext cx="13706416" cy="2321034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6721E34-9C2C-4F56-8232-FE0E5685AFF4}"/>
              </a:ext>
            </a:extLst>
          </p:cNvPr>
          <p:cNvSpPr>
            <a:spLocks noGrp="1"/>
          </p:cNvSpPr>
          <p:nvPr>
            <p:ph type="body" sz="quarter" idx="3"/>
          </p:nvPr>
        </p:nvSpPr>
        <p:spPr>
          <a:xfrm>
            <a:off x="16402140" y="10590160"/>
            <a:ext cx="13773917" cy="519007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9D6EB8F-F68B-40D8-85F2-67D3C97DD31E}"/>
              </a:ext>
            </a:extLst>
          </p:cNvPr>
          <p:cNvSpPr>
            <a:spLocks noGrp="1"/>
          </p:cNvSpPr>
          <p:nvPr>
            <p:ph sz="quarter" idx="4"/>
          </p:nvPr>
        </p:nvSpPr>
        <p:spPr>
          <a:xfrm>
            <a:off x="16402140" y="15780233"/>
            <a:ext cx="13773917" cy="2321034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03509D1-C8EE-426B-AC17-7E8D33856517}"/>
              </a:ext>
            </a:extLst>
          </p:cNvPr>
          <p:cNvSpPr>
            <a:spLocks noGrp="1"/>
          </p:cNvSpPr>
          <p:nvPr>
            <p:ph type="dt" sz="half" idx="10"/>
          </p:nvPr>
        </p:nvSpPr>
        <p:spPr/>
        <p:txBody>
          <a:bodyPr/>
          <a:lstStyle/>
          <a:p>
            <a:fld id="{248B6B34-E2D0-434A-99AB-1427EECAF8EF}" type="datetimeFigureOut">
              <a:rPr lang="zh-CN" altLang="en-US" smtClean="0"/>
              <a:t>2019/11/9</a:t>
            </a:fld>
            <a:endParaRPr lang="zh-CN" altLang="en-US"/>
          </a:p>
        </p:txBody>
      </p:sp>
      <p:sp>
        <p:nvSpPr>
          <p:cNvPr id="8" name="页脚占位符 7">
            <a:extLst>
              <a:ext uri="{FF2B5EF4-FFF2-40B4-BE49-F238E27FC236}">
                <a16:creationId xmlns:a16="http://schemas.microsoft.com/office/drawing/2014/main" id="{0343176D-9818-4939-A27C-0D4533DFAD4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3FE64B0-901C-40B5-8E1F-17ACA741919B}"/>
              </a:ext>
            </a:extLst>
          </p:cNvPr>
          <p:cNvSpPr>
            <a:spLocks noGrp="1"/>
          </p:cNvSpPr>
          <p:nvPr>
            <p:ph type="sldNum" sz="quarter" idx="12"/>
          </p:nvPr>
        </p:nvSpPr>
        <p:spPr/>
        <p:txBody>
          <a:bodyPr/>
          <a:lstStyle/>
          <a:p>
            <a:fld id="{DC267199-9C20-4734-BB69-2302C44419C1}" type="slidenum">
              <a:rPr lang="zh-CN" altLang="en-US" smtClean="0"/>
              <a:t>‹#›</a:t>
            </a:fld>
            <a:endParaRPr lang="zh-CN" altLang="en-US"/>
          </a:p>
        </p:txBody>
      </p:sp>
    </p:spTree>
    <p:extLst>
      <p:ext uri="{BB962C8B-B14F-4D97-AF65-F5344CB8AC3E}">
        <p14:creationId xmlns:p14="http://schemas.microsoft.com/office/powerpoint/2010/main" val="1222649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9CC550-F508-4290-B76F-3F3D4DC7F08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A3B3DF5-9CCE-4AF5-9E98-EDC4E65B93D7}"/>
              </a:ext>
            </a:extLst>
          </p:cNvPr>
          <p:cNvSpPr>
            <a:spLocks noGrp="1"/>
          </p:cNvSpPr>
          <p:nvPr>
            <p:ph type="dt" sz="half" idx="10"/>
          </p:nvPr>
        </p:nvSpPr>
        <p:spPr/>
        <p:txBody>
          <a:bodyPr/>
          <a:lstStyle/>
          <a:p>
            <a:fld id="{248B6B34-E2D0-434A-99AB-1427EECAF8EF}" type="datetimeFigureOut">
              <a:rPr lang="zh-CN" altLang="en-US" smtClean="0"/>
              <a:t>2019/11/9</a:t>
            </a:fld>
            <a:endParaRPr lang="zh-CN" altLang="en-US"/>
          </a:p>
        </p:txBody>
      </p:sp>
      <p:sp>
        <p:nvSpPr>
          <p:cNvPr id="4" name="页脚占位符 3">
            <a:extLst>
              <a:ext uri="{FF2B5EF4-FFF2-40B4-BE49-F238E27FC236}">
                <a16:creationId xmlns:a16="http://schemas.microsoft.com/office/drawing/2014/main" id="{13F6698A-2BB0-4A46-8F6E-D7F29C4FF19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CB7FE1E-8F51-48A8-8533-7540CFDC8848}"/>
              </a:ext>
            </a:extLst>
          </p:cNvPr>
          <p:cNvSpPr>
            <a:spLocks noGrp="1"/>
          </p:cNvSpPr>
          <p:nvPr>
            <p:ph type="sldNum" sz="quarter" idx="12"/>
          </p:nvPr>
        </p:nvSpPr>
        <p:spPr/>
        <p:txBody>
          <a:bodyPr/>
          <a:lstStyle/>
          <a:p>
            <a:fld id="{DC267199-9C20-4734-BB69-2302C44419C1}" type="slidenum">
              <a:rPr lang="zh-CN" altLang="en-US" smtClean="0"/>
              <a:t>‹#›</a:t>
            </a:fld>
            <a:endParaRPr lang="zh-CN" altLang="en-US"/>
          </a:p>
        </p:txBody>
      </p:sp>
    </p:spTree>
    <p:extLst>
      <p:ext uri="{BB962C8B-B14F-4D97-AF65-F5344CB8AC3E}">
        <p14:creationId xmlns:p14="http://schemas.microsoft.com/office/powerpoint/2010/main" val="2386267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E8A9CB0-07DD-4D7C-A96A-041231F2585A}"/>
              </a:ext>
            </a:extLst>
          </p:cNvPr>
          <p:cNvSpPr>
            <a:spLocks noGrp="1"/>
          </p:cNvSpPr>
          <p:nvPr>
            <p:ph type="dt" sz="half" idx="10"/>
          </p:nvPr>
        </p:nvSpPr>
        <p:spPr/>
        <p:txBody>
          <a:bodyPr/>
          <a:lstStyle/>
          <a:p>
            <a:fld id="{248B6B34-E2D0-434A-99AB-1427EECAF8EF}" type="datetimeFigureOut">
              <a:rPr lang="zh-CN" altLang="en-US" smtClean="0"/>
              <a:t>2019/11/9</a:t>
            </a:fld>
            <a:endParaRPr lang="zh-CN" altLang="en-US"/>
          </a:p>
        </p:txBody>
      </p:sp>
      <p:sp>
        <p:nvSpPr>
          <p:cNvPr id="3" name="页脚占位符 2">
            <a:extLst>
              <a:ext uri="{FF2B5EF4-FFF2-40B4-BE49-F238E27FC236}">
                <a16:creationId xmlns:a16="http://schemas.microsoft.com/office/drawing/2014/main" id="{53543275-463C-43F4-895E-90B78FBEB55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3CA1157-761A-467F-A379-C040C872370A}"/>
              </a:ext>
            </a:extLst>
          </p:cNvPr>
          <p:cNvSpPr>
            <a:spLocks noGrp="1"/>
          </p:cNvSpPr>
          <p:nvPr>
            <p:ph type="sldNum" sz="quarter" idx="12"/>
          </p:nvPr>
        </p:nvSpPr>
        <p:spPr/>
        <p:txBody>
          <a:bodyPr/>
          <a:lstStyle/>
          <a:p>
            <a:fld id="{DC267199-9C20-4734-BB69-2302C44419C1}" type="slidenum">
              <a:rPr lang="zh-CN" altLang="en-US" smtClean="0"/>
              <a:t>‹#›</a:t>
            </a:fld>
            <a:endParaRPr lang="zh-CN" altLang="en-US"/>
          </a:p>
        </p:txBody>
      </p:sp>
    </p:spTree>
    <p:extLst>
      <p:ext uri="{BB962C8B-B14F-4D97-AF65-F5344CB8AC3E}">
        <p14:creationId xmlns:p14="http://schemas.microsoft.com/office/powerpoint/2010/main" val="2419695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F9582-D869-4CF7-84B0-7767CD3ABD56}"/>
              </a:ext>
            </a:extLst>
          </p:cNvPr>
          <p:cNvSpPr>
            <a:spLocks noGrp="1"/>
          </p:cNvSpPr>
          <p:nvPr>
            <p:ph type="title"/>
          </p:nvPr>
        </p:nvSpPr>
        <p:spPr>
          <a:xfrm>
            <a:off x="2231672" y="2880042"/>
            <a:ext cx="10449613" cy="10080149"/>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F4FE31B-6D92-4847-B02D-7CFA9FC58BF6}"/>
              </a:ext>
            </a:extLst>
          </p:cNvPr>
          <p:cNvSpPr>
            <a:spLocks noGrp="1"/>
          </p:cNvSpPr>
          <p:nvPr>
            <p:ph idx="1"/>
          </p:nvPr>
        </p:nvSpPr>
        <p:spPr>
          <a:xfrm>
            <a:off x="13773917" y="6220095"/>
            <a:ext cx="16402140" cy="3070045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960EFFE-1DD8-461A-A1D2-D6610947C07A}"/>
              </a:ext>
            </a:extLst>
          </p:cNvPr>
          <p:cNvSpPr>
            <a:spLocks noGrp="1"/>
          </p:cNvSpPr>
          <p:nvPr>
            <p:ph type="body" sz="half" idx="2"/>
          </p:nvPr>
        </p:nvSpPr>
        <p:spPr>
          <a:xfrm>
            <a:off x="2231672" y="12960191"/>
            <a:ext cx="10449613" cy="2401035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5EBE9FD-6426-4F25-93B9-FE35DA72832A}"/>
              </a:ext>
            </a:extLst>
          </p:cNvPr>
          <p:cNvSpPr>
            <a:spLocks noGrp="1"/>
          </p:cNvSpPr>
          <p:nvPr>
            <p:ph type="dt" sz="half" idx="10"/>
          </p:nvPr>
        </p:nvSpPr>
        <p:spPr/>
        <p:txBody>
          <a:bodyPr/>
          <a:lstStyle/>
          <a:p>
            <a:fld id="{248B6B34-E2D0-434A-99AB-1427EECAF8EF}" type="datetimeFigureOut">
              <a:rPr lang="zh-CN" altLang="en-US" smtClean="0"/>
              <a:t>2019/11/9</a:t>
            </a:fld>
            <a:endParaRPr lang="zh-CN" altLang="en-US"/>
          </a:p>
        </p:txBody>
      </p:sp>
      <p:sp>
        <p:nvSpPr>
          <p:cNvPr id="6" name="页脚占位符 5">
            <a:extLst>
              <a:ext uri="{FF2B5EF4-FFF2-40B4-BE49-F238E27FC236}">
                <a16:creationId xmlns:a16="http://schemas.microsoft.com/office/drawing/2014/main" id="{2238DFE0-65BC-40C1-85DB-E43666E321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B9C340A-E46B-412E-A2D5-70DDF17772FF}"/>
              </a:ext>
            </a:extLst>
          </p:cNvPr>
          <p:cNvSpPr>
            <a:spLocks noGrp="1"/>
          </p:cNvSpPr>
          <p:nvPr>
            <p:ph type="sldNum" sz="quarter" idx="12"/>
          </p:nvPr>
        </p:nvSpPr>
        <p:spPr/>
        <p:txBody>
          <a:bodyPr/>
          <a:lstStyle/>
          <a:p>
            <a:fld id="{DC267199-9C20-4734-BB69-2302C44419C1}" type="slidenum">
              <a:rPr lang="zh-CN" altLang="en-US" smtClean="0"/>
              <a:t>‹#›</a:t>
            </a:fld>
            <a:endParaRPr lang="zh-CN" altLang="en-US"/>
          </a:p>
        </p:txBody>
      </p:sp>
    </p:spTree>
    <p:extLst>
      <p:ext uri="{BB962C8B-B14F-4D97-AF65-F5344CB8AC3E}">
        <p14:creationId xmlns:p14="http://schemas.microsoft.com/office/powerpoint/2010/main" val="2292292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EBF8B6-B96E-4B62-8684-066C44342832}"/>
              </a:ext>
            </a:extLst>
          </p:cNvPr>
          <p:cNvSpPr>
            <a:spLocks noGrp="1"/>
          </p:cNvSpPr>
          <p:nvPr>
            <p:ph type="title"/>
          </p:nvPr>
        </p:nvSpPr>
        <p:spPr>
          <a:xfrm>
            <a:off x="2231672" y="2880042"/>
            <a:ext cx="10449613" cy="10080149"/>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4508289-0405-4B73-9D5B-9BF45A837481}"/>
              </a:ext>
            </a:extLst>
          </p:cNvPr>
          <p:cNvSpPr>
            <a:spLocks noGrp="1"/>
          </p:cNvSpPr>
          <p:nvPr>
            <p:ph type="pic" idx="1"/>
          </p:nvPr>
        </p:nvSpPr>
        <p:spPr>
          <a:xfrm>
            <a:off x="13773917" y="6220095"/>
            <a:ext cx="16402140" cy="307004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A0D30A5-F5F1-4DA3-B40B-D2F7B8745728}"/>
              </a:ext>
            </a:extLst>
          </p:cNvPr>
          <p:cNvSpPr>
            <a:spLocks noGrp="1"/>
          </p:cNvSpPr>
          <p:nvPr>
            <p:ph type="body" sz="half" idx="2"/>
          </p:nvPr>
        </p:nvSpPr>
        <p:spPr>
          <a:xfrm>
            <a:off x="2231672" y="12960191"/>
            <a:ext cx="10449613" cy="2401035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EF1D310-11D5-48EC-BD1B-39EB0CC9699D}"/>
              </a:ext>
            </a:extLst>
          </p:cNvPr>
          <p:cNvSpPr>
            <a:spLocks noGrp="1"/>
          </p:cNvSpPr>
          <p:nvPr>
            <p:ph type="dt" sz="half" idx="10"/>
          </p:nvPr>
        </p:nvSpPr>
        <p:spPr/>
        <p:txBody>
          <a:bodyPr/>
          <a:lstStyle/>
          <a:p>
            <a:fld id="{248B6B34-E2D0-434A-99AB-1427EECAF8EF}" type="datetimeFigureOut">
              <a:rPr lang="zh-CN" altLang="en-US" smtClean="0"/>
              <a:t>2019/11/9</a:t>
            </a:fld>
            <a:endParaRPr lang="zh-CN" altLang="en-US"/>
          </a:p>
        </p:txBody>
      </p:sp>
      <p:sp>
        <p:nvSpPr>
          <p:cNvPr id="6" name="页脚占位符 5">
            <a:extLst>
              <a:ext uri="{FF2B5EF4-FFF2-40B4-BE49-F238E27FC236}">
                <a16:creationId xmlns:a16="http://schemas.microsoft.com/office/drawing/2014/main" id="{37D31AF0-B0F7-4112-9E0B-CC29DE94C3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DFA7C85-67A5-4D7E-BEF8-8D0FE9C996DE}"/>
              </a:ext>
            </a:extLst>
          </p:cNvPr>
          <p:cNvSpPr>
            <a:spLocks noGrp="1"/>
          </p:cNvSpPr>
          <p:nvPr>
            <p:ph type="sldNum" sz="quarter" idx="12"/>
          </p:nvPr>
        </p:nvSpPr>
        <p:spPr/>
        <p:txBody>
          <a:bodyPr/>
          <a:lstStyle/>
          <a:p>
            <a:fld id="{DC267199-9C20-4734-BB69-2302C44419C1}" type="slidenum">
              <a:rPr lang="zh-CN" altLang="en-US" smtClean="0"/>
              <a:t>‹#›</a:t>
            </a:fld>
            <a:endParaRPr lang="zh-CN" altLang="en-US"/>
          </a:p>
        </p:txBody>
      </p:sp>
    </p:spTree>
    <p:extLst>
      <p:ext uri="{BB962C8B-B14F-4D97-AF65-F5344CB8AC3E}">
        <p14:creationId xmlns:p14="http://schemas.microsoft.com/office/powerpoint/2010/main" val="860542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9194DA8-24CB-443E-B77D-B0FAD0537DA1}"/>
              </a:ext>
            </a:extLst>
          </p:cNvPr>
          <p:cNvSpPr>
            <a:spLocks noGrp="1"/>
          </p:cNvSpPr>
          <p:nvPr>
            <p:ph type="title"/>
          </p:nvPr>
        </p:nvSpPr>
        <p:spPr>
          <a:xfrm>
            <a:off x="2227451" y="2300037"/>
            <a:ext cx="27944386" cy="835012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57FF529-CC51-4F27-A21B-8B04D47291E0}"/>
              </a:ext>
            </a:extLst>
          </p:cNvPr>
          <p:cNvSpPr>
            <a:spLocks noGrp="1"/>
          </p:cNvSpPr>
          <p:nvPr>
            <p:ph type="body" idx="1"/>
          </p:nvPr>
        </p:nvSpPr>
        <p:spPr>
          <a:xfrm>
            <a:off x="2227451" y="11500170"/>
            <a:ext cx="27944386" cy="2741040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E672E8F-FF41-4528-9F90-91A72B415374}"/>
              </a:ext>
            </a:extLst>
          </p:cNvPr>
          <p:cNvSpPr>
            <a:spLocks noGrp="1"/>
          </p:cNvSpPr>
          <p:nvPr>
            <p:ph type="dt" sz="half" idx="2"/>
          </p:nvPr>
        </p:nvSpPr>
        <p:spPr>
          <a:xfrm>
            <a:off x="2227451" y="40040594"/>
            <a:ext cx="7289840" cy="2300034"/>
          </a:xfrm>
          <a:prstGeom prst="rect">
            <a:avLst/>
          </a:prstGeom>
        </p:spPr>
        <p:txBody>
          <a:bodyPr vert="horz" lIns="91440" tIns="45720" rIns="91440" bIns="45720" rtlCol="0" anchor="ctr"/>
          <a:lstStyle>
            <a:lvl1pPr algn="l">
              <a:defRPr sz="1200">
                <a:solidFill>
                  <a:schemeClr val="tx1">
                    <a:tint val="75000"/>
                  </a:schemeClr>
                </a:solidFill>
              </a:defRPr>
            </a:lvl1pPr>
          </a:lstStyle>
          <a:p>
            <a:fld id="{248B6B34-E2D0-434A-99AB-1427EECAF8EF}" type="datetimeFigureOut">
              <a:rPr lang="zh-CN" altLang="en-US" smtClean="0"/>
              <a:t>2019/11/9</a:t>
            </a:fld>
            <a:endParaRPr lang="zh-CN" altLang="en-US"/>
          </a:p>
        </p:txBody>
      </p:sp>
      <p:sp>
        <p:nvSpPr>
          <p:cNvPr id="5" name="页脚占位符 4">
            <a:extLst>
              <a:ext uri="{FF2B5EF4-FFF2-40B4-BE49-F238E27FC236}">
                <a16:creationId xmlns:a16="http://schemas.microsoft.com/office/drawing/2014/main" id="{0328227B-E041-425C-8564-ACE65D460978}"/>
              </a:ext>
            </a:extLst>
          </p:cNvPr>
          <p:cNvSpPr>
            <a:spLocks noGrp="1"/>
          </p:cNvSpPr>
          <p:nvPr>
            <p:ph type="ftr" sz="quarter" idx="3"/>
          </p:nvPr>
        </p:nvSpPr>
        <p:spPr>
          <a:xfrm>
            <a:off x="10732264" y="40040594"/>
            <a:ext cx="10934760" cy="230003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97CF685-4B98-4139-BF93-6CC649C646FC}"/>
              </a:ext>
            </a:extLst>
          </p:cNvPr>
          <p:cNvSpPr>
            <a:spLocks noGrp="1"/>
          </p:cNvSpPr>
          <p:nvPr>
            <p:ph type="sldNum" sz="quarter" idx="4"/>
          </p:nvPr>
        </p:nvSpPr>
        <p:spPr>
          <a:xfrm>
            <a:off x="22881997" y="40040594"/>
            <a:ext cx="7289840" cy="2300034"/>
          </a:xfrm>
          <a:prstGeom prst="rect">
            <a:avLst/>
          </a:prstGeom>
        </p:spPr>
        <p:txBody>
          <a:bodyPr vert="horz" lIns="91440" tIns="45720" rIns="91440" bIns="45720" rtlCol="0" anchor="ctr"/>
          <a:lstStyle>
            <a:lvl1pPr algn="r">
              <a:defRPr sz="1200">
                <a:solidFill>
                  <a:schemeClr val="tx1">
                    <a:tint val="75000"/>
                  </a:schemeClr>
                </a:solidFill>
              </a:defRPr>
            </a:lvl1pPr>
          </a:lstStyle>
          <a:p>
            <a:fld id="{DC267199-9C20-4734-BB69-2302C44419C1}" type="slidenum">
              <a:rPr lang="zh-CN" altLang="en-US" smtClean="0"/>
              <a:t>‹#›</a:t>
            </a:fld>
            <a:endParaRPr lang="zh-CN" altLang="en-US"/>
          </a:p>
        </p:txBody>
      </p:sp>
    </p:spTree>
    <p:extLst>
      <p:ext uri="{BB962C8B-B14F-4D97-AF65-F5344CB8AC3E}">
        <p14:creationId xmlns:p14="http://schemas.microsoft.com/office/powerpoint/2010/main" val="1245702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jp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sv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0138D3D-7E7A-4753-A8B4-CD84316F01DE}"/>
              </a:ext>
            </a:extLst>
          </p:cNvPr>
          <p:cNvSpPr txBox="1"/>
          <p:nvPr/>
        </p:nvSpPr>
        <p:spPr>
          <a:xfrm>
            <a:off x="1079644" y="1440000"/>
            <a:ext cx="30240000" cy="2880000"/>
          </a:xfrm>
          <a:prstGeom prst="rect">
            <a:avLst/>
          </a:prstGeom>
          <a:noFill/>
          <a:ln>
            <a:noFill/>
          </a:ln>
        </p:spPr>
        <p:txBody>
          <a:bodyPr wrap="square" rtlCol="0" anchor="ctr">
            <a:noAutofit/>
          </a:bodyPr>
          <a:lstStyle/>
          <a:p>
            <a:pPr algn="ctr">
              <a:lnSpc>
                <a:spcPct val="125000"/>
              </a:lnSpc>
            </a:pPr>
            <a:r>
              <a:rPr lang="en-US" altLang="zh-CN" sz="6600" b="1" dirty="0">
                <a:latin typeface="微软雅黑" panose="020B0503020204020204" pitchFamily="34" charset="-122"/>
                <a:ea typeface="微软雅黑" panose="020B0503020204020204" pitchFamily="34" charset="-122"/>
              </a:rPr>
              <a:t>Incremental Poisson Surface Reconstruction for Large Scale</a:t>
            </a:r>
            <a:br>
              <a:rPr lang="en-US" altLang="zh-CN" sz="6600" b="1" dirty="0">
                <a:latin typeface="微软雅黑" panose="020B0503020204020204" pitchFamily="34" charset="-122"/>
                <a:ea typeface="微软雅黑" panose="020B0503020204020204" pitchFamily="34" charset="-122"/>
              </a:rPr>
            </a:br>
            <a:r>
              <a:rPr lang="en-US" altLang="zh-CN" sz="6600" b="1" dirty="0">
                <a:latin typeface="微软雅黑" panose="020B0503020204020204" pitchFamily="34" charset="-122"/>
                <a:ea typeface="微软雅黑" panose="020B0503020204020204" pitchFamily="34" charset="-122"/>
              </a:rPr>
              <a:t>Three-Dimensional Modeling</a:t>
            </a:r>
            <a:endParaRPr lang="zh-CN" altLang="en-US" sz="6600" b="1"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74AA7F54-9072-4E1B-96C5-D007C5677EB6}"/>
              </a:ext>
            </a:extLst>
          </p:cNvPr>
          <p:cNvSpPr txBox="1"/>
          <p:nvPr/>
        </p:nvSpPr>
        <p:spPr>
          <a:xfrm>
            <a:off x="5399644" y="4320000"/>
            <a:ext cx="21600000" cy="2160000"/>
          </a:xfrm>
          <a:prstGeom prst="rect">
            <a:avLst/>
          </a:prstGeom>
          <a:noFill/>
          <a:ln>
            <a:noFill/>
          </a:ln>
        </p:spPr>
        <p:txBody>
          <a:bodyPr wrap="square" rtlCol="0" anchor="ctr">
            <a:noAutofit/>
          </a:bodyPr>
          <a:lstStyle/>
          <a:p>
            <a:pPr algn="ctr">
              <a:lnSpc>
                <a:spcPct val="125000"/>
              </a:lnSpc>
            </a:pPr>
            <a:r>
              <a:rPr lang="en-US" altLang="zh-CN" sz="4000" dirty="0">
                <a:latin typeface="Times New Roman" panose="02020603050405020304" pitchFamily="18" charset="0"/>
                <a:ea typeface="微软雅黑" panose="020B0503020204020204" pitchFamily="34" charset="-122"/>
                <a:cs typeface="Times New Roman" panose="02020603050405020304" pitchFamily="18" charset="0"/>
              </a:rPr>
              <a:t>Qiang Yu</a:t>
            </a:r>
            <a:r>
              <a:rPr lang="en-US" altLang="zh-CN" sz="4000" baseline="30000" dirty="0">
                <a:latin typeface="Times New Roman" panose="02020603050405020304" pitchFamily="18" charset="0"/>
                <a:ea typeface="微软雅黑" panose="020B0503020204020204" pitchFamily="34" charset="-122"/>
                <a:cs typeface="Times New Roman" panose="02020603050405020304" pitchFamily="18" charset="0"/>
              </a:rPr>
              <a:t>1,2</a:t>
            </a:r>
            <a:r>
              <a:rPr lang="en-US" altLang="zh-CN" sz="4000" dirty="0">
                <a:latin typeface="Times New Roman" panose="02020603050405020304" pitchFamily="18" charset="0"/>
                <a:ea typeface="微软雅黑" panose="020B0503020204020204" pitchFamily="34" charset="-122"/>
                <a:cs typeface="Times New Roman" panose="02020603050405020304" pitchFamily="18" charset="0"/>
              </a:rPr>
              <a:t>, Wei Sui</a:t>
            </a:r>
            <a:r>
              <a:rPr lang="en-US" altLang="zh-CN" sz="4000"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4000" dirty="0">
                <a:latin typeface="Times New Roman" panose="02020603050405020304" pitchFamily="18" charset="0"/>
                <a:ea typeface="微软雅黑" panose="020B0503020204020204" pitchFamily="34" charset="-122"/>
                <a:cs typeface="Times New Roman" panose="02020603050405020304" pitchFamily="18" charset="0"/>
              </a:rPr>
              <a:t>, Ying Wang</a:t>
            </a:r>
            <a:r>
              <a:rPr lang="en-US" altLang="zh-CN" sz="4000"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4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4000" dirty="0" err="1">
                <a:latin typeface="Times New Roman" panose="02020603050405020304" pitchFamily="18" charset="0"/>
                <a:ea typeface="微软雅黑" panose="020B0503020204020204" pitchFamily="34" charset="-122"/>
                <a:cs typeface="Times New Roman" panose="02020603050405020304" pitchFamily="18" charset="0"/>
              </a:rPr>
              <a:t>Shiming</a:t>
            </a:r>
            <a:r>
              <a:rPr lang="en-US" altLang="zh-CN" sz="4000" dirty="0">
                <a:latin typeface="Times New Roman" panose="02020603050405020304" pitchFamily="18" charset="0"/>
                <a:ea typeface="微软雅黑" panose="020B0503020204020204" pitchFamily="34" charset="-122"/>
                <a:cs typeface="Times New Roman" panose="02020603050405020304" pitchFamily="18" charset="0"/>
              </a:rPr>
              <a:t> Xiang</a:t>
            </a:r>
            <a:r>
              <a:rPr lang="en-US" altLang="zh-CN" sz="4000" baseline="30000" dirty="0">
                <a:latin typeface="Times New Roman" panose="02020603050405020304" pitchFamily="18" charset="0"/>
                <a:ea typeface="微软雅黑" panose="020B0503020204020204" pitchFamily="34" charset="-122"/>
                <a:cs typeface="Times New Roman" panose="02020603050405020304" pitchFamily="18" charset="0"/>
              </a:rPr>
              <a:t>1,2</a:t>
            </a:r>
            <a:r>
              <a:rPr lang="en-US" altLang="zh-CN" sz="4000" dirty="0">
                <a:latin typeface="Times New Roman" panose="02020603050405020304" pitchFamily="18" charset="0"/>
                <a:ea typeface="微软雅黑" panose="020B0503020204020204" pitchFamily="34" charset="-122"/>
                <a:cs typeface="Times New Roman" panose="02020603050405020304" pitchFamily="18" charset="0"/>
              </a:rPr>
              <a:t> and </a:t>
            </a:r>
            <a:r>
              <a:rPr lang="en-US" altLang="zh-CN" sz="4000" dirty="0" err="1">
                <a:latin typeface="Times New Roman" panose="02020603050405020304" pitchFamily="18" charset="0"/>
                <a:ea typeface="微软雅黑" panose="020B0503020204020204" pitchFamily="34" charset="-122"/>
                <a:cs typeface="Times New Roman" panose="02020603050405020304" pitchFamily="18" charset="0"/>
              </a:rPr>
              <a:t>Chunhong</a:t>
            </a:r>
            <a:r>
              <a:rPr lang="en-US" altLang="zh-CN" sz="4000" dirty="0">
                <a:latin typeface="Times New Roman" panose="02020603050405020304" pitchFamily="18" charset="0"/>
                <a:ea typeface="微软雅黑" panose="020B0503020204020204" pitchFamily="34" charset="-122"/>
                <a:cs typeface="Times New Roman" panose="02020603050405020304" pitchFamily="18" charset="0"/>
              </a:rPr>
              <a:t> Pan</a:t>
            </a:r>
            <a:r>
              <a:rPr lang="en-US" altLang="zh-CN" sz="4000" baseline="30000" dirty="0">
                <a:latin typeface="Times New Roman" panose="02020603050405020304" pitchFamily="18" charset="0"/>
                <a:ea typeface="微软雅黑" panose="020B0503020204020204" pitchFamily="34" charset="-122"/>
                <a:cs typeface="Times New Roman" panose="02020603050405020304" pitchFamily="18" charset="0"/>
              </a:rPr>
              <a:t>2</a:t>
            </a:r>
          </a:p>
          <a:p>
            <a:pPr algn="ctr">
              <a:lnSpc>
                <a:spcPct val="125000"/>
              </a:lnSpc>
            </a:pPr>
            <a:r>
              <a:rPr lang="en-US" altLang="zh-CN" sz="2800" baseline="30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School of Artificial Intelligence, University of Chinese Academy of Sciences, Beijing 100049, China</a:t>
            </a:r>
          </a:p>
          <a:p>
            <a:pPr algn="ctr">
              <a:lnSpc>
                <a:spcPct val="125000"/>
              </a:lnSpc>
            </a:pPr>
            <a:r>
              <a:rPr lang="en-US" altLang="zh-CN" sz="2800"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National Laboratory of Pattern Recognition, Institute of Automation, Chinese Academy of Sciences, Beijing 100190, China</a:t>
            </a:r>
            <a:endParaRPr lang="zh-CN" altLang="en-US" sz="28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7" name="图片 16">
            <a:extLst>
              <a:ext uri="{FF2B5EF4-FFF2-40B4-BE49-F238E27FC236}">
                <a16:creationId xmlns:a16="http://schemas.microsoft.com/office/drawing/2014/main" id="{4F598F07-346C-4E03-A4ED-00E94E62C1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22015" y="3273226"/>
            <a:ext cx="3197629" cy="3206774"/>
          </a:xfrm>
          <a:prstGeom prst="rect">
            <a:avLst/>
          </a:prstGeom>
        </p:spPr>
      </p:pic>
      <p:pic>
        <p:nvPicPr>
          <p:cNvPr id="19" name="图片 18">
            <a:extLst>
              <a:ext uri="{FF2B5EF4-FFF2-40B4-BE49-F238E27FC236}">
                <a16:creationId xmlns:a16="http://schemas.microsoft.com/office/drawing/2014/main" id="{83FF42F2-C99F-4A05-9027-27D38CE659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9273" y="3432000"/>
            <a:ext cx="3048000" cy="3048000"/>
          </a:xfrm>
          <a:prstGeom prst="rect">
            <a:avLst/>
          </a:prstGeom>
        </p:spPr>
      </p:pic>
      <p:grpSp>
        <p:nvGrpSpPr>
          <p:cNvPr id="26" name="组合 25">
            <a:extLst>
              <a:ext uri="{FF2B5EF4-FFF2-40B4-BE49-F238E27FC236}">
                <a16:creationId xmlns:a16="http://schemas.microsoft.com/office/drawing/2014/main" id="{C4DC8F51-BB96-4547-A500-C799A7018541}"/>
              </a:ext>
            </a:extLst>
          </p:cNvPr>
          <p:cNvGrpSpPr/>
          <p:nvPr/>
        </p:nvGrpSpPr>
        <p:grpSpPr>
          <a:xfrm>
            <a:off x="1079643" y="7200000"/>
            <a:ext cx="14400357" cy="8640000"/>
            <a:chOff x="1079643" y="7200000"/>
            <a:chExt cx="14400357" cy="8640000"/>
          </a:xfrm>
        </p:grpSpPr>
        <p:sp>
          <p:nvSpPr>
            <p:cNvPr id="21" name="矩形 20">
              <a:extLst>
                <a:ext uri="{FF2B5EF4-FFF2-40B4-BE49-F238E27FC236}">
                  <a16:creationId xmlns:a16="http://schemas.microsoft.com/office/drawing/2014/main" id="{E21F90F5-C9BA-47D2-BED9-94BC160B2161}"/>
                </a:ext>
              </a:extLst>
            </p:cNvPr>
            <p:cNvSpPr/>
            <p:nvPr/>
          </p:nvSpPr>
          <p:spPr>
            <a:xfrm>
              <a:off x="1079643" y="7200000"/>
              <a:ext cx="14400000" cy="14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rtlCol="0" anchor="ctr"/>
            <a:lstStyle/>
            <a:p>
              <a:r>
                <a:rPr lang="en-US" altLang="zh-CN" sz="6000" b="1" dirty="0">
                  <a:latin typeface="Times New Roman" panose="02020603050405020304" pitchFamily="18" charset="0"/>
                  <a:cs typeface="Times New Roman" panose="02020603050405020304" pitchFamily="18" charset="0"/>
                </a:rPr>
                <a:t>Introduction</a:t>
              </a:r>
              <a:endParaRPr lang="zh-CN" altLang="en-US" sz="6000" b="1" dirty="0">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0542E959-81D0-4064-8AEA-335F44E0E8C5}"/>
                </a:ext>
              </a:extLst>
            </p:cNvPr>
            <p:cNvSpPr/>
            <p:nvPr/>
          </p:nvSpPr>
          <p:spPr>
            <a:xfrm>
              <a:off x="1080000" y="8640000"/>
              <a:ext cx="14400000" cy="720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pPr algn="just"/>
              <a:r>
                <a:rPr lang="en-US" altLang="zh-CN" sz="3200" dirty="0">
                  <a:solidFill>
                    <a:schemeClr val="tx1"/>
                  </a:solidFill>
                  <a:latin typeface="Times New Roman" panose="02020603050405020304" pitchFamily="18" charset="0"/>
                  <a:cs typeface="Times New Roman" panose="02020603050405020304" pitchFamily="18" charset="0"/>
                </a:rPr>
                <a:t>Surface reconstruction from point clouds is very challenging. Most existing surface reconstruction methods suffer from low efficiency and heavy computational load.</a:t>
              </a:r>
            </a:p>
            <a:p>
              <a:pPr algn="just"/>
              <a:r>
                <a:rPr lang="en-US" altLang="zh-CN" sz="3200" dirty="0">
                  <a:solidFill>
                    <a:schemeClr val="tx1"/>
                  </a:solidFill>
                  <a:latin typeface="Times New Roman" panose="02020603050405020304" pitchFamily="18" charset="0"/>
                  <a:cs typeface="Times New Roman" panose="02020603050405020304" pitchFamily="18" charset="0"/>
                </a:rPr>
                <a:t>Our main contributions:</a:t>
              </a:r>
            </a:p>
            <a:p>
              <a:pPr marL="571500" indent="-571500" algn="just">
                <a:buFont typeface="Wingdings" panose="05000000000000000000" pitchFamily="2" charset="2"/>
                <a:buChar char="Ø"/>
              </a:pPr>
              <a:r>
                <a:rPr lang="en-US" altLang="zh-CN" sz="3200" dirty="0">
                  <a:solidFill>
                    <a:schemeClr val="tx1"/>
                  </a:solidFill>
                  <a:latin typeface="Times New Roman" panose="02020603050405020304" pitchFamily="18" charset="0"/>
                  <a:cs typeface="Times New Roman" panose="02020603050405020304" pitchFamily="18" charset="0"/>
                </a:rPr>
                <a:t>An incremental surface reconstruction method is proposed for large scale scenes where point clouds are provided online and area by area. The proposed method is quite flexible and resource saving with the comparable reconstruction accuracy to the original PSR method, which is a popular benchmark of surface reconstruction.</a:t>
              </a:r>
            </a:p>
            <a:p>
              <a:pPr marL="571500" indent="-571500" algn="just">
                <a:buFont typeface="Wingdings" panose="05000000000000000000" pitchFamily="2" charset="2"/>
                <a:buChar char="Ø"/>
              </a:pPr>
              <a:r>
                <a:rPr lang="en-US" altLang="zh-CN" sz="3200" dirty="0">
                  <a:solidFill>
                    <a:schemeClr val="tx1"/>
                  </a:solidFill>
                  <a:latin typeface="Times New Roman" panose="02020603050405020304" pitchFamily="18" charset="0"/>
                  <a:cs typeface="Times New Roman" panose="02020603050405020304" pitchFamily="18" charset="0"/>
                </a:rPr>
                <a:t>A novel Poisson equation with boundary constraints is formulated based on the adaptive octree, with which neighboring point cloud blocks can be reconstructed incrementally and seamlessly.</a:t>
              </a:r>
            </a:p>
            <a:p>
              <a:pPr marL="571500" indent="-571500" algn="just">
                <a:buFont typeface="Wingdings" panose="05000000000000000000" pitchFamily="2" charset="2"/>
                <a:buChar char="Ø"/>
              </a:pPr>
              <a:r>
                <a:rPr lang="en-US" altLang="zh-CN" sz="3200" dirty="0">
                  <a:solidFill>
                    <a:schemeClr val="tx1"/>
                  </a:solidFill>
                  <a:latin typeface="Times New Roman" panose="02020603050405020304" pitchFamily="18" charset="0"/>
                  <a:cs typeface="Times New Roman" panose="02020603050405020304" pitchFamily="18" charset="0"/>
                </a:rPr>
                <a:t>An octree node classification method is designed to classify octree nodes into inner and boundary types. The inner nodes help reconstruct implicit functions while the boundary nodes provide boundary constraints.</a:t>
              </a:r>
            </a:p>
          </p:txBody>
        </p:sp>
      </p:grpSp>
      <p:grpSp>
        <p:nvGrpSpPr>
          <p:cNvPr id="27" name="组合 26">
            <a:extLst>
              <a:ext uri="{FF2B5EF4-FFF2-40B4-BE49-F238E27FC236}">
                <a16:creationId xmlns:a16="http://schemas.microsoft.com/office/drawing/2014/main" id="{B0F9C19B-F053-4CC2-9820-1530A19B7BD7}"/>
              </a:ext>
            </a:extLst>
          </p:cNvPr>
          <p:cNvGrpSpPr/>
          <p:nvPr/>
        </p:nvGrpSpPr>
        <p:grpSpPr>
          <a:xfrm>
            <a:off x="16920000" y="7200000"/>
            <a:ext cx="14400357" cy="8640000"/>
            <a:chOff x="1079643" y="7200000"/>
            <a:chExt cx="14400357" cy="8640000"/>
          </a:xfrm>
        </p:grpSpPr>
        <p:sp>
          <p:nvSpPr>
            <p:cNvPr id="28" name="矩形 27">
              <a:extLst>
                <a:ext uri="{FF2B5EF4-FFF2-40B4-BE49-F238E27FC236}">
                  <a16:creationId xmlns:a16="http://schemas.microsoft.com/office/drawing/2014/main" id="{8F3A43AD-1D20-4BDF-AB7D-8B0A58DB6E0F}"/>
                </a:ext>
              </a:extLst>
            </p:cNvPr>
            <p:cNvSpPr/>
            <p:nvPr/>
          </p:nvSpPr>
          <p:spPr>
            <a:xfrm>
              <a:off x="1079643" y="7200000"/>
              <a:ext cx="14400000" cy="14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rtlCol="0" anchor="ctr"/>
            <a:lstStyle/>
            <a:p>
              <a:r>
                <a:rPr lang="en-US" altLang="zh-CN" sz="6000" b="1" dirty="0">
                  <a:latin typeface="Times New Roman" panose="02020603050405020304" pitchFamily="18" charset="0"/>
                  <a:cs typeface="Times New Roman" panose="02020603050405020304" pitchFamily="18" charset="0"/>
                </a:rPr>
                <a:t>Experiments</a:t>
              </a:r>
              <a:endParaRPr lang="zh-CN" altLang="en-US" sz="6000" b="1" dirty="0">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ECC80C8E-E329-4710-9B35-9D08C1EF228D}"/>
                </a:ext>
              </a:extLst>
            </p:cNvPr>
            <p:cNvSpPr/>
            <p:nvPr/>
          </p:nvSpPr>
          <p:spPr>
            <a:xfrm>
              <a:off x="1080000" y="8640000"/>
              <a:ext cx="14400000" cy="720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pPr algn="just"/>
              <a:r>
                <a:rPr lang="en-US" altLang="zh-CN" sz="3200" dirty="0">
                  <a:solidFill>
                    <a:schemeClr val="tx1"/>
                  </a:solidFill>
                  <a:latin typeface="Times New Roman" panose="02020603050405020304" pitchFamily="18" charset="0"/>
                  <a:cs typeface="Times New Roman" panose="02020603050405020304" pitchFamily="18" charset="0"/>
                </a:rPr>
                <a:t>We conduct comparative experiments with the PSR method to demonstrate the capacity of our method. </a:t>
              </a:r>
            </a:p>
            <a:p>
              <a:pPr algn="just"/>
              <a:r>
                <a:rPr lang="en-US" altLang="zh-CN" sz="3200" dirty="0">
                  <a:solidFill>
                    <a:schemeClr val="tx1"/>
                  </a:solidFill>
                  <a:latin typeface="Times New Roman" panose="02020603050405020304" pitchFamily="18" charset="0"/>
                  <a:cs typeface="Times New Roman" panose="02020603050405020304" pitchFamily="18" charset="0"/>
                </a:rPr>
                <a:t>Two different datasets are employed to evaluate our method. </a:t>
              </a:r>
            </a:p>
            <a:p>
              <a:pPr algn="just"/>
              <a:r>
                <a:rPr lang="en-US" altLang="zh-CN" sz="3200" dirty="0">
                  <a:solidFill>
                    <a:schemeClr val="tx1"/>
                  </a:solidFill>
                  <a:latin typeface="Times New Roman" panose="02020603050405020304" pitchFamily="18" charset="0"/>
                  <a:cs typeface="Times New Roman" panose="02020603050405020304" pitchFamily="18" charset="0"/>
                </a:rPr>
                <a:t>We conduct qualitative and quantitative comparison experiments between our method and the original PSR method on the benchmark dataset. The results of the proposed method are nearly the same as the ground truths. The boundary constraints guarantee the seamless transition from one block to another.</a:t>
              </a:r>
            </a:p>
            <a:p>
              <a:pPr algn="just"/>
              <a:r>
                <a:rPr lang="en-US" altLang="zh-CN" sz="3200" dirty="0">
                  <a:solidFill>
                    <a:schemeClr val="tx1"/>
                  </a:solidFill>
                  <a:latin typeface="Times New Roman" panose="02020603050405020304" pitchFamily="18" charset="0"/>
                  <a:cs typeface="Times New Roman" panose="02020603050405020304" pitchFamily="18" charset="0"/>
                </a:rPr>
                <a:t>Under the circumstances that the point cloud of entire scene can not be provided at one time, our method is more profitable than almost all the IFF based surface reconstruction methods for its flexibility and resource saving ability.</a:t>
              </a:r>
            </a:p>
            <a:p>
              <a:pPr algn="just"/>
              <a:r>
                <a:rPr lang="en-US" altLang="zh-CN" sz="3200" dirty="0">
                  <a:solidFill>
                    <a:schemeClr val="tx1"/>
                  </a:solidFill>
                  <a:latin typeface="Times New Roman" panose="02020603050405020304" pitchFamily="18" charset="0"/>
                  <a:cs typeface="Times New Roman" panose="02020603050405020304" pitchFamily="18" charset="0"/>
                </a:rPr>
                <a:t>The proposed IPSR method is conducted on the new arrived point cloud block only, while the PSR method needs to reconstruct the whole point cloud from scratch when a new point cloud block is provided. Our method saves a large amount of time than the PSR method.</a:t>
              </a:r>
            </a:p>
          </p:txBody>
        </p:sp>
      </p:grpSp>
      <p:pic>
        <p:nvPicPr>
          <p:cNvPr id="34" name="图片 33">
            <a:extLst>
              <a:ext uri="{FF2B5EF4-FFF2-40B4-BE49-F238E27FC236}">
                <a16:creationId xmlns:a16="http://schemas.microsoft.com/office/drawing/2014/main" id="{CE344FA5-3FA6-4D0A-A9AC-22A7CBC105D1}"/>
              </a:ext>
            </a:extLst>
          </p:cNvPr>
          <p:cNvPicPr>
            <a:picLocks noChangeAspect="1"/>
          </p:cNvPicPr>
          <p:nvPr/>
        </p:nvPicPr>
        <p:blipFill>
          <a:blip r:embed="rId4"/>
          <a:stretch>
            <a:fillRect/>
          </a:stretch>
        </p:blipFill>
        <p:spPr>
          <a:xfrm>
            <a:off x="16918931" y="16560000"/>
            <a:ext cx="14400000" cy="9121041"/>
          </a:xfrm>
          <a:prstGeom prst="rect">
            <a:avLst/>
          </a:prstGeom>
          <a:ln>
            <a:solidFill>
              <a:schemeClr val="tx1"/>
            </a:solidFill>
          </a:ln>
        </p:spPr>
      </p:pic>
      <p:pic>
        <p:nvPicPr>
          <p:cNvPr id="35" name="图片 34">
            <a:extLst>
              <a:ext uri="{FF2B5EF4-FFF2-40B4-BE49-F238E27FC236}">
                <a16:creationId xmlns:a16="http://schemas.microsoft.com/office/drawing/2014/main" id="{468DC677-34DB-46E3-BF62-5313C6A38748}"/>
              </a:ext>
            </a:extLst>
          </p:cNvPr>
          <p:cNvPicPr>
            <a:picLocks noChangeAspect="1"/>
          </p:cNvPicPr>
          <p:nvPr/>
        </p:nvPicPr>
        <p:blipFill>
          <a:blip r:embed="rId5"/>
          <a:stretch>
            <a:fillRect/>
          </a:stretch>
        </p:blipFill>
        <p:spPr>
          <a:xfrm>
            <a:off x="6840000" y="18720000"/>
            <a:ext cx="7920000" cy="6897783"/>
          </a:xfrm>
          <a:prstGeom prst="rect">
            <a:avLst/>
          </a:prstGeom>
          <a:ln>
            <a:solidFill>
              <a:schemeClr val="tx1"/>
            </a:solidFill>
          </a:ln>
        </p:spPr>
      </p:pic>
      <p:pic>
        <p:nvPicPr>
          <p:cNvPr id="36" name="图片 35">
            <a:extLst>
              <a:ext uri="{FF2B5EF4-FFF2-40B4-BE49-F238E27FC236}">
                <a16:creationId xmlns:a16="http://schemas.microsoft.com/office/drawing/2014/main" id="{86D548F9-FAFC-4634-AC74-3460599E6D9B}"/>
              </a:ext>
            </a:extLst>
          </p:cNvPr>
          <p:cNvPicPr>
            <a:picLocks noChangeAspect="1"/>
          </p:cNvPicPr>
          <p:nvPr/>
        </p:nvPicPr>
        <p:blipFill>
          <a:blip r:embed="rId6"/>
          <a:stretch>
            <a:fillRect/>
          </a:stretch>
        </p:blipFill>
        <p:spPr>
          <a:xfrm>
            <a:off x="16918931" y="27360000"/>
            <a:ext cx="14400000" cy="10518872"/>
          </a:xfrm>
          <a:prstGeom prst="rect">
            <a:avLst/>
          </a:prstGeom>
          <a:ln>
            <a:solidFill>
              <a:schemeClr val="tx1"/>
            </a:solidFill>
          </a:ln>
        </p:spPr>
      </p:pic>
      <p:sp>
        <p:nvSpPr>
          <p:cNvPr id="38" name="矩形 37">
            <a:extLst>
              <a:ext uri="{FF2B5EF4-FFF2-40B4-BE49-F238E27FC236}">
                <a16:creationId xmlns:a16="http://schemas.microsoft.com/office/drawing/2014/main" id="{96B77140-C471-4590-9947-58E9F86B8548}"/>
              </a:ext>
            </a:extLst>
          </p:cNvPr>
          <p:cNvSpPr/>
          <p:nvPr/>
        </p:nvSpPr>
        <p:spPr>
          <a:xfrm>
            <a:off x="1080000" y="16560000"/>
            <a:ext cx="14399644" cy="14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rtlCol="0" anchor="ctr"/>
          <a:lstStyle/>
          <a:p>
            <a:r>
              <a:rPr lang="en-US" altLang="zh-CN" sz="6000" b="1" dirty="0">
                <a:latin typeface="Times New Roman" panose="02020603050405020304" pitchFamily="18" charset="0"/>
                <a:cs typeface="Times New Roman" panose="02020603050405020304" pitchFamily="18" charset="0"/>
              </a:rPr>
              <a:t>Approach</a:t>
            </a:r>
            <a:endParaRPr lang="zh-CN" altLang="en-US" sz="6000" b="1" dirty="0">
              <a:latin typeface="Times New Roman" panose="02020603050405020304" pitchFamily="18" charset="0"/>
              <a:cs typeface="Times New Roman" panose="02020603050405020304" pitchFamily="18" charset="0"/>
            </a:endParaRPr>
          </a:p>
        </p:txBody>
      </p:sp>
      <p:sp>
        <p:nvSpPr>
          <p:cNvPr id="39" name="矩形 38">
            <a:extLst>
              <a:ext uri="{FF2B5EF4-FFF2-40B4-BE49-F238E27FC236}">
                <a16:creationId xmlns:a16="http://schemas.microsoft.com/office/drawing/2014/main" id="{11427F39-7968-4DE7-8043-7C23EE590B21}"/>
              </a:ext>
            </a:extLst>
          </p:cNvPr>
          <p:cNvSpPr/>
          <p:nvPr/>
        </p:nvSpPr>
        <p:spPr>
          <a:xfrm>
            <a:off x="1080357" y="18000000"/>
            <a:ext cx="14400000" cy="20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pPr algn="just"/>
            <a:endParaRPr lang="en-US" altLang="zh-CN" sz="3200" dirty="0">
              <a:solidFill>
                <a:schemeClr val="tx1"/>
              </a:solidFill>
              <a:latin typeface="Times New Roman" panose="02020603050405020304" pitchFamily="18" charset="0"/>
              <a:cs typeface="Times New Roman" panose="02020603050405020304" pitchFamily="18" charset="0"/>
            </a:endParaRPr>
          </a:p>
          <a:p>
            <a:pPr algn="just"/>
            <a:endParaRPr lang="en-US" altLang="zh-CN" sz="3200" dirty="0">
              <a:solidFill>
                <a:schemeClr val="tx1"/>
              </a:solidFill>
              <a:latin typeface="Times New Roman" panose="02020603050405020304" pitchFamily="18" charset="0"/>
              <a:cs typeface="Times New Roman" panose="02020603050405020304" pitchFamily="18" charset="0"/>
            </a:endParaRPr>
          </a:p>
          <a:p>
            <a:pPr algn="just"/>
            <a:endParaRPr lang="en-US" altLang="zh-CN" sz="3200" dirty="0">
              <a:solidFill>
                <a:schemeClr val="tx1"/>
              </a:solidFill>
              <a:latin typeface="Times New Roman" panose="02020603050405020304" pitchFamily="18" charset="0"/>
              <a:cs typeface="Times New Roman" panose="02020603050405020304" pitchFamily="18" charset="0"/>
            </a:endParaRPr>
          </a:p>
          <a:p>
            <a:pPr algn="just"/>
            <a:endParaRPr lang="en-US" altLang="zh-CN" sz="3200" dirty="0">
              <a:solidFill>
                <a:schemeClr val="tx1"/>
              </a:solidFill>
              <a:latin typeface="Times New Roman" panose="02020603050405020304" pitchFamily="18" charset="0"/>
              <a:cs typeface="Times New Roman" panose="02020603050405020304" pitchFamily="18" charset="0"/>
            </a:endParaRPr>
          </a:p>
          <a:p>
            <a:pPr algn="just"/>
            <a:endParaRPr lang="en-US" altLang="zh-CN" sz="3200" dirty="0">
              <a:solidFill>
                <a:schemeClr val="tx1"/>
              </a:solidFill>
              <a:latin typeface="Times New Roman" panose="02020603050405020304" pitchFamily="18" charset="0"/>
              <a:cs typeface="Times New Roman" panose="02020603050405020304" pitchFamily="18" charset="0"/>
            </a:endParaRPr>
          </a:p>
          <a:p>
            <a:pPr algn="just"/>
            <a:endParaRPr lang="en-US" altLang="zh-CN" sz="3200" dirty="0">
              <a:solidFill>
                <a:schemeClr val="tx1"/>
              </a:solidFill>
              <a:latin typeface="Times New Roman" panose="02020603050405020304" pitchFamily="18" charset="0"/>
              <a:cs typeface="Times New Roman" panose="02020603050405020304" pitchFamily="18" charset="0"/>
            </a:endParaRPr>
          </a:p>
          <a:p>
            <a:pPr algn="just"/>
            <a:endParaRPr lang="en-US" altLang="zh-CN" sz="3200" dirty="0">
              <a:solidFill>
                <a:schemeClr val="tx1"/>
              </a:solidFill>
              <a:latin typeface="Times New Roman" panose="02020603050405020304" pitchFamily="18" charset="0"/>
              <a:cs typeface="Times New Roman" panose="02020603050405020304" pitchFamily="18" charset="0"/>
            </a:endParaRPr>
          </a:p>
          <a:p>
            <a:pPr algn="just"/>
            <a:endParaRPr lang="en-US" altLang="zh-CN" sz="3200" dirty="0">
              <a:solidFill>
                <a:schemeClr val="tx1"/>
              </a:solidFill>
              <a:latin typeface="Times New Roman" panose="02020603050405020304" pitchFamily="18" charset="0"/>
              <a:cs typeface="Times New Roman" panose="02020603050405020304" pitchFamily="18" charset="0"/>
            </a:endParaRPr>
          </a:p>
          <a:p>
            <a:pPr algn="just"/>
            <a:endParaRPr lang="en-US" altLang="zh-CN" sz="3200" dirty="0">
              <a:solidFill>
                <a:schemeClr val="tx1"/>
              </a:solidFill>
              <a:latin typeface="Times New Roman" panose="02020603050405020304" pitchFamily="18" charset="0"/>
              <a:cs typeface="Times New Roman" panose="02020603050405020304" pitchFamily="18" charset="0"/>
            </a:endParaRPr>
          </a:p>
          <a:p>
            <a:pPr algn="just"/>
            <a:endParaRPr lang="en-US" altLang="zh-CN" sz="3200" dirty="0">
              <a:solidFill>
                <a:schemeClr val="tx1"/>
              </a:solidFill>
              <a:latin typeface="Times New Roman" panose="02020603050405020304" pitchFamily="18" charset="0"/>
              <a:cs typeface="Times New Roman" panose="02020603050405020304" pitchFamily="18" charset="0"/>
            </a:endParaRPr>
          </a:p>
          <a:p>
            <a:pPr algn="just"/>
            <a:endParaRPr lang="en-US" altLang="zh-CN" sz="3200" dirty="0">
              <a:solidFill>
                <a:schemeClr val="tx1"/>
              </a:solidFill>
              <a:latin typeface="Times New Roman" panose="02020603050405020304" pitchFamily="18" charset="0"/>
              <a:cs typeface="Times New Roman" panose="02020603050405020304" pitchFamily="18" charset="0"/>
            </a:endParaRPr>
          </a:p>
          <a:p>
            <a:pPr algn="just"/>
            <a:endParaRPr lang="en-US" altLang="zh-CN" sz="3200" dirty="0">
              <a:solidFill>
                <a:schemeClr val="tx1"/>
              </a:solidFill>
              <a:latin typeface="Times New Roman" panose="02020603050405020304" pitchFamily="18" charset="0"/>
              <a:cs typeface="Times New Roman" panose="02020603050405020304" pitchFamily="18" charset="0"/>
            </a:endParaRPr>
          </a:p>
          <a:p>
            <a:pPr algn="just"/>
            <a:endParaRPr lang="en-US" altLang="zh-CN" sz="3200" dirty="0">
              <a:solidFill>
                <a:schemeClr val="tx1"/>
              </a:solidFill>
              <a:latin typeface="Times New Roman" panose="02020603050405020304" pitchFamily="18" charset="0"/>
              <a:cs typeface="Times New Roman" panose="02020603050405020304" pitchFamily="18" charset="0"/>
            </a:endParaRPr>
          </a:p>
          <a:p>
            <a:pPr algn="just"/>
            <a:endParaRPr lang="en-US" altLang="zh-CN" sz="3200" dirty="0">
              <a:solidFill>
                <a:schemeClr val="tx1"/>
              </a:solidFill>
              <a:latin typeface="Times New Roman" panose="02020603050405020304" pitchFamily="18" charset="0"/>
              <a:cs typeface="Times New Roman" panose="02020603050405020304" pitchFamily="18" charset="0"/>
            </a:endParaRPr>
          </a:p>
          <a:p>
            <a:pPr algn="just"/>
            <a:endParaRPr lang="en-US" altLang="zh-CN" sz="3200" dirty="0">
              <a:solidFill>
                <a:schemeClr val="tx1"/>
              </a:solidFill>
              <a:latin typeface="Times New Roman" panose="02020603050405020304" pitchFamily="18" charset="0"/>
              <a:cs typeface="Times New Roman" panose="02020603050405020304" pitchFamily="18" charset="0"/>
            </a:endParaRPr>
          </a:p>
          <a:p>
            <a:pPr algn="just"/>
            <a:endParaRPr lang="en-US" altLang="zh-CN" sz="3200" dirty="0">
              <a:solidFill>
                <a:schemeClr val="tx1"/>
              </a:solidFill>
              <a:latin typeface="Times New Roman" panose="02020603050405020304" pitchFamily="18" charset="0"/>
              <a:cs typeface="Times New Roman" panose="02020603050405020304" pitchFamily="18" charset="0"/>
            </a:endParaRPr>
          </a:p>
          <a:p>
            <a:pPr algn="just"/>
            <a:endParaRPr lang="en-US" altLang="zh-CN" sz="3200" dirty="0">
              <a:solidFill>
                <a:schemeClr val="tx1"/>
              </a:solidFill>
              <a:latin typeface="Times New Roman" panose="02020603050405020304" pitchFamily="18" charset="0"/>
              <a:cs typeface="Times New Roman" panose="02020603050405020304" pitchFamily="18" charset="0"/>
            </a:endParaRPr>
          </a:p>
          <a:p>
            <a:pPr algn="just"/>
            <a:endParaRPr lang="en-US" altLang="zh-CN" sz="3200" dirty="0">
              <a:solidFill>
                <a:schemeClr val="tx1"/>
              </a:solidFill>
              <a:latin typeface="Times New Roman" panose="02020603050405020304" pitchFamily="18" charset="0"/>
              <a:cs typeface="Times New Roman" panose="02020603050405020304" pitchFamily="18" charset="0"/>
            </a:endParaRPr>
          </a:p>
          <a:p>
            <a:pPr algn="just"/>
            <a:endParaRPr lang="en-US" altLang="zh-CN" sz="3200" dirty="0">
              <a:solidFill>
                <a:schemeClr val="tx1"/>
              </a:solidFill>
              <a:latin typeface="Times New Roman" panose="02020603050405020304" pitchFamily="18" charset="0"/>
              <a:cs typeface="Times New Roman" panose="02020603050405020304" pitchFamily="18" charset="0"/>
            </a:endParaRPr>
          </a:p>
          <a:p>
            <a:pPr algn="just"/>
            <a:endParaRPr lang="en-US" altLang="zh-CN" sz="3200" dirty="0">
              <a:solidFill>
                <a:schemeClr val="tx1"/>
              </a:solidFill>
              <a:latin typeface="Times New Roman" panose="02020603050405020304" pitchFamily="18" charset="0"/>
              <a:cs typeface="Times New Roman" panose="02020603050405020304" pitchFamily="18" charset="0"/>
            </a:endParaRPr>
          </a:p>
          <a:p>
            <a:pPr algn="just"/>
            <a:endParaRPr lang="en-US" altLang="zh-CN" sz="32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altLang="zh-CN" sz="3200" dirty="0">
                <a:solidFill>
                  <a:schemeClr val="tx1"/>
                </a:solidFill>
                <a:latin typeface="Times New Roman" panose="02020603050405020304" pitchFamily="18" charset="0"/>
                <a:cs typeface="Times New Roman" panose="02020603050405020304" pitchFamily="18" charset="0"/>
              </a:rPr>
              <a:t>Point Cloud Partition</a:t>
            </a:r>
          </a:p>
          <a:p>
            <a:pPr algn="just"/>
            <a:r>
              <a:rPr lang="en-US" altLang="zh-CN" sz="3200" dirty="0">
                <a:solidFill>
                  <a:schemeClr val="tx1"/>
                </a:solidFill>
                <a:latin typeface="Times New Roman" panose="02020603050405020304" pitchFamily="18" charset="0"/>
                <a:cs typeface="Times New Roman" panose="02020603050405020304" pitchFamily="18" charset="0"/>
              </a:rPr>
              <a:t>The whole point cloud is partitioned into a number of blocks of arbitrary size.</a:t>
            </a:r>
          </a:p>
          <a:p>
            <a:pPr marL="457200" indent="-457200" algn="just">
              <a:buFont typeface="Arial" panose="020B0604020202020204" pitchFamily="34" charset="0"/>
              <a:buChar char="•"/>
            </a:pPr>
            <a:r>
              <a:rPr lang="en-US" altLang="zh-CN" sz="3200" dirty="0">
                <a:solidFill>
                  <a:schemeClr val="tx1"/>
                </a:solidFill>
                <a:latin typeface="Times New Roman" panose="02020603050405020304" pitchFamily="18" charset="0"/>
                <a:cs typeface="Times New Roman" panose="02020603050405020304" pitchFamily="18" charset="0"/>
              </a:rPr>
              <a:t>Octree Nodes Classification</a:t>
            </a:r>
          </a:p>
          <a:p>
            <a:pPr algn="just"/>
            <a:r>
              <a:rPr lang="en-US" altLang="zh-CN" sz="3200" dirty="0">
                <a:solidFill>
                  <a:schemeClr val="tx1"/>
                </a:solidFill>
                <a:latin typeface="Times New Roman" panose="02020603050405020304" pitchFamily="18" charset="0"/>
                <a:cs typeface="Times New Roman" panose="02020603050405020304" pitchFamily="18" charset="0"/>
              </a:rPr>
              <a:t>The octree nodes are classified into categories: the Poisson nodes, the boundary nodes </a:t>
            </a:r>
            <a:r>
              <a:rPr lang="en-US" altLang="zh-CN" sz="3200">
                <a:solidFill>
                  <a:schemeClr val="tx1"/>
                </a:solidFill>
                <a:latin typeface="Times New Roman" panose="02020603050405020304" pitchFamily="18" charset="0"/>
                <a:cs typeface="Times New Roman" panose="02020603050405020304" pitchFamily="18" charset="0"/>
              </a:rPr>
              <a:t>and unused </a:t>
            </a:r>
            <a:r>
              <a:rPr lang="en-US" altLang="zh-CN" sz="3200" dirty="0">
                <a:solidFill>
                  <a:schemeClr val="tx1"/>
                </a:solidFill>
                <a:latin typeface="Times New Roman" panose="02020603050405020304" pitchFamily="18" charset="0"/>
                <a:cs typeface="Times New Roman" panose="02020603050405020304" pitchFamily="18" charset="0"/>
              </a:rPr>
              <a:t>nodes.</a:t>
            </a:r>
          </a:p>
          <a:p>
            <a:pPr marL="457200" indent="-457200" algn="just">
              <a:buFont typeface="Arial" panose="020B0604020202020204" pitchFamily="34" charset="0"/>
              <a:buChar char="•"/>
            </a:pPr>
            <a:r>
              <a:rPr lang="en-US" altLang="zh-CN" sz="3200" dirty="0">
                <a:solidFill>
                  <a:schemeClr val="tx1"/>
                </a:solidFill>
                <a:latin typeface="Times New Roman" panose="02020603050405020304" pitchFamily="18" charset="0"/>
                <a:cs typeface="Times New Roman" panose="02020603050405020304" pitchFamily="18" charset="0"/>
              </a:rPr>
              <a:t>Incremental Reconstruction with Boundary Constraints</a:t>
            </a:r>
          </a:p>
          <a:p>
            <a:pPr algn="just"/>
            <a:r>
              <a:rPr lang="en-US" altLang="zh-CN" sz="3200" dirty="0">
                <a:solidFill>
                  <a:schemeClr val="tx1"/>
                </a:solidFill>
                <a:latin typeface="Times New Roman" panose="02020603050405020304" pitchFamily="18" charset="0"/>
                <a:cs typeface="Times New Roman" panose="02020603050405020304" pitchFamily="18" charset="0"/>
              </a:rPr>
              <a:t>Let </a:t>
            </a:r>
            <a:r>
              <a:rPr lang="en-US" altLang="zh-CN" sz="3200" dirty="0">
                <a:solidFill>
                  <a:schemeClr val="bg1"/>
                </a:solidFill>
                <a:latin typeface="Times New Roman" panose="02020603050405020304" pitchFamily="18" charset="0"/>
                <a:cs typeface="Times New Roman" panose="02020603050405020304" pitchFamily="18" charset="0"/>
              </a:rPr>
              <a:t>__________</a:t>
            </a:r>
            <a:r>
              <a:rPr lang="en-US" altLang="zh-CN" sz="3200" dirty="0">
                <a:solidFill>
                  <a:schemeClr val="tx1"/>
                </a:solidFill>
                <a:latin typeface="Times New Roman" panose="02020603050405020304" pitchFamily="18" charset="0"/>
                <a:cs typeface="Times New Roman" panose="02020603050405020304" pitchFamily="18" charset="0"/>
              </a:rPr>
              <a:t> be the coefficients vector of the Poisson nodes, </a:t>
            </a:r>
            <a:r>
              <a:rPr lang="en-US" altLang="zh-CN" sz="3200" dirty="0">
                <a:solidFill>
                  <a:schemeClr val="bg1"/>
                </a:solidFill>
                <a:latin typeface="Times New Roman" panose="02020603050405020304" pitchFamily="18" charset="0"/>
                <a:cs typeface="Times New Roman" panose="02020603050405020304" pitchFamily="18" charset="0"/>
              </a:rPr>
              <a:t>__________</a:t>
            </a:r>
            <a:r>
              <a:rPr lang="en-US" altLang="zh-CN" sz="3200" dirty="0">
                <a:solidFill>
                  <a:schemeClr val="tx1"/>
                </a:solidFill>
                <a:latin typeface="Times New Roman" panose="02020603050405020304" pitchFamily="18" charset="0"/>
                <a:cs typeface="Times New Roman" panose="02020603050405020304" pitchFamily="18" charset="0"/>
              </a:rPr>
              <a:t> be the coefficients vector of the boundary nodes and </a:t>
            </a:r>
            <a:r>
              <a:rPr lang="en-US" altLang="zh-CN" sz="3200" dirty="0">
                <a:solidFill>
                  <a:schemeClr val="bg1"/>
                </a:solidFill>
                <a:latin typeface="Times New Roman" panose="02020603050405020304" pitchFamily="18" charset="0"/>
                <a:cs typeface="Times New Roman" panose="02020603050405020304" pitchFamily="18" charset="0"/>
              </a:rPr>
              <a:t>__________</a:t>
            </a:r>
            <a:r>
              <a:rPr lang="en-US" altLang="zh-CN" sz="3200" dirty="0">
                <a:solidFill>
                  <a:schemeClr val="tx1"/>
                </a:solidFill>
                <a:latin typeface="Times New Roman" panose="02020603050405020304" pitchFamily="18" charset="0"/>
                <a:cs typeface="Times New Roman" panose="02020603050405020304" pitchFamily="18" charset="0"/>
              </a:rPr>
              <a:t> be the coefficients vector of the unused nodes.</a:t>
            </a:r>
          </a:p>
          <a:p>
            <a:pPr algn="just"/>
            <a:r>
              <a:rPr lang="en-US" altLang="zh-CN" sz="3200" dirty="0">
                <a:solidFill>
                  <a:schemeClr val="tx1"/>
                </a:solidFill>
                <a:latin typeface="Times New Roman" panose="02020603050405020304" pitchFamily="18" charset="0"/>
                <a:cs typeface="Times New Roman" panose="02020603050405020304" pitchFamily="18" charset="0"/>
              </a:rPr>
              <a:t>Let </a:t>
            </a:r>
            <a:r>
              <a:rPr lang="en-US" altLang="zh-CN" sz="3200" dirty="0">
                <a:solidFill>
                  <a:schemeClr val="bg1"/>
                </a:solidFill>
                <a:latin typeface="Times New Roman" panose="02020603050405020304" pitchFamily="18" charset="0"/>
                <a:cs typeface="Times New Roman" panose="02020603050405020304" pitchFamily="18" charset="0"/>
              </a:rPr>
              <a:t>____</a:t>
            </a:r>
            <a:r>
              <a:rPr lang="en-US" altLang="zh-CN" sz="3200" dirty="0">
                <a:solidFill>
                  <a:schemeClr val="tx1"/>
                </a:solidFill>
                <a:latin typeface="Times New Roman" panose="02020603050405020304" pitchFamily="18" charset="0"/>
                <a:cs typeface="Times New Roman" panose="02020603050405020304" pitchFamily="18" charset="0"/>
              </a:rPr>
              <a:t> and </a:t>
            </a:r>
            <a:r>
              <a:rPr lang="en-US" altLang="zh-CN" sz="3200" dirty="0">
                <a:solidFill>
                  <a:schemeClr val="bg1"/>
                </a:solidFill>
                <a:latin typeface="Times New Roman" panose="02020603050405020304" pitchFamily="18" charset="0"/>
                <a:cs typeface="Times New Roman" panose="02020603050405020304" pitchFamily="18" charset="0"/>
              </a:rPr>
              <a:t>____</a:t>
            </a:r>
            <a:r>
              <a:rPr lang="en-US" altLang="zh-CN" sz="3200" dirty="0">
                <a:solidFill>
                  <a:schemeClr val="tx1"/>
                </a:solidFill>
                <a:latin typeface="Times New Roman" panose="02020603050405020304" pitchFamily="18" charset="0"/>
                <a:cs typeface="Times New Roman" panose="02020603050405020304" pitchFamily="18" charset="0"/>
              </a:rPr>
              <a:t> denote the true values, which are used as the boundary constraints.</a:t>
            </a:r>
          </a:p>
          <a:p>
            <a:pPr algn="just"/>
            <a:r>
              <a:rPr lang="en-US" altLang="zh-CN" sz="3200" dirty="0">
                <a:solidFill>
                  <a:schemeClr val="tx1"/>
                </a:solidFill>
                <a:latin typeface="Times New Roman" panose="02020603050405020304" pitchFamily="18" charset="0"/>
                <a:cs typeface="Times New Roman" panose="02020603050405020304" pitchFamily="18" charset="0"/>
              </a:rPr>
              <a:t>Accordingly, the Poisson equation with boundary constraint of our IPSR method can be formulated as:</a:t>
            </a:r>
          </a:p>
          <a:p>
            <a:pPr algn="just"/>
            <a:endParaRPr lang="en-US" altLang="zh-CN" sz="3200" dirty="0">
              <a:solidFill>
                <a:schemeClr val="tx1"/>
              </a:solidFill>
              <a:latin typeface="Times New Roman" panose="02020603050405020304" pitchFamily="18" charset="0"/>
              <a:cs typeface="Times New Roman" panose="02020603050405020304" pitchFamily="18" charset="0"/>
            </a:endParaRPr>
          </a:p>
          <a:p>
            <a:pPr algn="just"/>
            <a:endParaRPr lang="en-US" altLang="zh-CN" sz="3200" dirty="0">
              <a:solidFill>
                <a:schemeClr val="tx1"/>
              </a:solidFill>
              <a:latin typeface="Times New Roman" panose="02020603050405020304" pitchFamily="18" charset="0"/>
              <a:cs typeface="Times New Roman" panose="02020603050405020304" pitchFamily="18" charset="0"/>
            </a:endParaRPr>
          </a:p>
          <a:p>
            <a:pPr algn="just"/>
            <a:endParaRPr lang="en-US" altLang="zh-CN" sz="3200" dirty="0">
              <a:solidFill>
                <a:schemeClr val="tx1"/>
              </a:solidFill>
              <a:latin typeface="Times New Roman" panose="02020603050405020304" pitchFamily="18" charset="0"/>
              <a:cs typeface="Times New Roman" panose="02020603050405020304" pitchFamily="18" charset="0"/>
            </a:endParaRPr>
          </a:p>
          <a:p>
            <a:pPr algn="just"/>
            <a:endParaRPr lang="en-US" altLang="zh-CN" sz="3200" dirty="0">
              <a:solidFill>
                <a:schemeClr val="tx1"/>
              </a:solidFill>
              <a:latin typeface="Times New Roman" panose="02020603050405020304" pitchFamily="18" charset="0"/>
              <a:cs typeface="Times New Roman" panose="02020603050405020304" pitchFamily="18" charset="0"/>
            </a:endParaRPr>
          </a:p>
          <a:p>
            <a:pPr algn="just"/>
            <a:endParaRPr lang="en-US" altLang="zh-CN" sz="3200" dirty="0">
              <a:solidFill>
                <a:schemeClr val="tx1"/>
              </a:solidFill>
              <a:latin typeface="Times New Roman" panose="02020603050405020304" pitchFamily="18" charset="0"/>
              <a:cs typeface="Times New Roman" panose="02020603050405020304" pitchFamily="18" charset="0"/>
            </a:endParaRPr>
          </a:p>
          <a:p>
            <a:pPr algn="just"/>
            <a:endParaRPr lang="en-US" altLang="zh-CN" sz="3200" dirty="0">
              <a:solidFill>
                <a:schemeClr val="tx1"/>
              </a:solidFill>
              <a:latin typeface="Times New Roman" panose="02020603050405020304" pitchFamily="18" charset="0"/>
              <a:cs typeface="Times New Roman" panose="02020603050405020304" pitchFamily="18" charset="0"/>
            </a:endParaRPr>
          </a:p>
          <a:p>
            <a:pPr algn="just"/>
            <a:r>
              <a:rPr lang="en-US" altLang="zh-CN" sz="3200" dirty="0">
                <a:solidFill>
                  <a:schemeClr val="tx1"/>
                </a:solidFill>
                <a:latin typeface="Times New Roman" panose="02020603050405020304" pitchFamily="18" charset="0"/>
                <a:cs typeface="Times New Roman" panose="02020603050405020304" pitchFamily="18" charset="0"/>
              </a:rPr>
              <a:t>It can be seen that x can be easily solved by the methods such as the conjugate gradient algorithm.</a:t>
            </a:r>
          </a:p>
        </p:txBody>
      </p:sp>
      <p:sp>
        <p:nvSpPr>
          <p:cNvPr id="41" name="矩形 40">
            <a:extLst>
              <a:ext uri="{FF2B5EF4-FFF2-40B4-BE49-F238E27FC236}">
                <a16:creationId xmlns:a16="http://schemas.microsoft.com/office/drawing/2014/main" id="{EB724656-7389-4D82-B7D8-9132697E328F}"/>
              </a:ext>
            </a:extLst>
          </p:cNvPr>
          <p:cNvSpPr/>
          <p:nvPr/>
        </p:nvSpPr>
        <p:spPr>
          <a:xfrm>
            <a:off x="16918931" y="25920000"/>
            <a:ext cx="14400000"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36000" rIns="180000" bIns="36000" numCol="1" spcCol="0" rtlCol="0" fromWordArt="0" anchor="ctr" anchorCtr="0" forceAA="0" compatLnSpc="1">
            <a:prstTxWarp prst="textNoShape">
              <a:avLst/>
            </a:prstTxWarp>
            <a:noAutofit/>
          </a:bodyPr>
          <a:lstStyle/>
          <a:p>
            <a:pPr algn="just"/>
            <a:r>
              <a:rPr lang="en-US" altLang="zh-CN" sz="3200" dirty="0">
                <a:solidFill>
                  <a:schemeClr val="tx1"/>
                </a:solidFill>
                <a:latin typeface="Times New Roman" panose="02020603050405020304" pitchFamily="18" charset="0"/>
                <a:cs typeface="Times New Roman" panose="02020603050405020304" pitchFamily="18" charset="0"/>
              </a:rPr>
              <a:t>Fig. 2: The pipeline of our IPSR method.</a:t>
            </a:r>
          </a:p>
        </p:txBody>
      </p:sp>
      <p:sp>
        <p:nvSpPr>
          <p:cNvPr id="42" name="矩形 41">
            <a:extLst>
              <a:ext uri="{FF2B5EF4-FFF2-40B4-BE49-F238E27FC236}">
                <a16:creationId xmlns:a16="http://schemas.microsoft.com/office/drawing/2014/main" id="{6F11B071-1235-454F-83D5-16097EA6E21F}"/>
              </a:ext>
            </a:extLst>
          </p:cNvPr>
          <p:cNvSpPr/>
          <p:nvPr/>
        </p:nvSpPr>
        <p:spPr>
          <a:xfrm>
            <a:off x="6840000" y="25920000"/>
            <a:ext cx="7920000" cy="14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just"/>
            <a:r>
              <a:rPr lang="en-US" altLang="zh-CN" sz="3200" dirty="0">
                <a:solidFill>
                  <a:schemeClr val="tx1"/>
                </a:solidFill>
                <a:latin typeface="Times New Roman" panose="02020603050405020304" pitchFamily="18" charset="0"/>
                <a:cs typeface="Times New Roman" panose="02020603050405020304" pitchFamily="18" charset="0"/>
              </a:rPr>
              <a:t>Fig. 1: Our IPSR method can incrementally and seamlessly reconstruct surface meshes from a series of neighboring point cloud blocks. </a:t>
            </a:r>
          </a:p>
        </p:txBody>
      </p:sp>
      <p:sp>
        <p:nvSpPr>
          <p:cNvPr id="43" name="矩形 42">
            <a:extLst>
              <a:ext uri="{FF2B5EF4-FFF2-40B4-BE49-F238E27FC236}">
                <a16:creationId xmlns:a16="http://schemas.microsoft.com/office/drawing/2014/main" id="{1381B48E-3972-424E-94BE-FFFF3A4A7399}"/>
              </a:ext>
            </a:extLst>
          </p:cNvPr>
          <p:cNvSpPr/>
          <p:nvPr/>
        </p:nvSpPr>
        <p:spPr>
          <a:xfrm>
            <a:off x="16920000" y="38160000"/>
            <a:ext cx="14400000"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36000" rIns="180000" bIns="36000" numCol="1" spcCol="0" rtlCol="0" fromWordArt="0" anchor="ctr" anchorCtr="0" forceAA="0" compatLnSpc="1">
            <a:prstTxWarp prst="textNoShape">
              <a:avLst/>
            </a:prstTxWarp>
            <a:noAutofit/>
          </a:bodyPr>
          <a:lstStyle/>
          <a:p>
            <a:pPr algn="just"/>
            <a:r>
              <a:rPr lang="en-US" altLang="zh-CN" sz="3200" dirty="0">
                <a:solidFill>
                  <a:schemeClr val="tx1"/>
                </a:solidFill>
                <a:latin typeface="Times New Roman" panose="02020603050405020304" pitchFamily="18" charset="0"/>
                <a:cs typeface="Times New Roman" panose="02020603050405020304" pitchFamily="18" charset="0"/>
              </a:rPr>
              <a:t>Fig. 3: Comparison between our IPSR method and the original PSR method.</a:t>
            </a:r>
          </a:p>
        </p:txBody>
      </p:sp>
      <p:sp>
        <p:nvSpPr>
          <p:cNvPr id="44" name="矩形 43">
            <a:extLst>
              <a:ext uri="{FF2B5EF4-FFF2-40B4-BE49-F238E27FC236}">
                <a16:creationId xmlns:a16="http://schemas.microsoft.com/office/drawing/2014/main" id="{815A7802-9EEF-41F6-838C-9A7F9E5F18B9}"/>
              </a:ext>
            </a:extLst>
          </p:cNvPr>
          <p:cNvSpPr/>
          <p:nvPr/>
        </p:nvSpPr>
        <p:spPr>
          <a:xfrm>
            <a:off x="1080000" y="39600000"/>
            <a:ext cx="4319644" cy="14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rtlCol="0" anchor="ctr"/>
          <a:lstStyle/>
          <a:p>
            <a:r>
              <a:rPr lang="en-US" altLang="zh-CN" sz="6000" b="1" dirty="0">
                <a:latin typeface="Times New Roman" panose="02020603050405020304" pitchFamily="18" charset="0"/>
                <a:cs typeface="Times New Roman" panose="02020603050405020304" pitchFamily="18" charset="0"/>
              </a:rPr>
              <a:t>References</a:t>
            </a:r>
            <a:endParaRPr lang="zh-CN" altLang="en-US" sz="6000" b="1" dirty="0">
              <a:latin typeface="Times New Roman" panose="02020603050405020304" pitchFamily="18" charset="0"/>
              <a:cs typeface="Times New Roman" panose="02020603050405020304" pitchFamily="18" charset="0"/>
            </a:endParaRPr>
          </a:p>
        </p:txBody>
      </p:sp>
      <p:sp>
        <p:nvSpPr>
          <p:cNvPr id="45" name="矩形 44">
            <a:extLst>
              <a:ext uri="{FF2B5EF4-FFF2-40B4-BE49-F238E27FC236}">
                <a16:creationId xmlns:a16="http://schemas.microsoft.com/office/drawing/2014/main" id="{FED5AC95-40A4-447B-909C-57E5A28A816D}"/>
              </a:ext>
            </a:extLst>
          </p:cNvPr>
          <p:cNvSpPr/>
          <p:nvPr/>
        </p:nvSpPr>
        <p:spPr>
          <a:xfrm>
            <a:off x="5399999" y="39600000"/>
            <a:ext cx="25918931" cy="144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0" tIns="180000" rIns="360000" bIns="180000" rtlCol="0" anchor="ctr"/>
          <a:lstStyle/>
          <a:p>
            <a:pPr algn="just">
              <a:lnSpc>
                <a:spcPct val="150000"/>
              </a:lnSpc>
            </a:pPr>
            <a:r>
              <a:rPr lang="en-US" altLang="zh-CN" sz="2800" dirty="0">
                <a:solidFill>
                  <a:schemeClr val="tx1"/>
                </a:solidFill>
                <a:latin typeface="Times New Roman" panose="02020603050405020304" pitchFamily="18" charset="0"/>
                <a:cs typeface="Times New Roman" panose="02020603050405020304" pitchFamily="18" charset="0"/>
              </a:rPr>
              <a:t>[.] </a:t>
            </a:r>
            <a:r>
              <a:rPr lang="en-US" altLang="zh-CN" sz="2800" dirty="0" err="1">
                <a:solidFill>
                  <a:schemeClr val="tx1"/>
                </a:solidFill>
                <a:latin typeface="Times New Roman" panose="02020603050405020304" pitchFamily="18" charset="0"/>
                <a:cs typeface="Times New Roman" panose="02020603050405020304" pitchFamily="18" charset="0"/>
              </a:rPr>
              <a:t>Kazhdan</a:t>
            </a:r>
            <a:r>
              <a:rPr lang="en-US" altLang="zh-CN" sz="2800" dirty="0">
                <a:solidFill>
                  <a:schemeClr val="tx1"/>
                </a:solidFill>
                <a:latin typeface="Times New Roman" panose="02020603050405020304" pitchFamily="18" charset="0"/>
                <a:cs typeface="Times New Roman" panose="02020603050405020304" pitchFamily="18" charset="0"/>
              </a:rPr>
              <a:t>, M., Bolitho, M., Hoppe, H.: Poisson surface reconstruction. </a:t>
            </a:r>
            <a:r>
              <a:rPr lang="en-US" altLang="zh-CN" sz="2800" dirty="0" err="1">
                <a:solidFill>
                  <a:schemeClr val="tx1"/>
                </a:solidFill>
                <a:latin typeface="Times New Roman" panose="02020603050405020304" pitchFamily="18" charset="0"/>
                <a:cs typeface="Times New Roman" panose="02020603050405020304" pitchFamily="18" charset="0"/>
              </a:rPr>
              <a:t>Eurographics</a:t>
            </a:r>
            <a:r>
              <a:rPr lang="en-US" altLang="zh-CN" sz="2800" dirty="0">
                <a:solidFill>
                  <a:schemeClr val="tx1"/>
                </a:solidFill>
                <a:latin typeface="Times New Roman" panose="02020603050405020304" pitchFamily="18" charset="0"/>
                <a:cs typeface="Times New Roman" panose="02020603050405020304" pitchFamily="18" charset="0"/>
              </a:rPr>
              <a:t> Symposium on Geometry Processing.</a:t>
            </a:r>
          </a:p>
          <a:p>
            <a:pPr algn="just">
              <a:lnSpc>
                <a:spcPct val="150000"/>
              </a:lnSpc>
            </a:pPr>
            <a:r>
              <a:rPr lang="en-US" altLang="zh-CN" sz="2800" dirty="0">
                <a:solidFill>
                  <a:schemeClr val="tx1"/>
                </a:solidFill>
                <a:latin typeface="Times New Roman" panose="02020603050405020304" pitchFamily="18" charset="0"/>
                <a:cs typeface="Times New Roman" panose="02020603050405020304" pitchFamily="18" charset="0"/>
              </a:rPr>
              <a:t>[.] Berger, M., Levine, J.A., </a:t>
            </a:r>
            <a:r>
              <a:rPr lang="en-US" altLang="zh-CN" sz="2800" dirty="0" err="1">
                <a:solidFill>
                  <a:schemeClr val="tx1"/>
                </a:solidFill>
                <a:latin typeface="Times New Roman" panose="02020603050405020304" pitchFamily="18" charset="0"/>
                <a:cs typeface="Times New Roman" panose="02020603050405020304" pitchFamily="18" charset="0"/>
              </a:rPr>
              <a:t>Nonato</a:t>
            </a:r>
            <a:r>
              <a:rPr lang="en-US" altLang="zh-CN" sz="2800" dirty="0">
                <a:solidFill>
                  <a:schemeClr val="tx1"/>
                </a:solidFill>
                <a:latin typeface="Times New Roman" panose="02020603050405020304" pitchFamily="18" charset="0"/>
                <a:cs typeface="Times New Roman" panose="02020603050405020304" pitchFamily="18" charset="0"/>
              </a:rPr>
              <a:t>, L.G., </a:t>
            </a:r>
            <a:r>
              <a:rPr lang="en-US" altLang="zh-CN" sz="2800" dirty="0" err="1">
                <a:solidFill>
                  <a:schemeClr val="tx1"/>
                </a:solidFill>
                <a:latin typeface="Times New Roman" panose="02020603050405020304" pitchFamily="18" charset="0"/>
                <a:cs typeface="Times New Roman" panose="02020603050405020304" pitchFamily="18" charset="0"/>
              </a:rPr>
              <a:t>Taubin</a:t>
            </a:r>
            <a:r>
              <a:rPr lang="en-US" altLang="zh-CN" sz="2800" dirty="0">
                <a:solidFill>
                  <a:schemeClr val="tx1"/>
                </a:solidFill>
                <a:latin typeface="Times New Roman" panose="02020603050405020304" pitchFamily="18" charset="0"/>
                <a:cs typeface="Times New Roman" panose="02020603050405020304" pitchFamily="18" charset="0"/>
              </a:rPr>
              <a:t>, G., Silva, C.T.: A benchmark for surface reconstruction. ACM Transactions on Graphics.</a:t>
            </a:r>
          </a:p>
        </p:txBody>
      </p:sp>
      <p:sp>
        <p:nvSpPr>
          <p:cNvPr id="46" name="矩形 45">
            <a:extLst>
              <a:ext uri="{FF2B5EF4-FFF2-40B4-BE49-F238E27FC236}">
                <a16:creationId xmlns:a16="http://schemas.microsoft.com/office/drawing/2014/main" id="{F8D0D403-2EC3-4E72-9CF9-D68E0B2027EE}"/>
              </a:ext>
            </a:extLst>
          </p:cNvPr>
          <p:cNvSpPr/>
          <p:nvPr/>
        </p:nvSpPr>
        <p:spPr>
          <a:xfrm>
            <a:off x="1079999" y="18000000"/>
            <a:ext cx="5040000" cy="10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180000" rIns="180000" bIns="180000" rtlCol="0" anchor="t"/>
          <a:lstStyle/>
          <a:p>
            <a:pPr algn="just"/>
            <a:r>
              <a:rPr lang="en-US" altLang="zh-CN" sz="3200" dirty="0">
                <a:solidFill>
                  <a:schemeClr val="tx1"/>
                </a:solidFill>
                <a:latin typeface="Times New Roman" panose="02020603050405020304" pitchFamily="18" charset="0"/>
                <a:cs typeface="Times New Roman" panose="02020603050405020304" pitchFamily="18" charset="0"/>
              </a:rPr>
              <a:t>Our method is specially designed such that it can perform the reconstruction process in an incremental manner.</a:t>
            </a:r>
          </a:p>
          <a:p>
            <a:pPr algn="just"/>
            <a:r>
              <a:rPr lang="en-US" altLang="zh-CN" sz="3200" dirty="0">
                <a:solidFill>
                  <a:schemeClr val="tx1"/>
                </a:solidFill>
                <a:latin typeface="Times New Roman" panose="02020603050405020304" pitchFamily="18" charset="0"/>
                <a:cs typeface="Times New Roman" panose="02020603050405020304" pitchFamily="18" charset="0"/>
              </a:rPr>
              <a:t>It is very flexible and resource saving with comparable reconstruction accuracy to the original PSR method.</a:t>
            </a:r>
          </a:p>
          <a:p>
            <a:pPr algn="just"/>
            <a:r>
              <a:rPr lang="en-US" altLang="zh-CN" sz="3200" dirty="0">
                <a:solidFill>
                  <a:schemeClr val="tx1"/>
                </a:solidFill>
                <a:latin typeface="Times New Roman" panose="02020603050405020304" pitchFamily="18" charset="0"/>
                <a:cs typeface="Times New Roman" panose="02020603050405020304" pitchFamily="18" charset="0"/>
              </a:rPr>
              <a:t>In our method, the overall implicit function is reconstructed seamlessly in a divided and progressive way.</a:t>
            </a:r>
          </a:p>
          <a:p>
            <a:pPr algn="just"/>
            <a:r>
              <a:rPr lang="en-US" altLang="zh-CN" sz="3200" dirty="0">
                <a:solidFill>
                  <a:schemeClr val="tx1"/>
                </a:solidFill>
                <a:latin typeface="Times New Roman" panose="02020603050405020304" pitchFamily="18" charset="0"/>
                <a:cs typeface="Times New Roman" panose="02020603050405020304" pitchFamily="18" charset="0"/>
              </a:rPr>
              <a:t>The underlying mathematical model behind our method is a Poisson equation with well designed boundary constraints.</a:t>
            </a:r>
          </a:p>
          <a:p>
            <a:pPr algn="just"/>
            <a:endParaRPr lang="en-US" altLang="zh-CN" sz="3200" dirty="0">
              <a:solidFill>
                <a:schemeClr val="tx1"/>
              </a:solidFill>
              <a:latin typeface="Times New Roman" panose="02020603050405020304" pitchFamily="18" charset="0"/>
              <a:cs typeface="Times New Roman" panose="02020603050405020304" pitchFamily="18" charset="0"/>
            </a:endParaRPr>
          </a:p>
        </p:txBody>
      </p:sp>
      <p:pic>
        <p:nvPicPr>
          <p:cNvPr id="54" name="图形 53">
            <a:extLst>
              <a:ext uri="{FF2B5EF4-FFF2-40B4-BE49-F238E27FC236}">
                <a16:creationId xmlns:a16="http://schemas.microsoft.com/office/drawing/2014/main" id="{86CEF434-20C2-413C-BDB0-3CCF65C4FFF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040063" y="31392000"/>
            <a:ext cx="1760220" cy="523875"/>
          </a:xfrm>
          <a:prstGeom prst="rect">
            <a:avLst/>
          </a:prstGeom>
        </p:spPr>
      </p:pic>
      <p:pic>
        <p:nvPicPr>
          <p:cNvPr id="55" name="图形 54">
            <a:extLst>
              <a:ext uri="{FF2B5EF4-FFF2-40B4-BE49-F238E27FC236}">
                <a16:creationId xmlns:a16="http://schemas.microsoft.com/office/drawing/2014/main" id="{7DF24877-BC9C-4631-8F6A-1ECE97E9716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2226802" y="31383013"/>
            <a:ext cx="1760220" cy="493720"/>
          </a:xfrm>
          <a:prstGeom prst="rect">
            <a:avLst/>
          </a:prstGeom>
        </p:spPr>
      </p:pic>
      <p:pic>
        <p:nvPicPr>
          <p:cNvPr id="56" name="图形 55">
            <a:extLst>
              <a:ext uri="{FF2B5EF4-FFF2-40B4-BE49-F238E27FC236}">
                <a16:creationId xmlns:a16="http://schemas.microsoft.com/office/drawing/2014/main" id="{3C0EA1A5-2C0A-41B4-BFBA-97A3DA89CB4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9218906" y="31854435"/>
            <a:ext cx="1760220" cy="476294"/>
          </a:xfrm>
          <a:prstGeom prst="rect">
            <a:avLst/>
          </a:prstGeom>
        </p:spPr>
      </p:pic>
      <p:pic>
        <p:nvPicPr>
          <p:cNvPr id="57" name="图形 56">
            <a:extLst>
              <a:ext uri="{FF2B5EF4-FFF2-40B4-BE49-F238E27FC236}">
                <a16:creationId xmlns:a16="http://schemas.microsoft.com/office/drawing/2014/main" id="{8D585702-22D6-4F58-B2C3-B3284F7CD2C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2159860" y="32804328"/>
            <a:ext cx="449035" cy="523875"/>
          </a:xfrm>
          <a:prstGeom prst="rect">
            <a:avLst/>
          </a:prstGeom>
        </p:spPr>
      </p:pic>
      <p:pic>
        <p:nvPicPr>
          <p:cNvPr id="60" name="图形 59">
            <a:extLst>
              <a:ext uri="{FF2B5EF4-FFF2-40B4-BE49-F238E27FC236}">
                <a16:creationId xmlns:a16="http://schemas.microsoft.com/office/drawing/2014/main" id="{CEAE678E-F70E-482C-9235-E7FDA42B220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3673831" y="32841747"/>
            <a:ext cx="449035" cy="449035"/>
          </a:xfrm>
          <a:prstGeom prst="rect">
            <a:avLst/>
          </a:prstGeom>
        </p:spPr>
      </p:pic>
      <p:pic>
        <p:nvPicPr>
          <p:cNvPr id="61" name="图片 60">
            <a:extLst>
              <a:ext uri="{FF2B5EF4-FFF2-40B4-BE49-F238E27FC236}">
                <a16:creationId xmlns:a16="http://schemas.microsoft.com/office/drawing/2014/main" id="{930F3B70-857F-496C-9DBB-12862516535D}"/>
              </a:ext>
            </a:extLst>
          </p:cNvPr>
          <p:cNvPicPr>
            <a:picLocks noChangeAspect="1"/>
          </p:cNvPicPr>
          <p:nvPr/>
        </p:nvPicPr>
        <p:blipFill>
          <a:blip r:embed="rId17"/>
          <a:stretch>
            <a:fillRect/>
          </a:stretch>
        </p:blipFill>
        <p:spPr>
          <a:xfrm>
            <a:off x="5400000" y="34200000"/>
            <a:ext cx="4429125" cy="2871788"/>
          </a:xfrm>
          <a:prstGeom prst="rect">
            <a:avLst/>
          </a:prstGeom>
        </p:spPr>
      </p:pic>
    </p:spTree>
    <p:extLst>
      <p:ext uri="{BB962C8B-B14F-4D97-AF65-F5344CB8AC3E}">
        <p14:creationId xmlns:p14="http://schemas.microsoft.com/office/powerpoint/2010/main" val="133922879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TotalTime>
  <Words>677</Words>
  <Application>Microsoft Office PowerPoint</Application>
  <PresentationFormat>自定义</PresentationFormat>
  <Paragraphs>63</Paragraphs>
  <Slides>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等线</vt:lpstr>
      <vt:lpstr>等线 Light</vt:lpstr>
      <vt:lpstr>微软雅黑</vt:lpstr>
      <vt:lpstr>Arial</vt:lpstr>
      <vt:lpstr>Times New Roman</vt:lpstr>
      <vt:lpstr>Wingdings</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强 于</dc:creator>
  <cp:lastModifiedBy>强 于</cp:lastModifiedBy>
  <cp:revision>66</cp:revision>
  <dcterms:created xsi:type="dcterms:W3CDTF">2019-11-09T09:44:41Z</dcterms:created>
  <dcterms:modified xsi:type="dcterms:W3CDTF">2019-11-09T17:23:22Z</dcterms:modified>
</cp:coreProperties>
</file>