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3" r:id="rId19"/>
    <p:sldId id="267" r:id="rId20"/>
    <p:sldId id="276" r:id="rId21"/>
    <p:sldId id="277" r:id="rId22"/>
    <p:sldId id="282" r:id="rId23"/>
    <p:sldId id="279" r:id="rId24"/>
    <p:sldId id="280" r:id="rId25"/>
    <p:sldId id="281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434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  <a:defRPr sz="2600"/>
            </a:lvl2pPr>
            <a:lvl3pPr marL="0" indent="0">
              <a:spcBef>
                <a:spcPts val="0"/>
              </a:spcBef>
              <a:buSzTx/>
              <a:buNone/>
              <a:defRPr sz="2600"/>
            </a:lvl3pPr>
            <a:lvl4pPr marL="0" indent="0">
              <a:spcBef>
                <a:spcPts val="0"/>
              </a:spcBef>
              <a:buSzTx/>
              <a:buNone/>
              <a:defRPr sz="2600"/>
            </a:lvl4pPr>
            <a:lvl5pPr marL="0" indent="0">
              <a:spcBef>
                <a:spcPts val="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Line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idx="21"/>
          </p:nvPr>
        </p:nvSpPr>
        <p:spPr>
          <a:xfrm>
            <a:off x="6481167" y="-146050"/>
            <a:ext cx="6654801" cy="99042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112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2 Acim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ine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" name="Image"/>
          <p:cNvSpPr>
            <a:spLocks noGrp="1"/>
          </p:cNvSpPr>
          <p:nvPr>
            <p:ph type="pic" sz="half" idx="21"/>
          </p:nvPr>
        </p:nvSpPr>
        <p:spPr>
          <a:xfrm>
            <a:off x="6040708" y="1640743"/>
            <a:ext cx="6965737" cy="4651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7" name="Image"/>
          <p:cNvSpPr>
            <a:spLocks noGrp="1"/>
          </p:cNvSpPr>
          <p:nvPr>
            <p:ph type="pic" sz="half" idx="22"/>
          </p:nvPr>
        </p:nvSpPr>
        <p:spPr>
          <a:xfrm>
            <a:off x="330200" y="1701800"/>
            <a:ext cx="6960197" cy="46482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2 Acima Vertical 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Image"/>
          <p:cNvSpPr>
            <a:spLocks noGrp="1"/>
          </p:cNvSpPr>
          <p:nvPr>
            <p:ph type="pic" sz="half" idx="21"/>
          </p:nvPr>
        </p:nvSpPr>
        <p:spPr>
          <a:xfrm>
            <a:off x="-414201" y="1647535"/>
            <a:ext cx="7354056" cy="536364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8" name="Image"/>
          <p:cNvSpPr>
            <a:spLocks noGrp="1"/>
          </p:cNvSpPr>
          <p:nvPr>
            <p:ph type="pic" idx="22"/>
          </p:nvPr>
        </p:nvSpPr>
        <p:spPr>
          <a:xfrm>
            <a:off x="3792931" y="1077019"/>
            <a:ext cx="9012626" cy="601886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2 Acima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" name="Image"/>
          <p:cNvSpPr>
            <a:spLocks noGrp="1"/>
          </p:cNvSpPr>
          <p:nvPr>
            <p:ph type="pic" idx="21"/>
          </p:nvPr>
        </p:nvSpPr>
        <p:spPr>
          <a:xfrm>
            <a:off x="-800100" y="509193"/>
            <a:ext cx="11039774" cy="80518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9" name="Image"/>
          <p:cNvSpPr>
            <a:spLocks noGrp="1"/>
          </p:cNvSpPr>
          <p:nvPr>
            <p:ph type="pic" idx="22"/>
          </p:nvPr>
        </p:nvSpPr>
        <p:spPr>
          <a:xfrm>
            <a:off x="6615466" y="-234950"/>
            <a:ext cx="5998935" cy="89281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Acima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ine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" name="Image"/>
          <p:cNvSpPr>
            <a:spLocks noGrp="1"/>
          </p:cNvSpPr>
          <p:nvPr>
            <p:ph type="pic" sz="half" idx="21"/>
          </p:nvPr>
        </p:nvSpPr>
        <p:spPr>
          <a:xfrm>
            <a:off x="-3403600" y="1612900"/>
            <a:ext cx="8082196" cy="53975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1" name="Image"/>
          <p:cNvSpPr>
            <a:spLocks noGrp="1"/>
          </p:cNvSpPr>
          <p:nvPr>
            <p:ph type="pic" idx="22"/>
          </p:nvPr>
        </p:nvSpPr>
        <p:spPr>
          <a:xfrm>
            <a:off x="7009166" y="-1035050"/>
            <a:ext cx="5998935" cy="89281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2" name="Image"/>
          <p:cNvSpPr>
            <a:spLocks noGrp="1"/>
          </p:cNvSpPr>
          <p:nvPr>
            <p:ph type="pic" sz="half" idx="23"/>
          </p:nvPr>
        </p:nvSpPr>
        <p:spPr>
          <a:xfrm>
            <a:off x="3201348" y="1263662"/>
            <a:ext cx="7806387" cy="569354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mage"/>
          <p:cNvSpPr>
            <a:spLocks noGrp="1"/>
          </p:cNvSpPr>
          <p:nvPr>
            <p:ph type="pic" idx="21"/>
          </p:nvPr>
        </p:nvSpPr>
        <p:spPr>
          <a:xfrm>
            <a:off x="241300" y="305993"/>
            <a:ext cx="12522201" cy="9133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ine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" name="Line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" name="Image"/>
          <p:cNvSpPr>
            <a:spLocks noGrp="1"/>
          </p:cNvSpPr>
          <p:nvPr>
            <p:ph type="pic" idx="21"/>
          </p:nvPr>
        </p:nvSpPr>
        <p:spPr>
          <a:xfrm>
            <a:off x="506766" y="-234950"/>
            <a:ext cx="5998935" cy="89281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3" name="Image"/>
          <p:cNvSpPr>
            <a:spLocks noGrp="1"/>
          </p:cNvSpPr>
          <p:nvPr>
            <p:ph type="pic" sz="quarter" idx="22"/>
          </p:nvPr>
        </p:nvSpPr>
        <p:spPr>
          <a:xfrm>
            <a:off x="6634195" y="431800"/>
            <a:ext cx="5918201" cy="395232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4" name="Image"/>
          <p:cNvSpPr>
            <a:spLocks noGrp="1"/>
          </p:cNvSpPr>
          <p:nvPr>
            <p:ph type="pic" sz="half" idx="23"/>
          </p:nvPr>
        </p:nvSpPr>
        <p:spPr>
          <a:xfrm>
            <a:off x="5917141" y="4016137"/>
            <a:ext cx="6693960" cy="44704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4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ine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5" name="Line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Image"/>
          <p:cNvSpPr>
            <a:spLocks noGrp="1"/>
          </p:cNvSpPr>
          <p:nvPr>
            <p:ph type="pic" idx="21"/>
          </p:nvPr>
        </p:nvSpPr>
        <p:spPr>
          <a:xfrm>
            <a:off x="-800100" y="509193"/>
            <a:ext cx="11039774" cy="80518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7" name="Image"/>
          <p:cNvSpPr>
            <a:spLocks noGrp="1"/>
          </p:cNvSpPr>
          <p:nvPr>
            <p:ph type="pic" sz="quarter" idx="22"/>
          </p:nvPr>
        </p:nvSpPr>
        <p:spPr>
          <a:xfrm>
            <a:off x="8837910" y="3187700"/>
            <a:ext cx="3803386" cy="2540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8" name="Image"/>
          <p:cNvSpPr>
            <a:spLocks noGrp="1"/>
          </p:cNvSpPr>
          <p:nvPr>
            <p:ph type="pic" sz="quarter" idx="23"/>
          </p:nvPr>
        </p:nvSpPr>
        <p:spPr>
          <a:xfrm>
            <a:off x="8877302" y="5993009"/>
            <a:ext cx="3733801" cy="249352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9" name="Image"/>
          <p:cNvSpPr>
            <a:spLocks noGrp="1"/>
          </p:cNvSpPr>
          <p:nvPr>
            <p:ph type="pic" sz="quarter" idx="24"/>
          </p:nvPr>
        </p:nvSpPr>
        <p:spPr>
          <a:xfrm>
            <a:off x="9207500" y="-107950"/>
            <a:ext cx="3365500" cy="500881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 -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8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4800"/>
              </a:spcBef>
              <a:defRPr sz="2600"/>
            </a:lvl1pPr>
            <a:lvl2pPr marL="711200" indent="-266700">
              <a:spcBef>
                <a:spcPts val="4800"/>
              </a:spcBef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 -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112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 -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93090"/>
          <a:lstStyle>
            <a:lvl1pPr marL="266700" indent="-266700">
              <a:spcBef>
                <a:spcPts val="4800"/>
              </a:spcBef>
              <a:defRPr sz="2600"/>
            </a:lvl1pPr>
            <a:lvl2pPr marL="711200" indent="-266700">
              <a:spcBef>
                <a:spcPts val="4800"/>
              </a:spcBef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7200"/>
              </a:spcBef>
              <a:defRPr sz="2600"/>
            </a:lvl1pPr>
            <a:lvl2pPr marL="711200" indent="-266700">
              <a:spcBef>
                <a:spcPts val="7200"/>
              </a:spcBef>
              <a:defRPr sz="2600"/>
            </a:lvl2pPr>
            <a:lvl3pPr>
              <a:spcBef>
                <a:spcPts val="7200"/>
              </a:spcBef>
              <a:defRPr sz="2600"/>
            </a:lvl3pPr>
            <a:lvl4pPr>
              <a:spcBef>
                <a:spcPts val="7200"/>
              </a:spcBef>
              <a:defRPr sz="2600"/>
            </a:lvl4pPr>
            <a:lvl5pPr>
              <a:spcBef>
                <a:spcPts val="7200"/>
              </a:spcBef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"/>
          <p:cNvSpPr/>
          <p:nvPr/>
        </p:nvSpPr>
        <p:spPr>
          <a:xfrm>
            <a:off x="5691157" y="4406900"/>
            <a:ext cx="161579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omic Sans MS"/>
              </a:defRPr>
            </a:lvl1pPr>
          </a:lstStyle>
          <a:p>
            <a:r>
              <a:t>Texto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ine"/>
          <p:cNvSpPr/>
          <p:nvPr/>
        </p:nvSpPr>
        <p:spPr>
          <a:xfrm>
            <a:off x="7543800" y="7975600"/>
            <a:ext cx="0" cy="14225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Image"/>
          <p:cNvSpPr>
            <a:spLocks noGrp="1"/>
          </p:cNvSpPr>
          <p:nvPr>
            <p:ph type="pic" idx="21"/>
          </p:nvPr>
        </p:nvSpPr>
        <p:spPr>
          <a:xfrm>
            <a:off x="-101600" y="0"/>
            <a:ext cx="13106401" cy="875279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idx="21"/>
          </p:nvPr>
        </p:nvSpPr>
        <p:spPr>
          <a:xfrm>
            <a:off x="6481167" y="-146050"/>
            <a:ext cx="6654801" cy="99042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9pPr>
    </p:titleStyle>
    <p:bodyStyle>
      <a:lvl1pPr marL="317500" marR="0" indent="-3175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1pPr>
      <a:lvl2pPr marL="762000" marR="0" indent="-3175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2pPr>
      <a:lvl3pPr marL="1155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3pPr>
      <a:lvl4pPr marL="16002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4pPr>
      <a:lvl5pPr marL="2044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5pPr>
      <a:lvl6pPr marL="24892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6pPr>
      <a:lvl7pPr marL="2933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7pPr>
      <a:lvl8pPr marL="33782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8pPr>
      <a:lvl9pPr marL="3822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Hash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Hashing</a:t>
            </a:r>
          </a:p>
        </p:txBody>
      </p:sp>
      <p:sp>
        <p:nvSpPr>
          <p:cNvPr id="209" name="Carlos Alberto Ynoguti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Carlos Alberto Ynoguti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ondag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Sondagem</a:t>
            </a:r>
          </a:p>
        </p:txBody>
      </p:sp>
      <p:sp>
        <p:nvSpPr>
          <p:cNvPr id="241" name="No endereçamento aberto, quando há colisão, o elemento deve ser armazenado em uma outra posição da tabela hash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88925" indent="-288925" defTabSz="531622">
              <a:spcBef>
                <a:spcPts val="2700"/>
              </a:spcBef>
              <a:defRPr sz="3276"/>
            </a:pPr>
            <a:r>
              <a:t>No endereçamento aberto, quando há colisão, o elemento deve ser armazenado em uma outra posição da tabela hash.</a:t>
            </a:r>
          </a:p>
          <a:p>
            <a:pPr marL="288925" indent="-288925" defTabSz="531622">
              <a:spcBef>
                <a:spcPts val="2700"/>
              </a:spcBef>
              <a:defRPr sz="3276"/>
            </a:pPr>
            <a:r>
              <a:t>Se este já estiver ocupado, então deve-se procurar por uma segunda alternativa, e assim por diante. Este processo é chamado de sondagem.</a:t>
            </a:r>
          </a:p>
          <a:p>
            <a:pPr marL="288925" indent="-288925" defTabSz="531622">
              <a:spcBef>
                <a:spcPts val="2700"/>
              </a:spcBef>
              <a:defRPr sz="3276"/>
            </a:pPr>
            <a:r>
              <a:t>Tipos</a:t>
            </a:r>
          </a:p>
          <a:p>
            <a:pPr marL="693420" lvl="1" indent="-288925" defTabSz="531622">
              <a:spcBef>
                <a:spcPts val="0"/>
              </a:spcBef>
              <a:defRPr sz="3276"/>
            </a:pPr>
            <a:r>
              <a:t>linear</a:t>
            </a:r>
          </a:p>
          <a:p>
            <a:pPr marL="693420" lvl="1" indent="-288925" defTabSz="531622">
              <a:spcBef>
                <a:spcPts val="0"/>
              </a:spcBef>
              <a:defRPr sz="3276"/>
            </a:pPr>
            <a:r>
              <a:t>quadrática</a:t>
            </a:r>
          </a:p>
          <a:p>
            <a:pPr marL="693420" lvl="1" indent="-288925" defTabSz="531622">
              <a:spcBef>
                <a:spcPts val="0"/>
              </a:spcBef>
              <a:defRPr sz="3276"/>
            </a:pPr>
            <a:r>
              <a:t>double hashing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ondagem linea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Sondagem linear</a:t>
            </a:r>
          </a:p>
        </p:txBody>
      </p:sp>
      <p:sp>
        <p:nvSpPr>
          <p:cNvPr id="247" name="h(k,i) = (h’(k)+i) mod m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indent="-292100" defTabSz="537463">
              <a:spcBef>
                <a:spcPts val="2700"/>
              </a:spcBef>
              <a:defRPr sz="3312"/>
            </a:pPr>
            <a:r>
              <a:t>h(k,i) = (h’(k)+i) mod m</a:t>
            </a:r>
          </a:p>
          <a:p>
            <a:pPr marL="292100" indent="-292100" defTabSz="537463">
              <a:spcBef>
                <a:spcPts val="2700"/>
              </a:spcBef>
              <a:defRPr sz="3312"/>
            </a:pPr>
            <a:r>
              <a:t>h’(k) é uma função hash ordinária qualquer</a:t>
            </a:r>
          </a:p>
          <a:p>
            <a:pPr marL="292100" indent="-292100" defTabSz="537463">
              <a:spcBef>
                <a:spcPts val="2700"/>
              </a:spcBef>
              <a:defRPr sz="3312"/>
            </a:pPr>
            <a:r>
              <a:t>i = 0, 1, ..., m-1</a:t>
            </a:r>
          </a:p>
          <a:p>
            <a:pPr marL="292100" indent="-292100" defTabSz="537463">
              <a:spcBef>
                <a:spcPts val="2700"/>
              </a:spcBef>
              <a:defRPr sz="3312"/>
            </a:pPr>
            <a:r>
              <a:t>Exemplo: </a:t>
            </a:r>
            <a:r>
              <a:rPr/>
              <a:t>se </a:t>
            </a:r>
            <a:r>
              <a:rPr lang="pt-BR" smtClean="0"/>
              <a:t>m = 12, </a:t>
            </a:r>
            <a:r>
              <a:rPr smtClean="0"/>
              <a:t>h</a:t>
            </a:r>
            <a:r>
              <a:t>’(k) = k </a:t>
            </a:r>
            <a:r>
              <a:rPr/>
              <a:t>mod </a:t>
            </a:r>
            <a:r>
              <a:rPr lang="pt-BR"/>
              <a:t>m</a:t>
            </a:r>
            <a:r>
              <a:rPr smtClean="0"/>
              <a:t> </a:t>
            </a:r>
            <a:r>
              <a:t>e k=100, então será gerada a sequência de sondagem:</a:t>
            </a:r>
          </a:p>
          <a:p>
            <a:pPr marL="701040" lvl="1" indent="-292100" defTabSz="537463">
              <a:spcBef>
                <a:spcPts val="2700"/>
              </a:spcBef>
              <a:defRPr sz="3312"/>
            </a:pPr>
            <a:r>
              <a:t>4, 5, 6, 7, 8, 9, 10, 11, 0, 1, 2, 3</a:t>
            </a:r>
          </a:p>
          <a:p>
            <a:pPr marL="292100" indent="-292100" defTabSz="537463">
              <a:spcBef>
                <a:spcPts val="2700"/>
              </a:spcBef>
              <a:defRPr sz="3312"/>
            </a:pPr>
            <a:r>
              <a:t>Problema: formação de clusters de slots ocupados (primary clustering).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Exemp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sp>
        <p:nvSpPr>
          <p:cNvPr id="250" name="Faça a inserção das chav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Faça a inserção das chaves </a:t>
            </a:r>
          </a:p>
          <a:p>
            <a:pPr marL="0" indent="0">
              <a:buSzTx/>
              <a:buNone/>
            </a:pPr>
            <a:r>
              <a:t>10,22,31,4,15,28,17,88,59 </a:t>
            </a:r>
          </a:p>
          <a:p>
            <a:pPr marL="0" indent="0">
              <a:buSzTx/>
              <a:buNone/>
            </a:pPr>
            <a:r>
              <a:t>em uma tabela hash de comprimento m = 11 usando endereçamento aberto usando a função hash </a:t>
            </a:r>
          </a:p>
          <a:p>
            <a:pPr marL="0" indent="0">
              <a:buSzTx/>
              <a:buNone/>
            </a:pPr>
            <a:r>
              <a:t>h′(k) = k mod m. </a:t>
            </a:r>
          </a:p>
          <a:p>
            <a:pPr marL="0" indent="0">
              <a:buSzTx/>
              <a:buNone/>
            </a:pPr>
            <a:endParaRPr/>
          </a:p>
          <a:p>
            <a:r>
              <a:t>h(k,i) = (h’(k)+i) mod m</a:t>
            </a:r>
          </a:p>
          <a:p>
            <a:pPr marL="0" indent="0">
              <a:buSzTx/>
              <a:buNone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ondagem quadrátic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Sondagem quadrática</a:t>
            </a:r>
          </a:p>
        </p:txBody>
      </p:sp>
      <p:sp>
        <p:nvSpPr>
          <p:cNvPr id="253" name="h(k,i) = (h’(k) + c1i + c2i2) mod 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h(k,i) = (h’(k) + c</a:t>
            </a:r>
            <a:r>
              <a:rPr baseline="-5999"/>
              <a:t>1</a:t>
            </a:r>
            <a:r>
              <a:t>i + c</a:t>
            </a:r>
            <a:r>
              <a:rPr baseline="-5999"/>
              <a:t>2</a:t>
            </a:r>
            <a:r>
              <a:t>i</a:t>
            </a:r>
            <a:r>
              <a:rPr baseline="31999"/>
              <a:t>2</a:t>
            </a:r>
            <a:r>
              <a:t>) mod m</a:t>
            </a:r>
          </a:p>
          <a:p>
            <a:r>
              <a:t>c</a:t>
            </a:r>
            <a:r>
              <a:rPr baseline="-5999"/>
              <a:t>1</a:t>
            </a:r>
            <a:r>
              <a:t> e c</a:t>
            </a:r>
            <a:r>
              <a:rPr sz="3500" baseline="-5999"/>
              <a:t>2</a:t>
            </a:r>
            <a:r>
              <a:t>  são constantes auxiliares não nulas</a:t>
            </a:r>
          </a:p>
          <a:p>
            <a:r>
              <a:t>i = 0, 1, ..., m-1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Exemp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sp>
        <p:nvSpPr>
          <p:cNvPr id="256" name="Faça a inserção das chav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Faça a inserção das chaves </a:t>
            </a:r>
          </a:p>
          <a:p>
            <a:pPr marL="0" indent="0">
              <a:buSzTx/>
              <a:buNone/>
            </a:pPr>
            <a:r>
              <a:t>10,22,31,4,15,28,17,88,59 </a:t>
            </a:r>
          </a:p>
          <a:p>
            <a:pPr marL="0" indent="0">
              <a:buSzTx/>
              <a:buNone/>
            </a:pPr>
            <a:r>
              <a:t>em uma tabela hash de comprimento m = 11 usando endereçamento aberto e sondagem quadrática usando a função hash auxiliar h′(k) = k mod m, c</a:t>
            </a:r>
            <a:r>
              <a:rPr baseline="-5999"/>
              <a:t>1 </a:t>
            </a:r>
            <a:r>
              <a:t>= 1 e c</a:t>
            </a:r>
            <a:r>
              <a:rPr sz="3500" baseline="-5999"/>
              <a:t>2 </a:t>
            </a:r>
            <a:r>
              <a:t>= 3. </a:t>
            </a:r>
          </a:p>
          <a:p>
            <a:r>
              <a:t>h(k,i) = (h’(k) + c</a:t>
            </a:r>
            <a:r>
              <a:rPr baseline="-5999"/>
              <a:t>1</a:t>
            </a:r>
            <a:r>
              <a:t>i + c</a:t>
            </a:r>
            <a:r>
              <a:rPr baseline="-5999"/>
              <a:t>2</a:t>
            </a:r>
            <a:r>
              <a:t>i</a:t>
            </a:r>
            <a:r>
              <a:rPr baseline="31999"/>
              <a:t>2</a:t>
            </a:r>
            <a:r>
              <a:t>) mod 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Hashing dup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Hashing duplo</a:t>
            </a:r>
          </a:p>
        </p:txBody>
      </p:sp>
      <p:sp>
        <p:nvSpPr>
          <p:cNvPr id="259" name="h(k,i) = (h1(k) + i h2(k)) mod 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07975" indent="-307975" defTabSz="566674">
              <a:spcBef>
                <a:spcPts val="2900"/>
              </a:spcBef>
              <a:defRPr sz="3492"/>
            </a:pPr>
            <a:r>
              <a:t>h(k,i) = (h</a:t>
            </a:r>
            <a:r>
              <a:rPr baseline="-5999"/>
              <a:t>1</a:t>
            </a:r>
            <a:r>
              <a:t>(k) + i h</a:t>
            </a:r>
            <a:r>
              <a:rPr baseline="-5999"/>
              <a:t>2</a:t>
            </a:r>
            <a:r>
              <a:t>(k)) mod m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h</a:t>
            </a:r>
            <a:r>
              <a:rPr baseline="-5999"/>
              <a:t>1</a:t>
            </a:r>
            <a:r>
              <a:t>(k) e h</a:t>
            </a:r>
            <a:r>
              <a:rPr baseline="-5999"/>
              <a:t>2</a:t>
            </a:r>
            <a:r>
              <a:t>(k) são funções hash auxiliares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i = 0,1,...,m-1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uma das melhores formas de implementar o endereçamento aberto, pois gera sequências mais parecidas com uma sequência aleatória.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para fazer com que esta função percorra toda a tabela,  h</a:t>
            </a:r>
            <a:r>
              <a:rPr baseline="-5999"/>
              <a:t>2</a:t>
            </a:r>
            <a:r>
              <a:t>(k) deve ser primo em relação a 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Exemp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sp>
        <p:nvSpPr>
          <p:cNvPr id="265" name="h1(k) = k mod 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h</a:t>
            </a:r>
            <a:r>
              <a:rPr baseline="-5999"/>
              <a:t>1</a:t>
            </a:r>
            <a:r>
              <a:t>(k) = k mod m</a:t>
            </a:r>
          </a:p>
          <a:p>
            <a:pPr marL="0" indent="0">
              <a:buSzTx/>
              <a:buNone/>
            </a:pPr>
            <a:r>
              <a:t>h</a:t>
            </a:r>
            <a:r>
              <a:rPr baseline="-5999"/>
              <a:t>2</a:t>
            </a:r>
            <a:r>
              <a:t>(k) = 1 + (k mod m’)</a:t>
            </a:r>
          </a:p>
          <a:p>
            <a:pPr marL="0" indent="0">
              <a:buSzTx/>
              <a:buNone/>
            </a:pPr>
            <a:r>
              <a:t>k=123456, m=701, m’=700</a:t>
            </a:r>
          </a:p>
          <a:p>
            <a:pPr marL="0" indent="0">
              <a:buSzTx/>
              <a:buNone/>
            </a:pPr>
            <a:r>
              <a:t>h</a:t>
            </a:r>
            <a:r>
              <a:rPr baseline="-5999"/>
              <a:t>1</a:t>
            </a:r>
            <a:r>
              <a:t>(k) = 80</a:t>
            </a:r>
          </a:p>
          <a:p>
            <a:pPr marL="0" indent="0">
              <a:buSzTx/>
              <a:buNone/>
            </a:pPr>
            <a:r>
              <a:t>h</a:t>
            </a:r>
            <a:r>
              <a:rPr baseline="-5999"/>
              <a:t>2</a:t>
            </a:r>
            <a:r>
              <a:t>(k) = 257</a:t>
            </a:r>
          </a:p>
          <a:p>
            <a:pPr marL="0" indent="0">
              <a:buSzTx/>
              <a:buNone/>
            </a:pPr>
            <a:r>
              <a:t>Sequência de sondagem: 80, 80+257, 80+2*257, 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Exercíci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Exercício</a:t>
            </a:r>
          </a:p>
        </p:txBody>
      </p:sp>
      <p:sp>
        <p:nvSpPr>
          <p:cNvPr id="268" name="Faça a inserção das chav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Faça a inserção das chaves </a:t>
            </a:r>
          </a:p>
          <a:p>
            <a:pPr marL="0" indent="0">
              <a:buSzTx/>
              <a:buNone/>
            </a:pPr>
            <a:r>
              <a:t>10,22,31,4,15,28,17,88,59 </a:t>
            </a:r>
          </a:p>
          <a:p>
            <a:pPr marL="0" indent="0">
              <a:buSzTx/>
              <a:buNone/>
            </a:pPr>
            <a:r>
              <a:t>em uma tabela hash de comprimento m = 11 usando endereçamento aberto e hashing duplo </a:t>
            </a:r>
          </a:p>
          <a:p>
            <a:pPr marL="0" indent="0">
              <a:buSzTx/>
              <a:buNone/>
            </a:pPr>
            <a:r>
              <a:t>h</a:t>
            </a:r>
            <a:r>
              <a:rPr baseline="-5999"/>
              <a:t>1</a:t>
            </a:r>
            <a:r>
              <a:t>(k) = k mod m</a:t>
            </a:r>
          </a:p>
          <a:p>
            <a:pPr marL="0" indent="0">
              <a:buSzTx/>
              <a:buNone/>
            </a:pPr>
            <a:r>
              <a:t>e a função auxiliar</a:t>
            </a:r>
          </a:p>
          <a:p>
            <a:pPr marL="0" indent="0">
              <a:buSzTx/>
              <a:buNone/>
            </a:pPr>
            <a:r>
              <a:t>h</a:t>
            </a:r>
            <a:r>
              <a:rPr baseline="-5999"/>
              <a:t>2</a:t>
            </a:r>
            <a:r>
              <a:t>(k) =1 + (k mod (m−1))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Formas de implementar h1(k) e h2(k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Formas de implementar h</a:t>
            </a:r>
            <a:r>
              <a:rPr baseline="-5999"/>
              <a:t>1</a:t>
            </a:r>
            <a:r>
              <a:t>(k) e h</a:t>
            </a:r>
            <a:r>
              <a:rPr baseline="-5999"/>
              <a:t>2</a:t>
            </a:r>
            <a:r>
              <a:t>(k)</a:t>
            </a:r>
          </a:p>
        </p:txBody>
      </p:sp>
      <p:sp>
        <p:nvSpPr>
          <p:cNvPr id="262" name="escolher m como uma potência de 2 e fazer com que h2(k) sempre produza um número ímpa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AutoNum type="arabicPeriod"/>
            </a:pPr>
            <a:r>
              <a:t> escolher m como uma potência de 2 e fazer com que h</a:t>
            </a:r>
            <a:r>
              <a:rPr baseline="-5999"/>
              <a:t>2</a:t>
            </a:r>
            <a:r>
              <a:t>(k) sempre produza um número ímpar.</a:t>
            </a:r>
          </a:p>
          <a:p>
            <a:pPr>
              <a:buAutoNum type="arabicPeriod"/>
            </a:pPr>
            <a:r>
              <a:t> escolher m como sendo um número primo e projetar h</a:t>
            </a:r>
            <a:r>
              <a:rPr baseline="-5999"/>
              <a:t>2</a:t>
            </a:r>
            <a:r>
              <a:t>(k) para retornar um inteiro positivo menor que m.</a:t>
            </a:r>
          </a:p>
          <a:p>
            <a:pPr marL="0" indent="0">
              <a:lnSpc>
                <a:spcPct val="30000"/>
              </a:lnSpc>
              <a:spcBef>
                <a:spcPts val="0"/>
              </a:spcBef>
              <a:buSzTx/>
              <a:buNone/>
            </a:pPr>
            <a:endParaRPr lang="pt-BR" smtClean="0"/>
          </a:p>
          <a:p>
            <a:pPr marL="0" indent="0">
              <a:lnSpc>
                <a:spcPct val="30000"/>
              </a:lnSpc>
              <a:spcBef>
                <a:spcPts val="0"/>
              </a:spcBef>
              <a:buSzTx/>
              <a:buNone/>
            </a:pPr>
            <a:endParaRPr lang="pt-BR"/>
          </a:p>
          <a:p>
            <a:pPr marL="0" indent="0">
              <a:lnSpc>
                <a:spcPct val="30000"/>
              </a:lnSpc>
              <a:spcBef>
                <a:spcPts val="0"/>
              </a:spcBef>
              <a:buSzTx/>
              <a:buNone/>
            </a:pPr>
            <a:endParaRPr lang="pt-BR" smtClean="0"/>
          </a:p>
          <a:p>
            <a:pPr marL="0" indent="0">
              <a:lnSpc>
                <a:spcPct val="30000"/>
              </a:lnSpc>
              <a:spcBef>
                <a:spcPts val="0"/>
              </a:spcBef>
              <a:buSzTx/>
              <a:buNone/>
            </a:pPr>
            <a:r>
              <a:rPr smtClean="0"/>
              <a:t>Exemplo</a:t>
            </a:r>
            <a:r>
              <a:t>: m primo e </a:t>
            </a:r>
          </a:p>
          <a:p>
            <a:pPr marL="0" lvl="3" indent="0">
              <a:lnSpc>
                <a:spcPct val="30000"/>
              </a:lnSpc>
              <a:buSzTx/>
              <a:buNone/>
            </a:pPr>
            <a:r>
              <a:t>h</a:t>
            </a:r>
            <a:r>
              <a:rPr baseline="-5999"/>
              <a:t>1</a:t>
            </a:r>
            <a:r>
              <a:t>(k) = k mod m</a:t>
            </a:r>
          </a:p>
          <a:p>
            <a:pPr marL="0" lvl="3" indent="0">
              <a:lnSpc>
                <a:spcPct val="30000"/>
              </a:lnSpc>
              <a:buSzTx/>
              <a:buNone/>
            </a:pPr>
            <a:r>
              <a:t>h</a:t>
            </a:r>
            <a:r>
              <a:rPr baseline="-5999"/>
              <a:t>2</a:t>
            </a:r>
            <a:r>
              <a:t>(k) = 1 + (k mod m’), onde m’ é um pouco menor que 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Algoritmo de inserç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Algoritmo de inserção</a:t>
            </a:r>
          </a:p>
        </p:txBody>
      </p:sp>
      <p:sp>
        <p:nvSpPr>
          <p:cNvPr id="244" name="HASH-INSERT(T,k)…"/>
          <p:cNvSpPr txBox="1">
            <a:spLocks noGrp="1"/>
          </p:cNvSpPr>
          <p:nvPr>
            <p:ph type="body" idx="1"/>
          </p:nvPr>
        </p:nvSpPr>
        <p:spPr>
          <a:xfrm>
            <a:off x="571500" y="2680854"/>
            <a:ext cx="11861800" cy="66709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30000"/>
              </a:lnSpc>
              <a:buSzTx/>
              <a:buNone/>
            </a:pPr>
            <a:r>
              <a:rPr smtClean="0"/>
              <a:t>HASH-INSERT(T,k</a:t>
            </a:r>
            <a:r>
              <a:rPr lang="pt-BR" smtClean="0"/>
              <a:t>,m</a:t>
            </a:r>
            <a:r>
              <a:rPr smtClean="0"/>
              <a:t>)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t>i &lt;- 0</a:t>
            </a:r>
          </a:p>
          <a:p>
            <a:pPr marL="0" indent="0">
              <a:lnSpc>
                <a:spcPct val="30000"/>
              </a:lnSpc>
              <a:buSzTx/>
              <a:buNone/>
            </a:pPr>
            <a:r>
              <a:rPr lang="pt-BR" smtClean="0"/>
              <a:t>do</a:t>
            </a:r>
            <a:r>
              <a:rPr smtClean="0"/>
              <a:t> 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t>    j </a:t>
            </a:r>
            <a:r>
              <a:rPr/>
              <a:t>&lt;- </a:t>
            </a:r>
            <a:r>
              <a:rPr smtClean="0"/>
              <a:t>h(k,i</a:t>
            </a:r>
            <a:r>
              <a:rPr lang="pt-BR" smtClean="0"/>
              <a:t>,m</a:t>
            </a:r>
            <a:r>
              <a:rPr smtClean="0"/>
              <a:t>)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t>    </a:t>
            </a:r>
            <a:r>
              <a:rPr/>
              <a:t>if </a:t>
            </a:r>
            <a:r>
              <a:rPr lang="pt-BR" smtClean="0"/>
              <a:t>(</a:t>
            </a:r>
            <a:r>
              <a:rPr smtClean="0"/>
              <a:t>T[j]</a:t>
            </a:r>
            <a:r>
              <a:rPr lang="pt-BR" smtClean="0"/>
              <a:t>.status</a:t>
            </a:r>
            <a:r>
              <a:rPr smtClean="0"/>
              <a:t> </a:t>
            </a:r>
            <a:r>
              <a:rPr lang="pt-BR" smtClean="0"/>
              <a:t>!= </a:t>
            </a:r>
            <a:r>
              <a:rPr lang="pt-BR"/>
              <a:t>1</a:t>
            </a:r>
            <a:r>
              <a:rPr lang="pt-BR" smtClean="0"/>
              <a:t>)</a:t>
            </a:r>
            <a:r>
              <a:rPr smtClean="0"/>
              <a:t> 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rPr/>
              <a:t>        </a:t>
            </a:r>
            <a:r>
              <a:rPr smtClean="0"/>
              <a:t>T[j]</a:t>
            </a:r>
            <a:r>
              <a:rPr lang="pt-BR" smtClean="0"/>
              <a:t>.k</a:t>
            </a:r>
            <a:r>
              <a:rPr smtClean="0"/>
              <a:t> </a:t>
            </a:r>
            <a:r>
              <a:rPr lang="pt-BR" smtClean="0"/>
              <a:t>&lt;-</a:t>
            </a:r>
            <a:r>
              <a:rPr smtClean="0"/>
              <a:t> k</a:t>
            </a:r>
            <a:endParaRPr lang="pt-BR" smtClean="0"/>
          </a:p>
          <a:p>
            <a:pPr marL="0" indent="0">
              <a:lnSpc>
                <a:spcPct val="30000"/>
              </a:lnSpc>
              <a:buSzTx/>
              <a:buNone/>
            </a:pPr>
            <a:r>
              <a:rPr lang="pt-BR"/>
              <a:t> </a:t>
            </a:r>
            <a:r>
              <a:rPr lang="pt-BR" smtClean="0"/>
              <a:t>       T[j].status &lt;- 1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t>        return </a:t>
            </a:r>
            <a:r>
              <a:rPr/>
              <a:t>j </a:t>
            </a:r>
            <a:r>
              <a:rPr lang="pt-BR" smtClean="0"/>
              <a:t> // posição em que k foi inserida em T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t>    else </a:t>
            </a:r>
          </a:p>
          <a:p>
            <a:pPr marL="0" indent="0">
              <a:lnSpc>
                <a:spcPct val="30000"/>
              </a:lnSpc>
              <a:buSzTx/>
              <a:buNone/>
            </a:pPr>
            <a:r>
              <a:t>        i &lt;- i+1</a:t>
            </a:r>
          </a:p>
          <a:p>
            <a:pPr marL="0" indent="0">
              <a:lnSpc>
                <a:spcPct val="30000"/>
              </a:lnSpc>
              <a:buSzTx/>
              <a:buNone/>
            </a:pPr>
            <a:r>
              <a:rPr lang="pt-BR" smtClean="0"/>
              <a:t>while</a:t>
            </a:r>
            <a:r>
              <a:rPr smtClean="0"/>
              <a:t> </a:t>
            </a:r>
            <a:r>
              <a:rPr lang="pt-BR" smtClean="0"/>
              <a:t>(</a:t>
            </a:r>
            <a:r>
              <a:rPr smtClean="0"/>
              <a:t>i </a:t>
            </a:r>
            <a:r>
              <a:rPr lang="pt-BR" smtClean="0"/>
              <a:t>!</a:t>
            </a:r>
            <a:r>
              <a:rPr smtClean="0"/>
              <a:t>= m</a:t>
            </a:r>
            <a:r>
              <a:rPr lang="pt-BR" smtClean="0"/>
              <a:t>)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rPr lang="pt-BR" smtClean="0"/>
              <a:t>return -1 // tabela cheia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Ide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Ideia</a:t>
            </a:r>
          </a:p>
        </p:txBody>
      </p:sp>
      <p:sp>
        <p:nvSpPr>
          <p:cNvPr id="212" name="Recuperar um item em um vetor usando busca binária requer um tempo O(log n) (o que é bem rápido).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629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1625" indent="-301625" defTabSz="554990">
              <a:spcBef>
                <a:spcPts val="2800"/>
              </a:spcBef>
              <a:defRPr sz="3420"/>
            </a:pPr>
            <a:r>
              <a:t>Recuperar um item em um vetor usando busca binária requer um tempo O(log n) (o que é bem rápido).</a:t>
            </a:r>
          </a:p>
          <a:p>
            <a:pPr marL="301625" indent="-301625" defTabSz="554990">
              <a:spcBef>
                <a:spcPts val="2800"/>
              </a:spcBef>
              <a:defRPr sz="3420"/>
            </a:pPr>
            <a:r>
              <a:t>Mas, se já soubermos a posição em que este item está, então o tempo de busca diminui para O(1)!</a:t>
            </a:r>
          </a:p>
          <a:p>
            <a:pPr marL="301625" indent="-301625" defTabSz="554990">
              <a:spcBef>
                <a:spcPts val="2800"/>
              </a:spcBef>
              <a:defRPr sz="3420"/>
            </a:pPr>
            <a:r>
              <a:t>Uma função hash é uma função matemática que mapeia chaves para números inteiros.</a:t>
            </a:r>
          </a:p>
          <a:p>
            <a:pPr marL="301625" indent="-301625" defTabSz="554990">
              <a:spcBef>
                <a:spcPts val="2800"/>
              </a:spcBef>
              <a:defRPr sz="3420"/>
            </a:pPr>
            <a:r>
              <a:t>Iremos usar este valor como o índice em um vetor, e armazenaremos a informação na posição correspondente.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Busca em endereçamento aber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Busca em endereçamento aberto</a:t>
            </a:r>
          </a:p>
        </p:txBody>
      </p:sp>
      <p:sp>
        <p:nvSpPr>
          <p:cNvPr id="271" name="HASH-SEARCH(T,k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SzTx/>
              <a:buNone/>
            </a:pPr>
            <a:r>
              <a:rPr smtClean="0"/>
              <a:t>HASH-SEARCH(T,k</a:t>
            </a:r>
            <a:r>
              <a:rPr lang="pt-BR" smtClean="0"/>
              <a:t>,m</a:t>
            </a:r>
            <a:r>
              <a:rPr smtClean="0"/>
              <a:t>)</a:t>
            </a:r>
            <a:endParaRPr/>
          </a:p>
          <a:p>
            <a:pPr marL="0" indent="0">
              <a:lnSpc>
                <a:spcPct val="50000"/>
              </a:lnSpc>
              <a:buSzTx/>
              <a:buNone/>
            </a:pPr>
            <a:r>
              <a:t>i &lt;- 0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 smtClean="0"/>
              <a:t>do</a:t>
            </a:r>
            <a:endParaRPr/>
          </a:p>
          <a:p>
            <a:pPr marL="0" indent="0">
              <a:lnSpc>
                <a:spcPct val="50000"/>
              </a:lnSpc>
              <a:buSzTx/>
              <a:buNone/>
            </a:pPr>
            <a:r>
              <a:t>    j </a:t>
            </a:r>
            <a:r>
              <a:rPr/>
              <a:t>&lt;- </a:t>
            </a:r>
            <a:r>
              <a:rPr smtClean="0"/>
              <a:t>h(k,i</a:t>
            </a:r>
            <a:r>
              <a:rPr lang="pt-BR" smtClean="0"/>
              <a:t>,m</a:t>
            </a:r>
            <a:r>
              <a:rPr smtClean="0"/>
              <a:t>)</a:t>
            </a:r>
            <a:endParaRPr/>
          </a:p>
          <a:p>
            <a:pPr marL="0" indent="0">
              <a:lnSpc>
                <a:spcPct val="50000"/>
              </a:lnSpc>
              <a:buSzTx/>
              <a:buNone/>
            </a:pPr>
            <a:r>
              <a:t>    if </a:t>
            </a:r>
            <a:r>
              <a:rPr/>
              <a:t>T[j</a:t>
            </a:r>
            <a:r>
              <a:rPr smtClean="0"/>
              <a:t>]</a:t>
            </a:r>
            <a:r>
              <a:rPr lang="pt-BR" smtClean="0"/>
              <a:t>.k</a:t>
            </a:r>
            <a:r>
              <a:rPr smtClean="0"/>
              <a:t> </a:t>
            </a:r>
            <a:r>
              <a:t>= k 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t>        return j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t>    i &lt;- i+1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 smtClean="0"/>
              <a:t>while</a:t>
            </a:r>
            <a:r>
              <a:rPr smtClean="0"/>
              <a:t> </a:t>
            </a:r>
            <a:r>
              <a:t>(</a:t>
            </a:r>
            <a:r>
              <a:rPr/>
              <a:t>T[j</a:t>
            </a:r>
            <a:r>
              <a:rPr smtClean="0"/>
              <a:t>]</a:t>
            </a:r>
            <a:r>
              <a:rPr lang="pt-BR" smtClean="0"/>
              <a:t>.status</a:t>
            </a:r>
            <a:r>
              <a:rPr smtClean="0"/>
              <a:t> </a:t>
            </a:r>
            <a:r>
              <a:rPr lang="pt-BR" smtClean="0"/>
              <a:t>!</a:t>
            </a:r>
            <a:r>
              <a:rPr smtClean="0"/>
              <a:t>= </a:t>
            </a:r>
            <a:r>
              <a:rPr lang="pt-BR" smtClean="0"/>
              <a:t>0 </a:t>
            </a:r>
            <a:r>
              <a:rPr smtClean="0"/>
              <a:t> </a:t>
            </a:r>
            <a:r>
              <a:rPr lang="pt-BR" smtClean="0"/>
              <a:t>and</a:t>
            </a:r>
            <a:r>
              <a:rPr smtClean="0"/>
              <a:t> </a:t>
            </a:r>
            <a:r>
              <a:rPr/>
              <a:t>i </a:t>
            </a:r>
            <a:r>
              <a:rPr lang="pt-BR" smtClean="0"/>
              <a:t>&lt;</a:t>
            </a:r>
            <a:r>
              <a:rPr smtClean="0"/>
              <a:t> </a:t>
            </a:r>
            <a:r>
              <a:t>m)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/>
              <a:t>return </a:t>
            </a:r>
            <a:r>
              <a:rPr lang="pt-BR" smtClean="0"/>
              <a:t>-1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Deleç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smtClean="0"/>
              <a:t>Remo</a:t>
            </a:r>
            <a:r>
              <a:rPr smtClean="0"/>
              <a:t>ção</a:t>
            </a:r>
            <a:endParaRPr/>
          </a:p>
        </p:txBody>
      </p:sp>
      <p:sp>
        <p:nvSpPr>
          <p:cNvPr id="274" name="Difícil de implementar em tabelas hash com endereçamento aberto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07975" indent="-307975" defTabSz="566674">
              <a:spcBef>
                <a:spcPts val="2900"/>
              </a:spcBef>
              <a:defRPr sz="3492"/>
            </a:pPr>
            <a:r>
              <a:t>Difícil de implementar em tabelas hash com endereçamento aberto.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Quando deletamos uma chave de um slot não podemos simplesmente marcá-lo como vazio, armazenando o valor NIL nele, pois isto impossibilitará a recuperação de qualquer chave k cujo processo de sondagem passou por este slot.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Uma solução seria marcá-lo como DELETADO ao invés de VAZIO =&gt; necessário mudar o algoritmo de inserção.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Busca em endereçamento aber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smtClean="0"/>
              <a:t>Remoção</a:t>
            </a:r>
            <a:r>
              <a:rPr smtClean="0"/>
              <a:t> </a:t>
            </a:r>
            <a:r>
              <a:t>em endereçamento aberto</a:t>
            </a:r>
          </a:p>
        </p:txBody>
      </p:sp>
      <p:sp>
        <p:nvSpPr>
          <p:cNvPr id="271" name="HASH-SEARCH(T,k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SzTx/>
              <a:buNone/>
            </a:pPr>
            <a:endParaRPr lang="pt-BR"/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 smtClean="0"/>
              <a:t>HASH_DELETE(T,m,k)</a:t>
            </a:r>
            <a:endParaRPr lang="pt-BR"/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j = </a:t>
            </a:r>
            <a:r>
              <a:rPr lang="pt-BR" smtClean="0"/>
              <a:t>HASH_SEARCH(T,m,k)</a:t>
            </a:r>
            <a:endParaRPr lang="pt-BR"/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if(j != -1)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   T[j].status = </a:t>
            </a:r>
            <a:r>
              <a:rPr lang="pt-BR" smtClean="0"/>
              <a:t>2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</a:t>
            </a:r>
            <a:r>
              <a:rPr lang="pt-BR" smtClean="0"/>
              <a:t>      T[j].k = -1</a:t>
            </a:r>
            <a:endParaRPr lang="pt-BR"/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   return 0 // consegui remover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else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   return -1 // k nao esta na tabela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3813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Outras aplicações do has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Outras aplicações do hashing</a:t>
            </a:r>
          </a:p>
        </p:txBody>
      </p:sp>
      <p:sp>
        <p:nvSpPr>
          <p:cNvPr id="280" name="Usam-se algoritmos para gerar chaves para um dado objeto, baseados nos dados do próprio objeto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69875" indent="-269875" defTabSz="496570">
              <a:spcBef>
                <a:spcPts val="2500"/>
              </a:spcBef>
              <a:defRPr sz="3060"/>
            </a:pPr>
            <a:r>
              <a:t>Usam-se algoritmos para gerar chaves para um dado objeto, baseados nos dados do próprio objeto.</a:t>
            </a:r>
          </a:p>
          <a:p>
            <a:pPr marL="269875" indent="-269875" defTabSz="496570">
              <a:spcBef>
                <a:spcPts val="2500"/>
              </a:spcBef>
              <a:defRPr sz="3060"/>
            </a:pPr>
            <a:r>
              <a:t>A chave gerada é usada então como identificador deste objeto.</a:t>
            </a:r>
          </a:p>
          <a:p>
            <a:pPr marL="269875" indent="-269875" defTabSz="496570">
              <a:spcBef>
                <a:spcPts val="2500"/>
              </a:spcBef>
              <a:defRPr sz="3060"/>
            </a:pPr>
            <a:r>
              <a:t>Os algoritmos são projetados para, a partir do objeto, gerar a chave. O caminho inverso deve ser, idealmente, impossível de realizar, ou seja, dada uma chave, deve ser impossível reconstruir o objeto que a gerou.</a:t>
            </a:r>
          </a:p>
          <a:p>
            <a:pPr marL="269875" indent="-269875" defTabSz="496570">
              <a:spcBef>
                <a:spcPts val="2500"/>
              </a:spcBef>
              <a:defRPr sz="3060"/>
            </a:pPr>
            <a:r>
              <a:t>Todas as chaves têm o mesmo comprimento, independentemente do tamanho ou forma do objeto que a gerou.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Outras aplicações do has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Outras aplicações do hashing</a:t>
            </a:r>
          </a:p>
        </p:txBody>
      </p:sp>
      <p:sp>
        <p:nvSpPr>
          <p:cNvPr id="283" name="Verificação de integridade de arquivos: md5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t>Verificação de integridade de arquivos: md5</a:t>
            </a:r>
          </a:p>
          <a:p>
            <a:pPr marL="317500" lvl="1">
              <a:buSzPct val="125000"/>
            </a:pPr>
            <a:r>
              <a:t>Calcula-se um valor de chave para cada arquivo a ser transmitido. </a:t>
            </a:r>
          </a:p>
          <a:p>
            <a:pPr marL="317500" lvl="1">
              <a:buSzPct val="125000"/>
            </a:pPr>
            <a:r>
              <a:t>Além do arquivo, transmite-se também a chave correspondente.</a:t>
            </a:r>
          </a:p>
          <a:p>
            <a:pPr marL="317500" lvl="1">
              <a:buSzPct val="125000"/>
            </a:pPr>
            <a:r>
              <a:t>Depois de transferido o arquivo, calcula-se o valor da chave deste, e compara-se com a chave do arquivo original.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Outras aplicações do has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Outras aplicações do hashing</a:t>
            </a:r>
          </a:p>
        </p:txBody>
      </p:sp>
      <p:sp>
        <p:nvSpPr>
          <p:cNvPr id="286" name="Segurança de senha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t>Segurança de senhas</a:t>
            </a:r>
          </a:p>
          <a:p>
            <a:pPr lvl="1"/>
            <a:r>
              <a:t>Calcula-se um valor de chave para a senha.</a:t>
            </a:r>
          </a:p>
          <a:p>
            <a:pPr lvl="1"/>
            <a:r>
              <a:t>Não se armazena a senha, mas apenas a chave.</a:t>
            </a:r>
          </a:p>
          <a:p>
            <a:pPr lvl="1"/>
            <a:r>
              <a:t>Quando o suposto usuário digita a senha, calcula-se também a chave.</a:t>
            </a:r>
          </a:p>
          <a:p>
            <a:pPr lvl="1"/>
            <a:r>
              <a:t>Comparam-se as chaves, e não as senhas. Assim, não é necessário armazenar as senhas.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unções has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Funções hash</a:t>
            </a:r>
          </a:p>
        </p:txBody>
      </p:sp>
      <p:sp>
        <p:nvSpPr>
          <p:cNvPr id="215" name="Mapeiam uma chave k qualquer em um dos m slots disponíveis na tabela hash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525779">
              <a:spcBef>
                <a:spcPts val="2700"/>
              </a:spcBef>
              <a:defRPr sz="3239"/>
            </a:pPr>
            <a:r>
              <a:t>Mapeiam uma chave k qualquer em um dos m slots disponíveis na tabela hash</a:t>
            </a:r>
          </a:p>
          <a:p>
            <a:pPr marL="285750" indent="-285750" defTabSz="525779">
              <a:spcBef>
                <a:spcPts val="2700"/>
              </a:spcBef>
              <a:defRPr sz="3239"/>
            </a:pPr>
            <a:r>
              <a:t>Idealmente, cada chave deve ser mapeada de forma equiprovável para cada um dos m slots, independentemente dos resultados das outras chaves.</a:t>
            </a:r>
          </a:p>
          <a:p>
            <a:pPr marL="285750" indent="-285750" defTabSz="525779">
              <a:spcBef>
                <a:spcPts val="2700"/>
              </a:spcBef>
              <a:defRPr sz="3239"/>
            </a:pPr>
            <a:r>
              <a:t>Se as chaves forem uniformemente distribuídas, então isso é fácil. O problema é quando não são.</a:t>
            </a:r>
          </a:p>
          <a:p>
            <a:pPr marL="685800" lvl="1" indent="-285750" defTabSz="525779">
              <a:spcBef>
                <a:spcPts val="2700"/>
              </a:spcBef>
              <a:defRPr sz="3239"/>
            </a:pPr>
            <a:r>
              <a:t>Exemplos: os 4 primeiros dígitos de um número telefônico não são uniformemente distribuídos. Os 4 últimos são.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Método da divis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Método da divisão</a:t>
            </a:r>
          </a:p>
        </p:txBody>
      </p:sp>
      <p:sp>
        <p:nvSpPr>
          <p:cNvPr id="218" name="chave 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chave k</a:t>
            </a:r>
          </a:p>
          <a:p>
            <a:r>
              <a:t>tabela com m slots (m preferencialmente primo)</a:t>
            </a:r>
          </a:p>
          <a:p>
            <a:r>
              <a:t>h(k) = k mod m</a:t>
            </a:r>
          </a:p>
          <a:p>
            <a:r>
              <a:t>Exemplo: se k = 100 e m = 12 =&gt; h(k) = 100 mod 12 </a:t>
            </a:r>
            <a:r>
              <a:rPr/>
              <a:t>= </a:t>
            </a:r>
            <a:r>
              <a:rPr smtClean="0"/>
              <a:t>4</a:t>
            </a:r>
            <a:endParaRPr lang="pt-BR" smtClean="0"/>
          </a:p>
          <a:p>
            <a:r>
              <a:rPr lang="pt-BR" smtClean="0"/>
              <a:t>Observação: se h(k) retornar um número negativo, some m ao resultado.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Método da multiplicaç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Método da multiplicação</a:t>
            </a:r>
          </a:p>
        </p:txBody>
      </p:sp>
      <p:sp>
        <p:nvSpPr>
          <p:cNvPr id="221" name="h(k) = ⎣m (k A mod 1 )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h(k) = ⎣m (k A mod 1 )⎦</a:t>
            </a:r>
          </a:p>
          <a:p>
            <a:r>
              <a:t>m = 2</a:t>
            </a:r>
            <a:r>
              <a:rPr baseline="31999"/>
              <a:t>p</a:t>
            </a:r>
          </a:p>
          <a:p>
            <a:r>
              <a:t>A = (√5 - 1)/2</a:t>
            </a:r>
          </a:p>
          <a:p>
            <a:r>
              <a:t>Exemplo: se k=123456 e p=14 =&gt; h(k) = 67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roble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Problema</a:t>
            </a:r>
          </a:p>
        </p:txBody>
      </p:sp>
      <p:sp>
        <p:nvSpPr>
          <p:cNvPr id="224" name="Para ser prática, uma tabela hash deve ter um tamanho suficiente para guardar as informações solicitadas, mas não todas as informações possívei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 ser prática, uma tabela hash deve ter um tamanho suficiente para guardar as informações solicitadas, mas não todas as informações possíveis.</a:t>
            </a:r>
          </a:p>
          <a:p>
            <a:pPr lvl="1"/>
            <a:r>
              <a:t>Exemplo: uma tabela que armazene os filmes de uma locadora não precisa armazenar todos os filmes já produzidos.</a:t>
            </a:r>
          </a:p>
          <a:p>
            <a:r>
              <a:t>Isto pode fazer com que mais de uma chave gere o mesmo valor de hash =&gt; colisão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olis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Colisão</a:t>
            </a:r>
          </a:p>
        </p:txBody>
      </p:sp>
      <p:sp>
        <p:nvSpPr>
          <p:cNvPr id="227" name="Duas chaves diferentes, k1 e k2, são mapeadas para o mesmo valor hash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Duas chaves diferentes, k1 e k2, são mapeadas para o mesmo valor hash.</a:t>
            </a:r>
          </a:p>
          <a:p>
            <a:pPr lvl="1"/>
            <a:r>
              <a:t>Exemplo: h(100) = h(112) = 4 se m=12 no método da divisão.</a:t>
            </a:r>
          </a:p>
        </p:txBody>
      </p:sp>
      <p:pic>
        <p:nvPicPr>
          <p:cNvPr id="228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9300" y="4963050"/>
            <a:ext cx="8039101" cy="4511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solução de colisão por encadea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72516">
              <a:defRPr sz="5096"/>
            </a:lvl1pPr>
          </a:lstStyle>
          <a:p>
            <a:r>
              <a:t>Resolução de colisão por encadeamento</a:t>
            </a:r>
          </a:p>
        </p:txBody>
      </p:sp>
      <p:sp>
        <p:nvSpPr>
          <p:cNvPr id="231" name="Colocamos todos os elementos mapeados para o mesmo slot em uma lista ligad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Colocamos todos os elementos mapeados para o mesmo slot em uma lista ligada</a:t>
            </a:r>
          </a:p>
        </p:txBody>
      </p:sp>
      <p:pic>
        <p:nvPicPr>
          <p:cNvPr id="232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00" y="3975100"/>
            <a:ext cx="10604500" cy="48273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solução de colisão por endereçamento aber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7359">
              <a:defRPr sz="4160"/>
            </a:lvl1pPr>
          </a:lstStyle>
          <a:p>
            <a:r>
              <a:t>Resolução de colisão por endereçamento aberto</a:t>
            </a:r>
          </a:p>
        </p:txBody>
      </p:sp>
      <p:sp>
        <p:nvSpPr>
          <p:cNvPr id="238" name="Todos os elementos são armazenados na própria tabela hash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8450" indent="-298450" defTabSz="549148">
              <a:spcBef>
                <a:spcPts val="2800"/>
              </a:spcBef>
              <a:defRPr sz="3384"/>
            </a:pPr>
            <a:r>
              <a:t>Todos os elementos são armazenados na própria tabela hash.</a:t>
            </a:r>
          </a:p>
          <a:p>
            <a:pPr marL="298450" indent="-298450" defTabSz="549148">
              <a:spcBef>
                <a:spcPts val="2800"/>
              </a:spcBef>
              <a:defRPr sz="3384"/>
            </a:pPr>
            <a:r>
              <a:t>Não há listas e também não há elementos armazenados fora da tabela, como no encadeamento.</a:t>
            </a:r>
          </a:p>
          <a:p>
            <a:pPr marL="298450" indent="-298450" defTabSz="549148">
              <a:spcBef>
                <a:spcPts val="2800"/>
              </a:spcBef>
              <a:defRPr sz="3384"/>
            </a:pPr>
            <a:r>
              <a:t>Nesta modalidade, a tabela pode ficar eventualmente cheia, impedindo novas inserções.</a:t>
            </a:r>
          </a:p>
          <a:p>
            <a:pPr marL="298450" indent="-298450" defTabSz="549148">
              <a:spcBef>
                <a:spcPts val="2800"/>
              </a:spcBef>
              <a:defRPr sz="3384"/>
            </a:pPr>
            <a:r>
              <a:t>Quando há colisão, o elemento deve ser armazenado em uma outra posição da tabela =&gt; necessário definir uma política para isso.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omic Sans MS"/>
        <a:ea typeface="Comic Sans MS"/>
        <a:cs typeface="Comic Sans MS"/>
      </a:majorFont>
      <a:minorFont>
        <a:latin typeface="Comic Sans MS"/>
        <a:ea typeface="Comic Sans MS"/>
        <a:cs typeface="Comic Sans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omic Sans MS"/>
        <a:ea typeface="Comic Sans MS"/>
        <a:cs typeface="Comic Sans MS"/>
      </a:majorFont>
      <a:minorFont>
        <a:latin typeface="Comic Sans MS"/>
        <a:ea typeface="Comic Sans MS"/>
        <a:cs typeface="Comic Sans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F2B3D5B0478F4A8281AFB90576B798" ma:contentTypeVersion="2" ma:contentTypeDescription="Crie um novo documento." ma:contentTypeScope="" ma:versionID="8fe80ebae306a28a47f85f6ea69bb055">
  <xsd:schema xmlns:xsd="http://www.w3.org/2001/XMLSchema" xmlns:xs="http://www.w3.org/2001/XMLSchema" xmlns:p="http://schemas.microsoft.com/office/2006/metadata/properties" xmlns:ns2="e90468aa-87e5-42ca-a353-1f61ebac1a3b" targetNamespace="http://schemas.microsoft.com/office/2006/metadata/properties" ma:root="true" ma:fieldsID="c1e2b65a021a1678b7912ba1669fcc53" ns2:_="">
    <xsd:import namespace="e90468aa-87e5-42ca-a353-1f61ebac1a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468aa-87e5-42ca-a353-1f61ebac1a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0E3271-8BA4-4B68-B64B-B3B0CF3A0778}"/>
</file>

<file path=customXml/itemProps2.xml><?xml version="1.0" encoding="utf-8"?>
<ds:datastoreItem xmlns:ds="http://schemas.openxmlformats.org/officeDocument/2006/customXml" ds:itemID="{B187793A-D1BC-4BF5-BCCB-B4176D94FD2A}"/>
</file>

<file path=customXml/itemProps3.xml><?xml version="1.0" encoding="utf-8"?>
<ds:datastoreItem xmlns:ds="http://schemas.openxmlformats.org/officeDocument/2006/customXml" ds:itemID="{EE4F2941-1BE7-474E-A015-C56D3369A0AF}"/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1398</Words>
  <Application>Microsoft Office PowerPoint</Application>
  <PresentationFormat>Personalizar</PresentationFormat>
  <Paragraphs>149</Paragraphs>
  <Slides>25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Comic Sans MS</vt:lpstr>
      <vt:lpstr>Helvetica</vt:lpstr>
      <vt:lpstr>Helvetica Neue</vt:lpstr>
      <vt:lpstr>Helvetica Neue Light</vt:lpstr>
      <vt:lpstr>Lucida Grande</vt:lpstr>
      <vt:lpstr>White</vt:lpstr>
      <vt:lpstr>Hashing</vt:lpstr>
      <vt:lpstr>Ideia</vt:lpstr>
      <vt:lpstr>Funções hash</vt:lpstr>
      <vt:lpstr>Método da divisão</vt:lpstr>
      <vt:lpstr>Método da multiplicação</vt:lpstr>
      <vt:lpstr>Problema</vt:lpstr>
      <vt:lpstr>Colisão</vt:lpstr>
      <vt:lpstr>Resolução de colisão por encadeamento</vt:lpstr>
      <vt:lpstr>Resolução de colisão por endereçamento aberto</vt:lpstr>
      <vt:lpstr>Sondagem</vt:lpstr>
      <vt:lpstr>Sondagem linear</vt:lpstr>
      <vt:lpstr>Exemplo</vt:lpstr>
      <vt:lpstr>Sondagem quadrática</vt:lpstr>
      <vt:lpstr>Exemplo</vt:lpstr>
      <vt:lpstr>Hashing duplo</vt:lpstr>
      <vt:lpstr>Exemplo</vt:lpstr>
      <vt:lpstr>Exercício</vt:lpstr>
      <vt:lpstr>Formas de implementar h1(k) e h2(k)</vt:lpstr>
      <vt:lpstr>Algoritmo de inserção</vt:lpstr>
      <vt:lpstr>Busca em endereçamento aberto</vt:lpstr>
      <vt:lpstr>Remoção</vt:lpstr>
      <vt:lpstr>Remoção em endereçamento aberto</vt:lpstr>
      <vt:lpstr>Outras aplicações do hashing</vt:lpstr>
      <vt:lpstr>Outras aplicações do hashing</vt:lpstr>
      <vt:lpstr>Outras aplicações do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cp:lastModifiedBy>Carlos Alberto Ynoguti</cp:lastModifiedBy>
  <cp:revision>16</cp:revision>
  <dcterms:modified xsi:type="dcterms:W3CDTF">2021-09-13T10:53:52Z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0x01010002F2B3D5B0478F4A8281AFB90576B798</vt:lpwstr>
  </property>
</Properties>
</file>