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2" r:id="rId3"/>
    <p:sldId id="283" r:id="rId4"/>
    <p:sldId id="257" r:id="rId5"/>
    <p:sldId id="258" r:id="rId6"/>
    <p:sldId id="259" r:id="rId7"/>
    <p:sldId id="28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7" r:id="rId25"/>
    <p:sldId id="279" r:id="rId26"/>
    <p:sldId id="280" r:id="rId27"/>
    <p:sldId id="284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bnyBf27jSd32w94DZRAI9aLa4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15479E-3F74-46BF-A163-E4710AF29579}">
  <a:tblStyle styleId="{ED15479E-3F74-46BF-A163-E4710AF295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21528F4-E094-47E9-A63A-4EBEABE1F0B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C5439CF5-F6B8-483F-8825-10CC0101B2A8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99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35242ace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gc35242ace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35a094054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c35a094054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35a094054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c35a094054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/>
              <a:t>Step 1 means making false rejections at the first interim analysis; step 2 means not </a:t>
            </a:r>
            <a:r>
              <a:rPr lang="en-CA">
                <a:solidFill>
                  <a:schemeClr val="dk1"/>
                </a:solidFill>
              </a:rPr>
              <a:t>making false rejections at the first interim analysis but making false rejections at the second interim analysis; step 3 means not making false rejections at the first and the second interim analyses but making false rejections at the third interim analysis; ...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35a094054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c35a094054_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806cb261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gc806cb261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806cb261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c806cb261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83f4fe35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/>
              <a:t>Use the constant alpha bounds </a:t>
            </a:r>
            <a:endParaRPr/>
          </a:p>
        </p:txBody>
      </p:sp>
      <p:sp>
        <p:nvSpPr>
          <p:cNvPr id="220" name="Google Shape;220;gc83f4fe35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846e1ab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846e1ab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83183596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c83183596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Bayesian Inference for Sequential Interim Analysis in Pfizer COVID Vaccine Clinical Trial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b="1" dirty="0">
                <a:solidFill>
                  <a:schemeClr val="bg2"/>
                </a:solidFill>
              </a:rPr>
              <a:t>Team Blue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400" dirty="0"/>
              <a:t>Dehua Bi, Jiaming Hu, </a:t>
            </a:r>
            <a:r>
              <a:rPr lang="en-US" sz="2400" dirty="0" err="1"/>
              <a:t>Xinxin</a:t>
            </a:r>
            <a:r>
              <a:rPr lang="en-US" sz="2400"/>
              <a:t> Chen, </a:t>
            </a:r>
            <a:r>
              <a:rPr lang="en-US" sz="2400" dirty="0" err="1"/>
              <a:t>Jin</a:t>
            </a:r>
            <a:r>
              <a:rPr lang="en-US" sz="2400" dirty="0"/>
              <a:t> Sung Kim, Kenny Shaevel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Some Key Summary Statistics</a:t>
            </a:r>
            <a:endParaRPr/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26225"/>
            <a:ext cx="8881601" cy="59492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" name="Google Shape;134;p6"/>
          <p:cNvGraphicFramePr/>
          <p:nvPr/>
        </p:nvGraphicFramePr>
        <p:xfrm>
          <a:off x="1242441" y="1391793"/>
          <a:ext cx="6701500" cy="1545010"/>
        </p:xfrm>
        <a:graphic>
          <a:graphicData uri="http://schemas.openxmlformats.org/drawingml/2006/table">
            <a:tbl>
              <a:tblPr firstRow="1" bandRow="1">
                <a:noFill/>
                <a:tableStyleId>{721528F4-E094-47E9-A63A-4EBEABE1F0BB}</a:tableStyleId>
              </a:tblPr>
              <a:tblGrid>
                <a:gridCol w="167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Estimate\Truth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Efficacy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Futility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Inconclusive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Efficacy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ee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ef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ei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Futility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fe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ff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fi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Inconclusive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ie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if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ii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CA"/>
              <a:t>Bayesian Statistical Results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Google Shape;140;p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9500" y="692700"/>
                <a:ext cx="8517600" cy="616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342900" lvl="0" indent="-32956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•"/>
                </a:pPr>
                <a:r>
                  <a:rPr lang="en-US" sz="2800" dirty="0"/>
                  <a:t>Rates and Errors:</a:t>
                </a:r>
                <a:endParaRPr lang="en-US" dirty="0"/>
              </a:p>
              <a:p>
                <a:pPr marL="342900" lvl="0" indent="-1651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dk1"/>
                  </a:buClr>
                  <a:buSzPct val="118264"/>
                  <a:buNone/>
                </a:pPr>
                <a:endParaRPr lang="en-US" sz="2367" dirty="0"/>
              </a:p>
              <a:p>
                <a:pPr marL="342900" lvl="0" indent="-1651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dk1"/>
                  </a:buClr>
                  <a:buSzPct val="118264"/>
                  <a:buNone/>
                </a:pPr>
                <a:endParaRPr lang="en-US" sz="2367" dirty="0"/>
              </a:p>
              <a:p>
                <a:pPr marL="342900" lvl="0" indent="-1651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dk1"/>
                  </a:buClr>
                  <a:buSzPct val="118264"/>
                  <a:buNone/>
                </a:pPr>
                <a:endParaRPr lang="en-US" sz="2367" dirty="0"/>
              </a:p>
              <a:p>
                <a:pPr marL="342900" lvl="0" indent="-1651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dk1"/>
                  </a:buClr>
                  <a:buSzPct val="118264"/>
                  <a:buNone/>
                </a:pPr>
                <a:endParaRPr lang="en-US" sz="2367" dirty="0"/>
              </a:p>
              <a:p>
                <a:pPr marL="342900" lvl="0" indent="-329565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•"/>
                </a:pPr>
                <a:r>
                  <a:rPr lang="en-US" sz="2800" dirty="0"/>
                  <a:t>Number of trials with early stopping for efficacy and futility are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754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525</m:t>
                    </m:r>
                  </m:oMath>
                </a14:m>
                <a:endParaRPr lang="en-US" dirty="0"/>
              </a:p>
              <a:p>
                <a:pPr marL="342900" lvl="0" indent="-329565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•"/>
                </a:pPr>
                <a:r>
                  <a:rPr lang="en-US" sz="2800" dirty="0"/>
                  <a:t>Interim stopping:</a:t>
                </a:r>
                <a:endParaRPr lang="en-US" dirty="0"/>
              </a:p>
              <a:p>
                <a:pPr marL="342900" lvl="0" indent="-1651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</a:pPr>
                <a:endParaRPr lang="en-US" sz="2800" dirty="0"/>
              </a:p>
              <a:p>
                <a:pPr marL="342900" lvl="0" indent="-139700" algn="l" rtl="0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</a:pPr>
                <a:endParaRPr lang="en-US" dirty="0"/>
              </a:p>
              <a:p>
                <a:pPr marL="342900" lvl="0" indent="-139700" algn="l" rtl="0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</a:pPr>
                <a:endParaRPr lang="en-US" dirty="0"/>
              </a:p>
              <a:p>
                <a:pPr marL="342900" lvl="0" indent="-139700" algn="l" rtl="0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</a:pPr>
                <a:endParaRPr lang="en-US" dirty="0"/>
              </a:p>
              <a:p>
                <a:pPr marL="0" lvl="0" indent="0" algn="l" rtl="0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</a:pPr>
                <a:endParaRPr lang="en-US" dirty="0"/>
              </a:p>
              <a:p>
                <a:pPr marL="0" lvl="0" indent="0" algn="l" rtl="0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40" name="Google Shape;140;p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00" y="692700"/>
                <a:ext cx="8517600" cy="6165300"/>
              </a:xfrm>
              <a:prstGeom prst="rect">
                <a:avLst/>
              </a:prstGeom>
              <a:blipFill>
                <a:blip r:embed="rId3"/>
                <a:stretch>
                  <a:fillRect l="-1144" t="-9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1" name="Google Shape;141;p7"/>
          <p:cNvGraphicFramePr/>
          <p:nvPr>
            <p:extLst>
              <p:ext uri="{D42A27DB-BD31-4B8C-83A1-F6EECF244321}">
                <p14:modId xmlns:p14="http://schemas.microsoft.com/office/powerpoint/2010/main" val="178468134"/>
              </p:ext>
            </p:extLst>
          </p:nvPr>
        </p:nvGraphicFramePr>
        <p:xfrm>
          <a:off x="366579" y="1321245"/>
          <a:ext cx="3170650" cy="1112550"/>
        </p:xfrm>
        <a:graphic>
          <a:graphicData uri="http://schemas.openxmlformats.org/drawingml/2006/table">
            <a:tbl>
              <a:tblPr firstRow="1" bandRow="1">
                <a:noFill/>
                <a:tableStyleId>{C5439CF5-F6B8-483F-8825-10CC0101B2A8}</a:tableStyleId>
              </a:tblPr>
              <a:tblGrid>
                <a:gridCol w="158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1" u="none" strike="noStrike" cap="none" dirty="0"/>
                        <a:t>FAR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0.0110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1" u="none" strike="noStrike" cap="none" dirty="0"/>
                        <a:t>TAR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0.9890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1" u="none" strike="noStrike" cap="none" dirty="0"/>
                        <a:t>FRR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0.1228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2" name="Google Shape;142;p7"/>
              <p:cNvGraphicFramePr/>
              <p:nvPr>
                <p:extLst>
                  <p:ext uri="{D42A27DB-BD31-4B8C-83A1-F6EECF244321}">
                    <p14:modId xmlns:p14="http://schemas.microsoft.com/office/powerpoint/2010/main" val="2844230310"/>
                  </p:ext>
                </p:extLst>
              </p:nvPr>
            </p:nvGraphicFramePr>
            <p:xfrm>
              <a:off x="4664758" y="3624399"/>
              <a:ext cx="4303396" cy="2834710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{C5439CF5-F6B8-483F-8825-10CC0101B2A8}</a:tableStyleId>
                  </a:tblPr>
                  <a:tblGrid>
                    <a:gridCol w="1008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11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374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66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270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Interim Points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Num Stopping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Stopping Futility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Stopping Efficacy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172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3000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800" b="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194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166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800" b="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028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172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6000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478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118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360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172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9000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779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u="none" strike="noStrike" cap="none" smtClean="0">
                                    <a:latin typeface="Cambria Math" panose="02040503050406030204" pitchFamily="18" charset="0"/>
                                  </a:rPr>
                                  <m:t>105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674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172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12000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507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426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2172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15000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321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u="none" strike="noStrike" cap="none" smtClean="0">
                                    <a:latin typeface="Cambria Math" panose="02040503050406030204" pitchFamily="18" charset="0"/>
                                  </a:rPr>
                                  <m:t>266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2172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18000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231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176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2" name="Google Shape;142;p7"/>
              <p:cNvGraphicFramePr/>
              <p:nvPr>
                <p:extLst>
                  <p:ext uri="{D42A27DB-BD31-4B8C-83A1-F6EECF244321}">
                    <p14:modId xmlns:p14="http://schemas.microsoft.com/office/powerpoint/2010/main" val="2844230310"/>
                  </p:ext>
                </p:extLst>
              </p:nvPr>
            </p:nvGraphicFramePr>
            <p:xfrm>
              <a:off x="4664758" y="3624399"/>
              <a:ext cx="4303396" cy="2834710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{C5439CF5-F6B8-483F-8825-10CC0101B2A8}</a:tableStyleId>
                  </a:tblPr>
                  <a:tblGrid>
                    <a:gridCol w="1008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11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374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66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009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Interim Points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Num Stopping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Stopping Futility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Stopping Efficacy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7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3000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4"/>
                          <a:stretch>
                            <a:fillRect l="-89305" t="-183333" r="-190374" b="-5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4"/>
                          <a:stretch>
                            <a:fillRect l="-207018" t="-183333" r="-108187" b="-5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4"/>
                          <a:stretch>
                            <a:fillRect l="-286885" t="-183333" r="-1093" b="-5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7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6000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4"/>
                          <a:stretch>
                            <a:fillRect l="-89305" t="-283333" r="-190374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4"/>
                          <a:stretch>
                            <a:fillRect l="-207018" t="-283333" r="-10818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4"/>
                          <a:stretch>
                            <a:fillRect l="-286885" t="-283333" r="-1093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7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9000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4"/>
                          <a:stretch>
                            <a:fillRect l="-89305" t="-377049" r="-190374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4"/>
                          <a:stretch>
                            <a:fillRect l="-207018" t="-377049" r="-10818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4"/>
                          <a:stretch>
                            <a:fillRect l="-286885" t="-377049" r="-1093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7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12000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4"/>
                          <a:stretch>
                            <a:fillRect l="-89305" t="-485000" r="-190374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4"/>
                          <a:stretch>
                            <a:fillRect l="-207018" t="-485000" r="-10818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4"/>
                          <a:stretch>
                            <a:fillRect l="-286885" t="-485000" r="-1093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7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15000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4"/>
                          <a:stretch>
                            <a:fillRect l="-89305" t="-585000" r="-190374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4"/>
                          <a:stretch>
                            <a:fillRect l="-207018" t="-585000" r="-10818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4"/>
                          <a:stretch>
                            <a:fillRect l="-286885" t="-585000" r="-1093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7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18000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4"/>
                          <a:stretch>
                            <a:fillRect l="-89305" t="-685000" r="-19037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4"/>
                          <a:stretch>
                            <a:fillRect l="-207018" t="-685000" r="-1081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4"/>
                          <a:stretch>
                            <a:fillRect l="-286885" t="-685000" r="-1093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3" name="Google Shape;143;p7"/>
              <p:cNvGraphicFramePr/>
              <p:nvPr>
                <p:extLst>
                  <p:ext uri="{D42A27DB-BD31-4B8C-83A1-F6EECF244321}">
                    <p14:modId xmlns:p14="http://schemas.microsoft.com/office/powerpoint/2010/main" val="2932474038"/>
                  </p:ext>
                </p:extLst>
              </p:nvPr>
            </p:nvGraphicFramePr>
            <p:xfrm>
              <a:off x="366569" y="4426812"/>
              <a:ext cx="3816400" cy="1483400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{C5439CF5-F6B8-483F-8825-10CC0101B2A8}</a:tableStyleId>
                  </a:tblPr>
                  <a:tblGrid>
                    <a:gridCol w="1908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8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endParaRPr sz="1800" u="none" strike="noStrike" cap="none" dirty="0"/>
                        </a:p>
                      </a:txBody>
                      <a:tcPr marL="91450" marR="91450" marT="45725" marB="45725">
                        <a:lnL w="127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127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rPr lang="en-CA" sz="1800" b="1" u="none" strike="noStrike" cap="none" dirty="0"/>
                            <a:t>Average Stopping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All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1800" b="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293.9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Futility early stop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800" b="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670.4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Efficacy early stop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800" b="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829.7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3" name="Google Shape;143;p7"/>
              <p:cNvGraphicFramePr/>
              <p:nvPr>
                <p:extLst>
                  <p:ext uri="{D42A27DB-BD31-4B8C-83A1-F6EECF244321}">
                    <p14:modId xmlns:p14="http://schemas.microsoft.com/office/powerpoint/2010/main" val="2932474038"/>
                  </p:ext>
                </p:extLst>
              </p:nvPr>
            </p:nvGraphicFramePr>
            <p:xfrm>
              <a:off x="366569" y="4426812"/>
              <a:ext cx="3816400" cy="1483400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{C5439CF5-F6B8-483F-8825-10CC0101B2A8}</a:tableStyleId>
                  </a:tblPr>
                  <a:tblGrid>
                    <a:gridCol w="1908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8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endParaRPr sz="1800" u="none" strike="noStrike" cap="none" dirty="0"/>
                        </a:p>
                      </a:txBody>
                      <a:tcPr marL="91450" marR="91450" marT="45725" marB="45725">
                        <a:lnL w="127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127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Calibri"/>
                            <a:buNone/>
                          </a:pPr>
                          <a:r>
                            <a:rPr lang="en-CA" sz="1800" b="1" u="none" strike="noStrike" cap="none" dirty="0"/>
                            <a:t>Average Stopping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All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5"/>
                          <a:stretch>
                            <a:fillRect l="-100639" t="-108197" r="-63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Futility early stop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5"/>
                          <a:stretch>
                            <a:fillRect l="-100639" t="-208197" r="-63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Efficacy early stop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5"/>
                          <a:stretch>
                            <a:fillRect l="-100639" t="-308197" r="-63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4" name="Google Shape;144;p7"/>
              <p:cNvGraphicFramePr/>
              <p:nvPr>
                <p:extLst>
                  <p:ext uri="{D42A27DB-BD31-4B8C-83A1-F6EECF244321}">
                    <p14:modId xmlns:p14="http://schemas.microsoft.com/office/powerpoint/2010/main" val="1456927084"/>
                  </p:ext>
                </p:extLst>
              </p:nvPr>
            </p:nvGraphicFramePr>
            <p:xfrm>
              <a:off x="3724308" y="779805"/>
              <a:ext cx="5240191" cy="1801390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{C5439CF5-F6B8-483F-8825-10CC0101B2A8}</a:tableStyleId>
                  </a:tblPr>
                  <a:tblGrid>
                    <a:gridCol w="25256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259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885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030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endParaRPr sz="1800" u="none" strike="noStrike" cap="none" dirty="0"/>
                        </a:p>
                      </a:txBody>
                      <a:tcPr marL="91450" marR="91450" marT="45725" marB="45725">
                        <a:lnL w="127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127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Type I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Type II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5100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Futility:</a:t>
                          </a:r>
                          <a:endParaRPr sz="1800" b="1" i="0" u="none" strike="noStrike" cap="none" dirty="0"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𝑽𝑬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r>
                            <a:rPr lang="en-CA" sz="1800" b="1" u="none" strike="noStrike" cap="none" dirty="0"/>
                            <a:t> vs. </a:t>
                          </a:r>
                          <a14:m>
                            <m:oMath xmlns:m="http://schemas.openxmlformats.org/officeDocument/2006/math"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𝑽𝑬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0.0079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0.5358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030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Efficacy:</a:t>
                          </a:r>
                          <a:endParaRPr sz="1800" b="1" u="none" strike="noStrike" cap="none" dirty="0"/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𝑽𝑬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CA" sz="1800" b="1" u="none" strike="noStrike" cap="none" dirty="0"/>
                            <a:t> vs. </a:t>
                          </a:r>
                          <a14:m>
                            <m:oMath xmlns:m="http://schemas.openxmlformats.org/officeDocument/2006/math"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𝑽𝑬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0.0191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u="none" strike="noStrike" cap="none" dirty="0" smtClean="0">
                                    <a:latin typeface="Cambria Math" panose="02040503050406030204" pitchFamily="18" charset="0"/>
                                  </a:rPr>
                                  <m:t>0.1529</m:t>
                                </m:r>
                              </m:oMath>
                            </m:oMathPara>
                          </a14:m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4" name="Google Shape;144;p7"/>
              <p:cNvGraphicFramePr/>
              <p:nvPr>
                <p:extLst>
                  <p:ext uri="{D42A27DB-BD31-4B8C-83A1-F6EECF244321}">
                    <p14:modId xmlns:p14="http://schemas.microsoft.com/office/powerpoint/2010/main" val="1456927084"/>
                  </p:ext>
                </p:extLst>
              </p:nvPr>
            </p:nvGraphicFramePr>
            <p:xfrm>
              <a:off x="3724308" y="779805"/>
              <a:ext cx="5240191" cy="1801390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{C5439CF5-F6B8-483F-8825-10CC0101B2A8}</a:tableStyleId>
                  </a:tblPr>
                  <a:tblGrid>
                    <a:gridCol w="25256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259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885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030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endParaRPr sz="1800" u="none" strike="noStrike" cap="none" dirty="0"/>
                        </a:p>
                      </a:txBody>
                      <a:tcPr marL="91450" marR="91450" marT="45725" marB="45725">
                        <a:lnL w="127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127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Type I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Type II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5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6"/>
                          <a:stretch>
                            <a:fillRect l="-241" t="-83178" r="-107952" b="-1130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6"/>
                          <a:stretch>
                            <a:fillRect l="-177778" t="-83178" r="-91453" b="-1130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6"/>
                          <a:stretch>
                            <a:fillRect l="-306604" t="-83178" r="-943" b="-1130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6"/>
                          <a:stretch>
                            <a:fillRect l="-241" t="-184906" r="-107952" b="-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6"/>
                          <a:stretch>
                            <a:fillRect l="-177778" t="-184906" r="-91453" b="-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6"/>
                          <a:stretch>
                            <a:fillRect l="-306604" t="-184906" r="-943" b="-14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Google Shape;149;p8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67544" y="0"/>
                <a:ext cx="8229600" cy="11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</a:pPr>
                <a:r>
                  <a:rPr lang="en-CA" dirty="0"/>
                  <a:t>Simulation with various weights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149" name="Google Shape;149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7544" y="0"/>
                <a:ext cx="8229600" cy="1143000"/>
              </a:xfrm>
              <a:prstGeom prst="rect">
                <a:avLst/>
              </a:prstGeom>
              <a:blipFill>
                <a:blip r:embed="rId3"/>
                <a:stretch>
                  <a:fillRect l="-1556" b="-85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0" name="Google Shape;15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250" y="903850"/>
            <a:ext cx="4091666" cy="25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903850"/>
            <a:ext cx="4091675" cy="2525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1250" y="3581400"/>
            <a:ext cx="4276750" cy="26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72000" y="3581400"/>
            <a:ext cx="4511150" cy="278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CA"/>
              <a:t>Simulation with various cut for Efficacy</a:t>
            </a:r>
            <a:endParaRPr/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488" y="1244105"/>
            <a:ext cx="4267198" cy="26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244100"/>
            <a:ext cx="4335501" cy="26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6500" y="3960675"/>
            <a:ext cx="4407701" cy="272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87900" y="3935928"/>
            <a:ext cx="4487899" cy="2769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CA"/>
              <a:t>Simulation with various cut for Futility</a:t>
            </a:r>
            <a:endParaRPr/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192283"/>
            <a:ext cx="4114800" cy="253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1192284"/>
            <a:ext cx="4114800" cy="253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2750" y="3731700"/>
            <a:ext cx="4488475" cy="27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49008" y="3779150"/>
            <a:ext cx="4411592" cy="27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Google Shape;176;gc35242ace0_1_1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67544" y="0"/>
                <a:ext cx="8229600" cy="69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960"/>
                  <a:buFont typeface="Calibri"/>
                  <a:buNone/>
                </a:pPr>
                <a:r>
                  <a:rPr lang="en-CA" sz="2560" dirty="0"/>
                  <a:t>Bayesian Statistical Results (with different hyperparameters</a:t>
                </a:r>
                <a:endParaRPr sz="2560" dirty="0"/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960"/>
                  <a:buFont typeface="Calibri"/>
                  <a:buNone/>
                </a:pPr>
                <a:r>
                  <a:rPr lang="en-CA" sz="2560" dirty="0"/>
                  <a:t>with </a:t>
                </a:r>
                <a14:m>
                  <m:oMath xmlns:m="http://schemas.openxmlformats.org/officeDocument/2006/math">
                    <m:r>
                      <a:rPr lang="en-CA" sz="256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sz="2560" i="1" dirty="0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CA" sz="2560" dirty="0"/>
                  <a:t>, </a:t>
                </a:r>
                <a14:m>
                  <m:oMath xmlns:m="http://schemas.openxmlformats.org/officeDocument/2006/math">
                    <m:r>
                      <a:rPr lang="en-CA" sz="2560" i="1" dirty="0" smtClean="0">
                        <a:latin typeface="Cambria Math" panose="02040503050406030204" pitchFamily="18" charset="0"/>
                      </a:rPr>
                      <m:t>𝑝𝑜𝑠𝑡𝑐𝑢𝑡</m:t>
                    </m:r>
                    <m:r>
                      <a:rPr lang="en-CA" sz="256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CA" sz="2560" i="1" dirty="0" smtClean="0">
                        <a:latin typeface="Cambria Math" panose="02040503050406030204" pitchFamily="18" charset="0"/>
                      </a:rPr>
                      <m:t>𝑒𝑓𝑓</m:t>
                    </m:r>
                    <m:r>
                      <a:rPr lang="en-CA" sz="2560" i="1" dirty="0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r>
                  <a:rPr lang="en-CA" sz="2560" dirty="0"/>
                  <a:t>, </a:t>
                </a:r>
                <a14:m>
                  <m:oMath xmlns:m="http://schemas.openxmlformats.org/officeDocument/2006/math">
                    <m:r>
                      <a:rPr lang="en-CA" sz="2560" i="1" dirty="0" smtClean="0">
                        <a:latin typeface="Cambria Math" panose="02040503050406030204" pitchFamily="18" charset="0"/>
                      </a:rPr>
                      <m:t>𝑝𝑜𝑠𝑡𝑐𝑢𝑡</m:t>
                    </m:r>
                    <m:r>
                      <a:rPr lang="en-CA" sz="256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CA" sz="2560" i="1" dirty="0" err="1" smtClean="0">
                        <a:latin typeface="Cambria Math" panose="02040503050406030204" pitchFamily="18" charset="0"/>
                      </a:rPr>
                      <m:t>𝑓𝑢</m:t>
                    </m:r>
                    <m:r>
                      <a:rPr lang="en-CA" sz="2560" i="1" dirty="0" smtClean="0">
                        <a:latin typeface="Cambria Math" panose="02040503050406030204" pitchFamily="18" charset="0"/>
                      </a:rPr>
                      <m:t>=0.98</m:t>
                    </m:r>
                  </m:oMath>
                </a14:m>
                <a:r>
                  <a:rPr lang="en-CA" sz="2560" dirty="0"/>
                  <a:t>)</a:t>
                </a:r>
                <a:endParaRPr sz="2560" dirty="0"/>
              </a:p>
            </p:txBody>
          </p:sp>
        </mc:Choice>
        <mc:Fallback xmlns="">
          <p:sp>
            <p:nvSpPr>
              <p:cNvPr id="176" name="Google Shape;176;gc35242ace0_1_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7544" y="0"/>
                <a:ext cx="8229600" cy="692700"/>
              </a:xfrm>
              <a:prstGeom prst="rect">
                <a:avLst/>
              </a:prstGeom>
              <a:blipFill>
                <a:blip r:embed="rId3"/>
                <a:stretch>
                  <a:fillRect l="-296" t="-21053" r="-222" b="-34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Google Shape;177;gc35242ace0_1_17"/>
          <p:cNvSpPr txBox="1">
            <a:spLocks noGrp="1"/>
          </p:cNvSpPr>
          <p:nvPr>
            <p:ph type="body" idx="1"/>
          </p:nvPr>
        </p:nvSpPr>
        <p:spPr>
          <a:xfrm>
            <a:off x="179512" y="692696"/>
            <a:ext cx="8517600" cy="60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800"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  <a:p>
            <a:pPr marL="342900" lvl="0" indent="-31623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sz="2800" dirty="0"/>
              <a:t>Number of trials with early stopping for efficacy and futility: </a:t>
            </a:r>
            <a:r>
              <a:rPr lang="en-CA" sz="2800" dirty="0">
                <a:solidFill>
                  <a:srgbClr val="00B050"/>
                </a:solidFill>
              </a:rPr>
              <a:t>7375</a:t>
            </a:r>
            <a:r>
              <a:rPr lang="en-CA" sz="2800" dirty="0"/>
              <a:t>(6115) and </a:t>
            </a:r>
            <a:r>
              <a:rPr lang="en-CA" sz="2800" dirty="0">
                <a:solidFill>
                  <a:srgbClr val="FF0000"/>
                </a:solidFill>
              </a:rPr>
              <a:t>243</a:t>
            </a:r>
            <a:r>
              <a:rPr lang="en-CA" sz="2800" dirty="0"/>
              <a:t>(500)</a:t>
            </a:r>
            <a:endParaRPr dirty="0"/>
          </a:p>
          <a:p>
            <a:pPr marL="342900" lvl="0" indent="-31623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sz="2800" dirty="0"/>
              <a:t>Interim stopping: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graphicFrame>
        <p:nvGraphicFramePr>
          <p:cNvPr id="178" name="Google Shape;178;gc35242ace0_1_17"/>
          <p:cNvGraphicFramePr/>
          <p:nvPr>
            <p:extLst>
              <p:ext uri="{D42A27DB-BD31-4B8C-83A1-F6EECF244321}">
                <p14:modId xmlns:p14="http://schemas.microsoft.com/office/powerpoint/2010/main" val="3877506308"/>
              </p:ext>
            </p:extLst>
          </p:nvPr>
        </p:nvGraphicFramePr>
        <p:xfrm>
          <a:off x="4498883" y="3645024"/>
          <a:ext cx="4436200" cy="2773750"/>
        </p:xfrm>
        <a:graphic>
          <a:graphicData uri="http://schemas.openxmlformats.org/drawingml/2006/table">
            <a:tbl>
              <a:tblPr firstRow="1" bandRow="1">
                <a:noFill/>
                <a:tableStyleId>{C5439CF5-F6B8-483F-8825-10CC0101B2A8}</a:tableStyleId>
              </a:tblPr>
              <a:tblGrid>
                <a:gridCol w="86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600" b="1" u="none" strike="noStrike" cap="none"/>
                        <a:t>Interim Points</a:t>
                      </a:r>
                      <a:endParaRPr sz="16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600" b="1" u="none" strike="noStrike" cap="none"/>
                        <a:t>Num Stopping</a:t>
                      </a:r>
                      <a:endParaRPr sz="16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600" b="1" u="none" strike="noStrike" cap="none"/>
                        <a:t>Stopping Futility</a:t>
                      </a:r>
                      <a:endParaRPr sz="16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600" b="1" u="none" strike="noStrike" cap="none" dirty="0"/>
                        <a:t>Stopping Efficacy</a:t>
                      </a:r>
                      <a:endParaRPr sz="16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1" u="none" strike="noStrike" cap="none" dirty="0"/>
                        <a:t>3000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>
                          <a:solidFill>
                            <a:srgbClr val="000000"/>
                          </a:solidFill>
                        </a:rPr>
                        <a:t>4988</a:t>
                      </a:r>
                      <a:r>
                        <a:rPr lang="en-CA" sz="1800" u="none" strike="noStrike" cap="none"/>
                        <a:t>(3194)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54(166)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4934(3028)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1" u="none" strike="noStrike" cap="none" dirty="0"/>
                        <a:t>6000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>
                          <a:solidFill>
                            <a:srgbClr val="000000"/>
                          </a:solidFill>
                        </a:rPr>
                        <a:t>1383</a:t>
                      </a:r>
                      <a:r>
                        <a:rPr lang="en-CA" sz="1800" u="none" strike="noStrike" cap="none"/>
                        <a:t>(1478)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55(118)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1328(1360)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1" u="none" strike="noStrike" cap="none" dirty="0"/>
                        <a:t>9000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599(779)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44(105)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555(674)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1" u="none" strike="noStrike" cap="none" dirty="0"/>
                        <a:t>12000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417(507)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56(81)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361(426)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1" u="none" strike="noStrike" cap="none" dirty="0"/>
                        <a:t>15000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231(321)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34(55)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197(266)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1" u="none" strike="noStrike" cap="none" dirty="0"/>
                        <a:t>18000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2382(3721)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31(53)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129(176)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9" name="Google Shape;179;gc35242ace0_1_17"/>
          <p:cNvGraphicFramePr/>
          <p:nvPr>
            <p:extLst>
              <p:ext uri="{D42A27DB-BD31-4B8C-83A1-F6EECF244321}">
                <p14:modId xmlns:p14="http://schemas.microsoft.com/office/powerpoint/2010/main" val="3069903945"/>
              </p:ext>
            </p:extLst>
          </p:nvPr>
        </p:nvGraphicFramePr>
        <p:xfrm>
          <a:off x="467544" y="4437112"/>
          <a:ext cx="3816400" cy="1483400"/>
        </p:xfrm>
        <a:graphic>
          <a:graphicData uri="http://schemas.openxmlformats.org/drawingml/2006/table">
            <a:tbl>
              <a:tblPr firstRow="1" bandRow="1">
                <a:noFill/>
                <a:tableStyleId>{C5439CF5-F6B8-483F-8825-10CC0101B2A8}</a:tableStyleId>
              </a:tblPr>
              <a:tblGrid>
                <a:gridCol w="19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CA" sz="1800" b="1" u="none" strike="noStrike" cap="none" dirty="0"/>
                        <a:t>Average Stopping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1" u="none" strike="noStrike" cap="none" dirty="0"/>
                        <a:t>All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>
                          <a:solidFill>
                            <a:srgbClr val="00B050"/>
                          </a:solidFill>
                        </a:rPr>
                        <a:t>8000</a:t>
                      </a:r>
                      <a:r>
                        <a:rPr lang="en-CA" sz="1800" u="none" strike="noStrike" cap="none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CA" sz="1800" u="none" strike="noStrike" cap="none"/>
                        <a:t>10293.9)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1" u="none" strike="noStrike" cap="none" dirty="0"/>
                        <a:t>Futility early stop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>
                          <a:solidFill>
                            <a:srgbClr val="FF0000"/>
                          </a:solidFill>
                        </a:rPr>
                        <a:t>8518.5</a:t>
                      </a:r>
                      <a:r>
                        <a:rPr lang="en-CA" sz="1800" u="none" strike="noStrike" cap="none" dirty="0"/>
                        <a:t>(6829.7)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1" u="none" strike="noStrike" cap="none" dirty="0"/>
                        <a:t>Efficacy early stop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>
                          <a:solidFill>
                            <a:srgbClr val="00B050"/>
                          </a:solidFill>
                        </a:rPr>
                        <a:t>4752 </a:t>
                      </a:r>
                      <a:r>
                        <a:rPr lang="en-CA" sz="1800" u="none" strike="noStrike" cap="none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CA" sz="1800" u="none" strike="noStrike" cap="none" dirty="0"/>
                        <a:t>5670.4)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0" name="Google Shape;180;gc35242ace0_1_17"/>
          <p:cNvGraphicFramePr/>
          <p:nvPr>
            <p:extLst>
              <p:ext uri="{D42A27DB-BD31-4B8C-83A1-F6EECF244321}">
                <p14:modId xmlns:p14="http://schemas.microsoft.com/office/powerpoint/2010/main" val="3045586713"/>
              </p:ext>
            </p:extLst>
          </p:nvPr>
        </p:nvGraphicFramePr>
        <p:xfrm>
          <a:off x="446708" y="1308338"/>
          <a:ext cx="3265675" cy="1112550"/>
        </p:xfrm>
        <a:graphic>
          <a:graphicData uri="http://schemas.openxmlformats.org/drawingml/2006/table">
            <a:tbl>
              <a:tblPr firstRow="1" bandRow="1">
                <a:noFill/>
                <a:tableStyleId>{C5439CF5-F6B8-483F-8825-10CC0101B2A8}</a:tableStyleId>
              </a:tblPr>
              <a:tblGrid>
                <a:gridCol w="158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1" u="none" strike="noStrike" cap="none" dirty="0"/>
                        <a:t>FAR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0.0190</a:t>
                      </a:r>
                      <a:r>
                        <a:rPr lang="en-CA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(0.0110)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1" u="none" strike="noStrike" cap="none" dirty="0"/>
                        <a:t>TAR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0.9800</a:t>
                      </a:r>
                      <a:r>
                        <a:rPr lang="en-CA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(0.9890)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1" u="none" strike="noStrike" cap="none" dirty="0"/>
                        <a:t>FRR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0" i="0" u="none" strike="noStrike" cap="none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0.0729</a:t>
                      </a:r>
                      <a:r>
                        <a:rPr lang="en-CA" sz="1800" b="0" i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(0.1228)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1" name="Google Shape;181;gc35242ace0_1_17"/>
              <p:cNvGraphicFramePr/>
              <p:nvPr>
                <p:extLst>
                  <p:ext uri="{D42A27DB-BD31-4B8C-83A1-F6EECF244321}">
                    <p14:modId xmlns:p14="http://schemas.microsoft.com/office/powerpoint/2010/main" val="3828798704"/>
                  </p:ext>
                </p:extLst>
              </p:nvPr>
            </p:nvGraphicFramePr>
            <p:xfrm>
              <a:off x="3979579" y="779805"/>
              <a:ext cx="4950775" cy="1801390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{C5439CF5-F6B8-483F-8825-10CC0101B2A8}</a:tableStyleId>
                  </a:tblPr>
                  <a:tblGrid>
                    <a:gridCol w="250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3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00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030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endParaRPr sz="1800" u="none" strike="noStrike" cap="none" dirty="0"/>
                        </a:p>
                      </a:txBody>
                      <a:tcPr marL="91450" marR="91450" marT="45725" marB="45725">
                        <a:lnL w="127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127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Type I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Type II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5100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Futility: Null </a:t>
                          </a:r>
                          <a14:m>
                            <m:oMath xmlns:m="http://schemas.openxmlformats.org/officeDocument/2006/math"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𝑽𝑬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endParaRPr sz="1800" b="1" u="none" strike="noStrike" cap="none" dirty="0"/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𝑽𝑬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r>
                            <a:rPr lang="en-CA" sz="1800" b="1" u="none" strike="noStrike" cap="none" dirty="0"/>
                            <a:t> vs. </a:t>
                          </a:r>
                          <a14:m>
                            <m:oMath xmlns:m="http://schemas.openxmlformats.org/officeDocument/2006/math"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𝑽𝑬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u="none" strike="noStrike" cap="none">
                              <a:solidFill>
                                <a:srgbClr val="FF0000"/>
                              </a:solidFill>
                            </a:rPr>
                            <a:t>0.0134</a:t>
                          </a:r>
                          <a:endParaRPr sz="1800" u="none" strike="noStrike" cap="none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u="none" strike="noStrike" cap="none"/>
                            <a:t>(0.0079)</a:t>
                          </a:r>
                          <a:endParaRPr sz="1800" u="none" strike="noStrike" cap="none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u="none" strike="noStrike" cap="none" dirty="0">
                              <a:solidFill>
                                <a:srgbClr val="00B050"/>
                              </a:solidFill>
                            </a:rPr>
                            <a:t>0.4096</a:t>
                          </a:r>
                          <a:endParaRPr dirty="0"/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u="none" strike="noStrike" cap="none" dirty="0"/>
                            <a:t>(0.5358)</a:t>
                          </a:r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030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Efficacy: Null </a:t>
                          </a:r>
                          <a14:m>
                            <m:oMath xmlns:m="http://schemas.openxmlformats.org/officeDocument/2006/math"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𝑽𝑬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CA" sz="1800" b="1" i="1" u="none" strike="noStrike" cap="none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CA" sz="1800" b="1" i="1" u="none" strike="noStrike" cap="none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CA" sz="1800" b="1" i="1" u="none" strike="noStrike" cap="none" dirty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endParaRPr sz="1800" b="1" u="none" strike="noStrike" cap="none" dirty="0"/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Arial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𝑽𝑬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CA" sz="1800" b="1" u="none" strike="noStrike" cap="none" dirty="0"/>
                            <a:t> vs. </a:t>
                          </a:r>
                          <a14:m>
                            <m:oMath xmlns:m="http://schemas.openxmlformats.org/officeDocument/2006/math"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𝑽𝑬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CA" sz="1800" b="1" i="1" u="none" strike="noStrike" cap="none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u="none" strike="noStrike" cap="none">
                              <a:solidFill>
                                <a:srgbClr val="FF0000"/>
                              </a:solidFill>
                            </a:rPr>
                            <a:t>0.0754</a:t>
                          </a:r>
                          <a:endParaRPr/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u="none" strike="noStrike" cap="none"/>
                            <a:t>(0.0191)</a:t>
                          </a:r>
                          <a:endParaRPr sz="1800" u="none" strike="noStrike" cap="none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u="none" strike="noStrike" cap="none" dirty="0">
                              <a:solidFill>
                                <a:srgbClr val="00B050"/>
                              </a:solidFill>
                            </a:rPr>
                            <a:t>0.0822</a:t>
                          </a:r>
                          <a:endParaRPr dirty="0"/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u="none" strike="noStrike" cap="none" dirty="0"/>
                            <a:t>(0.1529)</a:t>
                          </a:r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1" name="Google Shape;181;gc35242ace0_1_17"/>
              <p:cNvGraphicFramePr/>
              <p:nvPr>
                <p:extLst>
                  <p:ext uri="{D42A27DB-BD31-4B8C-83A1-F6EECF244321}">
                    <p14:modId xmlns:p14="http://schemas.microsoft.com/office/powerpoint/2010/main" val="3828798704"/>
                  </p:ext>
                </p:extLst>
              </p:nvPr>
            </p:nvGraphicFramePr>
            <p:xfrm>
              <a:off x="3979579" y="779805"/>
              <a:ext cx="4950775" cy="1801390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{C5439CF5-F6B8-483F-8825-10CC0101B2A8}</a:tableStyleId>
                  </a:tblPr>
                  <a:tblGrid>
                    <a:gridCol w="250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3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00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030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endParaRPr sz="1800" u="none" strike="noStrike" cap="none" dirty="0"/>
                        </a:p>
                      </a:txBody>
                      <a:tcPr marL="91450" marR="91450" marT="45725" marB="45725">
                        <a:lnL w="127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12700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Type I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b="1" u="none" strike="noStrike" cap="none" dirty="0"/>
                            <a:t>Type II</a:t>
                          </a:r>
                          <a:endParaRPr sz="1800" b="1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5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4"/>
                          <a:stretch>
                            <a:fillRect l="-243" t="-83178" r="-98058" b="-1130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u="none" strike="noStrike" cap="none">
                              <a:solidFill>
                                <a:srgbClr val="FF0000"/>
                              </a:solidFill>
                            </a:rPr>
                            <a:t>0.0134</a:t>
                          </a:r>
                          <a:endParaRPr sz="1800" u="none" strike="noStrike" cap="none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u="none" strike="noStrike" cap="none"/>
                            <a:t>(0.0079)</a:t>
                          </a:r>
                          <a:endParaRPr sz="1800" u="none" strike="noStrike" cap="none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u="none" strike="noStrike" cap="none" dirty="0">
                              <a:solidFill>
                                <a:srgbClr val="00B050"/>
                              </a:solidFill>
                            </a:rPr>
                            <a:t>0.4096</a:t>
                          </a:r>
                          <a:endParaRPr dirty="0"/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u="none" strike="noStrike" cap="none" dirty="0"/>
                            <a:t>(0.5358)</a:t>
                          </a:r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>
                          <a:blip r:embed="rId4"/>
                          <a:stretch>
                            <a:fillRect l="-243" t="-184906" r="-98058" b="-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u="none" strike="noStrike" cap="none">
                              <a:solidFill>
                                <a:srgbClr val="FF0000"/>
                              </a:solidFill>
                            </a:rPr>
                            <a:t>0.0754</a:t>
                          </a:r>
                          <a:endParaRPr/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u="none" strike="noStrike" cap="none"/>
                            <a:t>(0.0191)</a:t>
                          </a:r>
                          <a:endParaRPr sz="1800" u="none" strike="noStrike" cap="none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u="none" strike="noStrike" cap="none" dirty="0">
                              <a:solidFill>
                                <a:srgbClr val="00B050"/>
                              </a:solidFill>
                            </a:rPr>
                            <a:t>0.0822</a:t>
                          </a:r>
                          <a:endParaRPr dirty="0"/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CA" sz="1800" u="none" strike="noStrike" cap="none" dirty="0"/>
                            <a:t>(0.1529)</a:t>
                          </a:r>
                          <a:endParaRPr sz="1800" u="none" strike="noStrike" cap="none" dirty="0"/>
                        </a:p>
                      </a:txBody>
                      <a:tcPr marL="91450" marR="91450" marT="45725" marB="457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35a094054_3_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Frequentist Framework</a:t>
            </a:r>
            <a:endParaRPr/>
          </a:p>
        </p:txBody>
      </p:sp>
      <p:pic>
        <p:nvPicPr>
          <p:cNvPr id="187" name="Google Shape;187;gc35a094054_3_9" descr="Screen Shot 2021-03-14 at 8.52.51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850" y="1808313"/>
            <a:ext cx="8839203" cy="4293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35a094054_3_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Frequentist Interim Analyses</a:t>
            </a:r>
            <a:endParaRPr/>
          </a:p>
        </p:txBody>
      </p:sp>
      <p:pic>
        <p:nvPicPr>
          <p:cNvPr id="193" name="Google Shape;193;gc35a094054_3_17" descr="Screen Shot 2021-03-15 at 7.58.08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38" y="1372663"/>
            <a:ext cx="8817337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35a094054_3_24"/>
          <p:cNvSpPr txBox="1">
            <a:spLocks noGrp="1"/>
          </p:cNvSpPr>
          <p:nvPr>
            <p:ph type="title"/>
          </p:nvPr>
        </p:nvSpPr>
        <p:spPr>
          <a:xfrm>
            <a:off x="457200" y="1487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/>
              <a:t>Algorithm</a:t>
            </a:r>
            <a:endParaRPr/>
          </a:p>
        </p:txBody>
      </p:sp>
      <p:sp>
        <p:nvSpPr>
          <p:cNvPr id="199" name="Google Shape;199;gc35a094054_3_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00" name="Google Shape;200;gc35a094054_3_24" descr="Screen Shot 2021-03-15 at 1.47.42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625" y="1291714"/>
            <a:ext cx="8583652" cy="521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806cb2614_0_12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Some Key Summary Statistics</a:t>
            </a:r>
            <a:endParaRPr/>
          </a:p>
        </p:txBody>
      </p:sp>
      <p:graphicFrame>
        <p:nvGraphicFramePr>
          <p:cNvPr id="206" name="Google Shape;206;gc806cb2614_0_12"/>
          <p:cNvGraphicFramePr/>
          <p:nvPr/>
        </p:nvGraphicFramePr>
        <p:xfrm>
          <a:off x="1862241" y="1799493"/>
          <a:ext cx="5184600" cy="1404150"/>
        </p:xfrm>
        <a:graphic>
          <a:graphicData uri="http://schemas.openxmlformats.org/drawingml/2006/table">
            <a:tbl>
              <a:tblPr firstRow="1" bandRow="1">
                <a:noFill/>
                <a:tableStyleId>{721528F4-E094-47E9-A63A-4EBEABE1F0BB}</a:tableStyleId>
              </a:tblPr>
              <a:tblGrid>
                <a:gridCol w="172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Estimate\Truth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VE &gt; 30%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VE &lt;= 30%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VE &gt; 30%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ee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ef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VE &lt;= 30%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fe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ff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7" name="Google Shape;207;gc806cb2614_0_12"/>
          <p:cNvSpPr txBox="1"/>
          <p:nvPr/>
        </p:nvSpPr>
        <p:spPr>
          <a:xfrm>
            <a:off x="673375" y="1046300"/>
            <a:ext cx="694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CA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by 2 table: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c806cb2614_0_12"/>
          <p:cNvSpPr txBox="1"/>
          <p:nvPr/>
        </p:nvSpPr>
        <p:spPr>
          <a:xfrm>
            <a:off x="984150" y="3719075"/>
            <a:ext cx="6940800" cy="22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gc806cb2614_0_12" descr="Screen Shot 2021-03-15 at 2.27.29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375" y="3341250"/>
            <a:ext cx="7434748" cy="31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AB09-DCFA-43D3-899E-40DBAB7F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07B262-85F6-4505-9926-88530B45358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18846"/>
                <a:ext cx="8229600" cy="543364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COVID emerged in Dec 2019 and reached pandemic status by Mar 2020</a:t>
                </a:r>
              </a:p>
              <a:p>
                <a:endParaRPr lang="en-US" dirty="0"/>
              </a:p>
              <a:p>
                <a:r>
                  <a:rPr lang="en-US" dirty="0"/>
                  <a:t>Pfizer protocol for rapid vaccine development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90%</m:t>
                    </m:r>
                  </m:oMath>
                </a14:m>
                <a:r>
                  <a:rPr lang="en-US" dirty="0"/>
                  <a:t> confidence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&gt;30%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𝑉𝐸</m:t>
                    </m:r>
                  </m:oMath>
                </a14:m>
                <a:r>
                  <a:rPr lang="en-US" dirty="0"/>
                  <a:t> estimated with beta-binomial model</a:t>
                </a:r>
              </a:p>
              <a:p>
                <a:pPr lvl="1"/>
                <a:r>
                  <a:rPr lang="en-US" dirty="0"/>
                  <a:t>Minimally informative, slightly pessimistic prior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interim analyses planned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Pfizer results published in NEJM in Dec 2020</a:t>
                </a:r>
              </a:p>
              <a:p>
                <a:pPr lvl="1"/>
                <a:r>
                  <a:rPr lang="en-US" dirty="0"/>
                  <a:t>Misuse of credible vs. confidence intervals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𝑉𝐸</m:t>
                    </m:r>
                  </m:oMath>
                </a14:m>
                <a:r>
                  <a:rPr lang="en-US" dirty="0"/>
                  <a:t> posterior probabilities not well-reported</a:t>
                </a:r>
              </a:p>
              <a:p>
                <a:pPr lvl="1"/>
                <a:r>
                  <a:rPr lang="en-US" dirty="0"/>
                  <a:t>Models not clearly reported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07B262-85F6-4505-9926-88530B453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18846"/>
                <a:ext cx="8229600" cy="5433646"/>
              </a:xfrm>
              <a:blipFill>
                <a:blip r:embed="rId2"/>
                <a:stretch>
                  <a:fillRect t="-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176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806cb2614_0_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/>
              <a:t>Frequentist Statistical Results</a:t>
            </a:r>
            <a:endParaRPr/>
          </a:p>
        </p:txBody>
      </p:sp>
      <p:sp>
        <p:nvSpPr>
          <p:cNvPr id="215" name="Google Shape;215;gc806cb2614_0_23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51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06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-CA" sz="2800" dirty="0"/>
              <a:t>Consider 3 different alpha bounds:</a:t>
            </a:r>
            <a:endParaRPr sz="2800" dirty="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353808"/>
              <a:buNone/>
            </a:pPr>
            <a:endParaRPr sz="550" dirty="0"/>
          </a:p>
          <a:p>
            <a:pPr marL="9144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353808"/>
              <a:buNone/>
            </a:pPr>
            <a:endParaRPr sz="55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4844"/>
              <a:buNone/>
            </a:pPr>
            <a:endParaRPr sz="2600" dirty="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4844"/>
              <a:buNone/>
            </a:pPr>
            <a:endParaRPr sz="2600" dirty="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353808"/>
              <a:buNone/>
            </a:pPr>
            <a:endParaRPr lang="en-US" sz="550" dirty="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353808"/>
              <a:buNone/>
            </a:pPr>
            <a:endParaRPr sz="550" dirty="0"/>
          </a:p>
          <a:p>
            <a:pPr marL="457200" lvl="0" indent="-38131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-CA" sz="2600" dirty="0"/>
              <a:t>Rates, errors and average sample sizes: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4844"/>
              <a:buNone/>
            </a:pP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9498"/>
              <a:buNone/>
            </a:pP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9498"/>
              <a:buNone/>
            </a:pP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9498"/>
              <a:buNone/>
            </a:pP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9498"/>
              <a:buNone/>
            </a:pP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9498"/>
              <a:buNone/>
            </a:pP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9498"/>
              <a:buNone/>
            </a:pP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9498"/>
              <a:buNone/>
            </a:pPr>
            <a:endParaRPr sz="2800" dirty="0"/>
          </a:p>
        </p:txBody>
      </p:sp>
      <p:graphicFrame>
        <p:nvGraphicFramePr>
          <p:cNvPr id="216" name="Google Shape;216;gc806cb2614_0_23"/>
          <p:cNvGraphicFramePr/>
          <p:nvPr>
            <p:extLst>
              <p:ext uri="{D42A27DB-BD31-4B8C-83A1-F6EECF244321}">
                <p14:modId xmlns:p14="http://schemas.microsoft.com/office/powerpoint/2010/main" val="1099238218"/>
              </p:ext>
            </p:extLst>
          </p:nvPr>
        </p:nvGraphicFramePr>
        <p:xfrm>
          <a:off x="710690" y="3894974"/>
          <a:ext cx="7722619" cy="1798200"/>
        </p:xfrm>
        <a:graphic>
          <a:graphicData uri="http://schemas.openxmlformats.org/drawingml/2006/table">
            <a:tbl>
              <a:tblPr>
                <a:noFill/>
                <a:tableStyleId>{ED15479E-3F74-46BF-A163-E4710AF29579}</a:tableStyleId>
              </a:tblPr>
              <a:tblGrid>
                <a:gridCol w="7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67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89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b="1" u="none" strike="noStrike" cap="none" dirty="0"/>
                        <a:t>FAR</a:t>
                      </a:r>
                      <a:endParaRPr sz="1400" b="1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b="1" u="none" strike="noStrike" cap="none" dirty="0"/>
                        <a:t>TAR</a:t>
                      </a:r>
                      <a:endParaRPr sz="1400" b="1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b="1" u="none" strike="noStrike" cap="none" dirty="0"/>
                        <a:t>FRR</a:t>
                      </a:r>
                      <a:endParaRPr sz="1400" b="1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b="1" u="none" strike="noStrike" cap="none" dirty="0"/>
                        <a:t>Type I Error</a:t>
                      </a:r>
                      <a:endParaRPr sz="1400" b="1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400" b="1" u="none" strike="noStrike" cap="none" dirty="0">
                          <a:solidFill>
                            <a:schemeClr val="dk1"/>
                          </a:solidFill>
                        </a:rPr>
                        <a:t>Type II Error</a:t>
                      </a:r>
                      <a:endParaRPr sz="1400" b="1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b="1" u="none" strike="noStrike" cap="none" dirty="0">
                          <a:solidFill>
                            <a:schemeClr val="dk1"/>
                          </a:solidFill>
                        </a:rPr>
                        <a:t>Avg. Sample Size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b="1" u="none" strike="noStrike" cap="none" dirty="0">
                          <a:solidFill>
                            <a:schemeClr val="dk1"/>
                          </a:solidFill>
                        </a:rPr>
                        <a:t>Avg. Sample Size (Early Stopping)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80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b="1" u="none" strike="noStrike" cap="none" dirty="0"/>
                        <a:t>Case 1</a:t>
                      </a:r>
                      <a:endParaRPr sz="1400" b="1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dirty="0"/>
                        <a:t>0.0011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 dirty="0"/>
                        <a:t>0.99</a:t>
                      </a:r>
                      <a:r>
                        <a:rPr lang="en-CA" dirty="0"/>
                        <a:t>89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0.58</a:t>
                      </a:r>
                      <a:r>
                        <a:rPr lang="en-CA"/>
                        <a:t>15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0.00</a:t>
                      </a:r>
                      <a:r>
                        <a:rPr lang="en-CA"/>
                        <a:t>73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0.1</a:t>
                      </a:r>
                      <a:r>
                        <a:rPr lang="en-CA"/>
                        <a:t>708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8</a:t>
                      </a:r>
                      <a:r>
                        <a:rPr lang="en-CA"/>
                        <a:t>954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dirty="0"/>
                        <a:t>5423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0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b="1" u="none" strike="noStrike" cap="none" dirty="0"/>
                        <a:t>Case 2</a:t>
                      </a:r>
                      <a:endParaRPr sz="1400" b="1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/>
                        <a:t>0.0013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/>
                        <a:t>0.9987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/>
                        <a:t>0.5879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/>
                        <a:t>0.0097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/>
                        <a:t>0.1631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/>
                        <a:t>9396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/>
                        <a:t>6188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0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b="1" u="none" strike="noStrike" cap="none" dirty="0"/>
                        <a:t>Case 3</a:t>
                      </a:r>
                      <a:endParaRPr sz="1400" b="1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/>
                        <a:t>0.0011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/>
                        <a:t>0.9989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/>
                        <a:t>0.5451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/>
                        <a:t>0.0070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/>
                        <a:t>0.1527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/>
                        <a:t>9978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dirty="0"/>
                        <a:t>6790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17" name="Google Shape;217;gc806cb2614_0_23" descr="Screen Shot 2021-03-15 at 2.53.31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8149" y="1930249"/>
            <a:ext cx="5491651" cy="10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83f4fe35c_0_3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Simulation with various weights w</a:t>
            </a:r>
            <a:endParaRPr/>
          </a:p>
        </p:txBody>
      </p:sp>
      <p:pic>
        <p:nvPicPr>
          <p:cNvPr id="223" name="Google Shape;223;gc83f4fe35c_0_3" descr="Screen Shot 2021-03-15 at 5.25.3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50" y="1005725"/>
            <a:ext cx="4177927" cy="26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c83f4fe35c_0_3" descr="Screen Shot 2021-03-15 at 5.25.52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350" y="964475"/>
            <a:ext cx="4284102" cy="270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c83f4fe35c_0_3" descr="Screen Shot 2021-03-15 at 5.26.05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75" y="3848350"/>
            <a:ext cx="5610898" cy="290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c83f4fe35c_0_3"/>
          <p:cNvSpPr txBox="1"/>
          <p:nvPr/>
        </p:nvSpPr>
        <p:spPr>
          <a:xfrm>
            <a:off x="5707350" y="4460175"/>
            <a:ext cx="31242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value of the weight w, </a:t>
            </a: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the results are computed from 1000 simulated trials with constant alpha bounds.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A0A8-5388-44D6-8CAC-13C94686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comparison</a:t>
            </a:r>
          </a:p>
        </p:txBody>
      </p:sp>
      <p:graphicFrame>
        <p:nvGraphicFramePr>
          <p:cNvPr id="4" name="Google Shape;134;p6">
            <a:extLst>
              <a:ext uri="{FF2B5EF4-FFF2-40B4-BE49-F238E27FC236}">
                <a16:creationId xmlns:a16="http://schemas.microsoft.com/office/drawing/2014/main" id="{8637B519-B745-4F4A-926D-665417E0F8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083782"/>
              </p:ext>
            </p:extLst>
          </p:nvPr>
        </p:nvGraphicFramePr>
        <p:xfrm>
          <a:off x="704849" y="2268093"/>
          <a:ext cx="3648072" cy="1615480"/>
        </p:xfrm>
        <a:graphic>
          <a:graphicData uri="http://schemas.openxmlformats.org/drawingml/2006/table">
            <a:tbl>
              <a:tblPr firstRow="1" bandRow="1">
                <a:noFill/>
                <a:tableStyleId>{721528F4-E094-47E9-A63A-4EBEABE1F0BB}</a:tableStyleId>
              </a:tblPr>
              <a:tblGrid>
                <a:gridCol w="912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400" u="none" strike="noStrike" cap="none" dirty="0"/>
                        <a:t>Efficacy (VE &gt;0.3)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400" u="none" strike="noStrike" cap="none" dirty="0"/>
                        <a:t>Futility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400" u="none" strike="noStrike" cap="none" dirty="0"/>
                        <a:t>(VE &gt; 0.5)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400" u="none" strike="noStrike" cap="none" dirty="0"/>
                        <a:t>Incon.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(0.3 &lt; VE &lt; 0.5)</a:t>
                      </a:r>
                      <a:endParaRPr sz="9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Efficacy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ee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 err="1"/>
                        <a:t>ef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 err="1"/>
                        <a:t>ei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Futility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fe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ff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fi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Incon.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 err="1"/>
                        <a:t>ie</a:t>
                      </a:r>
                      <a:endParaRPr lang="en-CA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if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ii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206;gc806cb2614_0_12">
            <a:extLst>
              <a:ext uri="{FF2B5EF4-FFF2-40B4-BE49-F238E27FC236}">
                <a16:creationId xmlns:a16="http://schemas.microsoft.com/office/drawing/2014/main" id="{CF0A931D-97F7-41F1-A743-C0EAD9BC9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010740"/>
              </p:ext>
            </p:extLst>
          </p:nvPr>
        </p:nvGraphicFramePr>
        <p:xfrm>
          <a:off x="4776891" y="2267926"/>
          <a:ext cx="3690834" cy="1515230"/>
        </p:xfrm>
        <a:graphic>
          <a:graphicData uri="http://schemas.openxmlformats.org/drawingml/2006/table">
            <a:tbl>
              <a:tblPr firstRow="1" bandRow="1">
                <a:noFill/>
                <a:tableStyleId>{721528F4-E094-47E9-A63A-4EBEABE1F0BB}</a:tableStyleId>
              </a:tblPr>
              <a:tblGrid>
                <a:gridCol w="1230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600" u="none" strike="noStrike" cap="none" dirty="0"/>
                        <a:t>Efficacy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600" u="none" strike="noStrike" cap="none" dirty="0"/>
                        <a:t>(VE &gt; 0.3)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600" u="none" strike="noStrike" cap="none" dirty="0"/>
                        <a:t>Futility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600" u="none" strike="noStrike" cap="none" dirty="0"/>
                        <a:t>(VE &lt; 0.3)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Efficacy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ee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/>
                        <a:t>ef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Futility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fe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ff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23330760-35C3-49C1-A58B-4D001B33C354}"/>
              </a:ext>
            </a:extLst>
          </p:cNvPr>
          <p:cNvSpPr/>
          <p:nvPr/>
        </p:nvSpPr>
        <p:spPr>
          <a:xfrm rot="5400000">
            <a:off x="2333621" y="2457454"/>
            <a:ext cx="390524" cy="364807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07DECA9-FAF6-43C4-9065-5639A28894BA}"/>
              </a:ext>
            </a:extLst>
          </p:cNvPr>
          <p:cNvSpPr/>
          <p:nvPr/>
        </p:nvSpPr>
        <p:spPr>
          <a:xfrm rot="5400000">
            <a:off x="6405664" y="2457453"/>
            <a:ext cx="390524" cy="364807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6259569-B87B-4CE0-B359-4A3130F2A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87488"/>
            <a:ext cx="4040188" cy="639762"/>
          </a:xfrm>
        </p:spPr>
        <p:txBody>
          <a:bodyPr/>
          <a:lstStyle/>
          <a:p>
            <a:pPr marL="114300" indent="0">
              <a:buNone/>
            </a:pPr>
            <a:r>
              <a:rPr lang="en-US" i="1" dirty="0"/>
              <a:t>Bayesian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3A4A981-0A3D-4BFB-951C-5AE995D6B6BE}"/>
              </a:ext>
            </a:extLst>
          </p:cNvPr>
          <p:cNvSpPr txBox="1">
            <a:spLocks/>
          </p:cNvSpPr>
          <p:nvPr/>
        </p:nvSpPr>
        <p:spPr>
          <a:xfrm>
            <a:off x="4648200" y="148748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i="1" dirty="0"/>
              <a:t>Frequentist</a:t>
            </a:r>
          </a:p>
        </p:txBody>
      </p:sp>
      <p:graphicFrame>
        <p:nvGraphicFramePr>
          <p:cNvPr id="11" name="Google Shape;141;p7">
            <a:extLst>
              <a:ext uri="{FF2B5EF4-FFF2-40B4-BE49-F238E27FC236}">
                <a16:creationId xmlns:a16="http://schemas.microsoft.com/office/drawing/2014/main" id="{A01334CC-B15F-4790-B9C2-D5FC3C435C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681805"/>
              </p:ext>
            </p:extLst>
          </p:nvPr>
        </p:nvGraphicFramePr>
        <p:xfrm>
          <a:off x="943558" y="4796675"/>
          <a:ext cx="3170650" cy="1112550"/>
        </p:xfrm>
        <a:graphic>
          <a:graphicData uri="http://schemas.openxmlformats.org/drawingml/2006/table">
            <a:tbl>
              <a:tblPr firstRow="1" bandRow="1">
                <a:noFill/>
                <a:tableStyleId>{C5439CF5-F6B8-483F-8825-10CC0101B2A8}</a:tableStyleId>
              </a:tblPr>
              <a:tblGrid>
                <a:gridCol w="158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1" u="none" strike="noStrike" cap="none" dirty="0"/>
                        <a:t>FAR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0.011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1" u="none" strike="noStrike" cap="none" dirty="0"/>
                        <a:t>TAR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0.989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1" u="none" strike="noStrike" cap="none" dirty="0"/>
                        <a:t>FRR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0.123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oogle Shape;141;p7">
            <a:extLst>
              <a:ext uri="{FF2B5EF4-FFF2-40B4-BE49-F238E27FC236}">
                <a16:creationId xmlns:a16="http://schemas.microsoft.com/office/drawing/2014/main" id="{B6F3FF62-75D9-4C00-B339-D6F40350DF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2867482"/>
              </p:ext>
            </p:extLst>
          </p:nvPr>
        </p:nvGraphicFramePr>
        <p:xfrm>
          <a:off x="5015601" y="4796675"/>
          <a:ext cx="3170650" cy="1112550"/>
        </p:xfrm>
        <a:graphic>
          <a:graphicData uri="http://schemas.openxmlformats.org/drawingml/2006/table">
            <a:tbl>
              <a:tblPr firstRow="1" bandRow="1">
                <a:noFill/>
                <a:tableStyleId>{C5439CF5-F6B8-483F-8825-10CC0101B2A8}</a:tableStyleId>
              </a:tblPr>
              <a:tblGrid>
                <a:gridCol w="158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1" u="none" strike="noStrike" cap="none" dirty="0"/>
                        <a:t>FAR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0.001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1" u="none" strike="noStrike" cap="none" dirty="0"/>
                        <a:t>TAR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0.999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1" u="none" strike="noStrike" cap="none" dirty="0"/>
                        <a:t>FRR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0.582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8ABDF3B-00E9-49E0-A53C-EECAD44B76A2}"/>
              </a:ext>
            </a:extLst>
          </p:cNvPr>
          <p:cNvSpPr txBox="1"/>
          <p:nvPr/>
        </p:nvSpPr>
        <p:spPr>
          <a:xfrm>
            <a:off x="805349" y="6080424"/>
            <a:ext cx="788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Question: How do we compare these summary statistics?</a:t>
            </a:r>
          </a:p>
        </p:txBody>
      </p:sp>
    </p:spTree>
    <p:extLst>
      <p:ext uri="{BB962C8B-B14F-4D97-AF65-F5344CB8AC3E}">
        <p14:creationId xmlns:p14="http://schemas.microsoft.com/office/powerpoint/2010/main" val="4288115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4611-C511-4461-8609-30EF2B3C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Comparisons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A66F19A-DB4D-48CC-867C-FBEB2CE9C36F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" y="2108200"/>
                <a:ext cx="4040188" cy="3951288"/>
              </a:xfrm>
            </p:spPr>
            <p:txBody>
              <a:bodyPr/>
              <a:lstStyle/>
              <a:p>
                <a:r>
                  <a:rPr lang="en-US" dirty="0"/>
                  <a:t>Accept drug if:</a:t>
                </a:r>
              </a:p>
              <a:p>
                <a:pPr marL="762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𝑉𝐸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&gt;0.5|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)&gt;0.95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Stop for futility or efficacy.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A66F19A-DB4D-48CC-867C-FBEB2CE9C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" y="2108200"/>
                <a:ext cx="4040188" cy="3951288"/>
              </a:xfrm>
              <a:blipFill>
                <a:blip r:embed="rId2"/>
                <a:stretch>
                  <a:fillRect l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519A25B-EDA7-47C7-9792-D227EC6865B8}"/>
                  </a:ext>
                </a:extLst>
              </p:cNvPr>
              <p:cNvSpPr>
                <a:spLocks noGrp="1"/>
              </p:cNvSpPr>
              <p:nvPr>
                <p:ph type="body" idx="4"/>
              </p:nvPr>
            </p:nvSpPr>
            <p:spPr>
              <a:xfrm>
                <a:off x="4645025" y="2108200"/>
                <a:ext cx="4041775" cy="3951288"/>
              </a:xfrm>
            </p:spPr>
            <p:txBody>
              <a:bodyPr/>
              <a:lstStyle/>
              <a:p>
                <a:r>
                  <a:rPr lang="en-US" dirty="0"/>
                  <a:t>Accept drug if:</a:t>
                </a:r>
              </a:p>
              <a:p>
                <a:pPr marL="762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𝑉𝐸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=0.3)&lt;0.05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Stop for efficacy only.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519A25B-EDA7-47C7-9792-D227EC686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"/>
              </p:nvPr>
            </p:nvSpPr>
            <p:spPr>
              <a:xfrm>
                <a:off x="4645025" y="2108200"/>
                <a:ext cx="4041775" cy="3951288"/>
              </a:xfrm>
              <a:blipFill>
                <a:blip r:embed="rId3"/>
                <a:stretch>
                  <a:fillRect l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9D643DD-1CE8-4EE9-A2F6-5DADD3443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0813"/>
            <a:ext cx="4040188" cy="63976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3200" b="0" i="1" dirty="0"/>
              <a:t>Bayesian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5AA7938-7320-4EDA-A62A-057CBA606768}"/>
              </a:ext>
            </a:extLst>
          </p:cNvPr>
          <p:cNvSpPr txBox="1">
            <a:spLocks/>
          </p:cNvSpPr>
          <p:nvPr/>
        </p:nvSpPr>
        <p:spPr>
          <a:xfrm>
            <a:off x="4648200" y="14208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i="1" dirty="0"/>
              <a:t>Frequentist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BBC9D-C157-480F-8030-7FEDC04C46FF}"/>
              </a:ext>
            </a:extLst>
          </p:cNvPr>
          <p:cNvSpPr txBox="1"/>
          <p:nvPr/>
        </p:nvSpPr>
        <p:spPr>
          <a:xfrm>
            <a:off x="631274" y="3718074"/>
            <a:ext cx="788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Two differences in approach that prevent direct comparison: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DEBFF97-45F6-4FB1-BD16-B3E345D8D032}"/>
              </a:ext>
            </a:extLst>
          </p:cNvPr>
          <p:cNvSpPr txBox="1">
            <a:spLocks/>
          </p:cNvSpPr>
          <p:nvPr/>
        </p:nvSpPr>
        <p:spPr>
          <a:xfrm>
            <a:off x="457199" y="4206875"/>
            <a:ext cx="7881451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33400" indent="-457200">
              <a:buFont typeface="+mj-lt"/>
              <a:buAutoNum type="arabicPeriod"/>
            </a:pPr>
            <a:r>
              <a:rPr lang="en-US" dirty="0"/>
              <a:t>Different cutoffs</a:t>
            </a:r>
          </a:p>
          <a:p>
            <a:pPr marL="990600" lvl="1" indent="-457200"/>
            <a:r>
              <a:rPr lang="en-US" dirty="0"/>
              <a:t>Bayesian approach requires stricter threshold for efficacy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Different philosophies</a:t>
            </a:r>
          </a:p>
          <a:p>
            <a:pPr marL="990600" lvl="1" indent="-457200"/>
            <a:r>
              <a:rPr lang="en-US" dirty="0"/>
              <a:t>Conditioning on data versus conditioning on hypothesis</a:t>
            </a:r>
          </a:p>
          <a:p>
            <a:pPr marL="990600" lvl="1" indent="-457200"/>
            <a:r>
              <a:rPr lang="en-US" dirty="0"/>
              <a:t>Unclear that FARs (e.g.) should be on same scale, especially since the frequentist bound is not tight due to Bonferroni.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43A032-7278-4B3B-A0A7-FD2FF3D6758F}"/>
              </a:ext>
            </a:extLst>
          </p:cNvPr>
          <p:cNvSpPr/>
          <p:nvPr/>
        </p:nvSpPr>
        <p:spPr>
          <a:xfrm>
            <a:off x="457199" y="3718074"/>
            <a:ext cx="8134351" cy="2892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38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4E8C-1BFA-4D41-8EA7-9E127FD5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Apples-to-Apples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ECC4D7D-F2B9-4989-8F21-85DDCE5B6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87488"/>
            <a:ext cx="4040188" cy="63976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b="0" i="1" dirty="0"/>
              <a:t>Solution 1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AC3BFA2-9953-40CF-92FF-1CF2D676CB33}"/>
              </a:ext>
            </a:extLst>
          </p:cNvPr>
          <p:cNvSpPr txBox="1">
            <a:spLocks/>
          </p:cNvSpPr>
          <p:nvPr/>
        </p:nvSpPr>
        <p:spPr>
          <a:xfrm>
            <a:off x="4648200" y="144938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i="1" dirty="0"/>
              <a:t>Solution 2</a:t>
            </a:r>
          </a:p>
        </p:txBody>
      </p:sp>
      <p:graphicFrame>
        <p:nvGraphicFramePr>
          <p:cNvPr id="6" name="Google Shape;134;p6">
            <a:extLst>
              <a:ext uri="{FF2B5EF4-FFF2-40B4-BE49-F238E27FC236}">
                <a16:creationId xmlns:a16="http://schemas.microsoft.com/office/drawing/2014/main" id="{E5013325-A19D-4255-88CE-E58E6E4154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8003493"/>
              </p:ext>
            </p:extLst>
          </p:nvPr>
        </p:nvGraphicFramePr>
        <p:xfrm>
          <a:off x="455612" y="3067050"/>
          <a:ext cx="3648072" cy="1615480"/>
        </p:xfrm>
        <a:graphic>
          <a:graphicData uri="http://schemas.openxmlformats.org/drawingml/2006/table">
            <a:tbl>
              <a:tblPr firstRow="1" bandRow="1">
                <a:noFill/>
                <a:tableStyleId>{721528F4-E094-47E9-A63A-4EBEABE1F0BB}</a:tableStyleId>
              </a:tblPr>
              <a:tblGrid>
                <a:gridCol w="912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400" u="none" strike="noStrike" cap="none" dirty="0"/>
                        <a:t>Efficacy (VE &gt;0.3)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400" u="none" strike="noStrike" cap="none" dirty="0"/>
                        <a:t>Futility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400" u="none" strike="noStrike" cap="none" dirty="0"/>
                        <a:t>(VE &gt; 0.5)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400" u="none" strike="noStrike" cap="none" dirty="0"/>
                        <a:t>Incon.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 u="none" strike="noStrike" cap="none" dirty="0"/>
                        <a:t>(0.3 &lt; VE &lt; 0.5)</a:t>
                      </a:r>
                      <a:endParaRPr sz="9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Efficacy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ee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 err="1"/>
                        <a:t>ef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 err="1"/>
                        <a:t>ei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Futility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fe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ff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fi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Incon.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 err="1"/>
                        <a:t>ie</a:t>
                      </a:r>
                      <a:endParaRPr lang="en-CA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if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ii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C07533B-BB8C-4901-8986-478ECC71B012}"/>
              </a:ext>
            </a:extLst>
          </p:cNvPr>
          <p:cNvSpPr txBox="1">
            <a:spLocks/>
          </p:cNvSpPr>
          <p:nvPr/>
        </p:nvSpPr>
        <p:spPr>
          <a:xfrm>
            <a:off x="455612" y="2089150"/>
            <a:ext cx="4040189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>
              <a:buNone/>
            </a:pPr>
            <a:r>
              <a:rPr lang="en-US" dirty="0"/>
              <a:t>Change efficacy bound for Bayesian from 0.5 to 0.3</a:t>
            </a:r>
          </a:p>
        </p:txBody>
      </p:sp>
      <p:graphicFrame>
        <p:nvGraphicFramePr>
          <p:cNvPr id="10" name="Google Shape;134;p6">
            <a:extLst>
              <a:ext uri="{FF2B5EF4-FFF2-40B4-BE49-F238E27FC236}">
                <a16:creationId xmlns:a16="http://schemas.microsoft.com/office/drawing/2014/main" id="{A17D7B51-575A-4B41-9741-0F11842962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73330"/>
              </p:ext>
            </p:extLst>
          </p:nvPr>
        </p:nvGraphicFramePr>
        <p:xfrm>
          <a:off x="455612" y="5063132"/>
          <a:ext cx="2736054" cy="1615480"/>
        </p:xfrm>
        <a:graphic>
          <a:graphicData uri="http://schemas.openxmlformats.org/drawingml/2006/table">
            <a:tbl>
              <a:tblPr firstRow="1" bandRow="1">
                <a:noFill/>
                <a:tableStyleId>{721528F4-E094-47E9-A63A-4EBEABE1F0BB}</a:tableStyleId>
              </a:tblPr>
              <a:tblGrid>
                <a:gridCol w="912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400" u="none" strike="noStrike" cap="none" dirty="0"/>
                        <a:t>Efficacy (VE &gt; 0.3)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400" u="none" strike="noStrike" cap="none" dirty="0"/>
                        <a:t>Futility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400" u="none" strike="noStrike" cap="none" dirty="0"/>
                        <a:t>(VE &lt; 0.3)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Efficacy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ee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 err="1"/>
                        <a:t>ef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Futility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fe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ff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Incon.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 err="1"/>
                        <a:t>ie</a:t>
                      </a:r>
                      <a:endParaRPr lang="en-CA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u="none" strike="noStrike" cap="none" dirty="0"/>
                        <a:t>if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E8256F7-FDE2-4414-B132-0130B71F1355}"/>
              </a:ext>
            </a:extLst>
          </p:cNvPr>
          <p:cNvSpPr txBox="1">
            <a:spLocks/>
          </p:cNvSpPr>
          <p:nvPr/>
        </p:nvSpPr>
        <p:spPr>
          <a:xfrm>
            <a:off x="4570413" y="2089150"/>
            <a:ext cx="4040189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>
              <a:buNone/>
            </a:pPr>
            <a:r>
              <a:rPr lang="en-US" dirty="0"/>
              <a:t>Compare approaches directly in FAR/FRR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3">
                <a:extLst>
                  <a:ext uri="{FF2B5EF4-FFF2-40B4-BE49-F238E27FC236}">
                    <a16:creationId xmlns:a16="http://schemas.microsoft.com/office/drawing/2014/main" id="{430EF74E-287C-4B51-B940-A31AC8817A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0413" y="2817812"/>
                <a:ext cx="4221162" cy="3727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–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Char char="–"/>
                  <a:defRPr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Char char="»"/>
                  <a:defRPr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Char char="•"/>
                  <a:defRPr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Char char="•"/>
                  <a:defRPr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Char char="•"/>
                  <a:defRPr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Char char="•"/>
                  <a:defRPr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533400" indent="-457200">
                  <a:buFont typeface="+mj-lt"/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=0.02, 0.04,…, 0.50: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90600" lvl="1" indent="-457200">
                  <a:buFont typeface="+mj-lt"/>
                  <a:buAutoNum type="alphaLcParenR"/>
                </a:pPr>
                <a:r>
                  <a:rPr lang="en-US" dirty="0"/>
                  <a:t>Run frequentist algorithm at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𝑛𝑠𝑖𝑚</m:t>
                    </m:r>
                  </m:oMath>
                </a14:m>
                <a:r>
                  <a:rPr lang="en-US" dirty="0"/>
                  <a:t> times each.</a:t>
                </a:r>
              </a:p>
              <a:p>
                <a:pPr marL="990600" lvl="1" indent="-457200">
                  <a:buFont typeface="+mj-lt"/>
                  <a:buAutoNum type="alphaLcParenR"/>
                </a:pPr>
                <a:r>
                  <a:rPr lang="en-US" dirty="0"/>
                  <a:t>Record FAR, FRR, TAR, etc.</a:t>
                </a:r>
              </a:p>
              <a:p>
                <a:pPr marL="533400" indent="-457200">
                  <a:buFont typeface="+mj-lt"/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=0.75, 0.81, …0.99:</m:t>
                    </m:r>
                  </m:oMath>
                </a14:m>
                <a:endParaRPr lang="en-US" dirty="0"/>
              </a:p>
              <a:p>
                <a:pPr marL="990600" lvl="1" indent="-457200">
                  <a:buFont typeface="+mj-lt"/>
                  <a:buAutoNum type="alphaLcParenR"/>
                </a:pPr>
                <a:r>
                  <a:rPr lang="en-US" dirty="0"/>
                  <a:t>Run Bayesian algorithm with futility/efficacy cutoff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𝑛𝑠𝑖𝑚</m:t>
                    </m:r>
                  </m:oMath>
                </a14:m>
                <a:r>
                  <a:rPr lang="en-US" dirty="0"/>
                  <a:t> times each.</a:t>
                </a:r>
              </a:p>
              <a:p>
                <a:pPr marL="990600" lvl="1" indent="-457200">
                  <a:buFont typeface="+mj-lt"/>
                  <a:buAutoNum type="alphaLcParenR"/>
                </a:pPr>
                <a:r>
                  <a:rPr lang="en-US" dirty="0"/>
                  <a:t>Record FAR, FRR, TAR, etc.</a:t>
                </a:r>
              </a:p>
              <a:p>
                <a:pPr marL="533400" indent="-457200">
                  <a:buFont typeface="+mj-lt"/>
                  <a:buAutoNum type="arabicPeriod"/>
                </a:pPr>
                <a:r>
                  <a:rPr lang="en-US" dirty="0"/>
                  <a:t>Plot FAR versus FRR, or other comparison plots</a:t>
                </a:r>
              </a:p>
              <a:p>
                <a:pPr marL="990600" lvl="1" indent="-45720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 xmlns="">
          <p:sp>
            <p:nvSpPr>
              <p:cNvPr id="13" name="Text Placeholder 3">
                <a:extLst>
                  <a:ext uri="{FF2B5EF4-FFF2-40B4-BE49-F238E27FC236}">
                    <a16:creationId xmlns:a16="http://schemas.microsoft.com/office/drawing/2014/main" id="{430EF74E-287C-4B51-B940-A31AC8817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413" y="2817812"/>
                <a:ext cx="4221162" cy="3727450"/>
              </a:xfrm>
              <a:prstGeom prst="rect">
                <a:avLst/>
              </a:prstGeom>
              <a:blipFill>
                <a:blip r:embed="rId2"/>
                <a:stretch>
                  <a:fillRect l="-434" t="-817" r="-1879" b="-34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A3F329D6-89E2-4AEA-B9EA-E5BC2AFBF5D3}"/>
              </a:ext>
            </a:extLst>
          </p:cNvPr>
          <p:cNvSpPr/>
          <p:nvPr/>
        </p:nvSpPr>
        <p:spPr>
          <a:xfrm>
            <a:off x="3286125" y="5514975"/>
            <a:ext cx="162720" cy="46672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9A80BF4F-818F-493A-92F8-102E76173F90}"/>
              </a:ext>
            </a:extLst>
          </p:cNvPr>
          <p:cNvSpPr/>
          <p:nvPr/>
        </p:nvSpPr>
        <p:spPr>
          <a:xfrm>
            <a:off x="3275805" y="5981700"/>
            <a:ext cx="173040" cy="73501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2AC710-A7BC-41CE-9BCC-AE23CF5C88BF}"/>
              </a:ext>
            </a:extLst>
          </p:cNvPr>
          <p:cNvSpPr txBox="1"/>
          <p:nvPr/>
        </p:nvSpPr>
        <p:spPr>
          <a:xfrm>
            <a:off x="3495679" y="5613300"/>
            <a:ext cx="864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Approve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151166-3C62-490D-A0B1-938CC42317CA}"/>
              </a:ext>
            </a:extLst>
          </p:cNvPr>
          <p:cNvSpPr txBox="1"/>
          <p:nvPr/>
        </p:nvSpPr>
        <p:spPr>
          <a:xfrm>
            <a:off x="3495678" y="6195317"/>
            <a:ext cx="864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Refuse*</a:t>
            </a: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D3C23288-BC62-4DCD-BD91-3D8C75E3A403}"/>
              </a:ext>
            </a:extLst>
          </p:cNvPr>
          <p:cNvSpPr/>
          <p:nvPr/>
        </p:nvSpPr>
        <p:spPr>
          <a:xfrm rot="10800000">
            <a:off x="3378200" y="4861374"/>
            <a:ext cx="560389" cy="57308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37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303D-E926-4BE1-911A-F877889A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 &amp; FRR Comparison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FD4008-84A2-4253-B6DA-0272BD4AA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84" y="1581996"/>
            <a:ext cx="3748301" cy="24621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967003-1716-4DFE-8493-3C86CFE9D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93" y="3986473"/>
            <a:ext cx="3693717" cy="25186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4B18D1-CC3F-4058-9163-6A2B86B10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235" y="1417637"/>
            <a:ext cx="5023116" cy="529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03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C5BD-B08F-426D-BC06-7FBA4EE2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and ROC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D4CF2A-6F3F-491A-9155-126DAF5B1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83" y="1417638"/>
            <a:ext cx="4236292" cy="47228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C84900-11DD-4567-9027-C880E45D5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1398588"/>
            <a:ext cx="4236292" cy="47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5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ACDD37-880C-4ED7-BAD6-59885FCC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17851"/>
            <a:ext cx="7772400" cy="6222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Questions/Discussion</a:t>
            </a:r>
          </a:p>
        </p:txBody>
      </p:sp>
    </p:spTree>
    <p:extLst>
      <p:ext uri="{BB962C8B-B14F-4D97-AF65-F5344CB8AC3E}">
        <p14:creationId xmlns:p14="http://schemas.microsoft.com/office/powerpoint/2010/main" val="184781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7870-828F-4FC0-87BF-9E26A72E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B343D-2730-45F8-B692-CB498396C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</a:t>
            </a:r>
            <a:r>
              <a:rPr lang="en-US"/>
              <a:t>: simulate </a:t>
            </a:r>
            <a:r>
              <a:rPr lang="en-US" dirty="0"/>
              <a:t>vaccine approvals in the future using Bayesian sequential decision making</a:t>
            </a:r>
          </a:p>
          <a:p>
            <a:pPr lvl="1"/>
            <a:r>
              <a:rPr lang="en-US" dirty="0"/>
              <a:t>Based on Berry (1987), with recommendations by Harrell (2017) and Ji/Yuan (2020)</a:t>
            </a:r>
          </a:p>
          <a:p>
            <a:pPr lvl="1"/>
            <a:r>
              <a:rPr lang="en-US" dirty="0"/>
              <a:t>Benchmark results of Bayesian approach to results of Frequentist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457200" y="557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Frank Harrell Code Simulation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68788"/>
            <a:ext cx="8439150" cy="46101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Google Shape;92;p2"/>
              <p:cNvGraphicFramePr/>
              <p:nvPr>
                <p:extLst>
                  <p:ext uri="{D42A27DB-BD31-4B8C-83A1-F6EECF244321}">
                    <p14:modId xmlns:p14="http://schemas.microsoft.com/office/powerpoint/2010/main" val="666938994"/>
                  </p:ext>
                </p:extLst>
              </p:nvPr>
            </p:nvGraphicFramePr>
            <p:xfrm>
              <a:off x="560050" y="1680750"/>
              <a:ext cx="8229600" cy="4172460"/>
            </p:xfrm>
            <a:graphic>
              <a:graphicData uri="http://schemas.openxmlformats.org/drawingml/2006/table">
                <a:tbl>
                  <a:tblPr>
                    <a:noFill/>
                    <a:tableStyleId>{ED15479E-3F74-46BF-A163-E4710AF29579}</a:tableStyleId>
                  </a:tblPr>
                  <a:tblGrid>
                    <a:gridCol w="55685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61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623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700"/>
                            <a:buFont typeface="Arial"/>
                            <a:buNone/>
                          </a:pPr>
                          <a:r>
                            <a:rPr lang="en-CA" sz="1700" b="1" u="none" strike="noStrike" cap="none" dirty="0"/>
                            <a:t>Summary Statistic Name</a:t>
                          </a:r>
                          <a:endParaRPr sz="1700" b="1" u="none" strike="noStrike" cap="none" dirty="0"/>
                        </a:p>
                      </a:txBody>
                      <a:tcPr marL="91425" marR="91425" marT="91425" marB="91425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-CA" sz="1600" b="1" u="none" strike="noStrike" cap="none" dirty="0"/>
                            <a:t>Summary Statistic Value</a:t>
                          </a:r>
                          <a:endParaRPr sz="1600" b="1" u="none" strike="noStrike" cap="none" dirty="0"/>
                        </a:p>
                      </a:txBody>
                      <a:tcPr marL="91425" marR="91425" marT="91425" marB="91425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70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-CA" sz="1600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Number of trials stopped early for efficacy</a:t>
                          </a:r>
                          <a:endParaRPr sz="1200" u="none" strike="noStrike" cap="none" dirty="0"/>
                        </a:p>
                      </a:txBody>
                      <a:tcPr marL="91425" marR="91425" marT="91425" marB="91425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i="1" u="none" strike="noStrike" cap="none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40</m:t>
                                </m:r>
                                <m:r>
                                  <a:rPr lang="en-US" sz="1600" b="0" i="1" u="none" strike="noStrike" cap="none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,</m:t>
                                </m:r>
                                <m:r>
                                  <a:rPr lang="en-CA" sz="1600" i="1" u="none" strike="noStrike" cap="none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671</m:t>
                                </m:r>
                              </m:oMath>
                            </m:oMathPara>
                          </a14:m>
                          <a:endParaRPr sz="1200" u="none" strike="noStrike" cap="none" dirty="0"/>
                        </a:p>
                      </a:txBody>
                      <a:tcPr marL="91425" marR="91425" marT="91425" marB="91425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670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-CA" sz="1600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Number of trials stopped early for futility</a:t>
                          </a:r>
                          <a:endParaRPr sz="1200" u="none" strike="noStrike" cap="none" dirty="0"/>
                        </a:p>
                      </a:txBody>
                      <a:tcPr marL="91425" marR="91425" marT="91425" marB="91425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i="1" u="none" strike="noStrike" cap="none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57</m:t>
                                </m:r>
                                <m:r>
                                  <a:rPr lang="en-US" sz="1600" b="0" i="1" u="none" strike="noStrike" cap="none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,</m:t>
                                </m:r>
                                <m:r>
                                  <a:rPr lang="en-CA" sz="1600" i="1" u="none" strike="noStrike" cap="none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008</m:t>
                                </m:r>
                              </m:oMath>
                            </m:oMathPara>
                          </a14:m>
                          <a:endParaRPr sz="1200" u="none" strike="noStrike" cap="none" dirty="0"/>
                        </a:p>
                      </a:txBody>
                      <a:tcPr marL="91425" marR="91425" marT="91425" marB="91425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670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-CA" sz="1600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Number of trials went to completion (</a:t>
                          </a:r>
                          <a14:m>
                            <m:oMath xmlns:m="http://schemas.openxmlformats.org/officeDocument/2006/math">
                              <m:r>
                                <a:rPr lang="en-CA" sz="1600" i="1" u="none" strike="noStrike" cap="none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𝑛</m:t>
                              </m:r>
                              <m:r>
                                <a:rPr lang="en-CA" sz="1600" i="1" u="none" strike="noStrike" cap="none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=500</m:t>
                              </m:r>
                            </m:oMath>
                          </a14:m>
                          <a:r>
                            <a:rPr lang="en-CA" sz="1600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)</a:t>
                          </a:r>
                          <a:endParaRPr sz="1200" u="none" strike="noStrike" cap="none" dirty="0"/>
                        </a:p>
                      </a:txBody>
                      <a:tcPr marL="91425" marR="91425" marT="91425" marB="91425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i="1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2</m:t>
                                </m:r>
                                <m:r>
                                  <a:rPr lang="en-US" sz="1600" b="0" i="1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,</m:t>
                                </m:r>
                                <m:r>
                                  <a:rPr lang="en-CA" sz="1600" i="1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321</m:t>
                                </m:r>
                              </m:oMath>
                            </m:oMathPara>
                          </a14:m>
                          <a:endParaRPr sz="1200" u="none" strike="noStrike" cap="none" dirty="0"/>
                        </a:p>
                      </a:txBody>
                      <a:tcPr marL="91425" marR="91425" marT="91425" marB="91425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0710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-CA" sz="1600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Average posterior prob. of efficacy at stopping for efficacy</a:t>
                          </a:r>
                          <a:endParaRPr sz="1200" u="none" strike="noStrike" cap="none" dirty="0"/>
                        </a:p>
                      </a:txBody>
                      <a:tcPr marL="91425" marR="91425" marT="91425" marB="91425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i="1" u="none" strike="noStrike" cap="none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0.9613</m:t>
                                </m:r>
                              </m:oMath>
                            </m:oMathPara>
                          </a14:m>
                          <a:endParaRPr sz="1200" u="none" strike="noStrike" cap="none" dirty="0"/>
                        </a:p>
                      </a:txBody>
                      <a:tcPr marL="91425" marR="91425" marT="91425" marB="91425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2670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-CA" sz="1600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Of trials stopped early for efficacy, proportion with </a:t>
                          </a:r>
                          <a14:m>
                            <m:oMath xmlns:m="http://schemas.openxmlformats.org/officeDocument/2006/math">
                              <m:r>
                                <a:rPr lang="en-CA" sz="1600" i="1" u="none" strike="noStrike" cap="none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𝜇</m:t>
                              </m:r>
                              <m:r>
                                <a:rPr lang="en-CA" sz="1600" i="1" u="none" strike="noStrike" cap="none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&gt;0</m:t>
                              </m:r>
                            </m:oMath>
                          </a14:m>
                          <a:endParaRPr sz="1200" u="none" strike="noStrike" cap="none" dirty="0"/>
                        </a:p>
                      </a:txBody>
                      <a:tcPr marL="91425" marR="91425" marT="91425" marB="91425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i="1" u="none" strike="noStrike" cap="none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0.9601</m:t>
                                </m:r>
                              </m:oMath>
                            </m:oMathPara>
                          </a14:m>
                          <a:endParaRPr sz="1200" u="none" strike="noStrike" cap="none" dirty="0"/>
                        </a:p>
                      </a:txBody>
                      <a:tcPr marL="91425" marR="91425" marT="91425" marB="91425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670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-CA" sz="1600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Average posterior prob. of futility at stopping for futility </a:t>
                          </a:r>
                          <a:endParaRPr sz="1200" u="none" strike="noStrike" cap="none" dirty="0"/>
                        </a:p>
                      </a:txBody>
                      <a:tcPr marL="91425" marR="91425" marT="91425" marB="91425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i="1" u="none" strike="noStrike" cap="none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0.9201</m:t>
                                </m:r>
                              </m:oMath>
                            </m:oMathPara>
                          </a14:m>
                          <a:endParaRPr sz="1200" u="none" strike="noStrike" cap="none" dirty="0"/>
                        </a:p>
                      </a:txBody>
                      <a:tcPr marL="91425" marR="91425" marT="91425" marB="91425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70710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-CA" sz="1600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Of trials stopped early for futility , proportion with </a:t>
                          </a:r>
                          <a14:m>
                            <m:oMath xmlns:m="http://schemas.openxmlformats.org/officeDocument/2006/math">
                              <m:r>
                                <a:rPr lang="en-CA" sz="1600" i="1" u="none" strike="noStrike" cap="none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𝜇</m:t>
                              </m:r>
                              <m:r>
                                <a:rPr lang="en-CA" sz="1600" i="1" u="none" strike="noStrike" cap="none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&lt;0.05</m:t>
                              </m:r>
                            </m:oMath>
                          </a14:m>
                          <a:endParaRPr sz="1600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25" marR="91425" marT="91425" marB="91425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i="1" u="none" strike="noStrike" cap="none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0.9217</m:t>
                                </m:r>
                              </m:oMath>
                            </m:oMathPara>
                          </a14:m>
                          <a:endParaRPr sz="1200" u="none" strike="noStrike" cap="none" dirty="0"/>
                        </a:p>
                      </a:txBody>
                      <a:tcPr marL="91425" marR="91425" marT="91425" marB="91425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Google Shape;92;p2"/>
              <p:cNvGraphicFramePr/>
              <p:nvPr>
                <p:extLst>
                  <p:ext uri="{D42A27DB-BD31-4B8C-83A1-F6EECF244321}">
                    <p14:modId xmlns:p14="http://schemas.microsoft.com/office/powerpoint/2010/main" val="666938994"/>
                  </p:ext>
                </p:extLst>
              </p:nvPr>
            </p:nvGraphicFramePr>
            <p:xfrm>
              <a:off x="560050" y="1680750"/>
              <a:ext cx="8229600" cy="4172460"/>
            </p:xfrm>
            <a:graphic>
              <a:graphicData uri="http://schemas.openxmlformats.org/drawingml/2006/table">
                <a:tbl>
                  <a:tblPr>
                    <a:noFill/>
                    <a:tableStyleId>{ED15479E-3F74-46BF-A163-E4710AF29579}</a:tableStyleId>
                  </a:tblPr>
                  <a:tblGrid>
                    <a:gridCol w="55685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61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4193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700"/>
                            <a:buFont typeface="Arial"/>
                            <a:buNone/>
                          </a:pPr>
                          <a:r>
                            <a:rPr lang="en-CA" sz="1700" b="1" u="none" strike="noStrike" cap="none" dirty="0"/>
                            <a:t>Summary Statistic Name</a:t>
                          </a:r>
                          <a:endParaRPr sz="1700" b="1" u="none" strike="noStrike" cap="none" dirty="0"/>
                        </a:p>
                      </a:txBody>
                      <a:tcPr marL="91425" marR="91425" marT="91425" marB="91425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-CA" sz="1600" b="1" u="none" strike="noStrike" cap="none" dirty="0"/>
                            <a:t>Summary Statistic Value</a:t>
                          </a:r>
                          <a:endParaRPr sz="1600" b="1" u="none" strike="noStrike" cap="none" dirty="0"/>
                        </a:p>
                      </a:txBody>
                      <a:tcPr marL="91425" marR="91425" marT="91425" marB="91425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3266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-CA" sz="1600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Number of trials stopped early for efficacy</a:t>
                          </a:r>
                          <a:endParaRPr sz="1200" u="none" strike="noStrike" cap="none" dirty="0"/>
                        </a:p>
                      </a:txBody>
                      <a:tcPr marL="91425" marR="91425" marT="91425" marB="91425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09840" t="-100000" r="-1602" b="-714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3266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-CA" sz="1600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Number of trials stopped early for futility</a:t>
                          </a:r>
                          <a:endParaRPr sz="1200" u="none" strike="noStrike" cap="none" dirty="0"/>
                        </a:p>
                      </a:txBody>
                      <a:tcPr marL="91425" marR="91425" marT="91425" marB="91425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9840" t="-200000" r="-1602" b="-614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32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28" t="-300000" r="-48578" b="-5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9840" t="-300000" r="-1602" b="-514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0710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-CA" sz="1600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Average posterior prob. of efficacy at stopping for efficacy</a:t>
                          </a:r>
                          <a:endParaRPr sz="1200" u="none" strike="noStrike" cap="none" dirty="0"/>
                        </a:p>
                      </a:txBody>
                      <a:tcPr marL="91425" marR="91425" marT="91425" marB="91425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09840" t="-262069" r="-1602" b="-237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32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28" t="-545455" r="-48578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9840" t="-545455" r="-1602" b="-2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63266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-CA" sz="1600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Average posterior prob. of futility at stopping for futility </a:t>
                          </a:r>
                          <a:endParaRPr sz="1200" u="none" strike="noStrike" cap="none" dirty="0"/>
                        </a:p>
                      </a:txBody>
                      <a:tcPr marL="91425" marR="91425" marT="91425" marB="91425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09840" t="-653947" r="-1602" b="-16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7071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28" t="-493966" r="-48578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9840" t="-493966" r="-1602" b="-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67544" y="32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Generative Model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179512" y="1124744"/>
            <a:ext cx="8784976" cy="54726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23" t="-2228" r="-41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846e1ab9e_0_0"/>
          <p:cNvSpPr txBox="1">
            <a:spLocks noGrp="1"/>
          </p:cNvSpPr>
          <p:nvPr>
            <p:ph type="title"/>
          </p:nvPr>
        </p:nvSpPr>
        <p:spPr>
          <a:xfrm>
            <a:off x="457200" y="16068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Prior of VE with various w</a:t>
            </a:r>
            <a:endParaRPr/>
          </a:p>
        </p:txBody>
      </p:sp>
      <p:pic>
        <p:nvPicPr>
          <p:cNvPr id="104" name="Google Shape;104;gc846e1ab9e_0_0" descr="Screen Shot 2021-03-15 at 8.06.1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50" y="1303700"/>
            <a:ext cx="3908523" cy="269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c846e1ab9e_0_0" descr="Screen Shot 2021-03-15 at 8.08.14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377" y="1303700"/>
            <a:ext cx="3789371" cy="26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c846e1ab9e_0_0" descr="Screen Shot 2021-03-15 at 8.08.24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1825" y="3999575"/>
            <a:ext cx="4373224" cy="269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757D-0E62-47EB-8425-81956D53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Framework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B1A16E-3057-4564-B54E-10FD572B0CF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# of COVID-19 cases;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# of total enrollments.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dirty="0"/>
                  <a:t> for treatment and placebo</a:t>
                </a:r>
              </a:p>
              <a:p>
                <a:pPr lvl="1"/>
                <a:r>
                  <a:rPr lang="en-US" dirty="0"/>
                  <a:t>Hierarchical model: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Posterior: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Posterior 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B1A16E-3057-4564-B54E-10FD572B0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686800" cy="5257800"/>
              </a:xfrm>
              <a:blipFill>
                <a:blip r:embed="rId2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91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Sequential Bayesian Scheme</a:t>
            </a: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1"/>
          </p:nvPr>
        </p:nvSpPr>
        <p:spPr>
          <a:xfrm>
            <a:off x="179512" y="1124744"/>
            <a:ext cx="8784976" cy="55446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85" t="-2197" r="-228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831835965_0_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/>
              <a:t>Posterior of a Single Trial</a:t>
            </a:r>
            <a:endParaRPr/>
          </a:p>
        </p:txBody>
      </p:sp>
      <p:pic>
        <p:nvPicPr>
          <p:cNvPr id="124" name="Google Shape;124;gc831835965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75" y="1343175"/>
            <a:ext cx="4520449" cy="27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c831835965_0_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87145" y="3715100"/>
            <a:ext cx="4570880" cy="28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c831835965_0_3"/>
          <p:cNvSpPr txBox="1"/>
          <p:nvPr/>
        </p:nvSpPr>
        <p:spPr>
          <a:xfrm>
            <a:off x="1035250" y="4052925"/>
            <a:ext cx="296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Posterior VE of a futility trial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c831835965_0_3"/>
          <p:cNvSpPr txBox="1"/>
          <p:nvPr/>
        </p:nvSpPr>
        <p:spPr>
          <a:xfrm>
            <a:off x="5214388" y="3070900"/>
            <a:ext cx="311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Posterior VE of a Efficacy trial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1205</Words>
  <Application>Microsoft Office PowerPoint</Application>
  <PresentationFormat>On-screen Show (4:3)</PresentationFormat>
  <Paragraphs>373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Office 主题​​</vt:lpstr>
      <vt:lpstr>Bayesian Inference for Sequential Interim Analysis in Pfizer COVID Vaccine Clinical Trial</vt:lpstr>
      <vt:lpstr>Background</vt:lpstr>
      <vt:lpstr>Approach</vt:lpstr>
      <vt:lpstr>Frank Harrell Code Simulation</vt:lpstr>
      <vt:lpstr>Generative Model</vt:lpstr>
      <vt:lpstr>Prior of VE with various w</vt:lpstr>
      <vt:lpstr>Bayesian Framework Model</vt:lpstr>
      <vt:lpstr>Sequential Bayesian Scheme</vt:lpstr>
      <vt:lpstr>Posterior of a Single Trial</vt:lpstr>
      <vt:lpstr>Some Key Summary Statistics</vt:lpstr>
      <vt:lpstr>Bayesian Statistical Results</vt:lpstr>
      <vt:lpstr>Simulation with various weights w</vt:lpstr>
      <vt:lpstr>Simulation with various cut for Efficacy</vt:lpstr>
      <vt:lpstr>Simulation with various cut for Futility</vt:lpstr>
      <vt:lpstr>Bayesian Statistical Results (with different hyperparameters with w=0.2, postcut_eff=0.85, postcut_fu=0.98)</vt:lpstr>
      <vt:lpstr>Frequentist Framework</vt:lpstr>
      <vt:lpstr>Frequentist Interim Analyses</vt:lpstr>
      <vt:lpstr>Algorithm</vt:lpstr>
      <vt:lpstr>Some Key Summary Statistics</vt:lpstr>
      <vt:lpstr>Frequentist Statistical Results</vt:lpstr>
      <vt:lpstr>Simulation with various weights w</vt:lpstr>
      <vt:lpstr>Naïve comparison</vt:lpstr>
      <vt:lpstr>Problems with Comparisons</vt:lpstr>
      <vt:lpstr>Approaching Apples-to-Apples</vt:lpstr>
      <vt:lpstr>FAR &amp; FRR Comparison</vt:lpstr>
      <vt:lpstr>Sample Size and ROC</vt:lpstr>
      <vt:lpstr>Questions/Discussion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bi</dc:creator>
  <cp:lastModifiedBy>Jiaming Hu</cp:lastModifiedBy>
  <cp:revision>48</cp:revision>
  <dcterms:created xsi:type="dcterms:W3CDTF">2021-03-13T23:07:10Z</dcterms:created>
  <dcterms:modified xsi:type="dcterms:W3CDTF">2022-05-28T11:37:44Z</dcterms:modified>
</cp:coreProperties>
</file>