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6/9/20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6/9/20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38AF5-BED1-084F-B2B2-360162899D1F}"/>
              </a:ext>
            </a:extLst>
          </p:cNvPr>
          <p:cNvSpPr>
            <a:spLocks noGrp="1"/>
          </p:cNvSpPr>
          <p:nvPr>
            <p:ph type="ctrTitle"/>
          </p:nvPr>
        </p:nvSpPr>
        <p:spPr/>
        <p:txBody>
          <a:bodyPr/>
          <a:lstStyle/>
          <a:p>
            <a:r>
              <a:rPr kumimoji="1" lang="en-US" altLang="zh-CN" dirty="0">
                <a:latin typeface="Source Han Serif SC" panose="02020400000000000000" pitchFamily="18" charset="-128"/>
                <a:ea typeface="Source Han Serif SC" panose="02020400000000000000" pitchFamily="18" charset="-128"/>
              </a:rPr>
              <a:t>Android </a:t>
            </a:r>
            <a:r>
              <a:rPr kumimoji="1" lang="zh-CN" altLang="en-US" dirty="0">
                <a:latin typeface="Source Han Serif SC" panose="02020400000000000000" pitchFamily="18" charset="-128"/>
                <a:ea typeface="Source Han Serif SC" panose="02020400000000000000" pitchFamily="18" charset="-128"/>
              </a:rPr>
              <a:t>大作业</a:t>
            </a:r>
            <a:br>
              <a:rPr kumimoji="1" lang="en-US" altLang="zh-CN" dirty="0">
                <a:latin typeface="Source Han Serif SC" panose="02020400000000000000" pitchFamily="18" charset="-128"/>
                <a:ea typeface="Source Han Serif SC" panose="02020400000000000000" pitchFamily="18" charset="-128"/>
              </a:rPr>
            </a:br>
            <a:r>
              <a:rPr kumimoji="1" lang="en-US" altLang="zh-CN" dirty="0">
                <a:latin typeface="Source Han Serif SC" panose="02020400000000000000" pitchFamily="18" charset="-128"/>
                <a:ea typeface="Source Han Serif SC" panose="02020400000000000000" pitchFamily="18" charset="-128"/>
              </a:rPr>
              <a:t>Keynote</a:t>
            </a:r>
            <a:endParaRPr kumimoji="1" lang="zh-CN" altLang="en-US" dirty="0">
              <a:latin typeface="Source Han Serif SC" panose="02020400000000000000" pitchFamily="18" charset="-128"/>
              <a:ea typeface="Source Han Serif SC" panose="02020400000000000000" pitchFamily="18" charset="-128"/>
            </a:endParaRPr>
          </a:p>
        </p:txBody>
      </p:sp>
      <p:sp>
        <p:nvSpPr>
          <p:cNvPr id="3" name="副标题 2">
            <a:extLst>
              <a:ext uri="{FF2B5EF4-FFF2-40B4-BE49-F238E27FC236}">
                <a16:creationId xmlns:a16="http://schemas.microsoft.com/office/drawing/2014/main" id="{30834269-1D96-8043-BF15-63DAD34C8B14}"/>
              </a:ext>
            </a:extLst>
          </p:cNvPr>
          <p:cNvSpPr>
            <a:spLocks noGrp="1"/>
          </p:cNvSpPr>
          <p:nvPr>
            <p:ph type="subTitle" idx="1"/>
          </p:nvPr>
        </p:nvSpPr>
        <p:spPr/>
        <p:txBody>
          <a:bodyPr/>
          <a:lstStyle/>
          <a:p>
            <a:r>
              <a:rPr kumimoji="1" lang="en-US" altLang="zh-CN" dirty="0">
                <a:latin typeface="Source Han Serif SC" panose="02020400000000000000" pitchFamily="18" charset="-128"/>
                <a:ea typeface="Source Han Serif SC" panose="02020400000000000000" pitchFamily="18" charset="-128"/>
              </a:rPr>
              <a:t>2017211615</a:t>
            </a:r>
            <a:r>
              <a:rPr kumimoji="1" lang="zh-CN" altLang="en-US" dirty="0">
                <a:latin typeface="Source Han Serif SC" panose="02020400000000000000" pitchFamily="18" charset="-128"/>
                <a:ea typeface="Source Han Serif SC" panose="02020400000000000000" pitchFamily="18" charset="-128"/>
              </a:rPr>
              <a:t> 郭海洋</a:t>
            </a:r>
            <a:endParaRPr kumimoji="1" lang="en-US" altLang="zh-CN" dirty="0">
              <a:latin typeface="Source Han Serif SC" panose="02020400000000000000" pitchFamily="18" charset="-128"/>
              <a:ea typeface="Source Han Serif SC" panose="02020400000000000000" pitchFamily="18" charset="-128"/>
            </a:endParaRPr>
          </a:p>
          <a:p>
            <a:r>
              <a:rPr kumimoji="1" lang="en-US" altLang="zh-CN" dirty="0">
                <a:latin typeface="Source Han Serif SC" panose="02020400000000000000" pitchFamily="18" charset="-128"/>
                <a:ea typeface="Source Han Serif SC" panose="02020400000000000000" pitchFamily="18" charset="-128"/>
              </a:rPr>
              <a:t>2017211616</a:t>
            </a:r>
            <a:r>
              <a:rPr kumimoji="1" lang="zh-CN" altLang="en-US" dirty="0">
                <a:latin typeface="Source Han Serif SC" panose="02020400000000000000" pitchFamily="18" charset="-128"/>
                <a:ea typeface="Source Han Serif SC" panose="02020400000000000000" pitchFamily="18" charset="-128"/>
              </a:rPr>
              <a:t> 耿海直</a:t>
            </a:r>
          </a:p>
        </p:txBody>
      </p:sp>
    </p:spTree>
    <p:extLst>
      <p:ext uri="{BB962C8B-B14F-4D97-AF65-F5344CB8AC3E}">
        <p14:creationId xmlns:p14="http://schemas.microsoft.com/office/powerpoint/2010/main" val="296880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16E41-C264-524D-83A4-2CBC85430676}"/>
              </a:ext>
            </a:extLst>
          </p:cNvPr>
          <p:cNvSpPr>
            <a:spLocks noGrp="1"/>
          </p:cNvSpPr>
          <p:nvPr>
            <p:ph type="title"/>
          </p:nvPr>
        </p:nvSpPr>
        <p:spPr/>
        <p:txBody>
          <a:bodyPr/>
          <a:lstStyle/>
          <a:p>
            <a:r>
              <a:rPr kumimoji="1" lang="zh-CN" altLang="en-US" dirty="0"/>
              <a:t>实现功能</a:t>
            </a:r>
          </a:p>
        </p:txBody>
      </p:sp>
      <p:sp>
        <p:nvSpPr>
          <p:cNvPr id="3" name="内容占位符 2">
            <a:extLst>
              <a:ext uri="{FF2B5EF4-FFF2-40B4-BE49-F238E27FC236}">
                <a16:creationId xmlns:a16="http://schemas.microsoft.com/office/drawing/2014/main" id="{D97F252F-59B1-7646-8083-E0E2DC0FC530}"/>
              </a:ext>
            </a:extLst>
          </p:cNvPr>
          <p:cNvSpPr>
            <a:spLocks noGrp="1"/>
          </p:cNvSpPr>
          <p:nvPr>
            <p:ph idx="1"/>
          </p:nvPr>
        </p:nvSpPr>
        <p:spPr/>
        <p:txBody>
          <a:bodyPr/>
          <a:lstStyle/>
          <a:p>
            <a:r>
              <a:rPr kumimoji="1" lang="zh-CN" altLang="en-US" dirty="0">
                <a:latin typeface="Source Han Serif SC" panose="02020400000000000000" pitchFamily="18" charset="-128"/>
                <a:ea typeface="Source Han Serif SC" panose="02020400000000000000" pitchFamily="18" charset="-128"/>
              </a:rPr>
              <a:t>基于 </a:t>
            </a:r>
            <a:r>
              <a:rPr kumimoji="1" lang="en-US" altLang="zh-CN" dirty="0" err="1">
                <a:latin typeface="Source Han Serif SC" panose="02020400000000000000" pitchFamily="18" charset="-128"/>
                <a:ea typeface="Source Han Serif SC" panose="02020400000000000000" pitchFamily="18" charset="-128"/>
              </a:rPr>
              <a:t>RecyclerView</a:t>
            </a:r>
            <a:r>
              <a:rPr kumimoji="1" lang="zh-CN" altLang="en-US" dirty="0">
                <a:latin typeface="Source Han Serif SC" panose="02020400000000000000" pitchFamily="18" charset="-128"/>
                <a:ea typeface="Source Han Serif SC" panose="02020400000000000000" pitchFamily="18" charset="-128"/>
              </a:rPr>
              <a:t> 的主页列表视频信息流</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基于 </a:t>
            </a:r>
            <a:r>
              <a:rPr kumimoji="1" lang="en-US" altLang="zh-CN" dirty="0">
                <a:latin typeface="Source Han Serif SC" panose="02020400000000000000" pitchFamily="18" charset="-128"/>
                <a:ea typeface="Source Han Serif SC" panose="02020400000000000000" pitchFamily="18" charset="-128"/>
              </a:rPr>
              <a:t>ViewPager2</a:t>
            </a:r>
            <a:r>
              <a:rPr kumimoji="1" lang="zh-CN" altLang="en-US" dirty="0">
                <a:latin typeface="Source Han Serif SC" panose="02020400000000000000" pitchFamily="18" charset="-128"/>
                <a:ea typeface="Source Han Serif SC" panose="02020400000000000000" pitchFamily="18" charset="-128"/>
              </a:rPr>
              <a:t> 的详情页仿抖音视频信息流</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基于网络 </a:t>
            </a:r>
            <a:r>
              <a:rPr kumimoji="1" lang="en-US" altLang="zh-CN" dirty="0">
                <a:latin typeface="Source Han Serif SC" panose="02020400000000000000" pitchFamily="18" charset="-128"/>
                <a:ea typeface="Source Han Serif SC" panose="02020400000000000000" pitchFamily="18" charset="-128"/>
              </a:rPr>
              <a:t>API</a:t>
            </a:r>
            <a:r>
              <a:rPr kumimoji="1" lang="zh-CN" altLang="en-US" dirty="0">
                <a:latin typeface="Source Han Serif SC" panose="02020400000000000000" pitchFamily="18" charset="-128"/>
                <a:ea typeface="Source Han Serif SC" panose="02020400000000000000" pitchFamily="18" charset="-128"/>
              </a:rPr>
              <a:t> 的视频流信息获取</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视频封面图，简介及作者信息展示</a:t>
            </a:r>
            <a:endParaRPr kumimoji="1" lang="en-US" altLang="zh-CN" dirty="0">
              <a:latin typeface="Source Han Serif SC" panose="02020400000000000000" pitchFamily="18" charset="-128"/>
              <a:ea typeface="Source Han Serif SC" panose="02020400000000000000" pitchFamily="18" charset="-128"/>
            </a:endParaRPr>
          </a:p>
          <a:p>
            <a:r>
              <a:rPr kumimoji="1" lang="zh-CN" altLang="en-US" dirty="0">
                <a:latin typeface="Source Han Serif SC" panose="02020400000000000000" pitchFamily="18" charset="-128"/>
                <a:ea typeface="Source Han Serif SC" panose="02020400000000000000" pitchFamily="18" charset="-128"/>
              </a:rPr>
              <a:t>视频的播放，暂停</a:t>
            </a:r>
            <a:endParaRPr kumimoji="1" lang="en-US" altLang="zh-CN" dirty="0">
              <a:latin typeface="Source Han Serif SC" panose="02020400000000000000" pitchFamily="18" charset="-128"/>
              <a:ea typeface="Source Han Serif SC" panose="02020400000000000000" pitchFamily="18" charset="-128"/>
            </a:endParaRPr>
          </a:p>
          <a:p>
            <a:endParaRPr kumimoji="1" lang="zh-CN" altLang="en-US"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324954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15BD7-CF2E-A74C-98F9-CBA7DECD54F2}"/>
              </a:ext>
            </a:extLst>
          </p:cNvPr>
          <p:cNvSpPr>
            <a:spLocks noGrp="1"/>
          </p:cNvSpPr>
          <p:nvPr>
            <p:ph type="title"/>
          </p:nvPr>
        </p:nvSpPr>
        <p:spPr/>
        <p:txBody>
          <a:bodyPr/>
          <a:lstStyle/>
          <a:p>
            <a:r>
              <a:rPr kumimoji="1" lang="zh-CN" altLang="en-US" dirty="0"/>
              <a:t>组内分工</a:t>
            </a:r>
          </a:p>
        </p:txBody>
      </p:sp>
      <p:sp>
        <p:nvSpPr>
          <p:cNvPr id="3" name="内容占位符 2">
            <a:extLst>
              <a:ext uri="{FF2B5EF4-FFF2-40B4-BE49-F238E27FC236}">
                <a16:creationId xmlns:a16="http://schemas.microsoft.com/office/drawing/2014/main" id="{1165777A-498B-E341-A421-AD0E9651DF3B}"/>
              </a:ext>
            </a:extLst>
          </p:cNvPr>
          <p:cNvSpPr>
            <a:spLocks noGrp="1"/>
          </p:cNvSpPr>
          <p:nvPr>
            <p:ph idx="1"/>
          </p:nvPr>
        </p:nvSpPr>
        <p:spPr/>
        <p:txBody>
          <a:bodyPr/>
          <a:lstStyle/>
          <a:p>
            <a:r>
              <a:rPr kumimoji="1" lang="en-US" altLang="zh-CN" dirty="0">
                <a:latin typeface="Source Han Serif SC" panose="02020400000000000000" pitchFamily="18" charset="-128"/>
                <a:ea typeface="Source Han Serif SC" panose="02020400000000000000" pitchFamily="18" charset="-128"/>
              </a:rPr>
              <a:t>2017211615</a:t>
            </a:r>
            <a:r>
              <a:rPr kumimoji="1" lang="zh-CN" altLang="en-US" dirty="0">
                <a:latin typeface="Source Han Serif SC" panose="02020400000000000000" pitchFamily="18" charset="-128"/>
                <a:ea typeface="Source Han Serif SC" panose="02020400000000000000" pitchFamily="18" charset="-128"/>
              </a:rPr>
              <a:t> 郭海洋同学</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a:latin typeface="Source Han Serif SC" panose="02020400000000000000" pitchFamily="18" charset="-128"/>
                <a:ea typeface="Source Han Serif SC" panose="02020400000000000000" pitchFamily="18" charset="-128"/>
              </a:rPr>
              <a:t>UI</a:t>
            </a:r>
            <a:r>
              <a:rPr kumimoji="1" lang="zh-CN" altLang="en-US" dirty="0">
                <a:latin typeface="Source Han Serif SC" panose="02020400000000000000" pitchFamily="18" charset="-128"/>
                <a:ea typeface="Source Han Serif SC" panose="02020400000000000000" pitchFamily="18" charset="-128"/>
              </a:rPr>
              <a:t> 交互设计实现与完善</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err="1">
                <a:latin typeface="Source Han Serif SC" panose="02020400000000000000" pitchFamily="18" charset="-128"/>
                <a:ea typeface="Source Han Serif SC" panose="02020400000000000000" pitchFamily="18" charset="-128"/>
              </a:rPr>
              <a:t>RecyclerView</a:t>
            </a:r>
            <a:r>
              <a:rPr kumimoji="1" lang="zh-CN" altLang="en-US" dirty="0">
                <a:latin typeface="Source Han Serif SC" panose="02020400000000000000" pitchFamily="18" charset="-128"/>
                <a:ea typeface="Source Han Serif SC" panose="02020400000000000000" pitchFamily="18" charset="-128"/>
              </a:rPr>
              <a:t> 效果实现</a:t>
            </a:r>
            <a:endParaRPr kumimoji="1" lang="en-US" altLang="zh-CN" dirty="0">
              <a:latin typeface="Source Han Serif SC" panose="02020400000000000000" pitchFamily="18" charset="-128"/>
              <a:ea typeface="Source Han Serif SC" panose="02020400000000000000" pitchFamily="18" charset="-128"/>
            </a:endParaRPr>
          </a:p>
          <a:p>
            <a:pPr lvl="1"/>
            <a:r>
              <a:rPr kumimoji="1" lang="zh-CN" altLang="en-US" dirty="0">
                <a:latin typeface="Source Han Serif SC" panose="02020400000000000000" pitchFamily="18" charset="-128"/>
                <a:ea typeface="Source Han Serif SC" panose="02020400000000000000" pitchFamily="18" charset="-128"/>
              </a:rPr>
              <a:t>视频播放功能实现</a:t>
            </a:r>
            <a:endParaRPr kumimoji="1" lang="en-US" altLang="zh-CN" dirty="0">
              <a:latin typeface="Source Han Serif SC" panose="02020400000000000000" pitchFamily="18" charset="-128"/>
              <a:ea typeface="Source Han Serif SC" panose="02020400000000000000" pitchFamily="18" charset="-128"/>
            </a:endParaRPr>
          </a:p>
          <a:p>
            <a:r>
              <a:rPr kumimoji="1" lang="en-US" altLang="zh-CN" dirty="0">
                <a:latin typeface="Source Han Serif SC" panose="02020400000000000000" pitchFamily="18" charset="-128"/>
                <a:ea typeface="Source Han Serif SC" panose="02020400000000000000" pitchFamily="18" charset="-128"/>
              </a:rPr>
              <a:t>201711616</a:t>
            </a:r>
            <a:r>
              <a:rPr kumimoji="1" lang="zh-CN" altLang="en-US" dirty="0">
                <a:latin typeface="Source Han Serif SC" panose="02020400000000000000" pitchFamily="18" charset="-128"/>
                <a:ea typeface="Source Han Serif SC" panose="02020400000000000000" pitchFamily="18" charset="-128"/>
              </a:rPr>
              <a:t> 耿海直同学</a:t>
            </a:r>
            <a:endParaRPr kumimoji="1" lang="en-US" altLang="zh-CN" dirty="0">
              <a:latin typeface="Source Han Serif SC" panose="02020400000000000000" pitchFamily="18" charset="-128"/>
              <a:ea typeface="Source Han Serif SC" panose="02020400000000000000" pitchFamily="18" charset="-128"/>
            </a:endParaRPr>
          </a:p>
          <a:p>
            <a:pPr lvl="1"/>
            <a:r>
              <a:rPr kumimoji="1" lang="zh-CN" altLang="en-US" dirty="0">
                <a:latin typeface="Source Han Serif SC" panose="02020400000000000000" pitchFamily="18" charset="-128"/>
                <a:ea typeface="Source Han Serif SC" panose="02020400000000000000" pitchFamily="18" charset="-128"/>
              </a:rPr>
              <a:t>代码框架搭建</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a:latin typeface="Source Han Serif SC" panose="02020400000000000000" pitchFamily="18" charset="-128"/>
                <a:ea typeface="Source Han Serif SC" panose="02020400000000000000" pitchFamily="18" charset="-128"/>
              </a:rPr>
              <a:t>API</a:t>
            </a:r>
            <a:r>
              <a:rPr kumimoji="1" lang="zh-CN" altLang="en-US" dirty="0">
                <a:latin typeface="Source Han Serif SC" panose="02020400000000000000" pitchFamily="18" charset="-128"/>
                <a:ea typeface="Source Han Serif SC" panose="02020400000000000000" pitchFamily="18" charset="-128"/>
              </a:rPr>
              <a:t> 接口封装</a:t>
            </a:r>
            <a:endParaRPr kumimoji="1" lang="en-US" altLang="zh-CN" dirty="0">
              <a:latin typeface="Source Han Serif SC" panose="02020400000000000000" pitchFamily="18" charset="-128"/>
              <a:ea typeface="Source Han Serif SC" panose="02020400000000000000" pitchFamily="18" charset="-128"/>
            </a:endParaRPr>
          </a:p>
          <a:p>
            <a:pPr lvl="1"/>
            <a:r>
              <a:rPr kumimoji="1" lang="en-US" altLang="zh-CN" dirty="0">
                <a:latin typeface="Source Han Serif SC" panose="02020400000000000000" pitchFamily="18" charset="-128"/>
                <a:ea typeface="Source Han Serif SC" panose="02020400000000000000" pitchFamily="18" charset="-128"/>
              </a:rPr>
              <a:t>ViewPager2</a:t>
            </a:r>
            <a:r>
              <a:rPr kumimoji="1" lang="zh-CN" altLang="en-US" dirty="0">
                <a:latin typeface="Source Han Serif SC" panose="02020400000000000000" pitchFamily="18" charset="-128"/>
                <a:ea typeface="Source Han Serif SC" panose="02020400000000000000" pitchFamily="18" charset="-128"/>
              </a:rPr>
              <a:t> 效果实现</a:t>
            </a:r>
          </a:p>
        </p:txBody>
      </p:sp>
    </p:spTree>
    <p:extLst>
      <p:ext uri="{BB962C8B-B14F-4D97-AF65-F5344CB8AC3E}">
        <p14:creationId xmlns:p14="http://schemas.microsoft.com/office/powerpoint/2010/main" val="147279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18DB-5DB0-C042-8BE2-407864094816}"/>
              </a:ext>
            </a:extLst>
          </p:cNvPr>
          <p:cNvSpPr>
            <a:spLocks noGrp="1"/>
          </p:cNvSpPr>
          <p:nvPr>
            <p:ph type="title"/>
          </p:nvPr>
        </p:nvSpPr>
        <p:spPr/>
        <p:txBody>
          <a:bodyPr/>
          <a:lstStyle/>
          <a:p>
            <a:r>
              <a:rPr kumimoji="1" lang="zh-CN" altLang="en-US" dirty="0"/>
              <a:t>遇到的问题</a:t>
            </a:r>
          </a:p>
        </p:txBody>
      </p:sp>
      <p:sp>
        <p:nvSpPr>
          <p:cNvPr id="3" name="内容占位符 2">
            <a:extLst>
              <a:ext uri="{FF2B5EF4-FFF2-40B4-BE49-F238E27FC236}">
                <a16:creationId xmlns:a16="http://schemas.microsoft.com/office/drawing/2014/main" id="{55CAE5D8-81DA-C04B-AEC3-260D2B23DA88}"/>
              </a:ext>
            </a:extLst>
          </p:cNvPr>
          <p:cNvSpPr>
            <a:spLocks noGrp="1"/>
          </p:cNvSpPr>
          <p:nvPr>
            <p:ph idx="1"/>
          </p:nvPr>
        </p:nvSpPr>
        <p:spPr/>
        <p:txBody>
          <a:bodyPr/>
          <a:lstStyle/>
          <a:p>
            <a:r>
              <a:rPr lang="en-US" altLang="zh-CN" dirty="0">
                <a:latin typeface="Source Han Serif SC" panose="02020400000000000000" pitchFamily="18" charset="-128"/>
                <a:ea typeface="Source Han Serif SC" panose="02020400000000000000" pitchFamily="18" charset="-128"/>
              </a:rPr>
              <a:t>ViewPager2</a:t>
            </a:r>
            <a:r>
              <a:rPr lang="zh-CN" altLang="en-US" dirty="0">
                <a:latin typeface="Source Han Serif SC" panose="02020400000000000000" pitchFamily="18" charset="-128"/>
                <a:ea typeface="Source Han Serif SC" panose="02020400000000000000" pitchFamily="18" charset="-128"/>
              </a:rPr>
              <a:t> 预加载生命周期问题</a:t>
            </a:r>
            <a:endParaRPr lang="en-US" altLang="zh-CN" dirty="0">
              <a:latin typeface="Source Han Serif SC" panose="02020400000000000000" pitchFamily="18" charset="-128"/>
              <a:ea typeface="Source Han Serif SC" panose="02020400000000000000" pitchFamily="18" charset="-128"/>
            </a:endParaRPr>
          </a:p>
          <a:p>
            <a:pPr lvl="1"/>
            <a:r>
              <a:rPr lang="zh-CN" altLang="en-US" dirty="0">
                <a:latin typeface="Source Han Serif SC" panose="02020400000000000000" pitchFamily="18" charset="-128"/>
                <a:ea typeface="Source Han Serif SC" panose="02020400000000000000" pitchFamily="18" charset="-128"/>
              </a:rPr>
              <a:t>开发过程中遇到了这样一个现象：当前视频被用户上划消失或返回上一页离开界面时，视频仍然会在后台播放。经过一番排查，发现这一现象其实来源于 </a:t>
            </a:r>
            <a:r>
              <a:rPr lang="en-US" altLang="zh-CN" dirty="0">
                <a:latin typeface="Source Han Serif SC" panose="02020400000000000000" pitchFamily="18" charset="-128"/>
                <a:ea typeface="Source Han Serif SC" panose="02020400000000000000" pitchFamily="18" charset="-128"/>
              </a:rPr>
              <a:t>ViewPager2</a:t>
            </a:r>
            <a:r>
              <a:rPr lang="zh-CN" altLang="en-US" dirty="0">
                <a:latin typeface="Source Han Serif SC" panose="02020400000000000000" pitchFamily="18" charset="-128"/>
                <a:ea typeface="Source Han Serif SC" panose="02020400000000000000" pitchFamily="18" charset="-128"/>
              </a:rPr>
              <a:t> 的预加载特性，出于性能和体验考虑，</a:t>
            </a:r>
            <a:r>
              <a:rPr lang="en-US" altLang="zh-CN" dirty="0">
                <a:latin typeface="Source Han Serif SC" panose="02020400000000000000" pitchFamily="18" charset="-128"/>
                <a:ea typeface="Source Han Serif SC" panose="02020400000000000000" pitchFamily="18" charset="-128"/>
              </a:rPr>
              <a:t> ViewPager2</a:t>
            </a:r>
            <a:r>
              <a:rPr lang="zh-CN" altLang="en-US" dirty="0">
                <a:latin typeface="Source Han Serif SC" panose="02020400000000000000" pitchFamily="18" charset="-128"/>
                <a:ea typeface="Source Han Serif SC" panose="02020400000000000000" pitchFamily="18" charset="-128"/>
              </a:rPr>
              <a:t> 会主动加载相邻页面，同时这些预加载页面的的生命周期将一直延续到池内容满后才会被释放。解决方法也很简单，通过 </a:t>
            </a:r>
            <a:r>
              <a:rPr lang="en-US" altLang="zh-CN" dirty="0" err="1">
                <a:latin typeface="Source Han Serif SC" panose="02020400000000000000" pitchFamily="18" charset="-128"/>
                <a:ea typeface="Source Han Serif SC" panose="02020400000000000000" pitchFamily="18" charset="-128"/>
              </a:rPr>
              <a:t>getChildAt</a:t>
            </a:r>
            <a:r>
              <a:rPr lang="en-US" altLang="zh-CN" dirty="0">
                <a:latin typeface="Source Han Serif SC" panose="02020400000000000000" pitchFamily="18" charset="-128"/>
                <a:ea typeface="Source Han Serif SC" panose="02020400000000000000" pitchFamily="18" charset="-128"/>
              </a:rPr>
              <a:t>()</a:t>
            </a:r>
            <a:r>
              <a:rPr lang="zh-CN" altLang="en-US" dirty="0">
                <a:latin typeface="Source Han Serif SC" panose="02020400000000000000" pitchFamily="18" charset="-128"/>
                <a:ea typeface="Source Han Serif SC" panose="02020400000000000000" pitchFamily="18" charset="-128"/>
              </a:rPr>
              <a:t> 方法，监听退出事件，手动释放页面资源即可。</a:t>
            </a:r>
            <a:endParaRPr lang="en-US" altLang="zh-CN" dirty="0">
              <a:latin typeface="Source Han Serif SC" panose="02020400000000000000" pitchFamily="18" charset="-128"/>
              <a:ea typeface="Source Han Serif SC" panose="02020400000000000000" pitchFamily="18" charset="-128"/>
            </a:endParaRPr>
          </a:p>
          <a:p>
            <a:r>
              <a:rPr lang="zh-CN" altLang="en-US" dirty="0">
                <a:latin typeface="Source Han Serif SC" panose="02020400000000000000" pitchFamily="18" charset="-128"/>
                <a:ea typeface="Source Han Serif SC" panose="02020400000000000000" pitchFamily="18" charset="-128"/>
              </a:rPr>
              <a:t>网络请求开销问题</a:t>
            </a:r>
            <a:endParaRPr lang="en-US" altLang="zh-CN" dirty="0">
              <a:latin typeface="Source Han Serif SC" panose="02020400000000000000" pitchFamily="18" charset="-128"/>
              <a:ea typeface="Source Han Serif SC" panose="02020400000000000000" pitchFamily="18" charset="-128"/>
            </a:endParaRPr>
          </a:p>
          <a:p>
            <a:pPr lvl="1"/>
            <a:r>
              <a:rPr lang="zh-CN" altLang="en-US" dirty="0">
                <a:latin typeface="Source Han Serif SC" panose="02020400000000000000" pitchFamily="18" charset="-128"/>
                <a:ea typeface="Source Han Serif SC" panose="02020400000000000000" pitchFamily="18" charset="-128"/>
              </a:rPr>
              <a:t>由于需要从远程 </a:t>
            </a:r>
            <a:r>
              <a:rPr lang="en-US" altLang="zh-CN" dirty="0">
                <a:latin typeface="Source Han Serif SC" panose="02020400000000000000" pitchFamily="18" charset="-128"/>
                <a:ea typeface="Source Han Serif SC" panose="02020400000000000000" pitchFamily="18" charset="-128"/>
              </a:rPr>
              <a:t>API</a:t>
            </a:r>
            <a:r>
              <a:rPr lang="zh-CN" altLang="en-US" dirty="0">
                <a:latin typeface="Source Han Serif SC" panose="02020400000000000000" pitchFamily="18" charset="-128"/>
                <a:ea typeface="Source Han Serif SC" panose="02020400000000000000" pitchFamily="18" charset="-128"/>
              </a:rPr>
              <a:t> 拉取视频相关数据，所以需要一定的网络时间开销进行资源获取，考虑到课程提供的 </a:t>
            </a:r>
            <a:r>
              <a:rPr lang="en-US" altLang="zh-CN" dirty="0">
                <a:latin typeface="Source Han Serif SC" panose="02020400000000000000" pitchFamily="18" charset="-128"/>
                <a:ea typeface="Source Han Serif SC" panose="02020400000000000000" pitchFamily="18" charset="-128"/>
              </a:rPr>
              <a:t>API</a:t>
            </a:r>
            <a:r>
              <a:rPr lang="zh-CN" altLang="en-US" dirty="0">
                <a:latin typeface="Source Han Serif SC" panose="02020400000000000000" pitchFamily="18" charset="-128"/>
                <a:ea typeface="Source Han Serif SC" panose="02020400000000000000" pitchFamily="18" charset="-128"/>
              </a:rPr>
              <a:t> 的内容为静态，多次拉取也不会有变化。为了节省开销，使用了单例模式在 </a:t>
            </a:r>
            <a:r>
              <a:rPr lang="en-US" altLang="zh-CN" dirty="0">
                <a:latin typeface="Source Han Serif SC" panose="02020400000000000000" pitchFamily="18" charset="-128"/>
                <a:ea typeface="Source Han Serif SC" panose="02020400000000000000" pitchFamily="18" charset="-128"/>
              </a:rPr>
              <a:t>App</a:t>
            </a:r>
            <a:r>
              <a:rPr lang="zh-CN" altLang="en-US" dirty="0">
                <a:latin typeface="Source Han Serif SC" panose="02020400000000000000" pitchFamily="18" charset="-128"/>
                <a:ea typeface="Source Han Serif SC" panose="02020400000000000000" pitchFamily="18" charset="-128"/>
              </a:rPr>
              <a:t> 启动时进行一次资源初始化，之后无论怎样初始化都不会进行多余的网络请求，以达到减少网络请求的目的。</a:t>
            </a:r>
            <a:endParaRPr lang="en-US" altLang="zh-CN" dirty="0">
              <a:latin typeface="Source Han Serif SC" panose="02020400000000000000" pitchFamily="18" charset="-128"/>
              <a:ea typeface="Source Han Serif SC" panose="02020400000000000000" pitchFamily="18" charset="-128"/>
            </a:endParaRPr>
          </a:p>
          <a:p>
            <a:endParaRPr kumimoji="1" lang="zh-CN" altLang="en-US"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215844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18DB-5DB0-C042-8BE2-407864094816}"/>
              </a:ext>
            </a:extLst>
          </p:cNvPr>
          <p:cNvSpPr>
            <a:spLocks noGrp="1"/>
          </p:cNvSpPr>
          <p:nvPr>
            <p:ph type="title"/>
          </p:nvPr>
        </p:nvSpPr>
        <p:spPr/>
        <p:txBody>
          <a:bodyPr/>
          <a:lstStyle/>
          <a:p>
            <a:r>
              <a:rPr kumimoji="1" lang="zh-CN" altLang="en-US" dirty="0"/>
              <a:t>遇到的问题</a:t>
            </a:r>
          </a:p>
        </p:txBody>
      </p:sp>
      <p:sp>
        <p:nvSpPr>
          <p:cNvPr id="3" name="内容占位符 2">
            <a:extLst>
              <a:ext uri="{FF2B5EF4-FFF2-40B4-BE49-F238E27FC236}">
                <a16:creationId xmlns:a16="http://schemas.microsoft.com/office/drawing/2014/main" id="{55CAE5D8-81DA-C04B-AEC3-260D2B23DA88}"/>
              </a:ext>
            </a:extLst>
          </p:cNvPr>
          <p:cNvSpPr>
            <a:spLocks noGrp="1"/>
          </p:cNvSpPr>
          <p:nvPr>
            <p:ph idx="1"/>
          </p:nvPr>
        </p:nvSpPr>
        <p:spPr/>
        <p:txBody>
          <a:bodyPr/>
          <a:lstStyle/>
          <a:p>
            <a:r>
              <a:rPr lang="zh-CN" altLang="en-US" dirty="0">
                <a:latin typeface="Source Han Serif SC" panose="02020400000000000000" pitchFamily="18" charset="-128"/>
                <a:ea typeface="Source Han Serif SC" panose="02020400000000000000" pitchFamily="18" charset="-128"/>
              </a:rPr>
              <a:t>实机运行闪退问题</a:t>
            </a:r>
            <a:endParaRPr lang="en-US" altLang="zh-CN" dirty="0">
              <a:latin typeface="Source Han Serif SC" panose="02020400000000000000" pitchFamily="18" charset="-128"/>
              <a:ea typeface="Source Han Serif SC" panose="02020400000000000000" pitchFamily="18" charset="-128"/>
            </a:endParaRPr>
          </a:p>
          <a:p>
            <a:pPr lvl="1"/>
            <a:r>
              <a:rPr kumimoji="1" lang="zh-CN" altLang="en-US" dirty="0">
                <a:latin typeface="Source Han Serif SC" panose="02020400000000000000" pitchFamily="18" charset="-128"/>
                <a:ea typeface="Source Han Serif SC" panose="02020400000000000000" pitchFamily="18" charset="-128"/>
              </a:rPr>
              <a:t>前期开发均在 </a:t>
            </a:r>
            <a:r>
              <a:rPr kumimoji="1" lang="en-US" altLang="zh-CN" dirty="0">
                <a:latin typeface="Source Han Serif SC" panose="02020400000000000000" pitchFamily="18" charset="-128"/>
                <a:ea typeface="Source Han Serif SC" panose="02020400000000000000" pitchFamily="18" charset="-128"/>
              </a:rPr>
              <a:t>Pixel</a:t>
            </a:r>
            <a:r>
              <a:rPr kumimoji="1" lang="zh-CN" altLang="en-US" dirty="0">
                <a:latin typeface="Source Han Serif SC" panose="02020400000000000000" pitchFamily="18" charset="-128"/>
                <a:ea typeface="Source Han Serif SC" panose="02020400000000000000" pitchFamily="18" charset="-128"/>
              </a:rPr>
              <a:t> </a:t>
            </a:r>
            <a:r>
              <a:rPr kumimoji="1" lang="en-US" altLang="zh-CN" dirty="0">
                <a:latin typeface="Source Han Serif SC" panose="02020400000000000000" pitchFamily="18" charset="-128"/>
                <a:ea typeface="Source Han Serif SC" panose="02020400000000000000" pitchFamily="18" charset="-128"/>
              </a:rPr>
              <a:t>3</a:t>
            </a:r>
            <a:r>
              <a:rPr kumimoji="1" lang="zh-CN" altLang="en-US" dirty="0">
                <a:latin typeface="Source Han Serif SC" panose="02020400000000000000" pitchFamily="18" charset="-128"/>
                <a:ea typeface="Source Han Serif SC" panose="02020400000000000000" pitchFamily="18" charset="-128"/>
              </a:rPr>
              <a:t> 的 </a:t>
            </a:r>
            <a:r>
              <a:rPr kumimoji="1" lang="en-US" altLang="zh-CN" dirty="0">
                <a:latin typeface="Source Han Serif SC" panose="02020400000000000000" pitchFamily="18" charset="-128"/>
                <a:ea typeface="Source Han Serif SC" panose="02020400000000000000" pitchFamily="18" charset="-128"/>
              </a:rPr>
              <a:t>QEMU</a:t>
            </a:r>
            <a:r>
              <a:rPr kumimoji="1" lang="zh-CN" altLang="en-US" dirty="0">
                <a:latin typeface="Source Han Serif SC" panose="02020400000000000000" pitchFamily="18" charset="-128"/>
                <a:ea typeface="Source Han Serif SC" panose="02020400000000000000" pitchFamily="18" charset="-128"/>
              </a:rPr>
              <a:t> 模拟器上运行查看效果，最后使用一台华为 </a:t>
            </a:r>
            <a:r>
              <a:rPr kumimoji="1" lang="en-US" altLang="zh-CN" dirty="0">
                <a:latin typeface="Source Han Serif SC" panose="02020400000000000000" pitchFamily="18" charset="-128"/>
                <a:ea typeface="Source Han Serif SC" panose="02020400000000000000" pitchFamily="18" charset="-128"/>
              </a:rPr>
              <a:t>Mate</a:t>
            </a:r>
            <a:r>
              <a:rPr kumimoji="1" lang="zh-CN" altLang="en-US" dirty="0">
                <a:latin typeface="Source Han Serif SC" panose="02020400000000000000" pitchFamily="18" charset="-128"/>
                <a:ea typeface="Source Han Serif SC" panose="02020400000000000000" pitchFamily="18" charset="-128"/>
              </a:rPr>
              <a:t> </a:t>
            </a:r>
            <a:r>
              <a:rPr kumimoji="1" lang="en-US" altLang="zh-CN" dirty="0">
                <a:latin typeface="Source Han Serif SC" panose="02020400000000000000" pitchFamily="18" charset="-128"/>
                <a:ea typeface="Source Han Serif SC" panose="02020400000000000000" pitchFamily="18" charset="-128"/>
              </a:rPr>
              <a:t>30</a:t>
            </a:r>
            <a:r>
              <a:rPr kumimoji="1" lang="zh-CN" altLang="en-US" dirty="0">
                <a:latin typeface="Source Han Serif SC" panose="02020400000000000000" pitchFamily="18" charset="-128"/>
                <a:ea typeface="Source Han Serif SC" panose="02020400000000000000" pitchFamily="18" charset="-128"/>
              </a:rPr>
              <a:t> 进行真机运行时发生了闪退。搭配 </a:t>
            </a:r>
            <a:r>
              <a:rPr kumimoji="1" lang="en-US" altLang="zh-CN" dirty="0">
                <a:latin typeface="Source Han Serif SC" panose="02020400000000000000" pitchFamily="18" charset="-128"/>
                <a:ea typeface="Source Han Serif SC" panose="02020400000000000000" pitchFamily="18" charset="-128"/>
              </a:rPr>
              <a:t>ADB</a:t>
            </a:r>
            <a:r>
              <a:rPr kumimoji="1" lang="zh-CN" altLang="en-US" dirty="0">
                <a:latin typeface="Source Han Serif SC" panose="02020400000000000000" pitchFamily="18" charset="-128"/>
                <a:ea typeface="Source Han Serif SC" panose="02020400000000000000" pitchFamily="18" charset="-128"/>
              </a:rPr>
              <a:t> 工具查看 </a:t>
            </a:r>
            <a:r>
              <a:rPr kumimoji="1" lang="en-US" altLang="zh-CN" dirty="0">
                <a:latin typeface="Source Han Serif SC" panose="02020400000000000000" pitchFamily="18" charset="-128"/>
                <a:ea typeface="Source Han Serif SC" panose="02020400000000000000" pitchFamily="18" charset="-128"/>
              </a:rPr>
              <a:t>Logcat</a:t>
            </a:r>
            <a:r>
              <a:rPr kumimoji="1" lang="zh-CN" altLang="en-US" dirty="0">
                <a:latin typeface="Source Han Serif SC" panose="02020400000000000000" pitchFamily="18" charset="-128"/>
                <a:ea typeface="Source Han Serif SC" panose="02020400000000000000" pitchFamily="18" charset="-128"/>
              </a:rPr>
              <a:t> 发现报错如上图所示。经过排查发现问题在于，</a:t>
            </a:r>
            <a:r>
              <a:rPr kumimoji="1" lang="en-US" altLang="zh-CN" dirty="0">
                <a:latin typeface="Source Han Serif SC" panose="02020400000000000000" pitchFamily="18" charset="-128"/>
                <a:ea typeface="Source Han Serif SC" panose="02020400000000000000" pitchFamily="18" charset="-128"/>
              </a:rPr>
              <a:t>libs</a:t>
            </a:r>
            <a:r>
              <a:rPr kumimoji="1" lang="zh-CN" altLang="en-US" dirty="0">
                <a:latin typeface="Source Han Serif SC" panose="02020400000000000000" pitchFamily="18" charset="-128"/>
                <a:ea typeface="Source Han Serif SC" panose="02020400000000000000" pitchFamily="18" charset="-128"/>
              </a:rPr>
              <a:t> 依赖文件的引入。在 </a:t>
            </a:r>
            <a:r>
              <a:rPr kumimoji="1" lang="en-US" altLang="zh-CN" dirty="0" err="1">
                <a:latin typeface="Source Han Serif SC" panose="02020400000000000000" pitchFamily="18" charset="-128"/>
                <a:ea typeface="Source Han Serif SC" panose="02020400000000000000" pitchFamily="18" charset="-128"/>
              </a:rPr>
              <a:t>build.gradle</a:t>
            </a:r>
            <a:r>
              <a:rPr kumimoji="1" lang="en-US" altLang="zh-CN" dirty="0">
                <a:latin typeface="Source Han Serif SC" panose="02020400000000000000" pitchFamily="18" charset="-128"/>
                <a:ea typeface="Source Han Serif SC" panose="02020400000000000000" pitchFamily="18" charset="-128"/>
              </a:rPr>
              <a:t> </a:t>
            </a:r>
            <a:r>
              <a:rPr kumimoji="1" lang="zh-CN" altLang="en-US" dirty="0">
                <a:latin typeface="Source Han Serif SC" panose="02020400000000000000" pitchFamily="18" charset="-128"/>
                <a:ea typeface="Source Han Serif SC" panose="02020400000000000000" pitchFamily="18" charset="-128"/>
              </a:rPr>
              <a:t>中加入如下代码即可解决闪退。</a:t>
            </a:r>
            <a:endParaRPr kumimoji="1" lang="en-US" altLang="zh-CN" dirty="0">
              <a:latin typeface="Source Han Serif SC" panose="02020400000000000000" pitchFamily="18" charset="-128"/>
              <a:ea typeface="Source Han Serif SC" panose="02020400000000000000" pitchFamily="18" charset="-128"/>
            </a:endParaRPr>
          </a:p>
          <a:p>
            <a:pPr lvl="1"/>
            <a:endParaRPr kumimoji="1" lang="zh-CN" altLang="en-US" dirty="0">
              <a:latin typeface="Source Han Serif SC" panose="02020400000000000000" pitchFamily="18" charset="-128"/>
              <a:ea typeface="Source Han Serif SC" panose="02020400000000000000" pitchFamily="18" charset="-128"/>
            </a:endParaRPr>
          </a:p>
        </p:txBody>
      </p:sp>
      <p:pic>
        <p:nvPicPr>
          <p:cNvPr id="5" name="图片 4" descr="电脑屏幕的截图&#10;&#10;描述已自动生成">
            <a:extLst>
              <a:ext uri="{FF2B5EF4-FFF2-40B4-BE49-F238E27FC236}">
                <a16:creationId xmlns:a16="http://schemas.microsoft.com/office/drawing/2014/main" id="{D247F086-0878-4449-A527-9C0A19EE41C0}"/>
              </a:ext>
            </a:extLst>
          </p:cNvPr>
          <p:cNvPicPr>
            <a:picLocks noChangeAspect="1"/>
          </p:cNvPicPr>
          <p:nvPr/>
        </p:nvPicPr>
        <p:blipFill>
          <a:blip r:embed="rId2"/>
          <a:stretch>
            <a:fillRect/>
          </a:stretch>
        </p:blipFill>
        <p:spPr>
          <a:xfrm>
            <a:off x="3981941" y="714226"/>
            <a:ext cx="7089854" cy="1545993"/>
          </a:xfrm>
          <a:prstGeom prst="rect">
            <a:avLst/>
          </a:prstGeom>
        </p:spPr>
      </p:pic>
      <p:pic>
        <p:nvPicPr>
          <p:cNvPr id="6" name="图片 5">
            <a:extLst>
              <a:ext uri="{FF2B5EF4-FFF2-40B4-BE49-F238E27FC236}">
                <a16:creationId xmlns:a16="http://schemas.microsoft.com/office/drawing/2014/main" id="{FC2D93B6-BD7B-634D-A7B6-0C262E211249}"/>
              </a:ext>
            </a:extLst>
          </p:cNvPr>
          <p:cNvPicPr>
            <a:picLocks noChangeAspect="1"/>
          </p:cNvPicPr>
          <p:nvPr/>
        </p:nvPicPr>
        <p:blipFill>
          <a:blip r:embed="rId3"/>
          <a:stretch>
            <a:fillRect/>
          </a:stretch>
        </p:blipFill>
        <p:spPr>
          <a:xfrm>
            <a:off x="3869268" y="4140959"/>
            <a:ext cx="7315200" cy="1843789"/>
          </a:xfrm>
          <a:prstGeom prst="rect">
            <a:avLst/>
          </a:prstGeom>
        </p:spPr>
      </p:pic>
    </p:spTree>
    <p:extLst>
      <p:ext uri="{BB962C8B-B14F-4D97-AF65-F5344CB8AC3E}">
        <p14:creationId xmlns:p14="http://schemas.microsoft.com/office/powerpoint/2010/main" val="1020356134"/>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47</TotalTime>
  <Words>366</Words>
  <Application>Microsoft Macintosh PowerPoint</Application>
  <PresentationFormat>宽屏</PresentationFormat>
  <Paragraphs>26</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Source Han Serif SC</vt:lpstr>
      <vt:lpstr>Corbel</vt:lpstr>
      <vt:lpstr>Wingdings 2</vt:lpstr>
      <vt:lpstr>框架</vt:lpstr>
      <vt:lpstr>Android 大作业 Keynote</vt:lpstr>
      <vt:lpstr>实现功能</vt:lpstr>
      <vt:lpstr>组内分工</vt:lpstr>
      <vt:lpstr>遇到的问题</vt:lpstr>
      <vt:lpstr>遇到的问题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大作业 Keynote</dc:title>
  <dc:creator>Hertz JmPotato</dc:creator>
  <cp:lastModifiedBy>Hertz JmPotato</cp:lastModifiedBy>
  <cp:revision>4</cp:revision>
  <dcterms:created xsi:type="dcterms:W3CDTF">2020-06-09T03:52:42Z</dcterms:created>
  <dcterms:modified xsi:type="dcterms:W3CDTF">2020-06-09T04:40:07Z</dcterms:modified>
</cp:coreProperties>
</file>