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0080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20061" y="5346744"/>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4625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29888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469880" y="497734"/>
            <a:ext cx="3154680" cy="690890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5840" y="497734"/>
            <a:ext cx="9281160" cy="6908906"/>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339661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1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4468041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898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6736" y="343924"/>
            <a:ext cx="12070080" cy="174090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16735" y="2214881"/>
            <a:ext cx="5925312" cy="48280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61504" y="2214882"/>
            <a:ext cx="5925312" cy="48280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500296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316736" y="343924"/>
            <a:ext cx="12070080" cy="174090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4" name="Content Placeholder 3"/>
          <p:cNvSpPr>
            <a:spLocks noGrp="1"/>
          </p:cNvSpPr>
          <p:nvPr>
            <p:ph sz="half" idx="2"/>
          </p:nvPr>
        </p:nvSpPr>
        <p:spPr>
          <a:xfrm>
            <a:off x="1316736" y="3098801"/>
            <a:ext cx="5925312" cy="40538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6" name="Content Placeholder 5"/>
          <p:cNvSpPr>
            <a:spLocks noGrp="1"/>
          </p:cNvSpPr>
          <p:nvPr>
            <p:ph sz="quarter" idx="4"/>
          </p:nvPr>
        </p:nvSpPr>
        <p:spPr>
          <a:xfrm>
            <a:off x="7461504" y="3098801"/>
            <a:ext cx="5925312" cy="40538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57587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312292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257718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0" y="0"/>
            <a:ext cx="486094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848085" y="0"/>
            <a:ext cx="7681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60720" y="877824"/>
            <a:ext cx="7790688" cy="6309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Edit Master text styles</a:t>
            </a:r>
          </a:p>
        </p:txBody>
      </p:sp>
      <p:sp>
        <p:nvSpPr>
          <p:cNvPr id="5" name="Date Placeholder 4"/>
          <p:cNvSpPr>
            <a:spLocks noGrp="1"/>
          </p:cNvSpPr>
          <p:nvPr>
            <p:ph type="dt" sz="half" idx="10"/>
          </p:nvPr>
        </p:nvSpPr>
        <p:spPr>
          <a:xfrm>
            <a:off x="558614" y="7751743"/>
            <a:ext cx="3142212" cy="438150"/>
          </a:xfrm>
        </p:spPr>
        <p:txBody>
          <a:bodyPr/>
          <a:lstStyle>
            <a:lvl1pPr algn="l">
              <a:defRPr/>
            </a:lvl1pPr>
          </a:lstStyle>
          <a:p>
            <a:fld id="{32ABBEA6-7C60-4B02-AE87-00D78D8422AF}" type="datetimeFigureOut">
              <a:rPr lang="en-US" dirty="0"/>
              <a:t>8/22/2024</a:t>
            </a:fld>
            <a:endParaRPr lang="en-US" dirty="0"/>
          </a:p>
        </p:txBody>
      </p:sp>
      <p:sp>
        <p:nvSpPr>
          <p:cNvPr id="6"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75196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462659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5898091"/>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6089904"/>
            <a:ext cx="12135917" cy="987552"/>
          </a:xfrm>
        </p:spPr>
        <p:txBody>
          <a:bodyPr lIns="91440" tIns="0" rIns="91440" bIns="0" anchor="b">
            <a:noAutofit/>
          </a:bodyPr>
          <a:lstStyle>
            <a:lvl1pPr>
              <a:defRPr sz="432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 y="0"/>
            <a:ext cx="14630382" cy="5898091"/>
          </a:xfrm>
          <a:blipFill>
            <a:blip r:embed="rId2"/>
            <a:stretch>
              <a:fillRect/>
            </a:stretch>
          </a:blipFill>
        </p:spPr>
        <p:txBody>
          <a:bodyPr lIns="457200" tIns="457200" anchor="t"/>
          <a:lstStyle>
            <a:lvl1pPr marL="0" indent="0">
              <a:buNone/>
              <a:defRPr sz="3840">
                <a:solidFill>
                  <a:schemeClr val="bg1"/>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316736" y="7088428"/>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973914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601179"/>
            <a:ext cx="14630401" cy="79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98624D31-43A5-475A-80CF-332C9F6DCF35}" type="datetimeFigureOut">
              <a:rPr lang="en-US" dirty="0"/>
              <a:t>8/22/2024</a:t>
            </a:fld>
            <a:endParaRPr lang="en-US" dirty="0"/>
          </a:p>
        </p:txBody>
      </p:sp>
      <p:sp>
        <p:nvSpPr>
          <p:cNvPr id="5"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36348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6091238" y="1614964"/>
            <a:ext cx="7934325" cy="3137535"/>
          </a:xfrm>
          <a:prstGeom prst="rect">
            <a:avLst/>
          </a:prstGeom>
          <a:noFill/>
          <a:ln/>
        </p:spPr>
        <p:txBody>
          <a:bodyPr wrap="square" rtlCol="0" anchor="t"/>
          <a:lstStyle/>
          <a:p>
            <a:pPr marL="0" indent="0">
              <a:lnSpc>
                <a:spcPts val="6177"/>
              </a:lnSpc>
              <a:buNone/>
            </a:pPr>
            <a:r>
              <a:rPr lang="en-US" sz="4942" dirty="0">
                <a:solidFill>
                  <a:srgbClr val="FAEBEB"/>
                </a:solidFill>
                <a:latin typeface="Dela Gothic One" pitchFamily="34" charset="0"/>
                <a:ea typeface="Dela Gothic One" pitchFamily="34" charset="-122"/>
                <a:cs typeface="Dela Gothic One" pitchFamily="34" charset="-120"/>
              </a:rPr>
              <a:t>The Challenge: Rapid Spread of Misinformation and Disinformation</a:t>
            </a:r>
            <a:endParaRPr lang="en-US" sz="4942" dirty="0"/>
          </a:p>
        </p:txBody>
      </p:sp>
      <p:sp>
        <p:nvSpPr>
          <p:cNvPr id="6" name="Text 2"/>
          <p:cNvSpPr/>
          <p:nvPr/>
        </p:nvSpPr>
        <p:spPr>
          <a:xfrm>
            <a:off x="6091238" y="5011698"/>
            <a:ext cx="7934325" cy="1106329"/>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Misinformation refers to false or inaccurate information spread without malicious intent, while disinformation is deliberately false information spread with the intent to deceive. Both forms of misleading information have become pervasive in modern society, exacerbated by the rise of digital communication technologies and social media platforms.</a:t>
            </a:r>
            <a:endParaRPr lang="en-US" sz="1361" dirty="0"/>
          </a:p>
        </p:txBody>
      </p:sp>
      <p:sp>
        <p:nvSpPr>
          <p:cNvPr id="7" name="Shape 3"/>
          <p:cNvSpPr/>
          <p:nvPr/>
        </p:nvSpPr>
        <p:spPr>
          <a:xfrm>
            <a:off x="6091238" y="6325195"/>
            <a:ext cx="276463" cy="276463"/>
          </a:xfrm>
          <a:prstGeom prst="roundRect">
            <a:avLst>
              <a:gd name="adj" fmla="val 33071643"/>
            </a:avLst>
          </a:prstGeom>
          <a:noFill/>
          <a:ln w="7620">
            <a:solidFill>
              <a:srgbClr val="FFFFFF"/>
            </a:solidFill>
            <a:prstDash val="solid"/>
          </a:ln>
        </p:spPr>
      </p:sp>
      <p:sp>
        <p:nvSpPr>
          <p:cNvPr id="9" name="Text 4"/>
          <p:cNvSpPr/>
          <p:nvPr/>
        </p:nvSpPr>
        <p:spPr>
          <a:xfrm>
            <a:off x="6454021" y="6312337"/>
            <a:ext cx="3060263" cy="302300"/>
          </a:xfrm>
          <a:prstGeom prst="rect">
            <a:avLst/>
          </a:prstGeom>
          <a:noFill/>
          <a:ln/>
        </p:spPr>
        <p:txBody>
          <a:bodyPr wrap="none" rtlCol="0" anchor="t"/>
          <a:lstStyle/>
          <a:p>
            <a:pPr marL="0" indent="0" algn="l">
              <a:lnSpc>
                <a:spcPts val="2381"/>
              </a:lnSpc>
              <a:buNone/>
            </a:pPr>
            <a:endParaRPr lang="en-US" sz="170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6091238" y="802124"/>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Speed and Reach of Misinformation</a:t>
            </a:r>
            <a:endParaRPr lang="en-US" sz="3581" dirty="0"/>
          </a:p>
        </p:txBody>
      </p:sp>
      <p:sp>
        <p:nvSpPr>
          <p:cNvPr id="6" name="Text 2"/>
          <p:cNvSpPr/>
          <p:nvPr/>
        </p:nvSpPr>
        <p:spPr>
          <a:xfrm>
            <a:off x="6091238" y="2198370"/>
            <a:ext cx="7934325" cy="829747"/>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Social media and online platforms enable rapid dissemination of information, facilitating the widespread circulation of misinformation. This allows false narratives to reach vast audiences quickly, often surpassing traditional media channels in speed and scale.</a:t>
            </a:r>
            <a:endParaRPr lang="en-US" sz="1361" dirty="0"/>
          </a:p>
        </p:txBody>
      </p:sp>
      <p:sp>
        <p:nvSpPr>
          <p:cNvPr id="7" name="Shape 3"/>
          <p:cNvSpPr/>
          <p:nvPr/>
        </p:nvSpPr>
        <p:spPr>
          <a:xfrm>
            <a:off x="6333173" y="3222427"/>
            <a:ext cx="34528" cy="4204930"/>
          </a:xfrm>
          <a:prstGeom prst="roundRect">
            <a:avLst>
              <a:gd name="adj" fmla="val 225237"/>
            </a:avLst>
          </a:prstGeom>
          <a:solidFill>
            <a:srgbClr val="8D2424"/>
          </a:solidFill>
          <a:ln/>
        </p:spPr>
      </p:sp>
      <p:sp>
        <p:nvSpPr>
          <p:cNvPr id="8" name="Shape 4"/>
          <p:cNvSpPr/>
          <p:nvPr/>
        </p:nvSpPr>
        <p:spPr>
          <a:xfrm>
            <a:off x="6544806" y="3593783"/>
            <a:ext cx="604837" cy="34528"/>
          </a:xfrm>
          <a:prstGeom prst="roundRect">
            <a:avLst>
              <a:gd name="adj" fmla="val 225237"/>
            </a:avLst>
          </a:prstGeom>
          <a:solidFill>
            <a:srgbClr val="8D2424"/>
          </a:solidFill>
          <a:ln/>
        </p:spPr>
      </p:sp>
      <p:sp>
        <p:nvSpPr>
          <p:cNvPr id="9" name="Shape 5"/>
          <p:cNvSpPr/>
          <p:nvPr/>
        </p:nvSpPr>
        <p:spPr>
          <a:xfrm>
            <a:off x="6156067" y="3416737"/>
            <a:ext cx="388739" cy="388739"/>
          </a:xfrm>
          <a:prstGeom prst="roundRect">
            <a:avLst>
              <a:gd name="adj" fmla="val 20006"/>
            </a:avLst>
          </a:prstGeom>
          <a:solidFill>
            <a:srgbClr val="740B0B"/>
          </a:solidFill>
          <a:ln w="7620">
            <a:solidFill>
              <a:srgbClr val="8D2424"/>
            </a:solidFill>
            <a:prstDash val="solid"/>
          </a:ln>
        </p:spPr>
      </p:sp>
      <p:sp>
        <p:nvSpPr>
          <p:cNvPr id="10" name="Text 6"/>
          <p:cNvSpPr/>
          <p:nvPr/>
        </p:nvSpPr>
        <p:spPr>
          <a:xfrm>
            <a:off x="6270129" y="3474601"/>
            <a:ext cx="160496"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1</a:t>
            </a:r>
            <a:endParaRPr lang="en-US" sz="2149" dirty="0"/>
          </a:p>
        </p:txBody>
      </p:sp>
      <p:sp>
        <p:nvSpPr>
          <p:cNvPr id="11" name="Text 7"/>
          <p:cNvSpPr/>
          <p:nvPr/>
        </p:nvSpPr>
        <p:spPr>
          <a:xfrm>
            <a:off x="7300913" y="3395186"/>
            <a:ext cx="2772489"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Rapid Dissemination</a:t>
            </a:r>
            <a:endParaRPr lang="en-US" sz="1791" dirty="0"/>
          </a:p>
        </p:txBody>
      </p:sp>
      <p:sp>
        <p:nvSpPr>
          <p:cNvPr id="12" name="Text 8"/>
          <p:cNvSpPr/>
          <p:nvPr/>
        </p:nvSpPr>
        <p:spPr>
          <a:xfrm>
            <a:off x="7300913" y="3782973"/>
            <a:ext cx="6724650"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Social media platforms allow for instant sharing of information with vast networks of users.</a:t>
            </a:r>
            <a:endParaRPr lang="en-US" sz="1361" dirty="0"/>
          </a:p>
        </p:txBody>
      </p:sp>
      <p:sp>
        <p:nvSpPr>
          <p:cNvPr id="13" name="Shape 9"/>
          <p:cNvSpPr/>
          <p:nvPr/>
        </p:nvSpPr>
        <p:spPr>
          <a:xfrm>
            <a:off x="6544806" y="5053013"/>
            <a:ext cx="604837" cy="34528"/>
          </a:xfrm>
          <a:prstGeom prst="roundRect">
            <a:avLst>
              <a:gd name="adj" fmla="val 225237"/>
            </a:avLst>
          </a:prstGeom>
          <a:solidFill>
            <a:srgbClr val="8D2424"/>
          </a:solidFill>
          <a:ln/>
        </p:spPr>
      </p:sp>
      <p:sp>
        <p:nvSpPr>
          <p:cNvPr id="14" name="Shape 10"/>
          <p:cNvSpPr/>
          <p:nvPr/>
        </p:nvSpPr>
        <p:spPr>
          <a:xfrm>
            <a:off x="6156067" y="4875967"/>
            <a:ext cx="388739" cy="388739"/>
          </a:xfrm>
          <a:prstGeom prst="roundRect">
            <a:avLst>
              <a:gd name="adj" fmla="val 20006"/>
            </a:avLst>
          </a:prstGeom>
          <a:solidFill>
            <a:srgbClr val="740B0B"/>
          </a:solidFill>
          <a:ln w="7620">
            <a:solidFill>
              <a:srgbClr val="8D2424"/>
            </a:solidFill>
            <a:prstDash val="solid"/>
          </a:ln>
        </p:spPr>
      </p:sp>
      <p:sp>
        <p:nvSpPr>
          <p:cNvPr id="15" name="Text 11"/>
          <p:cNvSpPr/>
          <p:nvPr/>
        </p:nvSpPr>
        <p:spPr>
          <a:xfrm>
            <a:off x="6236553" y="4933831"/>
            <a:ext cx="22776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2</a:t>
            </a:r>
            <a:endParaRPr lang="en-US" sz="2149" dirty="0"/>
          </a:p>
        </p:txBody>
      </p:sp>
      <p:sp>
        <p:nvSpPr>
          <p:cNvPr id="16" name="Text 12"/>
          <p:cNvSpPr/>
          <p:nvPr/>
        </p:nvSpPr>
        <p:spPr>
          <a:xfrm>
            <a:off x="7300913" y="4854416"/>
            <a:ext cx="227385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Viral Spread</a:t>
            </a:r>
            <a:endParaRPr lang="en-US" sz="1791" dirty="0"/>
          </a:p>
        </p:txBody>
      </p:sp>
      <p:sp>
        <p:nvSpPr>
          <p:cNvPr id="17" name="Text 13"/>
          <p:cNvSpPr/>
          <p:nvPr/>
        </p:nvSpPr>
        <p:spPr>
          <a:xfrm>
            <a:off x="7300913" y="5242203"/>
            <a:ext cx="6724650"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Misinformation can quickly gain traction through likes, shares, and retweets, amplifying its reach.</a:t>
            </a:r>
            <a:endParaRPr lang="en-US" sz="1361" dirty="0"/>
          </a:p>
        </p:txBody>
      </p:sp>
      <p:sp>
        <p:nvSpPr>
          <p:cNvPr id="18" name="Shape 14"/>
          <p:cNvSpPr/>
          <p:nvPr/>
        </p:nvSpPr>
        <p:spPr>
          <a:xfrm>
            <a:off x="6544806" y="6512243"/>
            <a:ext cx="604837" cy="34528"/>
          </a:xfrm>
          <a:prstGeom prst="roundRect">
            <a:avLst>
              <a:gd name="adj" fmla="val 225237"/>
            </a:avLst>
          </a:prstGeom>
          <a:solidFill>
            <a:srgbClr val="8D2424"/>
          </a:solidFill>
          <a:ln/>
        </p:spPr>
      </p:sp>
      <p:sp>
        <p:nvSpPr>
          <p:cNvPr id="19" name="Shape 15"/>
          <p:cNvSpPr/>
          <p:nvPr/>
        </p:nvSpPr>
        <p:spPr>
          <a:xfrm>
            <a:off x="6156067" y="6335197"/>
            <a:ext cx="388739" cy="388739"/>
          </a:xfrm>
          <a:prstGeom prst="roundRect">
            <a:avLst>
              <a:gd name="adj" fmla="val 20006"/>
            </a:avLst>
          </a:prstGeom>
          <a:solidFill>
            <a:srgbClr val="740B0B"/>
          </a:solidFill>
          <a:ln w="7620">
            <a:solidFill>
              <a:srgbClr val="8D2424"/>
            </a:solidFill>
            <a:prstDash val="solid"/>
          </a:ln>
        </p:spPr>
      </p:sp>
      <p:sp>
        <p:nvSpPr>
          <p:cNvPr id="20" name="Text 16"/>
          <p:cNvSpPr/>
          <p:nvPr/>
        </p:nvSpPr>
        <p:spPr>
          <a:xfrm>
            <a:off x="6230243" y="6393061"/>
            <a:ext cx="24038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3</a:t>
            </a:r>
            <a:endParaRPr lang="en-US" sz="2149" dirty="0"/>
          </a:p>
        </p:txBody>
      </p:sp>
      <p:sp>
        <p:nvSpPr>
          <p:cNvPr id="21" name="Text 17"/>
          <p:cNvSpPr/>
          <p:nvPr/>
        </p:nvSpPr>
        <p:spPr>
          <a:xfrm>
            <a:off x="7300913" y="6313646"/>
            <a:ext cx="227385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Global Reach</a:t>
            </a:r>
            <a:endParaRPr lang="en-US" sz="1791" dirty="0"/>
          </a:p>
        </p:txBody>
      </p:sp>
      <p:sp>
        <p:nvSpPr>
          <p:cNvPr id="22" name="Text 18"/>
          <p:cNvSpPr/>
          <p:nvPr/>
        </p:nvSpPr>
        <p:spPr>
          <a:xfrm>
            <a:off x="7300913" y="6701433"/>
            <a:ext cx="6724650"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The internet's global connectivity facilitates the spread of misinformation across borders and cultures.</a:t>
            </a:r>
            <a:endParaRPr lang="en-US" sz="136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864037" y="1373981"/>
            <a:ext cx="11166753" cy="812125"/>
          </a:xfrm>
          <a:prstGeom prst="rect">
            <a:avLst/>
          </a:prstGeom>
          <a:noFill/>
          <a:ln/>
        </p:spPr>
        <p:txBody>
          <a:bodyPr wrap="none" rtlCol="0" anchor="t"/>
          <a:lstStyle/>
          <a:p>
            <a:pPr marL="0" indent="0">
              <a:lnSpc>
                <a:spcPts val="6395"/>
              </a:lnSpc>
              <a:buNone/>
            </a:pPr>
            <a:r>
              <a:rPr lang="en-US" sz="5116" dirty="0">
                <a:solidFill>
                  <a:srgbClr val="FAEBEB"/>
                </a:solidFill>
                <a:latin typeface="Dela Gothic One" pitchFamily="34" charset="0"/>
                <a:ea typeface="Dela Gothic One" pitchFamily="34" charset="-122"/>
                <a:cs typeface="Dela Gothic One" pitchFamily="34" charset="-120"/>
              </a:rPr>
              <a:t>Ease of Creation and Sharing</a:t>
            </a:r>
            <a:endParaRPr lang="en-US" sz="5116" dirty="0"/>
          </a:p>
        </p:txBody>
      </p:sp>
      <p:sp>
        <p:nvSpPr>
          <p:cNvPr id="5" name="Text 2"/>
          <p:cNvSpPr/>
          <p:nvPr/>
        </p:nvSpPr>
        <p:spPr>
          <a:xfrm>
            <a:off x="864037" y="2679859"/>
            <a:ext cx="12902327" cy="1185148"/>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The ease of creating and sharing content online, including text, images, and videos, has lowered the barrier to entry for spreading misinformation. Individuals can easily fabricate or manipulate information and disseminate it through various channels.</a:t>
            </a:r>
            <a:endParaRPr lang="en-US" sz="1944" dirty="0"/>
          </a:p>
        </p:txBody>
      </p:sp>
      <p:sp>
        <p:nvSpPr>
          <p:cNvPr id="6" name="Text 3"/>
          <p:cNvSpPr/>
          <p:nvPr/>
        </p:nvSpPr>
        <p:spPr>
          <a:xfrm>
            <a:off x="864037" y="4389477"/>
            <a:ext cx="3898821" cy="812006"/>
          </a:xfrm>
          <a:prstGeom prst="rect">
            <a:avLst/>
          </a:prstGeom>
          <a:noFill/>
          <a:ln/>
        </p:spPr>
        <p:txBody>
          <a:bodyPr wrap="square" rtlCol="0" anchor="t"/>
          <a:lstStyle/>
          <a:p>
            <a:pPr marL="0" indent="0">
              <a:lnSpc>
                <a:spcPts val="3197"/>
              </a:lnSpc>
              <a:buNone/>
            </a:pPr>
            <a:r>
              <a:rPr lang="en-US" sz="2558" dirty="0">
                <a:solidFill>
                  <a:srgbClr val="FAEBEB"/>
                </a:solidFill>
                <a:latin typeface="Dela Gothic One" pitchFamily="34" charset="0"/>
                <a:ea typeface="Dela Gothic One" pitchFamily="34" charset="-122"/>
                <a:cs typeface="Dela Gothic One" pitchFamily="34" charset="-120"/>
              </a:rPr>
              <a:t>Low Barriers to Entry</a:t>
            </a:r>
            <a:endParaRPr lang="en-US" sz="2558" dirty="0"/>
          </a:p>
        </p:txBody>
      </p:sp>
      <p:sp>
        <p:nvSpPr>
          <p:cNvPr id="7" name="Text 4"/>
          <p:cNvSpPr/>
          <p:nvPr/>
        </p:nvSpPr>
        <p:spPr>
          <a:xfrm>
            <a:off x="864037" y="5448300"/>
            <a:ext cx="3898821" cy="1185148"/>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Anyone with an internet connection can create and share content online.</a:t>
            </a:r>
            <a:endParaRPr lang="en-US" sz="1944" dirty="0"/>
          </a:p>
        </p:txBody>
      </p:sp>
      <p:sp>
        <p:nvSpPr>
          <p:cNvPr id="8" name="Text 5"/>
          <p:cNvSpPr/>
          <p:nvPr/>
        </p:nvSpPr>
        <p:spPr>
          <a:xfrm>
            <a:off x="5372695" y="4389477"/>
            <a:ext cx="3819049" cy="406003"/>
          </a:xfrm>
          <a:prstGeom prst="rect">
            <a:avLst/>
          </a:prstGeom>
          <a:noFill/>
          <a:ln/>
        </p:spPr>
        <p:txBody>
          <a:bodyPr wrap="none" rtlCol="0" anchor="t"/>
          <a:lstStyle/>
          <a:p>
            <a:pPr marL="0" indent="0">
              <a:lnSpc>
                <a:spcPts val="3197"/>
              </a:lnSpc>
              <a:buNone/>
            </a:pPr>
            <a:r>
              <a:rPr lang="en-US" sz="2558" dirty="0">
                <a:solidFill>
                  <a:srgbClr val="FAEBEB"/>
                </a:solidFill>
                <a:latin typeface="Dela Gothic One" pitchFamily="34" charset="0"/>
                <a:ea typeface="Dela Gothic One" pitchFamily="34" charset="-122"/>
                <a:cs typeface="Dela Gothic One" pitchFamily="34" charset="-120"/>
              </a:rPr>
              <a:t>Digital Manipulation</a:t>
            </a:r>
            <a:endParaRPr lang="en-US" sz="2558" dirty="0"/>
          </a:p>
        </p:txBody>
      </p:sp>
      <p:sp>
        <p:nvSpPr>
          <p:cNvPr id="9" name="Text 6"/>
          <p:cNvSpPr/>
          <p:nvPr/>
        </p:nvSpPr>
        <p:spPr>
          <a:xfrm>
            <a:off x="5372695" y="5042297"/>
            <a:ext cx="3898821" cy="1185148"/>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Tools for image and video editing are readily available, enabling the creation of deceptive content.</a:t>
            </a:r>
            <a:endParaRPr lang="en-US" sz="1944" dirty="0"/>
          </a:p>
        </p:txBody>
      </p:sp>
      <p:sp>
        <p:nvSpPr>
          <p:cNvPr id="10" name="Text 7"/>
          <p:cNvSpPr/>
          <p:nvPr/>
        </p:nvSpPr>
        <p:spPr>
          <a:xfrm>
            <a:off x="9881354" y="4389477"/>
            <a:ext cx="3248501" cy="406003"/>
          </a:xfrm>
          <a:prstGeom prst="rect">
            <a:avLst/>
          </a:prstGeom>
          <a:noFill/>
          <a:ln/>
        </p:spPr>
        <p:txBody>
          <a:bodyPr wrap="none" rtlCol="0" anchor="t"/>
          <a:lstStyle/>
          <a:p>
            <a:pPr marL="0" indent="0">
              <a:lnSpc>
                <a:spcPts val="3197"/>
              </a:lnSpc>
              <a:buNone/>
            </a:pPr>
            <a:r>
              <a:rPr lang="en-US" sz="2558" dirty="0">
                <a:solidFill>
                  <a:srgbClr val="FAEBEB"/>
                </a:solidFill>
                <a:latin typeface="Dela Gothic One" pitchFamily="34" charset="0"/>
                <a:ea typeface="Dela Gothic One" pitchFamily="34" charset="-122"/>
                <a:cs typeface="Dela Gothic One" pitchFamily="34" charset="-120"/>
              </a:rPr>
              <a:t>Anonymity</a:t>
            </a:r>
            <a:endParaRPr lang="en-US" sz="2558" dirty="0"/>
          </a:p>
        </p:txBody>
      </p:sp>
      <p:sp>
        <p:nvSpPr>
          <p:cNvPr id="11" name="Text 8"/>
          <p:cNvSpPr/>
          <p:nvPr/>
        </p:nvSpPr>
        <p:spPr>
          <a:xfrm>
            <a:off x="9881354" y="5042297"/>
            <a:ext cx="3898821" cy="1580198"/>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Online platforms often allow users to remain anonymous, making it harder to trace the source of misinformation.</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604837" y="1167289"/>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Amplification through Social Media</a:t>
            </a:r>
            <a:endParaRPr lang="en-US" sz="3581" dirty="0"/>
          </a:p>
        </p:txBody>
      </p:sp>
      <p:sp>
        <p:nvSpPr>
          <p:cNvPr id="6" name="Text 2"/>
          <p:cNvSpPr/>
          <p:nvPr/>
        </p:nvSpPr>
        <p:spPr>
          <a:xfrm>
            <a:off x="604837" y="2563535"/>
            <a:ext cx="7934325" cy="1106329"/>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Social media algorithms, designed to personalize user experiences, can inadvertently amplify misinformation by prioritizing content that is popular or controversial, regardless of its accuracy. This can create echo chambers where users are exposed primarily to information that confirms their existing biases.</a:t>
            </a:r>
            <a:endParaRPr lang="en-US" sz="1361" dirty="0"/>
          </a:p>
        </p:txBody>
      </p:sp>
      <p:sp>
        <p:nvSpPr>
          <p:cNvPr id="7" name="Shape 3"/>
          <p:cNvSpPr/>
          <p:nvPr/>
        </p:nvSpPr>
        <p:spPr>
          <a:xfrm>
            <a:off x="604837" y="4058483"/>
            <a:ext cx="388739" cy="388739"/>
          </a:xfrm>
          <a:prstGeom prst="roundRect">
            <a:avLst>
              <a:gd name="adj" fmla="val 20006"/>
            </a:avLst>
          </a:prstGeom>
          <a:solidFill>
            <a:srgbClr val="740B0B"/>
          </a:solidFill>
          <a:ln w="7620">
            <a:solidFill>
              <a:srgbClr val="8D2424"/>
            </a:solidFill>
            <a:prstDash val="solid"/>
          </a:ln>
        </p:spPr>
      </p:sp>
      <p:sp>
        <p:nvSpPr>
          <p:cNvPr id="8" name="Text 4"/>
          <p:cNvSpPr/>
          <p:nvPr/>
        </p:nvSpPr>
        <p:spPr>
          <a:xfrm>
            <a:off x="718899" y="4116348"/>
            <a:ext cx="160496"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1</a:t>
            </a:r>
            <a:endParaRPr lang="en-US" sz="2149" dirty="0"/>
          </a:p>
        </p:txBody>
      </p:sp>
      <p:sp>
        <p:nvSpPr>
          <p:cNvPr id="9" name="Text 5"/>
          <p:cNvSpPr/>
          <p:nvPr/>
        </p:nvSpPr>
        <p:spPr>
          <a:xfrm>
            <a:off x="1166336" y="4058483"/>
            <a:ext cx="3455313" cy="284202"/>
          </a:xfrm>
          <a:prstGeom prst="rect">
            <a:avLst/>
          </a:prstGeom>
          <a:noFill/>
          <a:ln/>
        </p:spPr>
        <p:txBody>
          <a:bodyPr wrap="none" rtlCol="0" anchor="t"/>
          <a:lstStyle/>
          <a:p>
            <a:pPr marL="0" indent="0">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Algorithmic Amplification</a:t>
            </a:r>
            <a:endParaRPr lang="en-US" sz="1791" dirty="0"/>
          </a:p>
        </p:txBody>
      </p:sp>
      <p:sp>
        <p:nvSpPr>
          <p:cNvPr id="10" name="Text 6"/>
          <p:cNvSpPr/>
          <p:nvPr/>
        </p:nvSpPr>
        <p:spPr>
          <a:xfrm>
            <a:off x="1166336" y="4446270"/>
            <a:ext cx="7372826"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Social media algorithms can prioritize engagement over accuracy, promoting misinformation.</a:t>
            </a:r>
            <a:endParaRPr lang="en-US" sz="1361" dirty="0"/>
          </a:p>
        </p:txBody>
      </p:sp>
      <p:sp>
        <p:nvSpPr>
          <p:cNvPr id="11" name="Shape 7"/>
          <p:cNvSpPr/>
          <p:nvPr/>
        </p:nvSpPr>
        <p:spPr>
          <a:xfrm>
            <a:off x="604837" y="5366504"/>
            <a:ext cx="388739" cy="388739"/>
          </a:xfrm>
          <a:prstGeom prst="roundRect">
            <a:avLst>
              <a:gd name="adj" fmla="val 20006"/>
            </a:avLst>
          </a:prstGeom>
          <a:solidFill>
            <a:srgbClr val="740B0B"/>
          </a:solidFill>
          <a:ln w="7620">
            <a:solidFill>
              <a:srgbClr val="8D2424"/>
            </a:solidFill>
            <a:prstDash val="solid"/>
          </a:ln>
        </p:spPr>
      </p:sp>
      <p:sp>
        <p:nvSpPr>
          <p:cNvPr id="12" name="Text 8"/>
          <p:cNvSpPr/>
          <p:nvPr/>
        </p:nvSpPr>
        <p:spPr>
          <a:xfrm>
            <a:off x="685324" y="5424368"/>
            <a:ext cx="22776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2</a:t>
            </a:r>
            <a:endParaRPr lang="en-US" sz="2149" dirty="0"/>
          </a:p>
        </p:txBody>
      </p:sp>
      <p:sp>
        <p:nvSpPr>
          <p:cNvPr id="13" name="Text 9"/>
          <p:cNvSpPr/>
          <p:nvPr/>
        </p:nvSpPr>
        <p:spPr>
          <a:xfrm>
            <a:off x="1166336" y="5366504"/>
            <a:ext cx="2273856" cy="284202"/>
          </a:xfrm>
          <a:prstGeom prst="rect">
            <a:avLst/>
          </a:prstGeom>
          <a:noFill/>
          <a:ln/>
        </p:spPr>
        <p:txBody>
          <a:bodyPr wrap="none" rtlCol="0" anchor="t"/>
          <a:lstStyle/>
          <a:p>
            <a:pPr marL="0" indent="0">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Echo Chambers</a:t>
            </a:r>
            <a:endParaRPr lang="en-US" sz="1791" dirty="0"/>
          </a:p>
        </p:txBody>
      </p:sp>
      <p:sp>
        <p:nvSpPr>
          <p:cNvPr id="14" name="Text 10"/>
          <p:cNvSpPr/>
          <p:nvPr/>
        </p:nvSpPr>
        <p:spPr>
          <a:xfrm>
            <a:off x="1166336" y="5754291"/>
            <a:ext cx="7372826"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Users may be exposed to a limited range of perspectives, reinforcing existing beliefs.</a:t>
            </a:r>
            <a:endParaRPr lang="en-US" sz="1361" dirty="0"/>
          </a:p>
        </p:txBody>
      </p:sp>
      <p:sp>
        <p:nvSpPr>
          <p:cNvPr id="15" name="Shape 11"/>
          <p:cNvSpPr/>
          <p:nvPr/>
        </p:nvSpPr>
        <p:spPr>
          <a:xfrm>
            <a:off x="604837" y="6397943"/>
            <a:ext cx="388739" cy="388739"/>
          </a:xfrm>
          <a:prstGeom prst="roundRect">
            <a:avLst>
              <a:gd name="adj" fmla="val 20006"/>
            </a:avLst>
          </a:prstGeom>
          <a:solidFill>
            <a:srgbClr val="740B0B"/>
          </a:solidFill>
          <a:ln w="7620">
            <a:solidFill>
              <a:srgbClr val="8D2424"/>
            </a:solidFill>
            <a:prstDash val="solid"/>
          </a:ln>
        </p:spPr>
      </p:sp>
      <p:sp>
        <p:nvSpPr>
          <p:cNvPr id="16" name="Text 12"/>
          <p:cNvSpPr/>
          <p:nvPr/>
        </p:nvSpPr>
        <p:spPr>
          <a:xfrm>
            <a:off x="679013" y="6455807"/>
            <a:ext cx="24038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3</a:t>
            </a:r>
            <a:endParaRPr lang="en-US" sz="2149" dirty="0"/>
          </a:p>
        </p:txBody>
      </p:sp>
      <p:sp>
        <p:nvSpPr>
          <p:cNvPr id="17" name="Text 13"/>
          <p:cNvSpPr/>
          <p:nvPr/>
        </p:nvSpPr>
        <p:spPr>
          <a:xfrm>
            <a:off x="1166336" y="6397943"/>
            <a:ext cx="2273856" cy="284202"/>
          </a:xfrm>
          <a:prstGeom prst="rect">
            <a:avLst/>
          </a:prstGeom>
          <a:noFill/>
          <a:ln/>
        </p:spPr>
        <p:txBody>
          <a:bodyPr wrap="none" rtlCol="0" anchor="t"/>
          <a:lstStyle/>
          <a:p>
            <a:pPr marL="0" indent="0">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Viral Trends</a:t>
            </a:r>
            <a:endParaRPr lang="en-US" sz="1791" dirty="0"/>
          </a:p>
        </p:txBody>
      </p:sp>
      <p:sp>
        <p:nvSpPr>
          <p:cNvPr id="18" name="Text 14"/>
          <p:cNvSpPr/>
          <p:nvPr/>
        </p:nvSpPr>
        <p:spPr>
          <a:xfrm>
            <a:off x="1166336" y="6785729"/>
            <a:ext cx="7372826"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Misinformation can spread rapidly through trending hashtags and online challenges.</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1987987" y="3126224"/>
            <a:ext cx="10654427" cy="1218724"/>
          </a:xfrm>
          <a:prstGeom prst="rect">
            <a:avLst/>
          </a:prstGeom>
          <a:noFill/>
          <a:ln/>
        </p:spPr>
        <p:txBody>
          <a:bodyPr wrap="square" rtlCol="0" anchor="t"/>
          <a:lstStyle/>
          <a:p>
            <a:pPr marL="0" indent="0">
              <a:lnSpc>
                <a:spcPts val="4799"/>
              </a:lnSpc>
              <a:buNone/>
            </a:pPr>
            <a:r>
              <a:rPr lang="en-US" sz="3840" dirty="0">
                <a:solidFill>
                  <a:srgbClr val="FAEBEB"/>
                </a:solidFill>
                <a:latin typeface="Dela Gothic One" pitchFamily="34" charset="0"/>
                <a:ea typeface="Dela Gothic One" pitchFamily="34" charset="-122"/>
                <a:cs typeface="Dela Gothic One" pitchFamily="34" charset="-120"/>
              </a:rPr>
              <a:t>Erosion of Trust in Information Sources</a:t>
            </a:r>
            <a:endParaRPr lang="en-US" sz="3840" dirty="0"/>
          </a:p>
        </p:txBody>
      </p:sp>
      <p:sp>
        <p:nvSpPr>
          <p:cNvPr id="6" name="Text 2"/>
          <p:cNvSpPr/>
          <p:nvPr/>
        </p:nvSpPr>
        <p:spPr>
          <a:xfrm>
            <a:off x="1987987" y="4622840"/>
            <a:ext cx="10654427" cy="592693"/>
          </a:xfrm>
          <a:prstGeom prst="rect">
            <a:avLst/>
          </a:prstGeom>
          <a:noFill/>
          <a:ln/>
        </p:spPr>
        <p:txBody>
          <a:bodyPr wrap="square" rtlCol="0" anchor="t"/>
          <a:lstStyle/>
          <a:p>
            <a:pPr marL="0" indent="0">
              <a:lnSpc>
                <a:spcPts val="2334"/>
              </a:lnSpc>
              <a:buNone/>
            </a:pPr>
            <a:r>
              <a:rPr lang="en-US" sz="1459" dirty="0">
                <a:solidFill>
                  <a:srgbClr val="FFE5E5"/>
                </a:solidFill>
                <a:latin typeface="DM Sans" pitchFamily="34" charset="0"/>
                <a:ea typeface="DM Sans" pitchFamily="34" charset="-122"/>
                <a:cs typeface="DM Sans" pitchFamily="34" charset="-120"/>
              </a:rPr>
              <a:t>The prevalence of misinformation erodes public trust in traditional news sources and institutions. Individuals may become more likely to question the accuracy of information, making it difficult to distinguish fact from fiction.</a:t>
            </a:r>
            <a:endParaRPr lang="en-US" sz="1459" dirty="0"/>
          </a:p>
        </p:txBody>
      </p:sp>
      <p:sp>
        <p:nvSpPr>
          <p:cNvPr id="7" name="Shape 3"/>
          <p:cNvSpPr/>
          <p:nvPr/>
        </p:nvSpPr>
        <p:spPr>
          <a:xfrm>
            <a:off x="1987987" y="5423892"/>
            <a:ext cx="3427928" cy="1995488"/>
          </a:xfrm>
          <a:prstGeom prst="roundRect">
            <a:avLst>
              <a:gd name="adj" fmla="val 4179"/>
            </a:avLst>
          </a:prstGeom>
          <a:solidFill>
            <a:srgbClr val="740B0B"/>
          </a:solidFill>
          <a:ln w="7620">
            <a:solidFill>
              <a:srgbClr val="8D2424"/>
            </a:solidFill>
            <a:prstDash val="solid"/>
          </a:ln>
        </p:spPr>
      </p:sp>
      <p:sp>
        <p:nvSpPr>
          <p:cNvPr id="8" name="Text 4"/>
          <p:cNvSpPr/>
          <p:nvPr/>
        </p:nvSpPr>
        <p:spPr>
          <a:xfrm>
            <a:off x="2180868" y="5616773"/>
            <a:ext cx="3042166" cy="609600"/>
          </a:xfrm>
          <a:prstGeom prst="rect">
            <a:avLst/>
          </a:prstGeom>
          <a:noFill/>
          <a:ln/>
        </p:spPr>
        <p:txBody>
          <a:bodyPr wrap="square" rtlCol="0" anchor="t"/>
          <a:lstStyle/>
          <a:p>
            <a:pPr marL="0" indent="0">
              <a:lnSpc>
                <a:spcPts val="2400"/>
              </a:lnSpc>
              <a:buNone/>
            </a:pPr>
            <a:r>
              <a:rPr lang="en-US" sz="1920" dirty="0">
                <a:solidFill>
                  <a:srgbClr val="FFE5E5"/>
                </a:solidFill>
                <a:latin typeface="Dela Gothic One" pitchFamily="34" charset="0"/>
                <a:ea typeface="Dela Gothic One" pitchFamily="34" charset="-122"/>
                <a:cs typeface="Dela Gothic One" pitchFamily="34" charset="-120"/>
              </a:rPr>
              <a:t>Disinformation Campaigns</a:t>
            </a:r>
            <a:endParaRPr lang="en-US" sz="1920" dirty="0"/>
          </a:p>
        </p:txBody>
      </p:sp>
      <p:sp>
        <p:nvSpPr>
          <p:cNvPr id="9" name="Text 5"/>
          <p:cNvSpPr/>
          <p:nvPr/>
        </p:nvSpPr>
        <p:spPr>
          <a:xfrm>
            <a:off x="2180868" y="6337459"/>
            <a:ext cx="3042166" cy="889040"/>
          </a:xfrm>
          <a:prstGeom prst="rect">
            <a:avLst/>
          </a:prstGeom>
          <a:noFill/>
          <a:ln/>
        </p:spPr>
        <p:txBody>
          <a:bodyPr wrap="square" rtlCol="0" anchor="t"/>
          <a:lstStyle/>
          <a:p>
            <a:pPr marL="0" indent="0">
              <a:lnSpc>
                <a:spcPts val="2334"/>
              </a:lnSpc>
              <a:buNone/>
            </a:pPr>
            <a:r>
              <a:rPr lang="en-US" sz="1459" dirty="0">
                <a:solidFill>
                  <a:srgbClr val="FFE5E5"/>
                </a:solidFill>
                <a:latin typeface="DM Sans" pitchFamily="34" charset="0"/>
                <a:ea typeface="DM Sans" pitchFamily="34" charset="-122"/>
                <a:cs typeface="DM Sans" pitchFamily="34" charset="-120"/>
              </a:rPr>
              <a:t>Coordinated efforts to spread false information can undermine public trust in specific institutions.</a:t>
            </a:r>
            <a:endParaRPr lang="en-US" sz="1459" dirty="0"/>
          </a:p>
        </p:txBody>
      </p:sp>
      <p:sp>
        <p:nvSpPr>
          <p:cNvPr id="10" name="Shape 6"/>
          <p:cNvSpPr/>
          <p:nvPr/>
        </p:nvSpPr>
        <p:spPr>
          <a:xfrm>
            <a:off x="5601176" y="5423892"/>
            <a:ext cx="3427928" cy="1995488"/>
          </a:xfrm>
          <a:prstGeom prst="roundRect">
            <a:avLst>
              <a:gd name="adj" fmla="val 4179"/>
            </a:avLst>
          </a:prstGeom>
          <a:solidFill>
            <a:srgbClr val="740B0B"/>
          </a:solidFill>
          <a:ln w="7620">
            <a:solidFill>
              <a:srgbClr val="8D2424"/>
            </a:solidFill>
            <a:prstDash val="solid"/>
          </a:ln>
        </p:spPr>
      </p:sp>
      <p:sp>
        <p:nvSpPr>
          <p:cNvPr id="11" name="Text 7"/>
          <p:cNvSpPr/>
          <p:nvPr/>
        </p:nvSpPr>
        <p:spPr>
          <a:xfrm>
            <a:off x="5794058" y="5616773"/>
            <a:ext cx="3042166" cy="609600"/>
          </a:xfrm>
          <a:prstGeom prst="rect">
            <a:avLst/>
          </a:prstGeom>
          <a:noFill/>
          <a:ln/>
        </p:spPr>
        <p:txBody>
          <a:bodyPr wrap="square" rtlCol="0" anchor="t"/>
          <a:lstStyle/>
          <a:p>
            <a:pPr marL="0" indent="0">
              <a:lnSpc>
                <a:spcPts val="2400"/>
              </a:lnSpc>
              <a:buNone/>
            </a:pPr>
            <a:r>
              <a:rPr lang="en-US" sz="1920" dirty="0">
                <a:solidFill>
                  <a:srgbClr val="FFE5E5"/>
                </a:solidFill>
                <a:latin typeface="Dela Gothic One" pitchFamily="34" charset="0"/>
                <a:ea typeface="Dela Gothic One" pitchFamily="34" charset="-122"/>
                <a:cs typeface="Dela Gothic One" pitchFamily="34" charset="-120"/>
              </a:rPr>
              <a:t>Social Media Influence</a:t>
            </a:r>
            <a:endParaRPr lang="en-US" sz="1920" dirty="0"/>
          </a:p>
        </p:txBody>
      </p:sp>
      <p:sp>
        <p:nvSpPr>
          <p:cNvPr id="12" name="Text 8"/>
          <p:cNvSpPr/>
          <p:nvPr/>
        </p:nvSpPr>
        <p:spPr>
          <a:xfrm>
            <a:off x="5794058" y="6337459"/>
            <a:ext cx="3042166" cy="889040"/>
          </a:xfrm>
          <a:prstGeom prst="rect">
            <a:avLst/>
          </a:prstGeom>
          <a:noFill/>
          <a:ln/>
        </p:spPr>
        <p:txBody>
          <a:bodyPr wrap="square" rtlCol="0" anchor="t"/>
          <a:lstStyle/>
          <a:p>
            <a:pPr marL="0" indent="0">
              <a:lnSpc>
                <a:spcPts val="2334"/>
              </a:lnSpc>
              <a:buNone/>
            </a:pPr>
            <a:r>
              <a:rPr lang="en-US" sz="1459" dirty="0">
                <a:solidFill>
                  <a:srgbClr val="FFE5E5"/>
                </a:solidFill>
                <a:latin typeface="DM Sans" pitchFamily="34" charset="0"/>
                <a:ea typeface="DM Sans" pitchFamily="34" charset="-122"/>
                <a:cs typeface="DM Sans" pitchFamily="34" charset="-120"/>
              </a:rPr>
              <a:t>Social media platforms can be used to spread misinformation and create a climate of distrust.</a:t>
            </a:r>
            <a:endParaRPr lang="en-US" sz="1459" dirty="0"/>
          </a:p>
        </p:txBody>
      </p:sp>
      <p:sp>
        <p:nvSpPr>
          <p:cNvPr id="13" name="Shape 9"/>
          <p:cNvSpPr/>
          <p:nvPr/>
        </p:nvSpPr>
        <p:spPr>
          <a:xfrm>
            <a:off x="9214366" y="5423892"/>
            <a:ext cx="3427928" cy="1995488"/>
          </a:xfrm>
          <a:prstGeom prst="roundRect">
            <a:avLst>
              <a:gd name="adj" fmla="val 4179"/>
            </a:avLst>
          </a:prstGeom>
          <a:solidFill>
            <a:srgbClr val="740B0B"/>
          </a:solidFill>
          <a:ln w="7620">
            <a:solidFill>
              <a:srgbClr val="8D2424"/>
            </a:solidFill>
            <a:prstDash val="solid"/>
          </a:ln>
        </p:spPr>
      </p:sp>
      <p:sp>
        <p:nvSpPr>
          <p:cNvPr id="14" name="Text 10"/>
          <p:cNvSpPr/>
          <p:nvPr/>
        </p:nvSpPr>
        <p:spPr>
          <a:xfrm>
            <a:off x="9407247" y="5616773"/>
            <a:ext cx="2718078" cy="304800"/>
          </a:xfrm>
          <a:prstGeom prst="rect">
            <a:avLst/>
          </a:prstGeom>
          <a:noFill/>
          <a:ln/>
        </p:spPr>
        <p:txBody>
          <a:bodyPr wrap="none" rtlCol="0" anchor="t"/>
          <a:lstStyle/>
          <a:p>
            <a:pPr marL="0" indent="0">
              <a:lnSpc>
                <a:spcPts val="2400"/>
              </a:lnSpc>
              <a:buNone/>
            </a:pPr>
            <a:r>
              <a:rPr lang="en-US" sz="1920" dirty="0">
                <a:solidFill>
                  <a:srgbClr val="FFE5E5"/>
                </a:solidFill>
                <a:latin typeface="Dela Gothic One" pitchFamily="34" charset="0"/>
                <a:ea typeface="Dela Gothic One" pitchFamily="34" charset="-122"/>
                <a:cs typeface="Dela Gothic One" pitchFamily="34" charset="-120"/>
              </a:rPr>
              <a:t>Media Polarization</a:t>
            </a:r>
            <a:endParaRPr lang="en-US" sz="1920" dirty="0"/>
          </a:p>
        </p:txBody>
      </p:sp>
      <p:sp>
        <p:nvSpPr>
          <p:cNvPr id="15" name="Text 11"/>
          <p:cNvSpPr/>
          <p:nvPr/>
        </p:nvSpPr>
        <p:spPr>
          <a:xfrm>
            <a:off x="9407247" y="6032659"/>
            <a:ext cx="3042166" cy="889040"/>
          </a:xfrm>
          <a:prstGeom prst="rect">
            <a:avLst/>
          </a:prstGeom>
          <a:noFill/>
          <a:ln/>
        </p:spPr>
        <p:txBody>
          <a:bodyPr wrap="square" rtlCol="0" anchor="t"/>
          <a:lstStyle/>
          <a:p>
            <a:pPr marL="0" indent="0">
              <a:lnSpc>
                <a:spcPts val="2334"/>
              </a:lnSpc>
              <a:buNone/>
            </a:pPr>
            <a:r>
              <a:rPr lang="en-US" sz="1459" dirty="0">
                <a:solidFill>
                  <a:srgbClr val="FFE5E5"/>
                </a:solidFill>
                <a:latin typeface="DM Sans" pitchFamily="34" charset="0"/>
                <a:ea typeface="DM Sans" pitchFamily="34" charset="-122"/>
                <a:cs typeface="DM Sans" pitchFamily="34" charset="-120"/>
              </a:rPr>
              <a:t>Divisions between media outlets and their audiences can contribute to the spread of misinformation.</a:t>
            </a:r>
            <a:endParaRPr lang="en-US" sz="145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091238" y="1457087"/>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Impacts on Public Discourse and Decision-Making</a:t>
            </a:r>
            <a:endParaRPr lang="en-US" sz="3581" dirty="0"/>
          </a:p>
        </p:txBody>
      </p:sp>
      <p:sp>
        <p:nvSpPr>
          <p:cNvPr id="6" name="Text 2"/>
          <p:cNvSpPr/>
          <p:nvPr/>
        </p:nvSpPr>
        <p:spPr>
          <a:xfrm>
            <a:off x="6091238" y="2853333"/>
            <a:ext cx="7934325" cy="829747"/>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Misinformation can distort public discourse and hinder informed decision-making. It can influence political campaigns, shape public opinion on important issues, and impact individual choices about health, finances, and other critical matters.</a:t>
            </a:r>
            <a:endParaRPr lang="en-US" sz="1361" dirty="0"/>
          </a:p>
        </p:txBody>
      </p:sp>
      <p:sp>
        <p:nvSpPr>
          <p:cNvPr id="7" name="Shape 3"/>
          <p:cNvSpPr/>
          <p:nvPr/>
        </p:nvSpPr>
        <p:spPr>
          <a:xfrm>
            <a:off x="6091238" y="3877389"/>
            <a:ext cx="7934325" cy="2895124"/>
          </a:xfrm>
          <a:prstGeom prst="roundRect">
            <a:avLst>
              <a:gd name="adj" fmla="val 2686"/>
            </a:avLst>
          </a:prstGeom>
          <a:noFill/>
          <a:ln w="7620">
            <a:solidFill>
              <a:srgbClr val="FFFFFF">
                <a:alpha val="24000"/>
              </a:srgbClr>
            </a:solidFill>
            <a:prstDash val="solid"/>
          </a:ln>
        </p:spPr>
      </p:sp>
      <p:sp>
        <p:nvSpPr>
          <p:cNvPr id="8" name="Shape 4"/>
          <p:cNvSpPr/>
          <p:nvPr/>
        </p:nvSpPr>
        <p:spPr>
          <a:xfrm>
            <a:off x="6098857" y="3885009"/>
            <a:ext cx="7919085" cy="775573"/>
          </a:xfrm>
          <a:prstGeom prst="rect">
            <a:avLst/>
          </a:prstGeom>
          <a:solidFill>
            <a:srgbClr val="FFFFFF">
              <a:alpha val="4000"/>
            </a:srgbClr>
          </a:solidFill>
          <a:ln/>
        </p:spPr>
      </p:sp>
      <p:sp>
        <p:nvSpPr>
          <p:cNvPr id="9" name="Text 5"/>
          <p:cNvSpPr/>
          <p:nvPr/>
        </p:nvSpPr>
        <p:spPr>
          <a:xfrm>
            <a:off x="6271617" y="3996214"/>
            <a:ext cx="3610213"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Polarization</a:t>
            </a:r>
            <a:endParaRPr lang="en-US" sz="1361" dirty="0"/>
          </a:p>
        </p:txBody>
      </p:sp>
      <p:sp>
        <p:nvSpPr>
          <p:cNvPr id="10" name="Text 6"/>
          <p:cNvSpPr/>
          <p:nvPr/>
        </p:nvSpPr>
        <p:spPr>
          <a:xfrm>
            <a:off x="10234970" y="3996214"/>
            <a:ext cx="3610213"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Misinformation can exacerbate societal divisions and hinder constructive dialogue.</a:t>
            </a:r>
            <a:endParaRPr lang="en-US" sz="1361" dirty="0"/>
          </a:p>
        </p:txBody>
      </p:sp>
      <p:sp>
        <p:nvSpPr>
          <p:cNvPr id="11" name="Shape 7"/>
          <p:cNvSpPr/>
          <p:nvPr/>
        </p:nvSpPr>
        <p:spPr>
          <a:xfrm>
            <a:off x="6098857" y="4660582"/>
            <a:ext cx="7919085" cy="1052155"/>
          </a:xfrm>
          <a:prstGeom prst="rect">
            <a:avLst/>
          </a:prstGeom>
          <a:solidFill>
            <a:srgbClr val="000000">
              <a:alpha val="4000"/>
            </a:srgbClr>
          </a:solidFill>
          <a:ln/>
        </p:spPr>
      </p:sp>
      <p:sp>
        <p:nvSpPr>
          <p:cNvPr id="12" name="Text 8"/>
          <p:cNvSpPr/>
          <p:nvPr/>
        </p:nvSpPr>
        <p:spPr>
          <a:xfrm>
            <a:off x="6271617" y="4771787"/>
            <a:ext cx="3610213"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Misinformed Decisions</a:t>
            </a:r>
            <a:endParaRPr lang="en-US" sz="1361" dirty="0"/>
          </a:p>
        </p:txBody>
      </p:sp>
      <p:sp>
        <p:nvSpPr>
          <p:cNvPr id="13" name="Text 9"/>
          <p:cNvSpPr/>
          <p:nvPr/>
        </p:nvSpPr>
        <p:spPr>
          <a:xfrm>
            <a:off x="10234970" y="4771787"/>
            <a:ext cx="3610213" cy="829747"/>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Individuals may make poor decisions based on inaccurate information, leading to negative consequences.</a:t>
            </a:r>
            <a:endParaRPr lang="en-US" sz="1361" dirty="0"/>
          </a:p>
        </p:txBody>
      </p:sp>
      <p:sp>
        <p:nvSpPr>
          <p:cNvPr id="14" name="Shape 10"/>
          <p:cNvSpPr/>
          <p:nvPr/>
        </p:nvSpPr>
        <p:spPr>
          <a:xfrm>
            <a:off x="6098857" y="5712738"/>
            <a:ext cx="7919085" cy="1052155"/>
          </a:xfrm>
          <a:prstGeom prst="rect">
            <a:avLst/>
          </a:prstGeom>
          <a:solidFill>
            <a:srgbClr val="FFFFFF">
              <a:alpha val="4000"/>
            </a:srgbClr>
          </a:solidFill>
          <a:ln/>
        </p:spPr>
      </p:sp>
      <p:sp>
        <p:nvSpPr>
          <p:cNvPr id="15" name="Text 11"/>
          <p:cNvSpPr/>
          <p:nvPr/>
        </p:nvSpPr>
        <p:spPr>
          <a:xfrm>
            <a:off x="6271617" y="5823942"/>
            <a:ext cx="3610213"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Public Policy</a:t>
            </a:r>
            <a:endParaRPr lang="en-US" sz="1361" dirty="0"/>
          </a:p>
        </p:txBody>
      </p:sp>
      <p:sp>
        <p:nvSpPr>
          <p:cNvPr id="16" name="Text 12"/>
          <p:cNvSpPr/>
          <p:nvPr/>
        </p:nvSpPr>
        <p:spPr>
          <a:xfrm>
            <a:off x="10234970" y="5823942"/>
            <a:ext cx="3610213" cy="829747"/>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Misinformation can influence public policy decisions, potentially leading to ineffective or harmful policies.</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6091238" y="830818"/>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Difficulty in Verifying Information</a:t>
            </a:r>
            <a:endParaRPr lang="en-US" sz="3581" dirty="0"/>
          </a:p>
        </p:txBody>
      </p:sp>
      <p:sp>
        <p:nvSpPr>
          <p:cNvPr id="6" name="Text 2"/>
          <p:cNvSpPr/>
          <p:nvPr/>
        </p:nvSpPr>
        <p:spPr>
          <a:xfrm>
            <a:off x="6091238" y="2227064"/>
            <a:ext cx="7934325" cy="829747"/>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Verifying the accuracy of online information can be challenging. The sheer volume of content, the rapid evolution of information, and the deliberate use of deceptive techniques make it difficult for individuals to identify and evaluate reliable sources.</a:t>
            </a:r>
            <a:endParaRPr lang="en-US" sz="1361" dirty="0"/>
          </a:p>
        </p:txBody>
      </p:sp>
      <p:sp>
        <p:nvSpPr>
          <p:cNvPr id="8" name="Text 3"/>
          <p:cNvSpPr/>
          <p:nvPr/>
        </p:nvSpPr>
        <p:spPr>
          <a:xfrm>
            <a:off x="7214473" y="3423880"/>
            <a:ext cx="293167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Information Overload</a:t>
            </a:r>
            <a:endParaRPr lang="en-US" sz="1791" dirty="0"/>
          </a:p>
        </p:txBody>
      </p:sp>
      <p:sp>
        <p:nvSpPr>
          <p:cNvPr id="9" name="Text 4"/>
          <p:cNvSpPr/>
          <p:nvPr/>
        </p:nvSpPr>
        <p:spPr>
          <a:xfrm>
            <a:off x="7214473" y="3811667"/>
            <a:ext cx="6811089"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The vast amount of information online makes it difficult to evaluate the reliability of sources.</a:t>
            </a:r>
            <a:endParaRPr lang="en-US" sz="1361" dirty="0"/>
          </a:p>
        </p:txBody>
      </p:sp>
      <p:sp>
        <p:nvSpPr>
          <p:cNvPr id="11" name="Text 5"/>
          <p:cNvSpPr/>
          <p:nvPr/>
        </p:nvSpPr>
        <p:spPr>
          <a:xfrm>
            <a:off x="7214473" y="4806434"/>
            <a:ext cx="2963942"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Deceptive Techniques</a:t>
            </a:r>
            <a:endParaRPr lang="en-US" sz="1791" dirty="0"/>
          </a:p>
        </p:txBody>
      </p:sp>
      <p:sp>
        <p:nvSpPr>
          <p:cNvPr id="12" name="Text 6"/>
          <p:cNvSpPr/>
          <p:nvPr/>
        </p:nvSpPr>
        <p:spPr>
          <a:xfrm>
            <a:off x="7214473" y="5194221"/>
            <a:ext cx="6811089"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Misinformation creators use sophisticated tactics to make their content appear credible.</a:t>
            </a:r>
            <a:endParaRPr lang="en-US" sz="1361" dirty="0"/>
          </a:p>
        </p:txBody>
      </p:sp>
      <p:sp>
        <p:nvSpPr>
          <p:cNvPr id="14" name="Text 7"/>
          <p:cNvSpPr/>
          <p:nvPr/>
        </p:nvSpPr>
        <p:spPr>
          <a:xfrm>
            <a:off x="7214473" y="6188988"/>
            <a:ext cx="389941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Rapidly Evolving Information</a:t>
            </a:r>
            <a:endParaRPr lang="en-US" sz="1791" dirty="0"/>
          </a:p>
        </p:txBody>
      </p:sp>
      <p:sp>
        <p:nvSpPr>
          <p:cNvPr id="15" name="Text 8"/>
          <p:cNvSpPr/>
          <p:nvPr/>
        </p:nvSpPr>
        <p:spPr>
          <a:xfrm>
            <a:off x="7214473" y="6576774"/>
            <a:ext cx="6811089"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Information can change rapidly, making it difficult to verify its accuracy in real-time.</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2317909" y="2789634"/>
            <a:ext cx="9994583" cy="1143476"/>
          </a:xfrm>
          <a:prstGeom prst="rect">
            <a:avLst/>
          </a:prstGeom>
          <a:noFill/>
          <a:ln/>
        </p:spPr>
        <p:txBody>
          <a:bodyPr wrap="square" rtlCol="0" anchor="t"/>
          <a:lstStyle/>
          <a:p>
            <a:pPr marL="0" indent="0">
              <a:lnSpc>
                <a:spcPts val="4502"/>
              </a:lnSpc>
              <a:buNone/>
            </a:pPr>
            <a:r>
              <a:rPr lang="en-US" sz="3602" dirty="0">
                <a:solidFill>
                  <a:srgbClr val="FAEBEB"/>
                </a:solidFill>
                <a:latin typeface="Dela Gothic One" pitchFamily="34" charset="0"/>
                <a:ea typeface="Dela Gothic One" pitchFamily="34" charset="-122"/>
                <a:cs typeface="Dela Gothic One" pitchFamily="34" charset="-120"/>
              </a:rPr>
              <a:t>Combating Misinformation and Disinformation</a:t>
            </a:r>
            <a:endParaRPr lang="en-US" sz="3602" dirty="0"/>
          </a:p>
        </p:txBody>
      </p:sp>
      <p:sp>
        <p:nvSpPr>
          <p:cNvPr id="6" name="Text 2"/>
          <p:cNvSpPr/>
          <p:nvPr/>
        </p:nvSpPr>
        <p:spPr>
          <a:xfrm>
            <a:off x="2317909" y="4193738"/>
            <a:ext cx="9994583" cy="834390"/>
          </a:xfrm>
          <a:prstGeom prst="rect">
            <a:avLst/>
          </a:prstGeom>
          <a:noFill/>
          <a:ln/>
        </p:spPr>
        <p:txBody>
          <a:bodyPr wrap="square" rtlCol="0" anchor="t"/>
          <a:lstStyle/>
          <a:p>
            <a:pPr marL="0" indent="0">
              <a:lnSpc>
                <a:spcPts val="2190"/>
              </a:lnSpc>
              <a:buNone/>
            </a:pPr>
            <a:r>
              <a:rPr lang="en-US" sz="1369" dirty="0">
                <a:solidFill>
                  <a:srgbClr val="FFE5E5"/>
                </a:solidFill>
                <a:latin typeface="DM Sans" pitchFamily="34" charset="0"/>
                <a:ea typeface="DM Sans" pitchFamily="34" charset="-122"/>
                <a:cs typeface="DM Sans" pitchFamily="34" charset="-120"/>
              </a:rPr>
              <a:t>Combating misinformation and disinformation requires a multifaceted approach, involving collaboration between governments, technology companies, media organizations, and individuals. Efforts must focus on promoting media literacy, enhancing fact-checking mechanisms, and fostering a culture of critical thinking.</a:t>
            </a:r>
            <a:endParaRPr lang="en-US" sz="1369" dirty="0"/>
          </a:p>
        </p:txBody>
      </p:sp>
      <p:sp>
        <p:nvSpPr>
          <p:cNvPr id="8" name="Text 3"/>
          <p:cNvSpPr/>
          <p:nvPr/>
        </p:nvSpPr>
        <p:spPr>
          <a:xfrm>
            <a:off x="2317909" y="5831800"/>
            <a:ext cx="2287072" cy="285869"/>
          </a:xfrm>
          <a:prstGeom prst="rect">
            <a:avLst/>
          </a:prstGeom>
          <a:noFill/>
          <a:ln/>
        </p:spPr>
        <p:txBody>
          <a:bodyPr wrap="none" rtlCol="0" anchor="t"/>
          <a:lstStyle/>
          <a:p>
            <a:pPr marL="0" indent="0" algn="l">
              <a:lnSpc>
                <a:spcPts val="2251"/>
              </a:lnSpc>
              <a:buNone/>
            </a:pPr>
            <a:r>
              <a:rPr lang="en-US" sz="1801" dirty="0">
                <a:solidFill>
                  <a:srgbClr val="FFE5E5"/>
                </a:solidFill>
                <a:latin typeface="Dela Gothic One" pitchFamily="34" charset="0"/>
                <a:ea typeface="Dela Gothic One" pitchFamily="34" charset="-122"/>
                <a:cs typeface="Dela Gothic One" pitchFamily="34" charset="-120"/>
              </a:rPr>
              <a:t>Media Literacy</a:t>
            </a:r>
            <a:endParaRPr lang="en-US" sz="1801" dirty="0"/>
          </a:p>
        </p:txBody>
      </p:sp>
      <p:sp>
        <p:nvSpPr>
          <p:cNvPr id="9" name="Text 4"/>
          <p:cNvSpPr/>
          <p:nvPr/>
        </p:nvSpPr>
        <p:spPr>
          <a:xfrm>
            <a:off x="2317909" y="6221849"/>
            <a:ext cx="2303145" cy="1112520"/>
          </a:xfrm>
          <a:prstGeom prst="rect">
            <a:avLst/>
          </a:prstGeom>
          <a:noFill/>
          <a:ln/>
        </p:spPr>
        <p:txBody>
          <a:bodyPr wrap="square" rtlCol="0" anchor="t"/>
          <a:lstStyle/>
          <a:p>
            <a:pPr marL="0" indent="0" algn="l">
              <a:lnSpc>
                <a:spcPts val="2190"/>
              </a:lnSpc>
              <a:buNone/>
            </a:pPr>
            <a:r>
              <a:rPr lang="en-US" sz="1369" dirty="0">
                <a:solidFill>
                  <a:srgbClr val="FFE5E5"/>
                </a:solidFill>
                <a:latin typeface="DM Sans" pitchFamily="34" charset="0"/>
                <a:ea typeface="DM Sans" pitchFamily="34" charset="-122"/>
                <a:cs typeface="DM Sans" pitchFamily="34" charset="-120"/>
              </a:rPr>
              <a:t>Educating individuals to critically evaluate information and identify sources of misinformation.</a:t>
            </a:r>
            <a:endParaRPr lang="en-US" sz="1369" dirty="0"/>
          </a:p>
        </p:txBody>
      </p:sp>
      <p:sp>
        <p:nvSpPr>
          <p:cNvPr id="11" name="Text 5"/>
          <p:cNvSpPr/>
          <p:nvPr/>
        </p:nvSpPr>
        <p:spPr>
          <a:xfrm>
            <a:off x="4881682" y="5831800"/>
            <a:ext cx="2287072" cy="285869"/>
          </a:xfrm>
          <a:prstGeom prst="rect">
            <a:avLst/>
          </a:prstGeom>
          <a:noFill/>
          <a:ln/>
        </p:spPr>
        <p:txBody>
          <a:bodyPr wrap="none" rtlCol="0" anchor="t"/>
          <a:lstStyle/>
          <a:p>
            <a:pPr marL="0" indent="0" algn="l">
              <a:lnSpc>
                <a:spcPts val="2251"/>
              </a:lnSpc>
              <a:buNone/>
            </a:pPr>
            <a:r>
              <a:rPr lang="en-US" sz="1801" dirty="0">
                <a:solidFill>
                  <a:srgbClr val="FFE5E5"/>
                </a:solidFill>
                <a:latin typeface="Dela Gothic One" pitchFamily="34" charset="0"/>
                <a:ea typeface="Dela Gothic One" pitchFamily="34" charset="-122"/>
                <a:cs typeface="Dela Gothic One" pitchFamily="34" charset="-120"/>
              </a:rPr>
              <a:t>Fact-Checking</a:t>
            </a:r>
            <a:endParaRPr lang="en-US" sz="1801" dirty="0"/>
          </a:p>
        </p:txBody>
      </p:sp>
      <p:sp>
        <p:nvSpPr>
          <p:cNvPr id="12" name="Text 6"/>
          <p:cNvSpPr/>
          <p:nvPr/>
        </p:nvSpPr>
        <p:spPr>
          <a:xfrm>
            <a:off x="4881682" y="6221849"/>
            <a:ext cx="2303145" cy="1390650"/>
          </a:xfrm>
          <a:prstGeom prst="rect">
            <a:avLst/>
          </a:prstGeom>
          <a:noFill/>
          <a:ln/>
        </p:spPr>
        <p:txBody>
          <a:bodyPr wrap="square" rtlCol="0" anchor="t"/>
          <a:lstStyle/>
          <a:p>
            <a:pPr marL="0" indent="0" algn="l">
              <a:lnSpc>
                <a:spcPts val="2190"/>
              </a:lnSpc>
              <a:buNone/>
            </a:pPr>
            <a:r>
              <a:rPr lang="en-US" sz="1369" dirty="0">
                <a:solidFill>
                  <a:srgbClr val="FFE5E5"/>
                </a:solidFill>
                <a:latin typeface="DM Sans" pitchFamily="34" charset="0"/>
                <a:ea typeface="DM Sans" pitchFamily="34" charset="-122"/>
                <a:cs typeface="DM Sans" pitchFamily="34" charset="-120"/>
              </a:rPr>
              <a:t>Developing and implementing robust fact-checking mechanisms to verify the accuracy of information.</a:t>
            </a:r>
            <a:endParaRPr lang="en-US" sz="1369" dirty="0"/>
          </a:p>
        </p:txBody>
      </p:sp>
      <p:sp>
        <p:nvSpPr>
          <p:cNvPr id="14" name="Text 7"/>
          <p:cNvSpPr/>
          <p:nvPr/>
        </p:nvSpPr>
        <p:spPr>
          <a:xfrm>
            <a:off x="7445454" y="5831800"/>
            <a:ext cx="2287072" cy="285869"/>
          </a:xfrm>
          <a:prstGeom prst="rect">
            <a:avLst/>
          </a:prstGeom>
          <a:noFill/>
          <a:ln/>
        </p:spPr>
        <p:txBody>
          <a:bodyPr wrap="none" rtlCol="0" anchor="t"/>
          <a:lstStyle/>
          <a:p>
            <a:pPr marL="0" indent="0" algn="l">
              <a:lnSpc>
                <a:spcPts val="2251"/>
              </a:lnSpc>
              <a:buNone/>
            </a:pPr>
            <a:r>
              <a:rPr lang="en-US" sz="1801" dirty="0">
                <a:solidFill>
                  <a:srgbClr val="FFE5E5"/>
                </a:solidFill>
                <a:latin typeface="Dela Gothic One" pitchFamily="34" charset="0"/>
                <a:ea typeface="Dela Gothic One" pitchFamily="34" charset="-122"/>
                <a:cs typeface="Dela Gothic One" pitchFamily="34" charset="-120"/>
              </a:rPr>
              <a:t>Collaboration</a:t>
            </a:r>
            <a:endParaRPr lang="en-US" sz="1801" dirty="0"/>
          </a:p>
        </p:txBody>
      </p:sp>
      <p:sp>
        <p:nvSpPr>
          <p:cNvPr id="15" name="Text 8"/>
          <p:cNvSpPr/>
          <p:nvPr/>
        </p:nvSpPr>
        <p:spPr>
          <a:xfrm>
            <a:off x="7445454" y="6221849"/>
            <a:ext cx="2303145" cy="1390650"/>
          </a:xfrm>
          <a:prstGeom prst="rect">
            <a:avLst/>
          </a:prstGeom>
          <a:noFill/>
          <a:ln/>
        </p:spPr>
        <p:txBody>
          <a:bodyPr wrap="square" rtlCol="0" anchor="t"/>
          <a:lstStyle/>
          <a:p>
            <a:pPr marL="0" indent="0" algn="l">
              <a:lnSpc>
                <a:spcPts val="2190"/>
              </a:lnSpc>
              <a:buNone/>
            </a:pPr>
            <a:r>
              <a:rPr lang="en-US" sz="1369" dirty="0">
                <a:solidFill>
                  <a:srgbClr val="FFE5E5"/>
                </a:solidFill>
                <a:latin typeface="DM Sans" pitchFamily="34" charset="0"/>
                <a:ea typeface="DM Sans" pitchFamily="34" charset="-122"/>
                <a:cs typeface="DM Sans" pitchFamily="34" charset="-120"/>
              </a:rPr>
              <a:t>Encouraging collaboration between governments, technology companies, and media organizations to address the challenge.</a:t>
            </a:r>
            <a:endParaRPr lang="en-US" sz="1369" dirty="0"/>
          </a:p>
        </p:txBody>
      </p:sp>
      <p:sp>
        <p:nvSpPr>
          <p:cNvPr id="17" name="Text 9"/>
          <p:cNvSpPr/>
          <p:nvPr/>
        </p:nvSpPr>
        <p:spPr>
          <a:xfrm>
            <a:off x="10009227" y="5831800"/>
            <a:ext cx="2287072" cy="285869"/>
          </a:xfrm>
          <a:prstGeom prst="rect">
            <a:avLst/>
          </a:prstGeom>
          <a:noFill/>
          <a:ln/>
        </p:spPr>
        <p:txBody>
          <a:bodyPr wrap="none" rtlCol="0" anchor="t"/>
          <a:lstStyle/>
          <a:p>
            <a:pPr marL="0" indent="0" algn="l">
              <a:lnSpc>
                <a:spcPts val="2251"/>
              </a:lnSpc>
              <a:buNone/>
            </a:pPr>
            <a:r>
              <a:rPr lang="en-US" sz="1801" dirty="0">
                <a:solidFill>
                  <a:srgbClr val="FFE5E5"/>
                </a:solidFill>
                <a:latin typeface="Dela Gothic One" pitchFamily="34" charset="0"/>
                <a:ea typeface="Dela Gothic One" pitchFamily="34" charset="-122"/>
                <a:cs typeface="Dela Gothic One" pitchFamily="34" charset="-120"/>
              </a:rPr>
              <a:t>Critical Thinking</a:t>
            </a:r>
            <a:endParaRPr lang="en-US" sz="1801" dirty="0"/>
          </a:p>
        </p:txBody>
      </p:sp>
      <p:sp>
        <p:nvSpPr>
          <p:cNvPr id="18" name="Text 10"/>
          <p:cNvSpPr/>
          <p:nvPr/>
        </p:nvSpPr>
        <p:spPr>
          <a:xfrm>
            <a:off x="10009227" y="6221849"/>
            <a:ext cx="2303264" cy="834390"/>
          </a:xfrm>
          <a:prstGeom prst="rect">
            <a:avLst/>
          </a:prstGeom>
          <a:noFill/>
          <a:ln/>
        </p:spPr>
        <p:txBody>
          <a:bodyPr wrap="square" rtlCol="0" anchor="t"/>
          <a:lstStyle/>
          <a:p>
            <a:pPr marL="0" indent="0" algn="l">
              <a:lnSpc>
                <a:spcPts val="2190"/>
              </a:lnSpc>
              <a:buNone/>
            </a:pPr>
            <a:r>
              <a:rPr lang="en-US" sz="1369" dirty="0">
                <a:solidFill>
                  <a:srgbClr val="FFE5E5"/>
                </a:solidFill>
                <a:latin typeface="DM Sans" pitchFamily="34" charset="0"/>
                <a:ea typeface="DM Sans" pitchFamily="34" charset="-122"/>
                <a:cs typeface="DM Sans" pitchFamily="34" charset="-120"/>
              </a:rPr>
              <a:t>Fostering a culture of critical thinking and skepticism towards information online.</a:t>
            </a:r>
            <a:endParaRPr lang="en-US" sz="1369"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TotalTime>
  <Words>745</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Dela Gothic One</vt:lpstr>
      <vt:lpstr>DM Sans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 840</cp:lastModifiedBy>
  <cp:revision>5</cp:revision>
  <dcterms:created xsi:type="dcterms:W3CDTF">2024-07-09T13:36:20Z</dcterms:created>
  <dcterms:modified xsi:type="dcterms:W3CDTF">2024-08-22T06:07:30Z</dcterms:modified>
</cp:coreProperties>
</file>