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721" autoAdjust="0"/>
    <p:restoredTop sz="94660"/>
  </p:normalViewPr>
  <p:slideViewPr>
    <p:cSldViewPr snapToGrid="0">
      <p:cViewPr varScale="1">
        <p:scale>
          <a:sx n="67" d="100"/>
          <a:sy n="67" d="100"/>
        </p:scale>
        <p:origin x="95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EFF4C1E5-1C18-4F17-A22D-DD3F174B7F09}" type="datetimeFigureOut">
              <a:rPr lang="en-US" smtClean="0"/>
              <a:t>7/14/2024</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B65526D5-7B62-411A-822B-F0D26E32F3F8}" type="slidenum">
              <a:rPr lang="en-US" smtClean="0"/>
              <a:t>‹#›</a:t>
            </a:fld>
            <a:endParaRPr lang="en-US" dirty="0"/>
          </a:p>
        </p:txBody>
      </p:sp>
    </p:spTree>
    <p:extLst>
      <p:ext uri="{BB962C8B-B14F-4D97-AF65-F5344CB8AC3E}">
        <p14:creationId xmlns:p14="http://schemas.microsoft.com/office/powerpoint/2010/main" val="20068373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FF4C1E5-1C18-4F17-A22D-DD3F174B7F09}" type="datetimeFigureOut">
              <a:rPr lang="en-US" smtClean="0"/>
              <a:t>7/14/2024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65526D5-7B62-411A-822B-F0D26E32F3F8}" type="slidenum">
              <a:rPr lang="en-US" smtClean="0"/>
              <a:t>‹#›</a:t>
            </a:fld>
            <a:endParaRPr lang="en-US" dirty="0"/>
          </a:p>
        </p:txBody>
      </p:sp>
    </p:spTree>
    <p:extLst>
      <p:ext uri="{BB962C8B-B14F-4D97-AF65-F5344CB8AC3E}">
        <p14:creationId xmlns:p14="http://schemas.microsoft.com/office/powerpoint/2010/main" val="6875386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EFF4C1E5-1C18-4F17-A22D-DD3F174B7F09}" type="datetimeFigureOut">
              <a:rPr lang="en-US" smtClean="0"/>
              <a:t>7/14/2024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65526D5-7B62-411A-822B-F0D26E32F3F8}" type="slidenum">
              <a:rPr lang="en-US" smtClean="0"/>
              <a:t>‹#›</a:t>
            </a:fld>
            <a:endParaRPr lang="en-US" dirty="0"/>
          </a:p>
        </p:txBody>
      </p:sp>
    </p:spTree>
    <p:extLst>
      <p:ext uri="{BB962C8B-B14F-4D97-AF65-F5344CB8AC3E}">
        <p14:creationId xmlns:p14="http://schemas.microsoft.com/office/powerpoint/2010/main" val="6336679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EFF4C1E5-1C18-4F17-A22D-DD3F174B7F09}" type="datetimeFigureOut">
              <a:rPr lang="en-US" smtClean="0"/>
              <a:t>7/14/2024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65526D5-7B62-411A-822B-F0D26E32F3F8}" type="slidenum">
              <a:rPr lang="en-US" smtClean="0"/>
              <a:t>‹#›</a:t>
            </a:fld>
            <a:endParaRPr lang="en-US" dirty="0"/>
          </a:p>
        </p:txBody>
      </p:sp>
    </p:spTree>
    <p:extLst>
      <p:ext uri="{BB962C8B-B14F-4D97-AF65-F5344CB8AC3E}">
        <p14:creationId xmlns:p14="http://schemas.microsoft.com/office/powerpoint/2010/main" val="41939177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FF4C1E5-1C18-4F17-A22D-DD3F174B7F09}" type="datetimeFigureOut">
              <a:rPr lang="en-US" smtClean="0"/>
              <a:t>7/14/2024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65526D5-7B62-411A-822B-F0D26E32F3F8}" type="slidenum">
              <a:rPr lang="en-US" smtClean="0"/>
              <a:t>‹#›</a:t>
            </a:fld>
            <a:endParaRPr lang="en-US" dirty="0"/>
          </a:p>
        </p:txBody>
      </p:sp>
    </p:spTree>
    <p:extLst>
      <p:ext uri="{BB962C8B-B14F-4D97-AF65-F5344CB8AC3E}">
        <p14:creationId xmlns:p14="http://schemas.microsoft.com/office/powerpoint/2010/main" val="14954970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EFF4C1E5-1C18-4F17-A22D-DD3F174B7F09}" type="datetimeFigureOut">
              <a:rPr lang="en-US" smtClean="0"/>
              <a:t>7/14/2024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5526D5-7B62-411A-822B-F0D26E32F3F8}" type="slidenum">
              <a:rPr lang="en-US" smtClean="0"/>
              <a:t>‹#›</a:t>
            </a:fld>
            <a:endParaRPr lang="en-US" dirty="0"/>
          </a:p>
        </p:txBody>
      </p:sp>
    </p:spTree>
    <p:extLst>
      <p:ext uri="{BB962C8B-B14F-4D97-AF65-F5344CB8AC3E}">
        <p14:creationId xmlns:p14="http://schemas.microsoft.com/office/powerpoint/2010/main" val="37509988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EFF4C1E5-1C18-4F17-A22D-DD3F174B7F09}" type="datetimeFigureOut">
              <a:rPr lang="en-US" smtClean="0"/>
              <a:t>7/14/2024</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B65526D5-7B62-411A-822B-F0D26E32F3F8}" type="slidenum">
              <a:rPr lang="en-US" smtClean="0"/>
              <a:t>‹#›</a:t>
            </a:fld>
            <a:endParaRPr lang="en-US" dirty="0"/>
          </a:p>
        </p:txBody>
      </p:sp>
    </p:spTree>
    <p:extLst>
      <p:ext uri="{BB962C8B-B14F-4D97-AF65-F5344CB8AC3E}">
        <p14:creationId xmlns:p14="http://schemas.microsoft.com/office/powerpoint/2010/main" val="17362695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EFF4C1E5-1C18-4F17-A22D-DD3F174B7F09}" type="datetimeFigureOut">
              <a:rPr lang="en-US" smtClean="0"/>
              <a:t>7/14/2024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5526D5-7B62-411A-822B-F0D26E32F3F8}" type="slidenum">
              <a:rPr lang="en-US" smtClean="0"/>
              <a:t>‹#›</a:t>
            </a:fld>
            <a:endParaRPr lang="en-US" dirty="0"/>
          </a:p>
        </p:txBody>
      </p:sp>
    </p:spTree>
    <p:extLst>
      <p:ext uri="{BB962C8B-B14F-4D97-AF65-F5344CB8AC3E}">
        <p14:creationId xmlns:p14="http://schemas.microsoft.com/office/powerpoint/2010/main" val="13235328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EFF4C1E5-1C18-4F17-A22D-DD3F174B7F09}" type="datetimeFigureOut">
              <a:rPr lang="en-US" smtClean="0"/>
              <a:t>7/14/2024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65526D5-7B62-411A-822B-F0D26E32F3F8}" type="slidenum">
              <a:rPr lang="en-US" smtClean="0"/>
              <a:t>‹#›</a:t>
            </a:fld>
            <a:endParaRPr lang="en-US" dirty="0"/>
          </a:p>
        </p:txBody>
      </p:sp>
    </p:spTree>
    <p:extLst>
      <p:ext uri="{BB962C8B-B14F-4D97-AF65-F5344CB8AC3E}">
        <p14:creationId xmlns:p14="http://schemas.microsoft.com/office/powerpoint/2010/main" val="40692671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F4C1E5-1C18-4F17-A22D-DD3F174B7F09}" type="datetimeFigureOut">
              <a:rPr lang="en-US" smtClean="0"/>
              <a:t>7/14/2024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5526D5-7B62-411A-822B-F0D26E32F3F8}" type="slidenum">
              <a:rPr lang="en-US" smtClean="0"/>
              <a:t>‹#›</a:t>
            </a:fld>
            <a:endParaRPr lang="en-US" dirty="0"/>
          </a:p>
        </p:txBody>
      </p:sp>
    </p:spTree>
    <p:extLst>
      <p:ext uri="{BB962C8B-B14F-4D97-AF65-F5344CB8AC3E}">
        <p14:creationId xmlns:p14="http://schemas.microsoft.com/office/powerpoint/2010/main" val="8402743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FF4C1E5-1C18-4F17-A22D-DD3F174B7F09}" type="datetimeFigureOut">
              <a:rPr lang="en-US" smtClean="0"/>
              <a:t>7/14/2024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65526D5-7B62-411A-822B-F0D26E32F3F8}" type="slidenum">
              <a:rPr lang="en-US" smtClean="0"/>
              <a:t>‹#›</a:t>
            </a:fld>
            <a:endParaRPr lang="en-US" dirty="0"/>
          </a:p>
        </p:txBody>
      </p:sp>
    </p:spTree>
    <p:extLst>
      <p:ext uri="{BB962C8B-B14F-4D97-AF65-F5344CB8AC3E}">
        <p14:creationId xmlns:p14="http://schemas.microsoft.com/office/powerpoint/2010/main" val="39451115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FF4C1E5-1C18-4F17-A22D-DD3F174B7F09}" type="datetimeFigureOut">
              <a:rPr lang="en-US" smtClean="0"/>
              <a:t>7/14/2024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5526D5-7B62-411A-822B-F0D26E32F3F8}" type="slidenum">
              <a:rPr lang="en-US" smtClean="0"/>
              <a:t>‹#›</a:t>
            </a:fld>
            <a:endParaRPr lang="en-US" dirty="0"/>
          </a:p>
        </p:txBody>
      </p:sp>
    </p:spTree>
    <p:extLst>
      <p:ext uri="{BB962C8B-B14F-4D97-AF65-F5344CB8AC3E}">
        <p14:creationId xmlns:p14="http://schemas.microsoft.com/office/powerpoint/2010/main" val="24693789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FF4C1E5-1C18-4F17-A22D-DD3F174B7F09}" type="datetimeFigureOut">
              <a:rPr lang="en-US" smtClean="0"/>
              <a:t>7/14/2024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5526D5-7B62-411A-822B-F0D26E32F3F8}" type="slidenum">
              <a:rPr lang="en-US" smtClean="0"/>
              <a:t>‹#›</a:t>
            </a:fld>
            <a:endParaRPr lang="en-US" dirty="0"/>
          </a:p>
        </p:txBody>
      </p:sp>
    </p:spTree>
    <p:extLst>
      <p:ext uri="{BB962C8B-B14F-4D97-AF65-F5344CB8AC3E}">
        <p14:creationId xmlns:p14="http://schemas.microsoft.com/office/powerpoint/2010/main" val="29741985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FF4C1E5-1C18-4F17-A22D-DD3F174B7F09}" type="datetimeFigureOut">
              <a:rPr lang="en-US" smtClean="0"/>
              <a:t>7/14/2024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5526D5-7B62-411A-822B-F0D26E32F3F8}" type="slidenum">
              <a:rPr lang="en-US" smtClean="0"/>
              <a:t>‹#›</a:t>
            </a:fld>
            <a:endParaRPr lang="en-US" dirty="0"/>
          </a:p>
        </p:txBody>
      </p:sp>
    </p:spTree>
    <p:extLst>
      <p:ext uri="{BB962C8B-B14F-4D97-AF65-F5344CB8AC3E}">
        <p14:creationId xmlns:p14="http://schemas.microsoft.com/office/powerpoint/2010/main" val="37558549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F4C1E5-1C18-4F17-A22D-DD3F174B7F09}" type="datetimeFigureOut">
              <a:rPr lang="en-US" smtClean="0"/>
              <a:t>7/14/2024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B65526D5-7B62-411A-822B-F0D26E32F3F8}" type="slidenum">
              <a:rPr lang="en-US" smtClean="0"/>
              <a:t>‹#›</a:t>
            </a:fld>
            <a:endParaRPr lang="en-US" dirty="0"/>
          </a:p>
        </p:txBody>
      </p:sp>
    </p:spTree>
    <p:extLst>
      <p:ext uri="{BB962C8B-B14F-4D97-AF65-F5344CB8AC3E}">
        <p14:creationId xmlns:p14="http://schemas.microsoft.com/office/powerpoint/2010/main" val="2833518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FF4C1E5-1C18-4F17-A22D-DD3F174B7F09}" type="datetimeFigureOut">
              <a:rPr lang="en-US" smtClean="0"/>
              <a:t>7/14/2024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65526D5-7B62-411A-822B-F0D26E32F3F8}" type="slidenum">
              <a:rPr lang="en-US" smtClean="0"/>
              <a:t>‹#›</a:t>
            </a:fld>
            <a:endParaRPr lang="en-US" dirty="0"/>
          </a:p>
        </p:txBody>
      </p:sp>
    </p:spTree>
    <p:extLst>
      <p:ext uri="{BB962C8B-B14F-4D97-AF65-F5344CB8AC3E}">
        <p14:creationId xmlns:p14="http://schemas.microsoft.com/office/powerpoint/2010/main" val="23253880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dirty="0"/>
              <a:t>Click icon to add picture</a:t>
            </a:r>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FF4C1E5-1C18-4F17-A22D-DD3F174B7F09}" type="datetimeFigureOut">
              <a:rPr lang="en-US" smtClean="0"/>
              <a:t>7/14/2024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65526D5-7B62-411A-822B-F0D26E32F3F8}" type="slidenum">
              <a:rPr lang="en-US" smtClean="0"/>
              <a:t>‹#›</a:t>
            </a:fld>
            <a:endParaRPr lang="en-US" dirty="0"/>
          </a:p>
        </p:txBody>
      </p:sp>
    </p:spTree>
    <p:extLst>
      <p:ext uri="{BB962C8B-B14F-4D97-AF65-F5344CB8AC3E}">
        <p14:creationId xmlns:p14="http://schemas.microsoft.com/office/powerpoint/2010/main" val="10754803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EFF4C1E5-1C18-4F17-A22D-DD3F174B7F09}" type="datetimeFigureOut">
              <a:rPr lang="en-US" smtClean="0"/>
              <a:t>7/14/2024</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B65526D5-7B62-411A-822B-F0D26E32F3F8}" type="slidenum">
              <a:rPr lang="en-US" smtClean="0"/>
              <a:t>‹#›</a:t>
            </a:fld>
            <a:endParaRPr lang="en-US" dirty="0"/>
          </a:p>
        </p:txBody>
      </p:sp>
    </p:spTree>
    <p:extLst>
      <p:ext uri="{BB962C8B-B14F-4D97-AF65-F5344CB8AC3E}">
        <p14:creationId xmlns:p14="http://schemas.microsoft.com/office/powerpoint/2010/main" val="213247655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5EF7F-9FC8-4E76-A18C-24D628AE0EC3}"/>
              </a:ext>
            </a:extLst>
          </p:cNvPr>
          <p:cNvSpPr>
            <a:spLocks noGrp="1"/>
          </p:cNvSpPr>
          <p:nvPr>
            <p:ph type="ctrTitle"/>
          </p:nvPr>
        </p:nvSpPr>
        <p:spPr>
          <a:xfrm>
            <a:off x="1154955" y="1696278"/>
            <a:ext cx="8825658" cy="1577010"/>
          </a:xfrm>
        </p:spPr>
        <p:txBody>
          <a:bodyPr>
            <a:normAutofit fontScale="90000"/>
          </a:bodyPr>
          <a:lstStyle/>
          <a:p>
            <a:r>
              <a:rPr lang="en-US" sz="2800" dirty="0">
                <a:latin typeface="Times New Roman" panose="02020603050405020304" pitchFamily="18" charset="0"/>
                <a:cs typeface="Times New Roman" panose="02020603050405020304" pitchFamily="18" charset="0"/>
              </a:rPr>
              <a:t>MIRIAM WAIRIMU MAINA</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C027-01-2596/2021</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AFRICAN CULTURE AND BBIT: HOW CULTURE DRIVES INNOVATION</a:t>
            </a:r>
          </a:p>
        </p:txBody>
      </p:sp>
      <p:sp>
        <p:nvSpPr>
          <p:cNvPr id="3" name="Subtitle 2">
            <a:extLst>
              <a:ext uri="{FF2B5EF4-FFF2-40B4-BE49-F238E27FC236}">
                <a16:creationId xmlns:a16="http://schemas.microsoft.com/office/drawing/2014/main" id="{157EF9D1-4AF9-4C5A-856F-F4A013BCF3C1}"/>
              </a:ext>
            </a:extLst>
          </p:cNvPr>
          <p:cNvSpPr>
            <a:spLocks noGrp="1"/>
          </p:cNvSpPr>
          <p:nvPr>
            <p:ph type="subTitle" idx="1"/>
          </p:nvPr>
        </p:nvSpPr>
        <p:spPr>
          <a:xfrm>
            <a:off x="1154955" y="3776870"/>
            <a:ext cx="8825658" cy="1099930"/>
          </a:xfrm>
        </p:spPr>
        <p:txBody>
          <a:bodyPr>
            <a:normAutofit/>
          </a:bodyPr>
          <a:lstStyle/>
          <a:p>
            <a:r>
              <a:rPr lang="en-US" sz="2000" dirty="0">
                <a:latin typeface="Times New Roman" panose="02020603050405020304" pitchFamily="18" charset="0"/>
                <a:cs typeface="Times New Roman" panose="02020603050405020304" pitchFamily="18" charset="0"/>
              </a:rPr>
              <a:t>THE IMPORTANCE OF AFRICAN CULTURE FOR BBIT STUDENTS AND PROFESSIONALS</a:t>
            </a:r>
          </a:p>
        </p:txBody>
      </p:sp>
    </p:spTree>
    <p:extLst>
      <p:ext uri="{BB962C8B-B14F-4D97-AF65-F5344CB8AC3E}">
        <p14:creationId xmlns:p14="http://schemas.microsoft.com/office/powerpoint/2010/main" val="2433444762"/>
      </p:ext>
    </p:extLst>
  </p:cSld>
  <p:clrMapOvr>
    <a:masterClrMapping/>
  </p:clrMapOvr>
  <mc:AlternateContent xmlns:mc="http://schemas.openxmlformats.org/markup-compatibility/2006" xmlns:p14="http://schemas.microsoft.com/office/powerpoint/2010/main">
    <mc:Choice Requires="p14">
      <p:transition spd="slow" p14:dur="2000" advTm="30791"/>
    </mc:Choice>
    <mc:Fallback xmlns="">
      <p:transition spd="slow" advTm="30791"/>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EE292-D1C5-4C13-99D3-1083E0628FD0}"/>
              </a:ext>
            </a:extLst>
          </p:cNvPr>
          <p:cNvSpPr>
            <a:spLocks noGrp="1"/>
          </p:cNvSpPr>
          <p:nvPr>
            <p:ph type="title"/>
          </p:nvPr>
        </p:nvSpPr>
        <p:spPr/>
        <p:txBody>
          <a:bodyPr>
            <a:normAutofit/>
          </a:bodyPr>
          <a:lstStyle/>
          <a:p>
            <a:r>
              <a:rPr lang="en-US" sz="2800"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157F58F6-3F8C-4AD5-9AE1-787F5380EC5B}"/>
              </a:ext>
            </a:extLst>
          </p:cNvPr>
          <p:cNvSpPr>
            <a:spLocks noGrp="1"/>
          </p:cNvSpPr>
          <p:nvPr>
            <p:ph idx="1"/>
          </p:nvPr>
        </p:nvSpPr>
        <p:spPr>
          <a:xfrm>
            <a:off x="1154954" y="2266121"/>
            <a:ext cx="10515600" cy="4591879"/>
          </a:xfrm>
        </p:spPr>
        <p:txBody>
          <a:bodyPr>
            <a:normAutofit fontScale="92500" lnSpcReduction="10000"/>
          </a:bodyPr>
          <a:lstStyle/>
          <a:p>
            <a:pPr marL="0" indent="0">
              <a:buNone/>
            </a:pPr>
            <a:r>
              <a:rPr lang="en-US" sz="1800" dirty="0">
                <a:latin typeface="Times New Roman" panose="02020603050405020304" pitchFamily="18" charset="0"/>
                <a:cs typeface="Times New Roman" panose="02020603050405020304" pitchFamily="18" charset="0"/>
              </a:rPr>
              <a:t>African culture, therefore, refers to the whole lot of African heritage. We could see that African culture embraces the totality of the African way of life in all its forms and ramifications.</a:t>
            </a:r>
          </a:p>
          <a:p>
            <a:pPr marL="0" indent="0">
              <a:buNone/>
            </a:pPr>
            <a:r>
              <a:rPr lang="en-US" sz="1800" dirty="0">
                <a:latin typeface="Times New Roman" panose="02020603050405020304" pitchFamily="18" charset="0"/>
                <a:cs typeface="Times New Roman" panose="02020603050405020304" pitchFamily="18" charset="0"/>
              </a:rPr>
              <a:t>African culture is important for students and professionals for a number of reasons:</a:t>
            </a:r>
          </a:p>
          <a:p>
            <a:pP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It provides a strong foundation for innovation and creativity-  African culture is rich in storytelling, problem-solving, and collaboration. These are all essential skills for  students and professionals, who are constantly challenged to come up with new and innovative solutions to problems.</a:t>
            </a:r>
          </a:p>
          <a:p>
            <a:pP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It helps to build cultural competence - In an increasingly globalized world, it is more important than ever for  students and professionals to be able to understand and work with people from different cultures. African culture has a lot to teach us about tolerance, respect, and diversity.</a:t>
            </a:r>
          </a:p>
          <a:p>
            <a:pP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It can help to attract and retain top talent -  students and professionals are increasingly looking for workplaces that value diversity and inclusion. By embracing African culture, employers can show that they are committed to creating a workplace where everyone feels welcome and valued.</a:t>
            </a:r>
          </a:p>
          <a:p>
            <a:pP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African problem-solving traditions can inspire new ways of designing and developing solutions -  African societies have a long history of facing and overcoming challenges which has led to the development of sophisticated problem-solving traditions that emphasize collaboration, creativity, and resilience. Professionals can learn from these traditions to design and develop  solutions that are more effective and sustainable.</a:t>
            </a:r>
          </a:p>
          <a:p>
            <a:pPr marL="0" indent="0">
              <a:buNone/>
            </a:pP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2713158"/>
      </p:ext>
    </p:extLst>
  </p:cSld>
  <p:clrMapOvr>
    <a:masterClrMapping/>
  </p:clrMapOvr>
  <mc:AlternateContent xmlns:mc="http://schemas.openxmlformats.org/markup-compatibility/2006" xmlns:p14="http://schemas.microsoft.com/office/powerpoint/2010/main">
    <mc:Choice Requires="p14">
      <p:transition spd="slow" p14:dur="2000" advTm="85633"/>
    </mc:Choice>
    <mc:Fallback xmlns="">
      <p:transition spd="slow" advTm="85633"/>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FEE6D-860F-42EA-84A5-80E24F407E74}"/>
              </a:ext>
            </a:extLst>
          </p:cNvPr>
          <p:cNvSpPr>
            <a:spLocks noGrp="1"/>
          </p:cNvSpPr>
          <p:nvPr>
            <p:ph type="title"/>
          </p:nvPr>
        </p:nvSpPr>
        <p:spPr/>
        <p:txBody>
          <a:bodyPr>
            <a:normAutofit/>
          </a:bodyPr>
          <a:lstStyle/>
          <a:p>
            <a:r>
              <a:rPr lang="en-US" sz="2800" dirty="0">
                <a:latin typeface="Times New Roman" panose="02020603050405020304" pitchFamily="18" charset="0"/>
                <a:cs typeface="Times New Roman" panose="02020603050405020304" pitchFamily="18" charset="0"/>
              </a:rPr>
              <a:t>AFRICAN CULTURAL VALUES.</a:t>
            </a:r>
          </a:p>
        </p:txBody>
      </p:sp>
      <p:sp>
        <p:nvSpPr>
          <p:cNvPr id="3" name="Content Placeholder 2">
            <a:extLst>
              <a:ext uri="{FF2B5EF4-FFF2-40B4-BE49-F238E27FC236}">
                <a16:creationId xmlns:a16="http://schemas.microsoft.com/office/drawing/2014/main" id="{DAFB2A9E-0C8A-4621-A736-1B3FB3FA8E22}"/>
              </a:ext>
            </a:extLst>
          </p:cNvPr>
          <p:cNvSpPr>
            <a:spLocks noGrp="1"/>
          </p:cNvSpPr>
          <p:nvPr>
            <p:ph idx="1"/>
          </p:nvPr>
        </p:nvSpPr>
        <p:spPr>
          <a:xfrm>
            <a:off x="725658" y="2299252"/>
            <a:ext cx="10515600" cy="4558748"/>
          </a:xfrm>
        </p:spPr>
        <p:txBody>
          <a:bodyPr>
            <a:normAutofit lnSpcReduction="10000"/>
          </a:bodyPr>
          <a:lstStyle/>
          <a:p>
            <a:pPr marL="0" indent="0">
              <a:buNone/>
            </a:pPr>
            <a:r>
              <a:rPr lang="en-US" sz="1800" dirty="0">
                <a:latin typeface="Times New Roman" panose="02020603050405020304" pitchFamily="18" charset="0"/>
                <a:cs typeface="Times New Roman" panose="02020603050405020304" pitchFamily="18" charset="0"/>
              </a:rPr>
              <a:t>Some of the key values of African culture include:</a:t>
            </a:r>
          </a:p>
          <a:p>
            <a:pPr marL="0" indent="0">
              <a:buNone/>
            </a:pPr>
            <a:r>
              <a:rPr lang="en-US" sz="1800" b="1" dirty="0">
                <a:latin typeface="Times New Roman" panose="02020603050405020304" pitchFamily="18" charset="0"/>
                <a:cs typeface="Times New Roman" panose="02020603050405020304" pitchFamily="18" charset="0"/>
              </a:rPr>
              <a:t>Ubuntu</a:t>
            </a:r>
            <a:r>
              <a:rPr lang="en-US" sz="1800" dirty="0">
                <a:latin typeface="Times New Roman" panose="02020603050405020304" pitchFamily="18" charset="0"/>
                <a:cs typeface="Times New Roman" panose="02020603050405020304" pitchFamily="18" charset="0"/>
              </a:rPr>
              <a:t> is a Bantu term that translates to "humanity." It is a philosophy that emphasizes the importance of community and interconnectedness. It teaches that we are all human beings, regardless of our race, religion, or ethnicity, and that we should treat each other with dignity and respect. It is often expressed through the African tradition of hospitality. When a visitor arrives at someone's home, they are welcomed as if they were a member of the family.</a:t>
            </a:r>
          </a:p>
          <a:p>
            <a:pPr marL="0" indent="0">
              <a:buNone/>
            </a:pPr>
            <a:r>
              <a:rPr lang="en-US" sz="1800" b="1" dirty="0">
                <a:latin typeface="Times New Roman" panose="02020603050405020304" pitchFamily="18" charset="0"/>
                <a:cs typeface="Times New Roman" panose="02020603050405020304" pitchFamily="18" charset="0"/>
              </a:rPr>
              <a:t>Harambee</a:t>
            </a:r>
            <a:r>
              <a:rPr lang="en-US" sz="1800" dirty="0">
                <a:latin typeface="Times New Roman" panose="02020603050405020304" pitchFamily="18" charset="0"/>
                <a:cs typeface="Times New Roman" panose="02020603050405020304" pitchFamily="18" charset="0"/>
              </a:rPr>
              <a:t> is a Swahili word that means "pull together" or "let's work together." It is a call to unity and cooperation. Harambee is often used to describe community-based initiatives, such as building a new school or road or cleaning up a neighborhood.. For example, if someone is building a new house, the community will often come together to help with the construction.</a:t>
            </a:r>
          </a:p>
          <a:p>
            <a:pPr marL="0" indent="0">
              <a:buNone/>
            </a:pPr>
            <a:r>
              <a:rPr lang="en-US" sz="1800" b="1" dirty="0">
                <a:latin typeface="Times New Roman" panose="02020603050405020304" pitchFamily="18" charset="0"/>
                <a:cs typeface="Times New Roman" panose="02020603050405020304" pitchFamily="18" charset="0"/>
              </a:rPr>
              <a:t>Ujamaa</a:t>
            </a:r>
            <a:r>
              <a:rPr lang="en-US" sz="1800" dirty="0">
                <a:latin typeface="Times New Roman" panose="02020603050405020304" pitchFamily="18" charset="0"/>
                <a:cs typeface="Times New Roman" panose="02020603050405020304" pitchFamily="18" charset="0"/>
              </a:rPr>
              <a:t> is a Swahili word that means "familyhood." It is a philosophy that emphasizes the importance of community and cooperation. Ujamaa teaches that we are all responsible for each other and that we should work together to build a better community for everyone.</a:t>
            </a:r>
          </a:p>
          <a:p>
            <a:pPr marL="0" indent="0">
              <a:buNone/>
            </a:pPr>
            <a:r>
              <a:rPr lang="en-US" sz="1800" b="1" dirty="0">
                <a:latin typeface="Times New Roman" panose="02020603050405020304" pitchFamily="18" charset="0"/>
                <a:cs typeface="Times New Roman" panose="02020603050405020304" pitchFamily="18" charset="0"/>
              </a:rPr>
              <a:t>Umoja </a:t>
            </a:r>
            <a:r>
              <a:rPr lang="en-US" sz="1800" dirty="0">
                <a:latin typeface="Times New Roman" panose="02020603050405020304" pitchFamily="18" charset="0"/>
                <a:cs typeface="Times New Roman" panose="02020603050405020304" pitchFamily="18" charset="0"/>
              </a:rPr>
              <a:t>is a Swahili word that means "togetherness" or "unity." It is a call to come together and work towards a common goal. Umoja is often used to describe the struggle for independence and freedom in Africa. For example, many African communities have festivals and ceremonies that celebrate their music, dance, and food.</a:t>
            </a:r>
          </a:p>
        </p:txBody>
      </p:sp>
    </p:spTree>
    <p:extLst>
      <p:ext uri="{BB962C8B-B14F-4D97-AF65-F5344CB8AC3E}">
        <p14:creationId xmlns:p14="http://schemas.microsoft.com/office/powerpoint/2010/main" val="1657462496"/>
      </p:ext>
    </p:extLst>
  </p:cSld>
  <p:clrMapOvr>
    <a:masterClrMapping/>
  </p:clrMapOvr>
  <mc:AlternateContent xmlns:mc="http://schemas.openxmlformats.org/markup-compatibility/2006" xmlns:p14="http://schemas.microsoft.com/office/powerpoint/2010/main">
    <mc:Choice Requires="p14">
      <p:transition spd="slow" p14:dur="2000" advTm="160388"/>
    </mc:Choice>
    <mc:Fallback xmlns="">
      <p:transition spd="slow" advTm="160388"/>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1A800-B0F9-4FE2-8AF1-ABBFB518A017}"/>
              </a:ext>
            </a:extLst>
          </p:cNvPr>
          <p:cNvSpPr>
            <a:spLocks noGrp="1"/>
          </p:cNvSpPr>
          <p:nvPr>
            <p:ph type="title"/>
          </p:nvPr>
        </p:nvSpPr>
        <p:spPr/>
        <p:txBody>
          <a:bodyPr>
            <a:normAutofit fontScale="90000"/>
          </a:bodyPr>
          <a:lstStyle/>
          <a:p>
            <a:r>
              <a:rPr lang="en-US" sz="2800" dirty="0">
                <a:latin typeface="Times New Roman" panose="02020603050405020304" pitchFamily="18" charset="0"/>
                <a:cs typeface="Times New Roman" panose="02020603050405020304" pitchFamily="18" charset="0"/>
              </a:rPr>
              <a:t>AFRICAN CULTURAL PRACTICES</a:t>
            </a:r>
            <a:br>
              <a:rPr lang="en-US" sz="2800" dirty="0">
                <a:latin typeface="Times New Roman" panose="02020603050405020304" pitchFamily="18" charset="0"/>
                <a:cs typeface="Times New Roman" panose="02020603050405020304" pitchFamily="18" charset="0"/>
              </a:rPr>
            </a:br>
            <a:br>
              <a:rPr lang="en-US" sz="2800" dirty="0">
                <a:latin typeface="Times New Roman" panose="02020603050405020304" pitchFamily="18" charset="0"/>
                <a:cs typeface="Times New Roman" panose="02020603050405020304" pitchFamily="18" charset="0"/>
              </a:rPr>
            </a:br>
            <a:endParaRPr lang="en-US"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33665AA-F8C6-4170-BEA9-24590A9C9912}"/>
              </a:ext>
            </a:extLst>
          </p:cNvPr>
          <p:cNvSpPr>
            <a:spLocks noGrp="1"/>
          </p:cNvSpPr>
          <p:nvPr>
            <p:ph idx="1"/>
          </p:nvPr>
        </p:nvSpPr>
        <p:spPr>
          <a:xfrm>
            <a:off x="410817" y="2226365"/>
            <a:ext cx="10942983" cy="4631634"/>
          </a:xfrm>
        </p:spPr>
        <p:txBody>
          <a:bodyPr>
            <a:normAutofit lnSpcReduction="10000"/>
          </a:bodyPr>
          <a:lstStyle/>
          <a:p>
            <a:pPr marL="0" indent="0">
              <a:buNone/>
            </a:pPr>
            <a:r>
              <a:rPr lang="en-US" sz="1800" dirty="0">
                <a:latin typeface="Times New Roman" panose="02020603050405020304" pitchFamily="18" charset="0"/>
                <a:cs typeface="Times New Roman" panose="02020603050405020304" pitchFamily="18" charset="0"/>
              </a:rPr>
              <a:t>Some of the key practices of African culture include:</a:t>
            </a:r>
          </a:p>
          <a:p>
            <a:pPr>
              <a:buFont typeface="Wingdings" panose="05000000000000000000" pitchFamily="2" charset="2"/>
              <a:buChar char="Ø"/>
            </a:pPr>
            <a:r>
              <a:rPr lang="en-US" sz="1800" b="1" dirty="0">
                <a:latin typeface="Times New Roman" panose="02020603050405020304" pitchFamily="18" charset="0"/>
                <a:cs typeface="Times New Roman" panose="02020603050405020304" pitchFamily="18" charset="0"/>
              </a:rPr>
              <a:t>Storytelling</a:t>
            </a:r>
            <a:r>
              <a:rPr lang="en-US" sz="1800" dirty="0">
                <a:latin typeface="Times New Roman" panose="02020603050405020304" pitchFamily="18" charset="0"/>
                <a:cs typeface="Times New Roman" panose="02020603050405020304" pitchFamily="18" charset="0"/>
              </a:rPr>
              <a:t> is a powerful tool for teaching and learning in African culture. Stories are used to transmit cultural values, knowledge, and skills from one generation to the next. They are also used to entertain and to build community.</a:t>
            </a:r>
          </a:p>
          <a:p>
            <a:pPr>
              <a:buFont typeface="Wingdings" panose="05000000000000000000" pitchFamily="2" charset="2"/>
              <a:buChar char="Ø"/>
            </a:pPr>
            <a:r>
              <a:rPr lang="en-US" sz="1800" b="1" dirty="0">
                <a:latin typeface="Times New Roman" panose="02020603050405020304" pitchFamily="18" charset="0"/>
                <a:cs typeface="Times New Roman" panose="02020603050405020304" pitchFamily="18" charset="0"/>
              </a:rPr>
              <a:t>Community problem</a:t>
            </a:r>
            <a:r>
              <a:rPr lang="en-US" sz="1800" dirty="0">
                <a:latin typeface="Times New Roman" panose="02020603050405020304" pitchFamily="18" charset="0"/>
                <a:cs typeface="Times New Roman" panose="02020603050405020304" pitchFamily="18" charset="0"/>
              </a:rPr>
              <a:t>-solving is another important practice in African culture. Africans often work together to solve problems at the community level. This is done through traditional institutions such as village councils and elders' councils.</a:t>
            </a:r>
          </a:p>
          <a:p>
            <a:pPr>
              <a:buFont typeface="Wingdings" panose="05000000000000000000" pitchFamily="2" charset="2"/>
              <a:buChar char="Ø"/>
            </a:pPr>
            <a:r>
              <a:rPr lang="en-US" sz="1800" b="1" dirty="0">
                <a:latin typeface="Times New Roman" panose="02020603050405020304" pitchFamily="18" charset="0"/>
                <a:cs typeface="Times New Roman" panose="02020603050405020304" pitchFamily="18" charset="0"/>
              </a:rPr>
              <a:t>Oral tradition </a:t>
            </a:r>
            <a:r>
              <a:rPr lang="en-US" sz="1800" dirty="0">
                <a:latin typeface="Times New Roman" panose="02020603050405020304" pitchFamily="18" charset="0"/>
                <a:cs typeface="Times New Roman" panose="02020603050405020304" pitchFamily="18" charset="0"/>
              </a:rPr>
              <a:t>is the primary way that knowledge and information is transmitted in African culture. This is because many African cultures did not have a written language until recently. Oral tradition includes proverbs, folktales, songs, and poems.</a:t>
            </a:r>
          </a:p>
          <a:p>
            <a:pPr>
              <a:buFont typeface="Wingdings" panose="05000000000000000000" pitchFamily="2" charset="2"/>
              <a:buChar char="Ø"/>
            </a:pPr>
            <a:r>
              <a:rPr lang="en-US" sz="1800" b="1" dirty="0">
                <a:latin typeface="Times New Roman" panose="02020603050405020304" pitchFamily="18" charset="0"/>
                <a:cs typeface="Times New Roman" panose="02020603050405020304" pitchFamily="18" charset="0"/>
              </a:rPr>
              <a:t>Hands-on learning </a:t>
            </a:r>
            <a:r>
              <a:rPr lang="en-US" sz="1800" dirty="0">
                <a:latin typeface="Times New Roman" panose="02020603050405020304" pitchFamily="18" charset="0"/>
                <a:cs typeface="Times New Roman" panose="02020603050405020304" pitchFamily="18" charset="0"/>
              </a:rPr>
              <a:t>is also a key practice in African culture. Africans learn by doing. This is evident in the traditional apprenticeship system, where young people learn from experienced elders.</a:t>
            </a:r>
          </a:p>
          <a:p>
            <a:pPr marL="0" indent="0">
              <a:buNone/>
            </a:pPr>
            <a:r>
              <a:rPr lang="en-US" sz="1800" dirty="0">
                <a:latin typeface="Times New Roman" panose="02020603050405020304" pitchFamily="18" charset="0"/>
                <a:cs typeface="Times New Roman" panose="02020603050405020304" pitchFamily="18" charset="0"/>
              </a:rPr>
              <a:t>These practices can also be used to enhance BBIT education and research. For example, storytelling can be used to teach complex BBIT concepts in a more engaging way, while community problem-solving can be used to develop BBIT solutions that are tailored to the needs of specific communities.</a:t>
            </a:r>
          </a:p>
        </p:txBody>
      </p:sp>
    </p:spTree>
    <p:extLst>
      <p:ext uri="{BB962C8B-B14F-4D97-AF65-F5344CB8AC3E}">
        <p14:creationId xmlns:p14="http://schemas.microsoft.com/office/powerpoint/2010/main" val="2042386963"/>
      </p:ext>
    </p:extLst>
  </p:cSld>
  <p:clrMapOvr>
    <a:masterClrMapping/>
  </p:clrMapOvr>
  <mc:AlternateContent xmlns:mc="http://schemas.openxmlformats.org/markup-compatibility/2006" xmlns:p14="http://schemas.microsoft.com/office/powerpoint/2010/main">
    <mc:Choice Requires="p14">
      <p:transition spd="slow" p14:dur="2000" advTm="209673"/>
    </mc:Choice>
    <mc:Fallback xmlns="">
      <p:transition spd="slow" advTm="209673"/>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7AD4B-BEB7-44B8-9A52-6B377F012C9B}"/>
              </a:ext>
            </a:extLst>
          </p:cNvPr>
          <p:cNvSpPr>
            <a:spLocks noGrp="1"/>
          </p:cNvSpPr>
          <p:nvPr>
            <p:ph type="title"/>
          </p:nvPr>
        </p:nvSpPr>
        <p:spPr/>
        <p:txBody>
          <a:bodyPr>
            <a:normAutofit/>
          </a:bodyPr>
          <a:lstStyle/>
          <a:p>
            <a:r>
              <a:rPr lang="en-US" sz="2800" dirty="0">
                <a:latin typeface="Times New Roman" panose="02020603050405020304" pitchFamily="18" charset="0"/>
                <a:cs typeface="Times New Roman" panose="02020603050405020304" pitchFamily="18" charset="0"/>
              </a:rPr>
              <a:t>AFRICAN CULTURAL INNOVATIONS</a:t>
            </a:r>
          </a:p>
        </p:txBody>
      </p:sp>
      <p:sp>
        <p:nvSpPr>
          <p:cNvPr id="3" name="Content Placeholder 2">
            <a:extLst>
              <a:ext uri="{FF2B5EF4-FFF2-40B4-BE49-F238E27FC236}">
                <a16:creationId xmlns:a16="http://schemas.microsoft.com/office/drawing/2014/main" id="{4A3A9A7D-8F67-498E-86FD-929795F529B5}"/>
              </a:ext>
            </a:extLst>
          </p:cNvPr>
          <p:cNvSpPr>
            <a:spLocks noGrp="1"/>
          </p:cNvSpPr>
          <p:nvPr>
            <p:ph idx="1"/>
          </p:nvPr>
        </p:nvSpPr>
        <p:spPr>
          <a:xfrm>
            <a:off x="838200" y="2319129"/>
            <a:ext cx="10515600" cy="4439480"/>
          </a:xfrm>
        </p:spPr>
        <p:txBody>
          <a:bodyPr>
            <a:normAutofit fontScale="92500" lnSpcReduction="20000"/>
          </a:bodyPr>
          <a:lstStyle/>
          <a:p>
            <a:pPr marL="0" indent="0">
              <a:buNone/>
            </a:pPr>
            <a:r>
              <a:rPr lang="en-US" sz="1800" dirty="0">
                <a:latin typeface="Times New Roman" panose="02020603050405020304" pitchFamily="18" charset="0"/>
                <a:cs typeface="Times New Roman" panose="02020603050405020304" pitchFamily="18" charset="0"/>
              </a:rPr>
              <a:t>African people have a long history of innovation, and this tradition continues to this day. Some examples of African cultural innovations include:</a:t>
            </a:r>
          </a:p>
          <a:p>
            <a:pP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Nsibidi writing system: The Nsibidi writing system is a pictographic script developed by the Igbo people of Nigeria. It is used for communication, education, and cultural expression. Nsibidi is often written on wood, cloth, or the body, and it can be used to write in a variety of languages.</a:t>
            </a:r>
          </a:p>
          <a:p>
            <a:pP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Adinkra symbol system: The Adinkra symbol system is a set of visual symbols used by the Akan people of Ghana and Côte d'Ivoire. Adinkra symbols are often used on textiles, ceramics, and other objects to convey messages about wisdom, courage, and other values.</a:t>
            </a:r>
          </a:p>
          <a:p>
            <a:pP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Mpesa mobile money transfer system: Mpesa is a mobile phone-based money transfer system developed in Kenya. It allows users to send and receive money using their mobile phones. Mpesa has revolutionized the way people in Kenya and other African countries transfer money.</a:t>
            </a:r>
          </a:p>
          <a:p>
            <a:pP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GoBetti solar-powered irrigation system: The GoBetti solar-powered irrigation system is a low-cost, sustainable irrigation system developed by a Ghanaian farmer. It uses solar energy to pump water from wells and reservoirs to crops. The GoBetti system has helped farmers in Ghana and other African countries to increase their yields and improve their livelihoods.</a:t>
            </a:r>
          </a:p>
          <a:p>
            <a:pPr marL="0" indent="0">
              <a:buNone/>
            </a:pPr>
            <a:r>
              <a:rPr lang="en-US" sz="1800" dirty="0">
                <a:latin typeface="Times New Roman" panose="02020603050405020304" pitchFamily="18" charset="0"/>
                <a:cs typeface="Times New Roman" panose="02020603050405020304" pitchFamily="18" charset="0"/>
              </a:rPr>
              <a:t>These innovations demonstrate the ingenuity and creativity of African people. They also show how African culture can be used to solve real-world problems.</a:t>
            </a:r>
          </a:p>
          <a:p>
            <a:pPr marL="0" indent="0">
              <a:buNone/>
            </a:pP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05238067"/>
      </p:ext>
    </p:extLst>
  </p:cSld>
  <p:clrMapOvr>
    <a:masterClrMapping/>
  </p:clrMapOvr>
  <mc:AlternateContent xmlns:mc="http://schemas.openxmlformats.org/markup-compatibility/2006" xmlns:p14="http://schemas.microsoft.com/office/powerpoint/2010/main">
    <mc:Choice Requires="p14">
      <p:transition spd="slow" p14:dur="2000" advTm="362739"/>
    </mc:Choice>
    <mc:Fallback xmlns="">
      <p:transition spd="slow" advTm="362739"/>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C0F81-B9CD-4B59-BB02-2C7F7358CA16}"/>
              </a:ext>
            </a:extLst>
          </p:cNvPr>
          <p:cNvSpPr>
            <a:spLocks noGrp="1"/>
          </p:cNvSpPr>
          <p:nvPr>
            <p:ph type="title"/>
          </p:nvPr>
        </p:nvSpPr>
        <p:spPr/>
        <p:txBody>
          <a:bodyPr>
            <a:normAutofit/>
          </a:bodyPr>
          <a:lstStyle/>
          <a:p>
            <a:r>
              <a:rPr lang="en-US" sz="2800" dirty="0">
                <a:latin typeface="Times New Roman" panose="02020603050405020304" pitchFamily="18" charset="0"/>
                <a:cs typeface="Times New Roman" panose="02020603050405020304" pitchFamily="18" charset="0"/>
              </a:rPr>
              <a:t>African Culture and BBIT Education</a:t>
            </a:r>
          </a:p>
        </p:txBody>
      </p:sp>
      <p:sp>
        <p:nvSpPr>
          <p:cNvPr id="3" name="Content Placeholder 2">
            <a:extLst>
              <a:ext uri="{FF2B5EF4-FFF2-40B4-BE49-F238E27FC236}">
                <a16:creationId xmlns:a16="http://schemas.microsoft.com/office/drawing/2014/main" id="{115BC79B-E936-42C8-8C04-B71DB1341DA6}"/>
              </a:ext>
            </a:extLst>
          </p:cNvPr>
          <p:cNvSpPr>
            <a:spLocks noGrp="1"/>
          </p:cNvSpPr>
          <p:nvPr>
            <p:ph idx="1"/>
          </p:nvPr>
        </p:nvSpPr>
        <p:spPr>
          <a:xfrm>
            <a:off x="503583" y="2292626"/>
            <a:ext cx="10850217" cy="4412973"/>
          </a:xfrm>
        </p:spPr>
        <p:txBody>
          <a:bodyPr>
            <a:normAutofit fontScale="92500" lnSpcReduction="20000"/>
          </a:bodyPr>
          <a:lstStyle/>
          <a:p>
            <a:pPr marL="0" indent="0">
              <a:buNone/>
            </a:pPr>
            <a:r>
              <a:rPr lang="en-US" sz="1800" dirty="0">
                <a:latin typeface="Times New Roman" panose="02020603050405020304" pitchFamily="18" charset="0"/>
                <a:cs typeface="Times New Roman" panose="02020603050405020304" pitchFamily="18" charset="0"/>
              </a:rPr>
              <a:t>Many BBIT programs in Kenya are now incorporating African cultural values and practices into their curricula. For example, Dedan Kimathi University  offers a course on Entrepreneurship, which teaches students about the unique challenges and opportunities faced by African entrepreneurs. The course also covers traditional African business values such as community and collaboration.</a:t>
            </a:r>
          </a:p>
          <a:p>
            <a:pPr marL="0" indent="0">
              <a:buNone/>
            </a:pPr>
            <a:r>
              <a:rPr lang="en-US" sz="1800" dirty="0">
                <a:latin typeface="Times New Roman" panose="02020603050405020304" pitchFamily="18" charset="0"/>
                <a:cs typeface="Times New Roman" panose="02020603050405020304" pitchFamily="18" charset="0"/>
              </a:rPr>
              <a:t>Many BBIT programs in Kenya are also creating opportunities for students to engage with African culture outside of the classroom. For example, the Jemo Kenyatta University of Agriculture and Technology has a student club called the African Culture Club. This club organizes events and activities that promote African culture, such as traditional dances, music, and food festivals.</a:t>
            </a:r>
          </a:p>
          <a:p>
            <a:pPr marL="0" indent="0">
              <a:buNone/>
            </a:pPr>
            <a:r>
              <a:rPr lang="en-US" sz="1800" dirty="0">
                <a:latin typeface="Times New Roman" panose="02020603050405020304" pitchFamily="18" charset="0"/>
                <a:cs typeface="Times New Roman" panose="02020603050405020304" pitchFamily="18" charset="0"/>
              </a:rPr>
              <a:t>There are many benefits to incorporating African culture into BBIT education.</a:t>
            </a:r>
          </a:p>
          <a:p>
            <a:pP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It helps students to develop a better understanding of the African context. This is important for BBIT students who plan to work on projects or start businesses in Africa.</a:t>
            </a:r>
          </a:p>
          <a:p>
            <a:pP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It helps students to develop the skills they need to be successful in a globalized world. African culture is rich in values such as collaboration, community, and resilience. These values are essential for success in the globalized workplace.</a:t>
            </a:r>
          </a:p>
          <a:p>
            <a:pP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It helps students to develop a sense of identity and pride. African culture is a powerful source of inspiration and empowerment. By learning about and embracing African culture, BBIT students can develop a stronger sense of identity and pride.</a:t>
            </a:r>
          </a:p>
        </p:txBody>
      </p:sp>
    </p:spTree>
    <p:extLst>
      <p:ext uri="{BB962C8B-B14F-4D97-AF65-F5344CB8AC3E}">
        <p14:creationId xmlns:p14="http://schemas.microsoft.com/office/powerpoint/2010/main" val="682351165"/>
      </p:ext>
    </p:extLst>
  </p:cSld>
  <p:clrMapOvr>
    <a:masterClrMapping/>
  </p:clrMapOvr>
  <mc:AlternateContent xmlns:mc="http://schemas.openxmlformats.org/markup-compatibility/2006" xmlns:p14="http://schemas.microsoft.com/office/powerpoint/2010/main">
    <mc:Choice Requires="p14">
      <p:transition spd="slow" p14:dur="2000" advTm="123705"/>
    </mc:Choice>
    <mc:Fallback xmlns="">
      <p:transition spd="slow" advTm="123705"/>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DDB06-4092-43C0-A89B-37B71C562288}"/>
              </a:ext>
            </a:extLst>
          </p:cNvPr>
          <p:cNvSpPr>
            <a:spLocks noGrp="1"/>
          </p:cNvSpPr>
          <p:nvPr>
            <p:ph type="title"/>
          </p:nvPr>
        </p:nvSpPr>
        <p:spPr/>
        <p:txBody>
          <a:bodyPr>
            <a:normAutofit/>
          </a:bodyPr>
          <a:lstStyle/>
          <a:p>
            <a:r>
              <a:rPr lang="en-US" sz="2800" dirty="0">
                <a:latin typeface="Times New Roman" panose="02020603050405020304" pitchFamily="18" charset="0"/>
                <a:cs typeface="Times New Roman" panose="02020603050405020304" pitchFamily="18" charset="0"/>
              </a:rPr>
              <a:t> AFRICAN CULTURE AND BBIT RESEARCH</a:t>
            </a:r>
          </a:p>
        </p:txBody>
      </p:sp>
      <p:sp>
        <p:nvSpPr>
          <p:cNvPr id="3" name="Content Placeholder 2">
            <a:extLst>
              <a:ext uri="{FF2B5EF4-FFF2-40B4-BE49-F238E27FC236}">
                <a16:creationId xmlns:a16="http://schemas.microsoft.com/office/drawing/2014/main" id="{E775E92B-A73A-4368-B814-ACA6EEC4DEB7}"/>
              </a:ext>
            </a:extLst>
          </p:cNvPr>
          <p:cNvSpPr>
            <a:spLocks noGrp="1"/>
          </p:cNvSpPr>
          <p:nvPr>
            <p:ph idx="1"/>
          </p:nvPr>
        </p:nvSpPr>
        <p:spPr>
          <a:xfrm>
            <a:off x="424070" y="2603499"/>
            <a:ext cx="11251095" cy="3744291"/>
          </a:xfrm>
        </p:spPr>
        <p:txBody>
          <a:bodyPr>
            <a:normAutofit lnSpcReduction="10000"/>
          </a:bodyPr>
          <a:lstStyle/>
          <a:p>
            <a:pPr marL="0" indent="0">
              <a:buNone/>
            </a:pPr>
            <a:r>
              <a:rPr lang="en-US" sz="1800" dirty="0">
                <a:latin typeface="Times New Roman" panose="02020603050405020304" pitchFamily="18" charset="0"/>
                <a:cs typeface="Times New Roman" panose="02020603050405020304" pitchFamily="18" charset="0"/>
              </a:rPr>
              <a:t>Some examples of BBIT research projects that focus on African cultural issues and challenges include:</a:t>
            </a:r>
          </a:p>
          <a:p>
            <a:pPr>
              <a:buFont typeface="Wingdings" panose="05000000000000000000" pitchFamily="2" charset="2"/>
              <a:buChar char="Ø"/>
            </a:pPr>
            <a:r>
              <a:rPr lang="en-US" sz="1800" b="1" dirty="0">
                <a:latin typeface="Times New Roman" panose="02020603050405020304" pitchFamily="18" charset="0"/>
                <a:cs typeface="Times New Roman" panose="02020603050405020304" pitchFamily="18" charset="0"/>
              </a:rPr>
              <a:t>Using traditional African storytelling to design more engaging and effective educational games</a:t>
            </a:r>
            <a:r>
              <a:rPr lang="en-US" sz="1800" dirty="0">
                <a:latin typeface="Times New Roman" panose="02020603050405020304" pitchFamily="18" charset="0"/>
                <a:cs typeface="Times New Roman" panose="02020603050405020304" pitchFamily="18" charset="0"/>
              </a:rPr>
              <a:t>. Researchers at the University of Cape Town are developing educational games that use traditional African storytelling techniques to teach children about science and technology. They believe that these games will be more motivating and effective for African children because they are based on their own cultural heritage.</a:t>
            </a:r>
          </a:p>
          <a:p>
            <a:pPr>
              <a:buFont typeface="Wingdings" panose="05000000000000000000" pitchFamily="2" charset="2"/>
              <a:buChar char="Ø"/>
            </a:pPr>
            <a:r>
              <a:rPr lang="en-US" sz="1800" b="1" dirty="0">
                <a:latin typeface="Times New Roman" panose="02020603050405020304" pitchFamily="18" charset="0"/>
                <a:cs typeface="Times New Roman" panose="02020603050405020304" pitchFamily="18" charset="0"/>
              </a:rPr>
              <a:t>Using artificial intelligence to preserve and promote African languages</a:t>
            </a:r>
            <a:r>
              <a:rPr lang="en-US" sz="1800" dirty="0">
                <a:latin typeface="Times New Roman" panose="02020603050405020304" pitchFamily="18" charset="0"/>
                <a:cs typeface="Times New Roman" panose="02020603050405020304" pitchFamily="18" charset="0"/>
              </a:rPr>
              <a:t>. Researchers at the University of Ghana are using artificial intelligence to develop natural language processing tools for African languages. These tools will be used to develop machine translation systems, speech recognition systems, and other language-based technologies that can be used to preserve and promote African languages.</a:t>
            </a:r>
          </a:p>
          <a:p>
            <a:pPr>
              <a:buFont typeface="Wingdings" panose="05000000000000000000" pitchFamily="2" charset="2"/>
              <a:buChar char="Ø"/>
            </a:pPr>
            <a:r>
              <a:rPr lang="en-US" sz="1800" b="1" dirty="0">
                <a:latin typeface="Times New Roman" panose="02020603050405020304" pitchFamily="18" charset="0"/>
                <a:cs typeface="Times New Roman" panose="02020603050405020304" pitchFamily="18" charset="0"/>
              </a:rPr>
              <a:t>Developing blockchain-based solutions for land rights management in Africa. </a:t>
            </a:r>
            <a:r>
              <a:rPr lang="en-US" sz="1800" dirty="0">
                <a:latin typeface="Times New Roman" panose="02020603050405020304" pitchFamily="18" charset="0"/>
                <a:cs typeface="Times New Roman" panose="02020603050405020304" pitchFamily="18" charset="0"/>
              </a:rPr>
              <a:t>Researchers at the University of Stellenbosch are developing blockchain-based solutions for land rights management in Africa. These solutions will be used to create a more transparent and secure system for recording and managing land ownership</a:t>
            </a:r>
          </a:p>
        </p:txBody>
      </p:sp>
    </p:spTree>
    <p:extLst>
      <p:ext uri="{BB962C8B-B14F-4D97-AF65-F5344CB8AC3E}">
        <p14:creationId xmlns:p14="http://schemas.microsoft.com/office/powerpoint/2010/main" val="3397815302"/>
      </p:ext>
    </p:extLst>
  </p:cSld>
  <p:clrMapOvr>
    <a:masterClrMapping/>
  </p:clrMapOvr>
  <mc:AlternateContent xmlns:mc="http://schemas.openxmlformats.org/markup-compatibility/2006" xmlns:p14="http://schemas.microsoft.com/office/powerpoint/2010/main">
    <mc:Choice Requires="p14">
      <p:transition spd="slow" p14:dur="2000" advTm="89389"/>
    </mc:Choice>
    <mc:Fallback xmlns="">
      <p:transition spd="slow" advTm="89389"/>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952E1-F6BC-4E4E-BA37-2FC64F0810A6}"/>
              </a:ext>
            </a:extLst>
          </p:cNvPr>
          <p:cNvSpPr>
            <a:spLocks noGrp="1"/>
          </p:cNvSpPr>
          <p:nvPr>
            <p:ph type="title"/>
          </p:nvPr>
        </p:nvSpPr>
        <p:spPr/>
        <p:txBody>
          <a:bodyPr>
            <a:normAutofit/>
          </a:bodyPr>
          <a:lstStyle/>
          <a:p>
            <a:r>
              <a:rPr lang="en-US" sz="2800" dirty="0">
                <a:latin typeface="Times New Roman" panose="02020603050405020304" pitchFamily="18" charset="0"/>
                <a:cs typeface="Times New Roman" panose="02020603050405020304" pitchFamily="18" charset="0"/>
              </a:rPr>
              <a:t>THE FUTURE OF AFRICAN CULTURE AND BBIT</a:t>
            </a:r>
          </a:p>
        </p:txBody>
      </p:sp>
      <p:sp>
        <p:nvSpPr>
          <p:cNvPr id="3" name="Content Placeholder 2">
            <a:extLst>
              <a:ext uri="{FF2B5EF4-FFF2-40B4-BE49-F238E27FC236}">
                <a16:creationId xmlns:a16="http://schemas.microsoft.com/office/drawing/2014/main" id="{6340DA3E-C00B-4A09-BD81-9D88D6E746D6}"/>
              </a:ext>
            </a:extLst>
          </p:cNvPr>
          <p:cNvSpPr>
            <a:spLocks noGrp="1"/>
          </p:cNvSpPr>
          <p:nvPr>
            <p:ph idx="1"/>
          </p:nvPr>
        </p:nvSpPr>
        <p:spPr>
          <a:xfrm>
            <a:off x="649358" y="2603500"/>
            <a:ext cx="10628242" cy="4254500"/>
          </a:xfrm>
        </p:spPr>
        <p:txBody>
          <a:bodyPr>
            <a:normAutofit lnSpcReduction="10000"/>
          </a:bodyPr>
          <a:lstStyle/>
          <a:p>
            <a:pPr marL="0" indent="0">
              <a:buNone/>
            </a:pPr>
            <a:r>
              <a:rPr lang="en-US" sz="1800" dirty="0">
                <a:latin typeface="Times New Roman" panose="02020603050405020304" pitchFamily="18" charset="0"/>
                <a:cs typeface="Times New Roman" panose="02020603050405020304" pitchFamily="18" charset="0"/>
              </a:rPr>
              <a:t>African culture is expected to have a significant impact on BBIT education, research, and innovation in the future. African culture is rich in values such as community, collaboration, and resilience. These values are essential for success in the BBIT field.</a:t>
            </a:r>
          </a:p>
          <a:p>
            <a:pPr marL="0" indent="0">
              <a:buNone/>
            </a:pPr>
            <a:r>
              <a:rPr lang="en-US" sz="1800" dirty="0">
                <a:latin typeface="Times New Roman" panose="02020603050405020304" pitchFamily="18" charset="0"/>
                <a:cs typeface="Times New Roman" panose="02020603050405020304" pitchFamily="18" charset="0"/>
              </a:rPr>
              <a:t>There are a number of emerging trends in African culture that are relevant to BBIT. Some of these trends include:</a:t>
            </a:r>
          </a:p>
          <a:p>
            <a:pPr>
              <a:buFont typeface="Wingdings" panose="05000000000000000000" pitchFamily="2" charset="2"/>
              <a:buChar char="Ø"/>
            </a:pPr>
            <a:r>
              <a:rPr lang="en-US" sz="1800" b="1" dirty="0">
                <a:latin typeface="Times New Roman" panose="02020603050405020304" pitchFamily="18" charset="0"/>
                <a:cs typeface="Times New Roman" panose="02020603050405020304" pitchFamily="18" charset="0"/>
              </a:rPr>
              <a:t>The growth of the African digital economy</a:t>
            </a:r>
            <a:r>
              <a:rPr lang="en-US" sz="1800" dirty="0">
                <a:latin typeface="Times New Roman" panose="02020603050405020304" pitchFamily="18" charset="0"/>
                <a:cs typeface="Times New Roman" panose="02020603050405020304" pitchFamily="18" charset="0"/>
              </a:rPr>
              <a:t>: The African digital economy is growing rapidly, and this is creating new opportunities for BBIT professionals.</a:t>
            </a:r>
          </a:p>
          <a:p>
            <a:pPr>
              <a:buFont typeface="Wingdings" panose="05000000000000000000" pitchFamily="2" charset="2"/>
              <a:buChar char="Ø"/>
            </a:pPr>
            <a:r>
              <a:rPr lang="en-US" sz="1800" b="1" dirty="0">
                <a:latin typeface="Times New Roman" panose="02020603050405020304" pitchFamily="18" charset="0"/>
                <a:cs typeface="Times New Roman" panose="02020603050405020304" pitchFamily="18" charset="0"/>
              </a:rPr>
              <a:t>The rise of African tech startups</a:t>
            </a:r>
            <a:r>
              <a:rPr lang="en-US" sz="1800" dirty="0">
                <a:latin typeface="Times New Roman" panose="02020603050405020304" pitchFamily="18" charset="0"/>
                <a:cs typeface="Times New Roman" panose="02020603050405020304" pitchFamily="18" charset="0"/>
              </a:rPr>
              <a:t>: Africa is home to a thriving startup scene, and many of these startups are developing innovative BBIT products and services.</a:t>
            </a:r>
          </a:p>
          <a:p>
            <a:pP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Mobile technology is becoming increasingly popular in Africa, and this is opening up new </a:t>
            </a:r>
            <a:r>
              <a:rPr lang="en-US" sz="1800" b="1" dirty="0">
                <a:latin typeface="Times New Roman" panose="02020603050405020304" pitchFamily="18" charset="0"/>
                <a:cs typeface="Times New Roman" panose="02020603050405020304" pitchFamily="18" charset="0"/>
              </a:rPr>
              <a:t>The increasing use of mobile technology in Africa: </a:t>
            </a:r>
            <a:r>
              <a:rPr lang="en-US" sz="1800" dirty="0">
                <a:latin typeface="Times New Roman" panose="02020603050405020304" pitchFamily="18" charset="0"/>
                <a:cs typeface="Times New Roman" panose="02020603050405020304" pitchFamily="18" charset="0"/>
              </a:rPr>
              <a:t>possibilities for BBIT applications.</a:t>
            </a:r>
          </a:p>
          <a:p>
            <a:pPr>
              <a:buFont typeface="Wingdings" panose="05000000000000000000" pitchFamily="2" charset="2"/>
              <a:buChar char="Ø"/>
            </a:pPr>
            <a:r>
              <a:rPr lang="en-US" sz="1800" b="1" dirty="0">
                <a:latin typeface="Times New Roman" panose="02020603050405020304" pitchFamily="18" charset="0"/>
                <a:cs typeface="Times New Roman" panose="02020603050405020304" pitchFamily="18" charset="0"/>
              </a:rPr>
              <a:t>The growing awareness of African culture and heritage</a:t>
            </a:r>
            <a:r>
              <a:rPr lang="en-US" sz="1800" dirty="0">
                <a:latin typeface="Times New Roman" panose="02020603050405020304" pitchFamily="18" charset="0"/>
                <a:cs typeface="Times New Roman" panose="02020603050405020304" pitchFamily="18" charset="0"/>
              </a:rPr>
              <a:t>: There is a growing awareness of African culture and heritage around the world. This is creating new demand for BBIT products and services that promote African culture and heritage.</a:t>
            </a:r>
          </a:p>
        </p:txBody>
      </p:sp>
    </p:spTree>
    <p:extLst>
      <p:ext uri="{BB962C8B-B14F-4D97-AF65-F5344CB8AC3E}">
        <p14:creationId xmlns:p14="http://schemas.microsoft.com/office/powerpoint/2010/main" val="3994594686"/>
      </p:ext>
    </p:extLst>
  </p:cSld>
  <p:clrMapOvr>
    <a:masterClrMapping/>
  </p:clrMapOvr>
  <mc:AlternateContent xmlns:mc="http://schemas.openxmlformats.org/markup-compatibility/2006" xmlns:p14="http://schemas.microsoft.com/office/powerpoint/2010/main">
    <mc:Choice Requires="p14">
      <p:transition spd="slow" p14:dur="2000" advTm="82796"/>
    </mc:Choice>
    <mc:Fallback xmlns="">
      <p:transition spd="slow" advTm="82796"/>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9EC2F-7697-4EAA-9275-3FDC18658667}"/>
              </a:ext>
            </a:extLst>
          </p:cNvPr>
          <p:cNvSpPr>
            <a:spLocks noGrp="1"/>
          </p:cNvSpPr>
          <p:nvPr>
            <p:ph type="title"/>
          </p:nvPr>
        </p:nvSpPr>
        <p:spPr/>
        <p:txBody>
          <a:bodyPr>
            <a:normAutofit/>
          </a:bodyPr>
          <a:lstStyle/>
          <a:p>
            <a:r>
              <a:rPr lang="en-US" sz="2800"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40F6BD5F-2654-4FA5-ACBC-BF2FA0B6CCEB}"/>
              </a:ext>
            </a:extLst>
          </p:cNvPr>
          <p:cNvSpPr>
            <a:spLocks noGrp="1"/>
          </p:cNvSpPr>
          <p:nvPr>
            <p:ph idx="1"/>
          </p:nvPr>
        </p:nvSpPr>
        <p:spPr/>
        <p:txBody>
          <a:bodyPr>
            <a:normAutofit/>
          </a:bodyPr>
          <a:lstStyle/>
          <a:p>
            <a:pPr marL="0" indent="0">
              <a:buNone/>
            </a:pPr>
            <a:r>
              <a:rPr lang="en-US" sz="1800" dirty="0">
                <a:latin typeface="Times New Roman" panose="02020603050405020304" pitchFamily="18" charset="0"/>
                <a:cs typeface="Times New Roman" panose="02020603050405020304" pitchFamily="18" charset="0"/>
              </a:rPr>
              <a:t>BBIT educators and policymakers should explore ways to incorporate African cultural values and practices into BBIT curricula, programs, and extracurricular activities. This will help BBIT students to develop the skills and knowledge they need to be successful in their careers and to make a positive contribution to African society</a:t>
            </a:r>
          </a:p>
        </p:txBody>
      </p:sp>
    </p:spTree>
    <p:extLst>
      <p:ext uri="{BB962C8B-B14F-4D97-AF65-F5344CB8AC3E}">
        <p14:creationId xmlns:p14="http://schemas.microsoft.com/office/powerpoint/2010/main" val="2834953903"/>
      </p:ext>
    </p:extLst>
  </p:cSld>
  <p:clrMapOvr>
    <a:masterClrMapping/>
  </p:clrMapOvr>
  <mc:AlternateContent xmlns:mc="http://schemas.openxmlformats.org/markup-compatibility/2006" xmlns:p14="http://schemas.microsoft.com/office/powerpoint/2010/main">
    <mc:Choice Requires="p14">
      <p:transition spd="slow" p14:dur="2000" advTm="59424"/>
    </mc:Choice>
    <mc:Fallback xmlns="">
      <p:transition spd="slow" advTm="59424"/>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224</TotalTime>
  <Words>1750</Words>
  <Application>Microsoft Office PowerPoint</Application>
  <PresentationFormat>Widescreen</PresentationFormat>
  <Paragraphs>50</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Century Gothic</vt:lpstr>
      <vt:lpstr>Times New Roman</vt:lpstr>
      <vt:lpstr>Wingdings</vt:lpstr>
      <vt:lpstr>Wingdings 3</vt:lpstr>
      <vt:lpstr>Ion Boardroom</vt:lpstr>
      <vt:lpstr>MIRIAM WAIRIMU MAINA C027-01-2596/2021 AFRICAN CULTURE AND BBIT: HOW CULTURE DRIVES INNOVATION</vt:lpstr>
      <vt:lpstr>INTRODUCTION</vt:lpstr>
      <vt:lpstr>AFRICAN CULTURAL VALUES.</vt:lpstr>
      <vt:lpstr>AFRICAN CULTURAL PRACTICES  </vt:lpstr>
      <vt:lpstr>AFRICAN CULTURAL INNOVATIONS</vt:lpstr>
      <vt:lpstr>African Culture and BBIT Education</vt:lpstr>
      <vt:lpstr> AFRICAN CULTURE AND BBIT RESEARCH</vt:lpstr>
      <vt:lpstr>THE FUTURE OF AFRICAN CULTURE AND BBIT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African Culture and BBIT: How Culture Drives Innovation</dc:title>
  <dc:creator>Karunda Ngata</dc:creator>
  <cp:lastModifiedBy>miriam wairimu</cp:lastModifiedBy>
  <cp:revision>17</cp:revision>
  <dcterms:created xsi:type="dcterms:W3CDTF">2023-11-02T12:03:05Z</dcterms:created>
  <dcterms:modified xsi:type="dcterms:W3CDTF">2024-07-14T10:31:25Z</dcterms:modified>
</cp:coreProperties>
</file>