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620" y="0"/>
            <a:ext cx="14630400" cy="8229600"/>
          </a:xfrm>
          <a:prstGeom prst="rect">
            <a:avLst/>
          </a:prstGeom>
        </p:spPr>
      </p:pic>
      <p:pic>
        <p:nvPicPr>
          <p:cNvPr id="4" name="Image 1" descr="C:\Users\OPEN\Desktop\stock-photo-african-storytelling-by-fire-2452660627.jpgstock-photo-african-storytelling-by-fire-2452660627"/>
          <p:cNvPicPr>
            <a:picLocks noChangeAspect="1"/>
          </p:cNvPicPr>
          <p:nvPr/>
        </p:nvPicPr>
        <p:blipFill>
          <a:blip r:embed="rId2"/>
          <a:srcRect l="12666" r="12666"/>
          <a:stretch>
            <a:fillRect/>
          </a:stretch>
        </p:blipFill>
        <p:spPr>
          <a:xfrm>
            <a:off x="8492490" y="0"/>
            <a:ext cx="6145530" cy="8229600"/>
          </a:xfrm>
          <a:prstGeom prst="rect">
            <a:avLst/>
          </a:prstGeom>
        </p:spPr>
      </p:pic>
      <p:sp>
        <p:nvSpPr>
          <p:cNvPr id="5" name="Text 1"/>
          <p:cNvSpPr/>
          <p:nvPr/>
        </p:nvSpPr>
        <p:spPr>
          <a:xfrm>
            <a:off x="833120" y="444500"/>
            <a:ext cx="7477760" cy="3202305"/>
          </a:xfrm>
          <a:prstGeom prst="rect">
            <a:avLst/>
          </a:prstGeom>
          <a:noFill/>
        </p:spPr>
        <p:txBody>
          <a:bodyPr wrap="square" rtlCol="0" anchor="t"/>
          <a:lstStyle/>
          <a:p>
            <a:pPr marL="0" indent="0">
              <a:lnSpc>
                <a:spcPts val="6705"/>
              </a:lnSpc>
              <a:buNone/>
            </a:pPr>
            <a:r>
              <a:rPr lang="en-US" sz="5365" dirty="0">
                <a:solidFill>
                  <a:schemeClr val="bg1"/>
                </a:solidFill>
                <a:latin typeface="Times New Roman" panose="02020603050405020304" charset="0"/>
                <a:cs typeface="Times New Roman" panose="02020603050405020304" charset="0"/>
              </a:rPr>
              <a:t>The Role of African Storytelling in Business and Information Technology</a:t>
            </a:r>
            <a:endParaRPr lang="en-US" sz="5365" dirty="0">
              <a:solidFill>
                <a:schemeClr val="bg1"/>
              </a:solidFill>
              <a:latin typeface="Times New Roman" panose="02020603050405020304" charset="0"/>
              <a:cs typeface="Times New Roman" panose="02020603050405020304" charset="0"/>
            </a:endParaRPr>
          </a:p>
        </p:txBody>
      </p:sp>
      <p:sp>
        <p:nvSpPr>
          <p:cNvPr id="6" name="Text 2"/>
          <p:cNvSpPr/>
          <p:nvPr/>
        </p:nvSpPr>
        <p:spPr>
          <a:xfrm>
            <a:off x="833199" y="3980498"/>
            <a:ext cx="7477601" cy="1666280"/>
          </a:xfrm>
          <a:prstGeom prst="rect">
            <a:avLst/>
          </a:prstGeom>
          <a:noFill/>
        </p:spPr>
        <p:txBody>
          <a:bodyPr wrap="square" rtlCol="0" anchor="t"/>
          <a:lstStyle/>
          <a:p>
            <a:pPr marL="0" indent="0">
              <a:lnSpc>
                <a:spcPts val="2625"/>
              </a:lnSpc>
              <a:buNone/>
            </a:pPr>
            <a:endParaRPr lang="en-US" sz="1750" dirty="0"/>
          </a:p>
        </p:txBody>
      </p:sp>
      <p:sp>
        <p:nvSpPr>
          <p:cNvPr id="7" name="Shape 3"/>
          <p:cNvSpPr/>
          <p:nvPr/>
        </p:nvSpPr>
        <p:spPr>
          <a:xfrm>
            <a:off x="848995" y="6574155"/>
            <a:ext cx="313690" cy="261620"/>
          </a:xfrm>
          <a:prstGeom prst="roundRect">
            <a:avLst>
              <a:gd name="adj" fmla="val 25726039"/>
            </a:avLst>
          </a:prstGeom>
          <a:noFill/>
          <a:ln w="7620">
            <a:solidFill>
              <a:srgbClr val="FFFFFF"/>
            </a:solidFill>
            <a:prstDash val="solid"/>
          </a:ln>
        </p:spPr>
      </p:sp>
      <p:sp>
        <p:nvSpPr>
          <p:cNvPr id="9" name="Text 4"/>
          <p:cNvSpPr/>
          <p:nvPr/>
        </p:nvSpPr>
        <p:spPr>
          <a:xfrm>
            <a:off x="1299686" y="5896689"/>
            <a:ext cx="2326838" cy="388858"/>
          </a:xfrm>
          <a:prstGeom prst="rect">
            <a:avLst/>
          </a:prstGeom>
          <a:noFill/>
        </p:spPr>
        <p:txBody>
          <a:bodyPr wrap="none" rtlCol="0" anchor="t"/>
          <a:lstStyle/>
          <a:p>
            <a:pPr marL="0" indent="0" algn="l">
              <a:lnSpc>
                <a:spcPts val="3060"/>
              </a:lnSpc>
              <a:buNone/>
            </a:pPr>
            <a:endParaRPr lang="en-US" sz="2185" dirty="0"/>
          </a:p>
        </p:txBody>
      </p:sp>
      <p:sp>
        <p:nvSpPr>
          <p:cNvPr id="3" name="Text Box 2"/>
          <p:cNvSpPr txBox="1"/>
          <p:nvPr/>
        </p:nvSpPr>
        <p:spPr>
          <a:xfrm>
            <a:off x="1163320" y="4448175"/>
            <a:ext cx="5979160" cy="1322070"/>
          </a:xfrm>
          <a:prstGeom prst="rect">
            <a:avLst/>
          </a:prstGeom>
          <a:noFill/>
        </p:spPr>
        <p:txBody>
          <a:bodyPr wrap="square" rtlCol="0">
            <a:spAutoFit/>
          </a:bodyPr>
          <a:p>
            <a:r>
              <a:rPr lang="en-US" sz="4000" i="1">
                <a:solidFill>
                  <a:schemeClr val="bg1"/>
                </a:solidFill>
                <a:latin typeface="Times New Roman" panose="02020603050405020304" charset="0"/>
                <a:cs typeface="Times New Roman" panose="02020603050405020304" charset="0"/>
              </a:rPr>
              <a:t>Exploring Cultural Insights for Modern BBIT Practices</a:t>
            </a:r>
            <a:endParaRPr lang="en-US" sz="4000" i="1">
              <a:solidFill>
                <a:schemeClr val="bg1"/>
              </a:solidFill>
              <a:latin typeface="Times New Roman" panose="02020603050405020304" charset="0"/>
              <a:cs typeface="Times New Roman" panose="02020603050405020304" charset="0"/>
            </a:endParaRPr>
          </a:p>
        </p:txBody>
      </p:sp>
      <p:sp>
        <p:nvSpPr>
          <p:cNvPr id="8" name="Text Box 7"/>
          <p:cNvSpPr txBox="1"/>
          <p:nvPr/>
        </p:nvSpPr>
        <p:spPr>
          <a:xfrm>
            <a:off x="1504950" y="6612890"/>
            <a:ext cx="4479290" cy="953135"/>
          </a:xfrm>
          <a:prstGeom prst="rect">
            <a:avLst/>
          </a:prstGeom>
          <a:noFill/>
        </p:spPr>
        <p:txBody>
          <a:bodyPr wrap="square" rtlCol="0">
            <a:spAutoFit/>
          </a:bodyPr>
          <a:p>
            <a:r>
              <a:rPr lang="en-US" sz="2800" i="1">
                <a:solidFill>
                  <a:schemeClr val="bg1"/>
                </a:solidFill>
                <a:latin typeface="Times New Roman" panose="02020603050405020304" charset="0"/>
                <a:cs typeface="Times New Roman" panose="02020603050405020304" charset="0"/>
              </a:rPr>
              <a:t>by  Rochelle  Awuor</a:t>
            </a:r>
            <a:endParaRPr lang="en-US" sz="2800" i="1">
              <a:solidFill>
                <a:schemeClr val="bg1"/>
              </a:solidFill>
              <a:latin typeface="Times New Roman" panose="02020603050405020304" charset="0"/>
              <a:cs typeface="Times New Roman" panose="02020603050405020304" charset="0"/>
            </a:endParaRPr>
          </a:p>
          <a:p>
            <a:r>
              <a:rPr lang="en-US" sz="2800" i="1">
                <a:solidFill>
                  <a:schemeClr val="bg1"/>
                </a:solidFill>
                <a:latin typeface="Times New Roman" panose="02020603050405020304" charset="0"/>
                <a:cs typeface="Times New Roman" panose="02020603050405020304" charset="0"/>
              </a:rPr>
              <a:t>C027-01-1130/2021</a:t>
            </a:r>
            <a:endParaRPr lang="en-US" sz="2800" i="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C:\Users\OPEN\Desktop\a-yoruba-drummer-2K23CCB.jpga-yoruba-drummer-2K23CCB"/>
          <p:cNvPicPr>
            <a:picLocks noChangeAspect="1"/>
          </p:cNvPicPr>
          <p:nvPr/>
        </p:nvPicPr>
        <p:blipFill>
          <a:blip r:embed="rId2"/>
          <a:srcRect l="17215" r="17215"/>
          <a:stretch>
            <a:fillRect/>
          </a:stretch>
        </p:blipFill>
        <p:spPr>
          <a:xfrm>
            <a:off x="-7620" y="0"/>
            <a:ext cx="3657600" cy="8229600"/>
          </a:xfrm>
          <a:prstGeom prst="rect">
            <a:avLst/>
          </a:prstGeom>
        </p:spPr>
      </p:pic>
      <p:sp>
        <p:nvSpPr>
          <p:cNvPr id="5" name="Text 1"/>
          <p:cNvSpPr/>
          <p:nvPr/>
        </p:nvSpPr>
        <p:spPr>
          <a:xfrm>
            <a:off x="4490720" y="269875"/>
            <a:ext cx="9306560" cy="984885"/>
          </a:xfrm>
          <a:prstGeom prst="rect">
            <a:avLst/>
          </a:prstGeom>
          <a:noFill/>
        </p:spPr>
        <p:txBody>
          <a:bodyPr wrap="square" rtlCol="0" anchor="t"/>
          <a:lstStyle/>
          <a:p>
            <a:pPr marL="0" indent="0">
              <a:lnSpc>
                <a:spcPts val="4860"/>
              </a:lnSpc>
              <a:buNone/>
            </a:pPr>
            <a:r>
              <a:rPr lang="en-US" sz="4400" i="1" dirty="0">
                <a:solidFill>
                  <a:srgbClr val="00B0F0"/>
                </a:solidFill>
              </a:rPr>
              <a:t>The Legacy of African Storytelling</a:t>
            </a:r>
            <a:endParaRPr lang="en-US" sz="4400" i="1" dirty="0">
              <a:solidFill>
                <a:srgbClr val="00B0F0"/>
              </a:solidFill>
            </a:endParaRPr>
          </a:p>
        </p:txBody>
      </p:sp>
      <p:sp>
        <p:nvSpPr>
          <p:cNvPr id="10" name="Text 6"/>
          <p:cNvSpPr/>
          <p:nvPr/>
        </p:nvSpPr>
        <p:spPr>
          <a:xfrm>
            <a:off x="6046113" y="2569488"/>
            <a:ext cx="2468880" cy="308610"/>
          </a:xfrm>
          <a:prstGeom prst="rect">
            <a:avLst/>
          </a:prstGeom>
          <a:noFill/>
        </p:spPr>
        <p:txBody>
          <a:bodyPr wrap="none" rtlCol="0" anchor="t"/>
          <a:lstStyle/>
          <a:p>
            <a:pPr marL="0" indent="0" algn="l">
              <a:lnSpc>
                <a:spcPts val="2430"/>
              </a:lnSpc>
              <a:buNone/>
            </a:pPr>
            <a:endParaRPr lang="en-US" sz="1945" dirty="0"/>
          </a:p>
        </p:txBody>
      </p:sp>
      <p:sp>
        <p:nvSpPr>
          <p:cNvPr id="11" name="Text 7"/>
          <p:cNvSpPr/>
          <p:nvPr/>
        </p:nvSpPr>
        <p:spPr>
          <a:xfrm>
            <a:off x="6046113" y="3011329"/>
            <a:ext cx="7751088" cy="666512"/>
          </a:xfrm>
          <a:prstGeom prst="rect">
            <a:avLst/>
          </a:prstGeom>
          <a:noFill/>
        </p:spPr>
        <p:txBody>
          <a:bodyPr wrap="square" rtlCol="0" anchor="t"/>
          <a:lstStyle/>
          <a:p>
            <a:pPr marL="0" indent="0" algn="l">
              <a:lnSpc>
                <a:spcPts val="2625"/>
              </a:lnSpc>
              <a:buNone/>
            </a:pPr>
            <a:endParaRPr lang="en-US" sz="1750" dirty="0"/>
          </a:p>
        </p:txBody>
      </p:sp>
      <p:sp>
        <p:nvSpPr>
          <p:cNvPr id="16" name="Text 12"/>
          <p:cNvSpPr/>
          <p:nvPr/>
        </p:nvSpPr>
        <p:spPr>
          <a:xfrm>
            <a:off x="6046113" y="4786193"/>
            <a:ext cx="7751088" cy="666512"/>
          </a:xfrm>
          <a:prstGeom prst="rect">
            <a:avLst/>
          </a:prstGeom>
          <a:noFill/>
        </p:spPr>
        <p:txBody>
          <a:bodyPr wrap="square" rtlCol="0" anchor="t"/>
          <a:lstStyle/>
          <a:p>
            <a:pPr marL="0" indent="0" algn="l">
              <a:lnSpc>
                <a:spcPts val="2625"/>
              </a:lnSpc>
              <a:buNone/>
            </a:pPr>
            <a:endParaRPr lang="en-US" sz="1750" dirty="0"/>
          </a:p>
        </p:txBody>
      </p:sp>
      <p:sp>
        <p:nvSpPr>
          <p:cNvPr id="20" name="Text 16"/>
          <p:cNvSpPr/>
          <p:nvPr/>
        </p:nvSpPr>
        <p:spPr>
          <a:xfrm>
            <a:off x="6046113" y="6119217"/>
            <a:ext cx="2468880" cy="308610"/>
          </a:xfrm>
          <a:prstGeom prst="rect">
            <a:avLst/>
          </a:prstGeom>
          <a:noFill/>
        </p:spPr>
        <p:txBody>
          <a:bodyPr wrap="none" rtlCol="0" anchor="t"/>
          <a:lstStyle/>
          <a:p>
            <a:pPr marL="0" indent="0" algn="l">
              <a:lnSpc>
                <a:spcPts val="2430"/>
              </a:lnSpc>
              <a:buNone/>
            </a:pPr>
            <a:endParaRPr lang="en-US" sz="1945" dirty="0"/>
          </a:p>
        </p:txBody>
      </p:sp>
      <p:sp>
        <p:nvSpPr>
          <p:cNvPr id="22" name="Text Box 21"/>
          <p:cNvSpPr txBox="1"/>
          <p:nvPr/>
        </p:nvSpPr>
        <p:spPr>
          <a:xfrm>
            <a:off x="4375150" y="1255395"/>
            <a:ext cx="9953625" cy="7099935"/>
          </a:xfrm>
          <a:prstGeom prst="rect">
            <a:avLst/>
          </a:prstGeom>
          <a:noFill/>
        </p:spPr>
        <p:txBody>
          <a:bodyPr wrap="square" rtlCol="0">
            <a:noAutofit/>
          </a:bodyPr>
          <a:p>
            <a:r>
              <a:rPr lang="en-US" sz="2400">
                <a:solidFill>
                  <a:schemeClr val="bg1"/>
                </a:solidFill>
                <a:latin typeface="Times New Roman" panose="02020603050405020304" charset="0"/>
                <a:cs typeface="Times New Roman" panose="02020603050405020304" charset="0"/>
              </a:rPr>
              <a:t>1.Preserving History:</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African storytelling has been a primary method for preserving history in societies where written records were less common. Through oral traditions, historical events, genealogies, and significant cultural milestones have been passed down through generations.</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2.Imparting Wisdom:</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Storytelling in African cultures goes beyond mere entertainment; it serves as a vehicle for imparting wisdom and moral lessons. Through folktales, proverbs, and parables, storytellers convey essential values such as honesty, courage, respect, and humility.</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3.Cornerstone of African Culture:</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African storytelling is more than a tradition; it is the foundation upon which many other cultural practices are built. It is intertwined with music, dance, and rituals, making it a holistic cultural expression. The rhythm of the drums, the chants, and the dances often accompany the stories, creating a rich, multi-sensory experience that is uniquely African.</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sp>
        <p:nvSpPr>
          <p:cNvPr id="4" name="Text 1"/>
          <p:cNvSpPr/>
          <p:nvPr/>
        </p:nvSpPr>
        <p:spPr>
          <a:xfrm>
            <a:off x="2624376" y="1688187"/>
            <a:ext cx="9381649" cy="1234202"/>
          </a:xfrm>
          <a:prstGeom prst="rect">
            <a:avLst/>
          </a:prstGeom>
          <a:noFill/>
        </p:spPr>
        <p:txBody>
          <a:bodyPr wrap="square" rtlCol="0" anchor="t"/>
          <a:lstStyle/>
          <a:p>
            <a:pPr marL="0" indent="0">
              <a:lnSpc>
                <a:spcPts val="4860"/>
              </a:lnSpc>
              <a:buNone/>
            </a:pPr>
            <a:endParaRPr lang="en-US" sz="3890" dirty="0"/>
          </a:p>
        </p:txBody>
      </p:sp>
      <p:sp>
        <p:nvSpPr>
          <p:cNvPr id="6" name="Text 3"/>
          <p:cNvSpPr/>
          <p:nvPr/>
        </p:nvSpPr>
        <p:spPr>
          <a:xfrm>
            <a:off x="2624376" y="4008596"/>
            <a:ext cx="2765465" cy="2332792"/>
          </a:xfrm>
          <a:prstGeom prst="rect">
            <a:avLst/>
          </a:prstGeom>
          <a:noFill/>
        </p:spPr>
        <p:txBody>
          <a:bodyPr wrap="square" rtlCol="0" anchor="t"/>
          <a:lstStyle/>
          <a:p>
            <a:pPr marL="0" indent="0">
              <a:lnSpc>
                <a:spcPts val="2625"/>
              </a:lnSpc>
              <a:buNone/>
            </a:pPr>
            <a:endParaRPr lang="en-US" sz="1750" dirty="0"/>
          </a:p>
        </p:txBody>
      </p:sp>
      <p:sp>
        <p:nvSpPr>
          <p:cNvPr id="8" name="Text 5"/>
          <p:cNvSpPr/>
          <p:nvPr/>
        </p:nvSpPr>
        <p:spPr>
          <a:xfrm>
            <a:off x="5939433" y="4008596"/>
            <a:ext cx="2765465" cy="1666280"/>
          </a:xfrm>
          <a:prstGeom prst="rect">
            <a:avLst/>
          </a:prstGeom>
          <a:noFill/>
        </p:spPr>
        <p:txBody>
          <a:bodyPr wrap="square" rtlCol="0" anchor="t"/>
          <a:lstStyle/>
          <a:p>
            <a:pPr marL="0" indent="0">
              <a:lnSpc>
                <a:spcPts val="2625"/>
              </a:lnSpc>
              <a:buNone/>
            </a:pPr>
            <a:endParaRPr lang="en-US" sz="1750" dirty="0"/>
          </a:p>
        </p:txBody>
      </p:sp>
      <p:sp>
        <p:nvSpPr>
          <p:cNvPr id="9" name="Text 6"/>
          <p:cNvSpPr/>
          <p:nvPr/>
        </p:nvSpPr>
        <p:spPr>
          <a:xfrm>
            <a:off x="9254490" y="3477816"/>
            <a:ext cx="2468880" cy="308610"/>
          </a:xfrm>
          <a:prstGeom prst="rect">
            <a:avLst/>
          </a:prstGeom>
          <a:noFill/>
        </p:spPr>
        <p:txBody>
          <a:bodyPr wrap="none" rtlCol="0" anchor="t"/>
          <a:lstStyle/>
          <a:p>
            <a:pPr marL="0" indent="0">
              <a:lnSpc>
                <a:spcPts val="2430"/>
              </a:lnSpc>
              <a:buNone/>
            </a:pPr>
            <a:endParaRPr lang="en-US" sz="1945" dirty="0"/>
          </a:p>
        </p:txBody>
      </p:sp>
      <p:sp>
        <p:nvSpPr>
          <p:cNvPr id="10" name="Text 7"/>
          <p:cNvSpPr/>
          <p:nvPr/>
        </p:nvSpPr>
        <p:spPr>
          <a:xfrm>
            <a:off x="9254490" y="4008596"/>
            <a:ext cx="2765465" cy="1333024"/>
          </a:xfrm>
          <a:prstGeom prst="rect">
            <a:avLst/>
          </a:prstGeom>
          <a:noFill/>
        </p:spPr>
        <p:txBody>
          <a:bodyPr wrap="square" rtlCol="0" anchor="t"/>
          <a:lstStyle/>
          <a:p>
            <a:pPr marL="0" indent="0">
              <a:lnSpc>
                <a:spcPts val="2625"/>
              </a:lnSpc>
              <a:buNone/>
            </a:pPr>
            <a:endParaRPr lang="en-US" sz="1750" dirty="0"/>
          </a:p>
        </p:txBody>
      </p:sp>
      <p:sp>
        <p:nvSpPr>
          <p:cNvPr id="11" name="Text Box 10"/>
          <p:cNvSpPr txBox="1"/>
          <p:nvPr/>
        </p:nvSpPr>
        <p:spPr>
          <a:xfrm>
            <a:off x="499110" y="316865"/>
            <a:ext cx="13590905" cy="768350"/>
          </a:xfrm>
          <a:prstGeom prst="rect">
            <a:avLst/>
          </a:prstGeom>
          <a:noFill/>
        </p:spPr>
        <p:txBody>
          <a:bodyPr wrap="square" rtlCol="0">
            <a:spAutoFit/>
          </a:bodyPr>
          <a:p>
            <a:r>
              <a:rPr lang="en-US" sz="4400" i="1">
                <a:solidFill>
                  <a:srgbClr val="00B0F0"/>
                </a:solidFill>
                <a:latin typeface="Times New Roman" panose="02020603050405020304" charset="0"/>
                <a:cs typeface="Times New Roman" panose="02020603050405020304" charset="0"/>
              </a:rPr>
              <a:t>Relevance to Business and IT</a:t>
            </a:r>
            <a:endParaRPr lang="en-US" sz="4400" i="1">
              <a:solidFill>
                <a:srgbClr val="00B0F0"/>
              </a:solidFill>
              <a:latin typeface="Times New Roman" panose="02020603050405020304" charset="0"/>
              <a:cs typeface="Times New Roman" panose="02020603050405020304" charset="0"/>
            </a:endParaRPr>
          </a:p>
        </p:txBody>
      </p:sp>
      <p:sp>
        <p:nvSpPr>
          <p:cNvPr id="12" name="Text Box 11"/>
          <p:cNvSpPr txBox="1"/>
          <p:nvPr/>
        </p:nvSpPr>
        <p:spPr>
          <a:xfrm>
            <a:off x="739140" y="1536065"/>
            <a:ext cx="13350875" cy="5631180"/>
          </a:xfrm>
          <a:prstGeom prst="rect">
            <a:avLst/>
          </a:prstGeom>
          <a:noFill/>
        </p:spPr>
        <p:txBody>
          <a:bodyPr wrap="square" rtlCol="0">
            <a:spAutoFit/>
          </a:bodyPr>
          <a:p>
            <a:pPr indent="0">
              <a:buNone/>
            </a:pPr>
            <a:r>
              <a:rPr lang="en-US" sz="2400">
                <a:solidFill>
                  <a:schemeClr val="bg1"/>
                </a:solidFill>
                <a:latin typeface="Times New Roman" panose="02020603050405020304" charset="0"/>
                <a:cs typeface="Times New Roman" panose="02020603050405020304" charset="0"/>
              </a:rPr>
              <a:t>1.Clear Communication:</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In the field of Business and Information Technology (BBIT), clear and effective communication is crucial for success. Whether it’s managing a project, leading a team, or developing a user-centered product, the ability to convey ideas clearly can determine the outcome of business endeavors.</a:t>
            </a:r>
            <a:endParaRPr lang="en-US" sz="2400">
              <a:solidFill>
                <a:schemeClr val="bg1"/>
              </a:solidFill>
              <a:latin typeface="Times New Roman" panose="02020603050405020304" charset="0"/>
              <a:cs typeface="Times New Roman" panose="02020603050405020304" charset="0"/>
            </a:endParaRPr>
          </a:p>
          <a:p>
            <a:pPr indent="0">
              <a:buNone/>
            </a:pPr>
            <a:endParaRPr lang="en-US" sz="2400">
              <a:solidFill>
                <a:schemeClr val="bg1"/>
              </a:solidFill>
              <a:latin typeface="Times New Roman" panose="02020603050405020304" charset="0"/>
              <a:cs typeface="Times New Roman" panose="02020603050405020304" charset="0"/>
            </a:endParaRPr>
          </a:p>
          <a:p>
            <a:pPr indent="0">
              <a:buNone/>
            </a:pPr>
            <a:r>
              <a:rPr lang="en-US" sz="2400">
                <a:solidFill>
                  <a:schemeClr val="bg1"/>
                </a:solidFill>
                <a:latin typeface="Times New Roman" panose="02020603050405020304" charset="0"/>
                <a:cs typeface="Times New Roman" panose="02020603050405020304" charset="0"/>
              </a:rPr>
              <a:t>2.Ethical Guidance:</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In the context of BBIT, the ethical principles drawn from storytelling can guide professionals in making responsible choices, whether it’s about data privacy, cybersecurity, or the impact of technology on society. Stories about integrity, responsibility, and the consequences of unethical actions remind BBIT professionals of the importance of maintaining ethical standards in their work.</a:t>
            </a:r>
            <a:endParaRPr lang="en-US" sz="2400">
              <a:solidFill>
                <a:schemeClr val="bg1"/>
              </a:solidFill>
              <a:latin typeface="Times New Roman" panose="02020603050405020304" charset="0"/>
              <a:cs typeface="Times New Roman" panose="02020603050405020304" charset="0"/>
            </a:endParaRPr>
          </a:p>
          <a:p>
            <a:pPr indent="0">
              <a:buNone/>
            </a:pPr>
            <a:endParaRPr lang="en-US" sz="2400">
              <a:solidFill>
                <a:schemeClr val="bg1"/>
              </a:solidFill>
              <a:latin typeface="Times New Roman" panose="02020603050405020304" charset="0"/>
              <a:cs typeface="Times New Roman" panose="02020603050405020304" charset="0"/>
            </a:endParaRPr>
          </a:p>
          <a:p>
            <a:pPr indent="0">
              <a:buNone/>
            </a:pPr>
            <a:r>
              <a:rPr lang="en-US" sz="2400">
                <a:solidFill>
                  <a:schemeClr val="bg1"/>
                </a:solidFill>
                <a:latin typeface="Times New Roman" panose="02020603050405020304" charset="0"/>
                <a:cs typeface="Times New Roman" panose="02020603050405020304" charset="0"/>
              </a:rPr>
              <a:t>3.Collective Knowledge:</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African storytelling is inherently a collective practice, where knowledge is shared, preserved, and passed down through generations. This communal approach to knowledge management is mirrored in modern IT practices such as open-source development, collaborative platforms, and knowledge-sharing networks.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C:\Users\OPEN\Desktop\stock-photo-cartoon-artistic-image-of-a-family-sitting-around-a-fire-with-a-group-of-people-from-the-desert-2404335975.jpgstock-photo-cartoon-artistic-image-of-a-family-sitting-around-a-fire-with-a-group-of-people-from-the-desert-2404335975"/>
          <p:cNvPicPr>
            <a:picLocks noChangeAspect="1"/>
          </p:cNvPicPr>
          <p:nvPr/>
        </p:nvPicPr>
        <p:blipFill>
          <a:blip r:embed="rId2"/>
          <a:srcRect t="41543" b="41543"/>
          <a:stretch>
            <a:fillRect/>
          </a:stretch>
        </p:blipFill>
        <p:spPr>
          <a:xfrm>
            <a:off x="0" y="0"/>
            <a:ext cx="14630400" cy="2474952"/>
          </a:xfrm>
          <a:prstGeom prst="rect">
            <a:avLst/>
          </a:prstGeom>
        </p:spPr>
      </p:pic>
      <p:sp>
        <p:nvSpPr>
          <p:cNvPr id="5" name="Text 1"/>
          <p:cNvSpPr/>
          <p:nvPr/>
        </p:nvSpPr>
        <p:spPr>
          <a:xfrm>
            <a:off x="3135273" y="3020258"/>
            <a:ext cx="8359854" cy="1100138"/>
          </a:xfrm>
          <a:prstGeom prst="rect">
            <a:avLst/>
          </a:prstGeom>
          <a:noFill/>
        </p:spPr>
        <p:txBody>
          <a:bodyPr wrap="square" rtlCol="0" anchor="t"/>
          <a:lstStyle/>
          <a:p>
            <a:pPr marL="0" indent="0">
              <a:lnSpc>
                <a:spcPts val="4330"/>
              </a:lnSpc>
              <a:buNone/>
            </a:pPr>
            <a:endParaRPr lang="en-US" sz="3465" dirty="0"/>
          </a:p>
        </p:txBody>
      </p:sp>
      <p:sp>
        <p:nvSpPr>
          <p:cNvPr id="9" name="Text 5"/>
          <p:cNvSpPr/>
          <p:nvPr/>
        </p:nvSpPr>
        <p:spPr>
          <a:xfrm>
            <a:off x="3778568" y="5033724"/>
            <a:ext cx="2011442" cy="2078593"/>
          </a:xfrm>
          <a:prstGeom prst="rect">
            <a:avLst/>
          </a:prstGeom>
          <a:noFill/>
        </p:spPr>
        <p:txBody>
          <a:bodyPr wrap="square" rtlCol="0" anchor="t"/>
          <a:lstStyle/>
          <a:p>
            <a:pPr marL="0" indent="0">
              <a:lnSpc>
                <a:spcPts val="2340"/>
              </a:lnSpc>
              <a:buNone/>
            </a:pPr>
            <a:endParaRPr lang="en-US" sz="1560" dirty="0"/>
          </a:p>
        </p:txBody>
      </p:sp>
      <p:sp>
        <p:nvSpPr>
          <p:cNvPr id="12" name="Text 8"/>
          <p:cNvSpPr/>
          <p:nvPr/>
        </p:nvSpPr>
        <p:spPr>
          <a:xfrm>
            <a:off x="6631186" y="4639985"/>
            <a:ext cx="2011442" cy="550069"/>
          </a:xfrm>
          <a:prstGeom prst="rect">
            <a:avLst/>
          </a:prstGeom>
          <a:noFill/>
        </p:spPr>
        <p:txBody>
          <a:bodyPr wrap="square" rtlCol="0" anchor="t"/>
          <a:lstStyle/>
          <a:p>
            <a:pPr marL="0" indent="0">
              <a:lnSpc>
                <a:spcPts val="2165"/>
              </a:lnSpc>
              <a:buNone/>
            </a:pPr>
            <a:endParaRPr lang="en-US" sz="1730" dirty="0"/>
          </a:p>
        </p:txBody>
      </p:sp>
      <p:sp>
        <p:nvSpPr>
          <p:cNvPr id="13" name="Text 9"/>
          <p:cNvSpPr/>
          <p:nvPr/>
        </p:nvSpPr>
        <p:spPr>
          <a:xfrm>
            <a:off x="6631186" y="5308759"/>
            <a:ext cx="2011442" cy="2375535"/>
          </a:xfrm>
          <a:prstGeom prst="rect">
            <a:avLst/>
          </a:prstGeom>
          <a:noFill/>
        </p:spPr>
        <p:txBody>
          <a:bodyPr wrap="square" rtlCol="0" anchor="t"/>
          <a:lstStyle/>
          <a:p>
            <a:pPr marL="0" indent="0">
              <a:lnSpc>
                <a:spcPts val="2340"/>
              </a:lnSpc>
              <a:buNone/>
            </a:pPr>
            <a:endParaRPr lang="en-US" sz="1560" dirty="0"/>
          </a:p>
        </p:txBody>
      </p:sp>
      <p:sp>
        <p:nvSpPr>
          <p:cNvPr id="16" name="Text 12"/>
          <p:cNvSpPr/>
          <p:nvPr/>
        </p:nvSpPr>
        <p:spPr>
          <a:xfrm>
            <a:off x="9483804" y="4639985"/>
            <a:ext cx="2011442" cy="550069"/>
          </a:xfrm>
          <a:prstGeom prst="rect">
            <a:avLst/>
          </a:prstGeom>
          <a:noFill/>
        </p:spPr>
        <p:txBody>
          <a:bodyPr wrap="square" rtlCol="0" anchor="t"/>
          <a:lstStyle/>
          <a:p>
            <a:pPr marL="0" indent="0">
              <a:lnSpc>
                <a:spcPts val="2165"/>
              </a:lnSpc>
              <a:buNone/>
            </a:pPr>
            <a:endParaRPr lang="en-US" sz="1730" dirty="0"/>
          </a:p>
        </p:txBody>
      </p:sp>
      <p:sp>
        <p:nvSpPr>
          <p:cNvPr id="17" name="Text 13"/>
          <p:cNvSpPr/>
          <p:nvPr/>
        </p:nvSpPr>
        <p:spPr>
          <a:xfrm>
            <a:off x="9483804" y="5308759"/>
            <a:ext cx="2011442" cy="1781651"/>
          </a:xfrm>
          <a:prstGeom prst="rect">
            <a:avLst/>
          </a:prstGeom>
          <a:noFill/>
        </p:spPr>
        <p:txBody>
          <a:bodyPr wrap="square" rtlCol="0" anchor="t"/>
          <a:lstStyle/>
          <a:p>
            <a:pPr marL="0" indent="0">
              <a:lnSpc>
                <a:spcPts val="2340"/>
              </a:lnSpc>
              <a:buNone/>
            </a:pPr>
            <a:endParaRPr lang="en-US" sz="1560" dirty="0"/>
          </a:p>
        </p:txBody>
      </p:sp>
      <p:sp>
        <p:nvSpPr>
          <p:cNvPr id="18" name="Text Box 17"/>
          <p:cNvSpPr txBox="1"/>
          <p:nvPr/>
        </p:nvSpPr>
        <p:spPr>
          <a:xfrm>
            <a:off x="179070" y="2615565"/>
            <a:ext cx="14451330" cy="768350"/>
          </a:xfrm>
          <a:prstGeom prst="rect">
            <a:avLst/>
          </a:prstGeom>
          <a:noFill/>
        </p:spPr>
        <p:txBody>
          <a:bodyPr wrap="square" rtlCol="0">
            <a:spAutoFit/>
          </a:bodyPr>
          <a:p>
            <a:r>
              <a:rPr lang="en-US" sz="4400" i="1">
                <a:solidFill>
                  <a:srgbClr val="00B0F0"/>
                </a:solidFill>
                <a:latin typeface="Times New Roman" panose="02020603050405020304" charset="0"/>
                <a:cs typeface="Times New Roman" panose="02020603050405020304" charset="0"/>
              </a:rPr>
              <a:t>The Power of Narrative in Communication</a:t>
            </a:r>
            <a:endParaRPr lang="en-US" sz="4400" i="1">
              <a:solidFill>
                <a:srgbClr val="00B0F0"/>
              </a:solidFill>
              <a:latin typeface="Times New Roman" panose="02020603050405020304" charset="0"/>
              <a:cs typeface="Times New Roman" panose="02020603050405020304" charset="0"/>
            </a:endParaRPr>
          </a:p>
        </p:txBody>
      </p:sp>
      <p:sp>
        <p:nvSpPr>
          <p:cNvPr id="19" name="Text Box 18"/>
          <p:cNvSpPr txBox="1"/>
          <p:nvPr/>
        </p:nvSpPr>
        <p:spPr>
          <a:xfrm>
            <a:off x="358775" y="3534410"/>
            <a:ext cx="13870940" cy="4399915"/>
          </a:xfrm>
          <a:prstGeom prst="rect">
            <a:avLst/>
          </a:prstGeom>
          <a:noFill/>
        </p:spPr>
        <p:txBody>
          <a:bodyPr wrap="square" rtlCol="0">
            <a:spAutoFit/>
          </a:bodyPr>
          <a:p>
            <a:r>
              <a:rPr lang="en-US" sz="2800">
                <a:solidFill>
                  <a:schemeClr val="bg1"/>
                </a:solidFill>
                <a:latin typeface="Times New Roman" panose="02020603050405020304" charset="0"/>
                <a:cs typeface="Times New Roman" panose="02020603050405020304" charset="0"/>
              </a:rPr>
              <a:t>1.Storytelling’s Role in Conveying Complex Ideas Simply:</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African storytelling is renowned for its ability to simplify complex concepts through the use of relatable characters, vivid imagery, and moral lessons. By breaking down intricate ideas into a narrative structure, storytelling makes it easier for the audience to grasp the core message and retain the information.</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2.Application in Marketing:</a:t>
            </a:r>
            <a:endParaRPr lang="en-US" sz="2800">
              <a:solidFill>
                <a:schemeClr val="bg1"/>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chemeClr val="bg1"/>
                </a:solidFill>
                <a:latin typeface="Times New Roman" panose="02020603050405020304" charset="0"/>
                <a:cs typeface="Times New Roman" panose="02020603050405020304" charset="0"/>
              </a:rPr>
              <a:t>African storytelling, with its rich tradition of using metaphor, allegory, and symbolism, offers valuable techniques for marketers looking to create compelling brand narratives. These stories can be used in advertising campaigns, social media content, and customer engagement strategies to differentiate the brand and resonate with the target audience.</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sp>
        <p:nvSpPr>
          <p:cNvPr id="4" name="Text 1"/>
          <p:cNvSpPr/>
          <p:nvPr/>
        </p:nvSpPr>
        <p:spPr>
          <a:xfrm>
            <a:off x="2624376" y="899517"/>
            <a:ext cx="9381649" cy="1234202"/>
          </a:xfrm>
          <a:prstGeom prst="rect">
            <a:avLst/>
          </a:prstGeom>
          <a:noFill/>
        </p:spPr>
        <p:txBody>
          <a:bodyPr wrap="square" rtlCol="0" anchor="t"/>
          <a:lstStyle/>
          <a:p>
            <a:pPr marL="0" indent="0">
              <a:lnSpc>
                <a:spcPts val="4860"/>
              </a:lnSpc>
              <a:buNone/>
            </a:pPr>
            <a:r>
              <a:rPr lang="en-US" sz="4800" i="1" dirty="0">
                <a:solidFill>
                  <a:srgbClr val="00B0F0"/>
                </a:solidFill>
                <a:latin typeface="Times New Roman" panose="02020603050405020304" charset="0"/>
                <a:cs typeface="Times New Roman" panose="02020603050405020304" charset="0"/>
              </a:rPr>
              <a:t> Ethical Lessons from African Stories</a:t>
            </a:r>
            <a:endParaRPr lang="en-US" sz="4800" i="1" dirty="0">
              <a:solidFill>
                <a:srgbClr val="00B0F0"/>
              </a:solidFill>
              <a:latin typeface="Times New Roman" panose="02020603050405020304" charset="0"/>
              <a:cs typeface="Times New Roman" panose="02020603050405020304" charset="0"/>
            </a:endParaRPr>
          </a:p>
        </p:txBody>
      </p:sp>
      <p:sp>
        <p:nvSpPr>
          <p:cNvPr id="5" name="Shape 2"/>
          <p:cNvSpPr/>
          <p:nvPr/>
        </p:nvSpPr>
        <p:spPr>
          <a:xfrm>
            <a:off x="2624455" y="2578100"/>
            <a:ext cx="4579620" cy="2487295"/>
          </a:xfrm>
          <a:prstGeom prst="roundRect">
            <a:avLst>
              <a:gd name="adj" fmla="val 17659"/>
            </a:avLst>
          </a:prstGeom>
          <a:solidFill>
            <a:srgbClr val="0A081B"/>
          </a:solidFill>
          <a:ln w="22860">
            <a:solidFill>
              <a:srgbClr val="E0E4E6"/>
            </a:solidFill>
            <a:prstDash val="solid"/>
          </a:ln>
        </p:spPr>
      </p:sp>
      <p:sp>
        <p:nvSpPr>
          <p:cNvPr id="6" name="Text 3"/>
          <p:cNvSpPr/>
          <p:nvPr/>
        </p:nvSpPr>
        <p:spPr>
          <a:xfrm>
            <a:off x="2869406" y="2823091"/>
            <a:ext cx="3274933" cy="308610"/>
          </a:xfrm>
          <a:prstGeom prst="rect">
            <a:avLst/>
          </a:prstGeom>
          <a:noFill/>
        </p:spPr>
        <p:txBody>
          <a:bodyPr wrap="none" rtlCol="0" anchor="t"/>
          <a:lstStyle/>
          <a:p>
            <a:pPr marL="0" indent="0" algn="l">
              <a:lnSpc>
                <a:spcPts val="2430"/>
              </a:lnSpc>
              <a:buNone/>
            </a:pPr>
            <a:r>
              <a:rPr lang="en-US" sz="1945" dirty="0">
                <a:solidFill>
                  <a:srgbClr val="FFFF00"/>
                </a:solidFill>
              </a:rPr>
              <a:t>Stories Teaching Integrity,consequences:</a:t>
            </a:r>
            <a:endParaRPr lang="en-US" sz="1945" dirty="0">
              <a:solidFill>
                <a:srgbClr val="FFFF00"/>
              </a:solidFill>
            </a:endParaRPr>
          </a:p>
        </p:txBody>
      </p:sp>
      <p:sp>
        <p:nvSpPr>
          <p:cNvPr id="7" name="Text 4"/>
          <p:cNvSpPr/>
          <p:nvPr/>
        </p:nvSpPr>
        <p:spPr>
          <a:xfrm>
            <a:off x="2869406" y="3264932"/>
            <a:ext cx="4089678" cy="999768"/>
          </a:xfrm>
          <a:prstGeom prst="rect">
            <a:avLst/>
          </a:prstGeom>
          <a:noFill/>
        </p:spPr>
        <p:txBody>
          <a:bodyPr wrap="square" rtlCol="0" anchor="t"/>
          <a:lstStyle/>
          <a:p>
            <a:pPr marL="0" indent="0">
              <a:lnSpc>
                <a:spcPts val="2625"/>
              </a:lnSpc>
              <a:buNone/>
            </a:pPr>
            <a:r>
              <a:rPr lang="en-US" sz="2000" dirty="0">
                <a:solidFill>
                  <a:schemeClr val="bg1"/>
                </a:solidFill>
              </a:rPr>
              <a:t>Many African folktales depict characters who face challenges or temptations, ultimately teaching the importance of honesty and ethical behavior.</a:t>
            </a:r>
            <a:endParaRPr lang="en-US" sz="2000" dirty="0">
              <a:solidFill>
                <a:schemeClr val="bg1"/>
              </a:solidFill>
            </a:endParaRPr>
          </a:p>
        </p:txBody>
      </p:sp>
      <p:sp>
        <p:nvSpPr>
          <p:cNvPr id="8" name="Shape 5"/>
          <p:cNvSpPr/>
          <p:nvPr/>
        </p:nvSpPr>
        <p:spPr>
          <a:xfrm>
            <a:off x="7426325" y="2578100"/>
            <a:ext cx="4579620" cy="2495550"/>
          </a:xfrm>
          <a:prstGeom prst="roundRect">
            <a:avLst>
              <a:gd name="adj" fmla="val 17659"/>
            </a:avLst>
          </a:prstGeom>
          <a:solidFill>
            <a:srgbClr val="0A081B"/>
          </a:solidFill>
          <a:ln w="22860">
            <a:solidFill>
              <a:srgbClr val="E0E4E6"/>
            </a:solidFill>
            <a:prstDash val="solid"/>
          </a:ln>
        </p:spPr>
      </p:sp>
      <p:sp>
        <p:nvSpPr>
          <p:cNvPr id="9" name="Text 6"/>
          <p:cNvSpPr/>
          <p:nvPr/>
        </p:nvSpPr>
        <p:spPr>
          <a:xfrm>
            <a:off x="7671316" y="2823091"/>
            <a:ext cx="2468880" cy="308610"/>
          </a:xfrm>
          <a:prstGeom prst="rect">
            <a:avLst/>
          </a:prstGeom>
          <a:noFill/>
        </p:spPr>
        <p:txBody>
          <a:bodyPr wrap="none" rtlCol="0" anchor="t"/>
          <a:lstStyle/>
          <a:p>
            <a:pPr marL="0" indent="0" algn="l">
              <a:lnSpc>
                <a:spcPts val="2430"/>
              </a:lnSpc>
              <a:buNone/>
            </a:pPr>
            <a:r>
              <a:rPr lang="en-US" sz="1945" dirty="0">
                <a:solidFill>
                  <a:srgbClr val="FFFF00"/>
                </a:solidFill>
                <a:latin typeface="Times New Roman" panose="02020603050405020304" charset="0"/>
                <a:cs typeface="Times New Roman" panose="02020603050405020304" charset="0"/>
              </a:rPr>
              <a:t>Application </a:t>
            </a:r>
            <a:r>
              <a:rPr lang="en-US" sz="1945" dirty="0">
                <a:solidFill>
                  <a:srgbClr val="FFFF00"/>
                </a:solidFill>
              </a:rPr>
              <a:t>in Business Decision-Making:</a:t>
            </a:r>
            <a:endParaRPr lang="en-US" sz="1945" dirty="0">
              <a:solidFill>
                <a:srgbClr val="FFFF00"/>
              </a:solidFill>
            </a:endParaRPr>
          </a:p>
        </p:txBody>
      </p:sp>
      <p:sp>
        <p:nvSpPr>
          <p:cNvPr id="10" name="Text 7"/>
          <p:cNvSpPr/>
          <p:nvPr/>
        </p:nvSpPr>
        <p:spPr>
          <a:xfrm>
            <a:off x="7671316" y="3264932"/>
            <a:ext cx="4089678" cy="1333024"/>
          </a:xfrm>
          <a:prstGeom prst="rect">
            <a:avLst/>
          </a:prstGeom>
          <a:noFill/>
        </p:spPr>
        <p:txBody>
          <a:bodyPr wrap="square" rtlCol="0" anchor="t"/>
          <a:lstStyle/>
          <a:p>
            <a:pPr marL="0" indent="0">
              <a:lnSpc>
                <a:spcPts val="2625"/>
              </a:lnSpc>
              <a:buNone/>
            </a:pPr>
            <a:r>
              <a:rPr lang="en-US" sz="2000" dirty="0">
                <a:solidFill>
                  <a:schemeClr val="bg1"/>
                </a:solidFill>
                <a:latin typeface="Times New Roman" panose="02020603050405020304" charset="0"/>
                <a:cs typeface="Times New Roman" panose="02020603050405020304" charset="0"/>
              </a:rPr>
              <a:t>African storytelling provides valuable insights into navigating these challenges by emphasizing the importance of ethical decision-making and accountability.</a:t>
            </a:r>
            <a:endParaRPr lang="en-US" sz="2000" dirty="0">
              <a:solidFill>
                <a:schemeClr val="bg1"/>
              </a:solidFill>
              <a:latin typeface="Times New Roman" panose="02020603050405020304" charset="0"/>
              <a:cs typeface="Times New Roman" panose="02020603050405020304" charset="0"/>
            </a:endParaRPr>
          </a:p>
        </p:txBody>
      </p:sp>
      <p:sp>
        <p:nvSpPr>
          <p:cNvPr id="11" name="Shape 8"/>
          <p:cNvSpPr/>
          <p:nvPr/>
        </p:nvSpPr>
        <p:spPr>
          <a:xfrm>
            <a:off x="2624455" y="5509260"/>
            <a:ext cx="4579620" cy="2387600"/>
          </a:xfrm>
          <a:prstGeom prst="roundRect">
            <a:avLst>
              <a:gd name="adj" fmla="val 17659"/>
            </a:avLst>
          </a:prstGeom>
          <a:solidFill>
            <a:srgbClr val="0A081B"/>
          </a:solidFill>
          <a:ln w="22860">
            <a:solidFill>
              <a:srgbClr val="E0E4E6"/>
            </a:solidFill>
            <a:prstDash val="solid"/>
          </a:ln>
        </p:spPr>
      </p:sp>
      <p:sp>
        <p:nvSpPr>
          <p:cNvPr id="12" name="Text 9"/>
          <p:cNvSpPr/>
          <p:nvPr/>
        </p:nvSpPr>
        <p:spPr>
          <a:xfrm>
            <a:off x="2869565" y="5618480"/>
            <a:ext cx="2468880" cy="484505"/>
          </a:xfrm>
          <a:prstGeom prst="rect">
            <a:avLst/>
          </a:prstGeom>
          <a:noFill/>
        </p:spPr>
        <p:txBody>
          <a:bodyPr wrap="none" rtlCol="0" anchor="t"/>
          <a:lstStyle/>
          <a:p>
            <a:pPr marL="0" indent="0" algn="l">
              <a:lnSpc>
                <a:spcPts val="2430"/>
              </a:lnSpc>
              <a:buNone/>
            </a:pPr>
            <a:r>
              <a:rPr lang="en-US" sz="1945" dirty="0">
                <a:solidFill>
                  <a:srgbClr val="FFFF00"/>
                </a:solidFill>
                <a:latin typeface="Times New Roman" panose="02020603050405020304" charset="0"/>
                <a:cs typeface="Times New Roman" panose="02020603050405020304" charset="0"/>
              </a:rPr>
              <a:t>Fostering a Culture of Ethical Awareness:</a:t>
            </a:r>
            <a:endParaRPr lang="en-US" sz="1945" dirty="0">
              <a:solidFill>
                <a:srgbClr val="FFFF00"/>
              </a:solidFill>
              <a:latin typeface="Times New Roman" panose="02020603050405020304" charset="0"/>
              <a:cs typeface="Times New Roman" panose="02020603050405020304" charset="0"/>
            </a:endParaRPr>
          </a:p>
        </p:txBody>
      </p:sp>
      <p:sp>
        <p:nvSpPr>
          <p:cNvPr id="13" name="Text 10"/>
          <p:cNvSpPr/>
          <p:nvPr/>
        </p:nvSpPr>
        <p:spPr>
          <a:xfrm>
            <a:off x="2869565" y="6102985"/>
            <a:ext cx="4089400" cy="981710"/>
          </a:xfrm>
          <a:prstGeom prst="rect">
            <a:avLst/>
          </a:prstGeom>
          <a:noFill/>
        </p:spPr>
        <p:txBody>
          <a:bodyPr wrap="square" rtlCol="0" anchor="t"/>
          <a:lstStyle/>
          <a:p>
            <a:pPr marL="0" indent="0">
              <a:lnSpc>
                <a:spcPts val="2625"/>
              </a:lnSpc>
              <a:buNone/>
            </a:pPr>
            <a:r>
              <a:rPr lang="en-US" sz="2000" dirty="0">
                <a:solidFill>
                  <a:schemeClr val="bg1"/>
                </a:solidFill>
                <a:latin typeface="Times New Roman" panose="02020603050405020304" charset="0"/>
                <a:cs typeface="Times New Roman" panose="02020603050405020304" charset="0"/>
              </a:rPr>
              <a:t>Integrating ethical lessons from African storytelling into organizational culture fosters an environment where ethical behavior is valued and prioritized.</a:t>
            </a:r>
            <a:endParaRPr lang="en-US" sz="2000" dirty="0">
              <a:solidFill>
                <a:schemeClr val="bg1"/>
              </a:solidFill>
              <a:latin typeface="Times New Roman" panose="02020603050405020304" charset="0"/>
              <a:cs typeface="Times New Roman" panose="02020603050405020304" charset="0"/>
            </a:endParaRPr>
          </a:p>
        </p:txBody>
      </p:sp>
      <p:sp>
        <p:nvSpPr>
          <p:cNvPr id="14" name="Shape 11"/>
          <p:cNvSpPr/>
          <p:nvPr/>
        </p:nvSpPr>
        <p:spPr>
          <a:xfrm>
            <a:off x="7426325" y="5509260"/>
            <a:ext cx="4579620" cy="2425065"/>
          </a:xfrm>
          <a:prstGeom prst="roundRect">
            <a:avLst>
              <a:gd name="adj" fmla="val 17659"/>
            </a:avLst>
          </a:prstGeom>
          <a:solidFill>
            <a:srgbClr val="0A081B"/>
          </a:solidFill>
          <a:ln w="22860">
            <a:solidFill>
              <a:srgbClr val="E0E4E6"/>
            </a:solidFill>
            <a:prstDash val="solid"/>
          </a:ln>
        </p:spPr>
      </p:sp>
      <p:sp>
        <p:nvSpPr>
          <p:cNvPr id="15" name="Text 12"/>
          <p:cNvSpPr/>
          <p:nvPr/>
        </p:nvSpPr>
        <p:spPr>
          <a:xfrm>
            <a:off x="7671435" y="5625465"/>
            <a:ext cx="2468880" cy="472440"/>
          </a:xfrm>
          <a:prstGeom prst="rect">
            <a:avLst/>
          </a:prstGeom>
          <a:noFill/>
        </p:spPr>
        <p:txBody>
          <a:bodyPr wrap="none" rtlCol="0" anchor="t"/>
          <a:lstStyle/>
          <a:p>
            <a:pPr marL="0" indent="0" algn="l">
              <a:lnSpc>
                <a:spcPts val="2430"/>
              </a:lnSpc>
              <a:buNone/>
            </a:pPr>
            <a:r>
              <a:rPr lang="en-US" sz="1945" dirty="0">
                <a:solidFill>
                  <a:srgbClr val="FFFF00"/>
                </a:solidFill>
                <a:latin typeface="Times New Roman" panose="02020603050405020304" charset="0"/>
                <a:cs typeface="Times New Roman" panose="02020603050405020304" charset="0"/>
              </a:rPr>
              <a:t>Application in IT Governance</a:t>
            </a:r>
            <a:endParaRPr lang="en-US" sz="1945" dirty="0">
              <a:solidFill>
                <a:srgbClr val="FFFF00"/>
              </a:solidFill>
              <a:latin typeface="Times New Roman" panose="02020603050405020304" charset="0"/>
              <a:cs typeface="Times New Roman" panose="02020603050405020304" charset="0"/>
            </a:endParaRPr>
          </a:p>
        </p:txBody>
      </p:sp>
      <p:sp>
        <p:nvSpPr>
          <p:cNvPr id="16" name="Text 13"/>
          <p:cNvSpPr/>
          <p:nvPr/>
        </p:nvSpPr>
        <p:spPr>
          <a:xfrm>
            <a:off x="7671435" y="6231255"/>
            <a:ext cx="4089400" cy="853440"/>
          </a:xfrm>
          <a:prstGeom prst="rect">
            <a:avLst/>
          </a:prstGeom>
          <a:noFill/>
        </p:spPr>
        <p:txBody>
          <a:bodyPr wrap="square" rtlCol="0" anchor="t"/>
          <a:lstStyle/>
          <a:p>
            <a:pPr marL="0" indent="0">
              <a:lnSpc>
                <a:spcPts val="2625"/>
              </a:lnSpc>
              <a:buNone/>
            </a:pPr>
            <a:r>
              <a:rPr lang="en-US" sz="2000" dirty="0">
                <a:solidFill>
                  <a:schemeClr val="bg1"/>
                </a:solidFill>
                <a:latin typeface="Times New Roman" panose="02020603050405020304" charset="0"/>
                <a:cs typeface="Times New Roman" panose="02020603050405020304" charset="0"/>
              </a:rPr>
              <a:t>African storytelling can inform IT governance by emphasizing ethical responsibilities regarding the development and use of technology</a:t>
            </a:r>
            <a:endParaRPr lang="en-US" sz="20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C:\Users\OPEN\Desktop\image_b317f7cf99.jpgimage_b317f7cf99"/>
          <p:cNvPicPr>
            <a:picLocks noChangeAspect="1"/>
          </p:cNvPicPr>
          <p:nvPr/>
        </p:nvPicPr>
        <p:blipFill>
          <a:blip r:embed="rId2"/>
          <a:srcRect l="30231" r="30231"/>
          <a:stretch>
            <a:fillRect/>
          </a:stretch>
        </p:blipFill>
        <p:spPr>
          <a:xfrm>
            <a:off x="10632440" y="0"/>
            <a:ext cx="4005580" cy="8229600"/>
          </a:xfrm>
          <a:prstGeom prst="rect">
            <a:avLst/>
          </a:prstGeom>
        </p:spPr>
      </p:pic>
      <p:sp>
        <p:nvSpPr>
          <p:cNvPr id="5" name="Text 1"/>
          <p:cNvSpPr/>
          <p:nvPr/>
        </p:nvSpPr>
        <p:spPr>
          <a:xfrm>
            <a:off x="833120" y="314325"/>
            <a:ext cx="9003665" cy="996950"/>
          </a:xfrm>
          <a:prstGeom prst="rect">
            <a:avLst/>
          </a:prstGeom>
          <a:noFill/>
        </p:spPr>
        <p:txBody>
          <a:bodyPr wrap="none" rtlCol="0" anchor="t"/>
          <a:lstStyle/>
          <a:p>
            <a:pPr marL="0" indent="0" algn="l">
              <a:lnSpc>
                <a:spcPts val="4860"/>
              </a:lnSpc>
              <a:buNone/>
            </a:pPr>
            <a:r>
              <a:rPr lang="en-US" sz="4400" i="1" dirty="0">
                <a:solidFill>
                  <a:srgbClr val="00B0F0"/>
                </a:solidFill>
              </a:rPr>
              <a:t>Integrating African Storytelling into BBIT</a:t>
            </a:r>
            <a:endParaRPr lang="en-US" sz="4400" i="1" dirty="0">
              <a:solidFill>
                <a:srgbClr val="00B0F0"/>
              </a:solidFill>
            </a:endParaRPr>
          </a:p>
        </p:txBody>
      </p:sp>
      <p:sp>
        <p:nvSpPr>
          <p:cNvPr id="8" name="Text 3"/>
          <p:cNvSpPr/>
          <p:nvPr/>
        </p:nvSpPr>
        <p:spPr>
          <a:xfrm>
            <a:off x="2277428" y="2587704"/>
            <a:ext cx="7862173" cy="666512"/>
          </a:xfrm>
          <a:prstGeom prst="rect">
            <a:avLst/>
          </a:prstGeom>
          <a:noFill/>
        </p:spPr>
        <p:txBody>
          <a:bodyPr wrap="square" rtlCol="0" anchor="t"/>
          <a:lstStyle/>
          <a:p>
            <a:pPr marL="0" indent="0" algn="l">
              <a:lnSpc>
                <a:spcPts val="2625"/>
              </a:lnSpc>
              <a:buNone/>
            </a:pPr>
            <a:endParaRPr lang="en-US" sz="1750" dirty="0"/>
          </a:p>
        </p:txBody>
      </p:sp>
      <p:sp>
        <p:nvSpPr>
          <p:cNvPr id="10" name="Text 4"/>
          <p:cNvSpPr/>
          <p:nvPr/>
        </p:nvSpPr>
        <p:spPr>
          <a:xfrm>
            <a:off x="2277428" y="3923348"/>
            <a:ext cx="2468880" cy="308610"/>
          </a:xfrm>
          <a:prstGeom prst="rect">
            <a:avLst/>
          </a:prstGeom>
          <a:noFill/>
        </p:spPr>
        <p:txBody>
          <a:bodyPr wrap="none" rtlCol="0" anchor="t"/>
          <a:lstStyle/>
          <a:p>
            <a:pPr marL="0" indent="0" algn="l">
              <a:lnSpc>
                <a:spcPts val="2430"/>
              </a:lnSpc>
              <a:buNone/>
            </a:pPr>
            <a:endParaRPr lang="en-US" sz="1945" dirty="0"/>
          </a:p>
        </p:txBody>
      </p:sp>
      <p:sp>
        <p:nvSpPr>
          <p:cNvPr id="14" name="Text 7"/>
          <p:cNvSpPr/>
          <p:nvPr/>
        </p:nvSpPr>
        <p:spPr>
          <a:xfrm>
            <a:off x="2277428" y="6142673"/>
            <a:ext cx="7862173" cy="666512"/>
          </a:xfrm>
          <a:prstGeom prst="rect">
            <a:avLst/>
          </a:prstGeom>
          <a:noFill/>
        </p:spPr>
        <p:txBody>
          <a:bodyPr wrap="square" rtlCol="0" anchor="t"/>
          <a:lstStyle/>
          <a:p>
            <a:pPr marL="0" indent="0" algn="l">
              <a:lnSpc>
                <a:spcPts val="2625"/>
              </a:lnSpc>
              <a:buNone/>
            </a:pPr>
            <a:endParaRPr lang="en-US" sz="1750" dirty="0"/>
          </a:p>
        </p:txBody>
      </p:sp>
      <p:sp>
        <p:nvSpPr>
          <p:cNvPr id="16" name="Text Box 15"/>
          <p:cNvSpPr txBox="1"/>
          <p:nvPr/>
        </p:nvSpPr>
        <p:spPr>
          <a:xfrm>
            <a:off x="659130" y="1316355"/>
            <a:ext cx="9973310" cy="6739255"/>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1.Enhancing Leadership Through Storytelling:</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Integrating African storytelling into Business and Information Technology (BBIT) can significantly enhance leadership styles and practices. Storytelling serves as a powerful tool for leaders to communicate their vision, values, and goals in a compelling manner.</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2.Fostering Innovation:</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The integration of African storytelling into BBIT can foster a culture of innovation by encouraging creative thinking and adaptability. Storytelling allows individuals to explore different narratives, challenge assumptions, and envision new possibilities.</a:t>
            </a:r>
            <a:endParaRPr lang="en-US" sz="2400">
              <a:solidFill>
                <a:schemeClr val="bg1"/>
              </a:solidFill>
              <a:latin typeface="Times New Roman" panose="02020603050405020304" charset="0"/>
              <a:cs typeface="Times New Roman" panose="02020603050405020304" charset="0"/>
            </a:endParaRPr>
          </a:p>
          <a:p>
            <a:endParaRPr lang="en-US" sz="2400">
              <a:solidFill>
                <a:schemeClr val="bg1"/>
              </a:solidFill>
              <a:latin typeface="Times New Roman" panose="02020603050405020304" charset="0"/>
              <a:cs typeface="Times New Roman" panose="02020603050405020304" charset="0"/>
            </a:endParaRPr>
          </a:p>
          <a:p>
            <a:r>
              <a:rPr lang="en-US" sz="2400">
                <a:solidFill>
                  <a:schemeClr val="bg1"/>
                </a:solidFill>
                <a:latin typeface="Times New Roman" panose="02020603050405020304" charset="0"/>
                <a:cs typeface="Times New Roman" panose="02020603050405020304" charset="0"/>
              </a:rPr>
              <a:t>3.Culturally Sensitive Solutions:</a:t>
            </a:r>
            <a:endParaRPr lang="en-US" sz="24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The principles of African storytelling emphasize the importance of understanding and respecting cultural contexts. By incorporating these principles into BBIT practices, professionals can develop technology solutions that are not only effective but also culturally sensitive and relevant to the communities they serve.</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Custom</PresentationFormat>
  <Paragraphs>65</Paragraphs>
  <Slides>6</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Spline Sans</vt:lpstr>
      <vt:lpstr>Segoe Print</vt:lpstr>
      <vt:lpstr>Spline Sans</vt:lpstr>
      <vt:lpstr>Spline Sans</vt:lpstr>
      <vt:lpstr>Barlow</vt:lpstr>
      <vt:lpstr>Barlow</vt:lpstr>
      <vt:lpstr>Barlow</vt:lpstr>
      <vt:lpstr>Calibri</vt:lpstr>
      <vt:lpstr>Microsoft YaHei</vt:lpstr>
      <vt:lpstr>Arial Unicode MS</vt:lpstr>
      <vt:lpstr>MingLiU-ExtB</vt:lpstr>
      <vt:lpstr>Times New Roman</vt:lpstr>
      <vt:lpstr>Wingdings</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OPEN</cp:lastModifiedBy>
  <cp:revision>3</cp:revision>
  <dcterms:created xsi:type="dcterms:W3CDTF">2024-06-06T09:17:00Z</dcterms:created>
  <dcterms:modified xsi:type="dcterms:W3CDTF">2024-08-09T17:06:33Z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10CDB650631C40C3871A2A95E8975EEB_13</vt:lpwstr>
  </property>
  <property fmtid="{D5CDD505-2E9C-101B-9397-08002B2CF9AE}" pid="3" name="KSOProductBuildVer">
    <vt:lpwstr>1033-12.2.0.17545</vt:lpwstr>
  </property>
</Properties>
</file>