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C:\Users\OPEN\Desktop\orange-robot-holding-chat-bubble-with-chatbot-text-3d-rendering-image-GF5JDE.jpgorange-robot-holding-chat-bubble-with-chatbot-text-3d-rendering-image-GF5JDE"/>
          <p:cNvPicPr>
            <a:picLocks noChangeAspect="1"/>
          </p:cNvPicPr>
          <p:nvPr/>
        </p:nvPicPr>
        <p:blipFill>
          <a:blip r:embed="rId3"/>
          <a:srcRect l="21617" r="21617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635" y="514350"/>
            <a:ext cx="7416165" cy="27355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8385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INTELLIGENT CUSTOMER SUPPORT CHATBOT FOR E-COMMERCE PLATFORMS</a:t>
            </a:r>
            <a:endParaRPr lang="en-US" sz="36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50437" y="4219694"/>
            <a:ext cx="7415927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Enhancing Customer Satisfaction through AI-Driven Solutions</a:t>
            </a:r>
            <a:endParaRPr lang="en-US" sz="4000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350437" y="609600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868716" y="6077545"/>
            <a:ext cx="4259461" cy="431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3200" b="1" i="1" dirty="0">
                <a:solidFill>
                  <a:schemeClr val="bg1"/>
                </a:solidFill>
                <a:latin typeface="Times New Roman" panose="02020603050405020304" charset="0"/>
                <a:ea typeface="Raleway" pitchFamily="34" charset="-122"/>
                <a:cs typeface="Times New Roman" panose="02020603050405020304" charset="0"/>
              </a:rPr>
              <a:t>by Rochelle Awuor</a:t>
            </a:r>
            <a:endParaRPr lang="en-US" sz="3200" b="1" i="1" dirty="0">
              <a:solidFill>
                <a:schemeClr val="bg1"/>
              </a:solidFill>
              <a:latin typeface="Times New Roman" panose="02020603050405020304" charset="0"/>
              <a:ea typeface="Raleway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3400"/>
              </a:lnSpc>
              <a:buNone/>
            </a:pPr>
            <a:r>
              <a:rPr lang="en-US" sz="3200" b="1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C027-01-1130/2021</a:t>
            </a:r>
            <a:endParaRPr lang="en-US" sz="3200" b="1" i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4" name="Text 1"/>
          <p:cNvSpPr/>
          <p:nvPr/>
        </p:nvSpPr>
        <p:spPr>
          <a:xfrm>
            <a:off x="864235" y="628650"/>
            <a:ext cx="10939780" cy="10318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C000"/>
                </a:solidFill>
              </a:rPr>
              <a:t>The e-commerce challenge</a:t>
            </a:r>
            <a:endParaRPr lang="en-US" sz="4860" dirty="0">
              <a:solidFill>
                <a:srgbClr val="FFC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864235" y="1645285"/>
            <a:ext cx="12902565" cy="65843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1.Rapid Growth of the E-Commerce Sector: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Increasing number of online shoppers and transactions.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Emergence of new platforms and marketplaces catering to diverse consumer needs.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2.Importance of Efficient and Personalized Customer Support: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Customer expectations have risen with the growth of e-commerce.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Quick and accurate responses are crucial for maintaining customer loyalty.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Personalized interactions increase customer satisfaction and repeat purchases.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3.Challenges Faced by Traditional Customer Support Systems: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High Inquiry Volumes: E-commerce platforms receive a large number of customer queries daily, overwhelming traditional support teams.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Long Wait Times: Manual handling of inquiries often results in delays, frustrating customers.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Inconsistent Service: Variability in responses due to human factors can lead to dissatisfaction and loss of trust.</a:t>
            </a:r>
            <a:endParaRPr lang="en-US" sz="24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64037" y="4323159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AE8625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258967" y="4955738"/>
            <a:ext cx="5755124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5" dirty="0"/>
          </a:p>
        </p:txBody>
      </p:sp>
      <p:sp>
        <p:nvSpPr>
          <p:cNvPr id="8" name="Text 5"/>
          <p:cNvSpPr/>
          <p:nvPr/>
        </p:nvSpPr>
        <p:spPr>
          <a:xfrm>
            <a:off x="1258967" y="5437108"/>
            <a:ext cx="5755124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5" dirty="0"/>
          </a:p>
        </p:txBody>
      </p:sp>
      <p:sp>
        <p:nvSpPr>
          <p:cNvPr id="9" name="Text 6"/>
          <p:cNvSpPr/>
          <p:nvPr/>
        </p:nvSpPr>
        <p:spPr>
          <a:xfrm>
            <a:off x="1258967" y="5918478"/>
            <a:ext cx="5755124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5" dirty="0"/>
          </a:p>
        </p:txBody>
      </p:sp>
      <p:sp>
        <p:nvSpPr>
          <p:cNvPr id="10" name="Text 7"/>
          <p:cNvSpPr/>
          <p:nvPr/>
        </p:nvSpPr>
        <p:spPr>
          <a:xfrm>
            <a:off x="1258967" y="6399848"/>
            <a:ext cx="5755124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5" dirty="0"/>
          </a:p>
        </p:txBody>
      </p:sp>
      <p:sp>
        <p:nvSpPr>
          <p:cNvPr id="11" name="Text 8"/>
          <p:cNvSpPr/>
          <p:nvPr/>
        </p:nvSpPr>
        <p:spPr>
          <a:xfrm>
            <a:off x="7623929" y="4323159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7623929" y="4955738"/>
            <a:ext cx="6150054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C:\Users\OPEN\Desktop\digital-chatbot-conversational-agents-robot-application-conversation-assistant-that-mimic-human-speech-hand-holding-smartphone-with-digital-ai-cha-2PNFM5Y.jpgdigital-chatbot-conversational-agents-robot-application-conversation-assistant-that-mimic-human-speech-hand-holding-smartphone-with-digital-ai-cha-2PNFM5Y"/>
          <p:cNvPicPr>
            <a:picLocks noChangeAspect="1"/>
          </p:cNvPicPr>
          <p:nvPr/>
        </p:nvPicPr>
        <p:blipFill>
          <a:blip r:embed="rId2"/>
          <a:srcRect l="24900" r="24900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3790" y="381000"/>
            <a:ext cx="5142865" cy="91630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975"/>
              </a:lnSpc>
              <a:buNone/>
            </a:pPr>
            <a:r>
              <a:rPr lang="en-US" sz="5400" dirty="0">
                <a:solidFill>
                  <a:srgbClr val="FFC000"/>
                </a:solidFill>
              </a:rPr>
              <a:t>The Rise of chatbots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6193790" y="1814830"/>
            <a:ext cx="7729220" cy="61353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  <p:sp>
        <p:nvSpPr>
          <p:cNvPr id="9" name="Text 5"/>
          <p:cNvSpPr/>
          <p:nvPr/>
        </p:nvSpPr>
        <p:spPr>
          <a:xfrm>
            <a:off x="6850737" y="3239691"/>
            <a:ext cx="2526863" cy="3157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endParaRPr lang="en-US" sz="1990" dirty="0"/>
          </a:p>
        </p:txBody>
      </p:sp>
      <p:sp>
        <p:nvSpPr>
          <p:cNvPr id="10" name="Text 6"/>
          <p:cNvSpPr/>
          <p:nvPr/>
        </p:nvSpPr>
        <p:spPr>
          <a:xfrm>
            <a:off x="6850737" y="3676650"/>
            <a:ext cx="7072193" cy="6467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  <p:sp>
        <p:nvSpPr>
          <p:cNvPr id="13" name="Text 9"/>
          <p:cNvSpPr/>
          <p:nvPr/>
        </p:nvSpPr>
        <p:spPr>
          <a:xfrm>
            <a:off x="6850737" y="4752856"/>
            <a:ext cx="2526863" cy="3157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endParaRPr lang="en-US" sz="1990" dirty="0"/>
          </a:p>
        </p:txBody>
      </p:sp>
      <p:sp>
        <p:nvSpPr>
          <p:cNvPr id="14" name="Text 10"/>
          <p:cNvSpPr/>
          <p:nvPr/>
        </p:nvSpPr>
        <p:spPr>
          <a:xfrm>
            <a:off x="6150610" y="1801495"/>
            <a:ext cx="7772400" cy="61487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  <p:sp>
        <p:nvSpPr>
          <p:cNvPr id="17" name="Text 13"/>
          <p:cNvSpPr/>
          <p:nvPr/>
        </p:nvSpPr>
        <p:spPr>
          <a:xfrm>
            <a:off x="6850737" y="6266021"/>
            <a:ext cx="2526863" cy="31575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endParaRPr lang="en-US" sz="1990" dirty="0"/>
          </a:p>
        </p:txBody>
      </p:sp>
      <p:sp>
        <p:nvSpPr>
          <p:cNvPr id="18" name="Text 14"/>
          <p:cNvSpPr/>
          <p:nvPr/>
        </p:nvSpPr>
        <p:spPr>
          <a:xfrm>
            <a:off x="6850737" y="6702981"/>
            <a:ext cx="7072193" cy="6467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45"/>
              </a:lnSpc>
              <a:buNone/>
            </a:pPr>
            <a:endParaRPr lang="en-US" sz="1590" dirty="0"/>
          </a:p>
        </p:txBody>
      </p:sp>
      <p:sp>
        <p:nvSpPr>
          <p:cNvPr id="19" name="Text Box 18"/>
          <p:cNvSpPr txBox="1"/>
          <p:nvPr/>
        </p:nvSpPr>
        <p:spPr>
          <a:xfrm>
            <a:off x="6175375" y="1297305"/>
            <a:ext cx="8114665" cy="5981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1.Emergence of Chatbots in the Early 2010s: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 of Chatbots: Chatbots began to be adopted widely by businesses around the early 2010s as part of their customer support strategy.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Adoption in E-Commerce: E-commerce platforms recognized the potential of chatbots to manage large volumes of inquiries efficiently, leading to their increased use.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2.Role of AI in Transforming Customer Service: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Natural Language Processing (NLP): AI advancements, particularly in NLP, have enabled chatbots to understand and process human language more effectively, making interactions more natural.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(ML): ML allows chatbots to learn from past interactions, improving their accuracy and relevance over time.</a:t>
            </a: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635" y="0"/>
            <a:ext cx="15750540" cy="8945245"/>
          </a:xfrm>
          <a:prstGeom prst="rect">
            <a:avLst/>
          </a:prstGeom>
          <a:solidFill>
            <a:srgbClr val="1B1C1D"/>
          </a:solidFill>
        </p:spPr>
      </p:sp>
      <p:sp>
        <p:nvSpPr>
          <p:cNvPr id="5" name="Text 1"/>
          <p:cNvSpPr/>
          <p:nvPr/>
        </p:nvSpPr>
        <p:spPr>
          <a:xfrm>
            <a:off x="6091238" y="475178"/>
            <a:ext cx="5755481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endParaRPr lang="en-US" sz="3400" dirty="0"/>
          </a:p>
        </p:txBody>
      </p:sp>
      <p:sp>
        <p:nvSpPr>
          <p:cNvPr id="6" name="Text 2"/>
          <p:cNvSpPr/>
          <p:nvPr/>
        </p:nvSpPr>
        <p:spPr>
          <a:xfrm>
            <a:off x="6091238" y="1274445"/>
            <a:ext cx="7934325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9" name="Text 5"/>
          <p:cNvSpPr/>
          <p:nvPr/>
        </p:nvSpPr>
        <p:spPr>
          <a:xfrm>
            <a:off x="11556563" y="2133124"/>
            <a:ext cx="229481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3" name="Text 9"/>
          <p:cNvSpPr/>
          <p:nvPr/>
        </p:nvSpPr>
        <p:spPr>
          <a:xfrm>
            <a:off x="11556563" y="2632115"/>
            <a:ext cx="2294811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5" name="Text 11"/>
          <p:cNvSpPr/>
          <p:nvPr/>
        </p:nvSpPr>
        <p:spPr>
          <a:xfrm>
            <a:off x="8912423" y="3684270"/>
            <a:ext cx="229100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9" name="Text 15"/>
          <p:cNvSpPr/>
          <p:nvPr/>
        </p:nvSpPr>
        <p:spPr>
          <a:xfrm>
            <a:off x="8912423" y="4459843"/>
            <a:ext cx="229100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0" name="Text 16"/>
          <p:cNvSpPr/>
          <p:nvPr/>
        </p:nvSpPr>
        <p:spPr>
          <a:xfrm>
            <a:off x="11556563" y="4459843"/>
            <a:ext cx="2294811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2" name="Text 18"/>
          <p:cNvSpPr/>
          <p:nvPr/>
        </p:nvSpPr>
        <p:spPr>
          <a:xfrm>
            <a:off x="8912423" y="5511998"/>
            <a:ext cx="229100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3" name="Text 19"/>
          <p:cNvSpPr/>
          <p:nvPr/>
        </p:nvSpPr>
        <p:spPr>
          <a:xfrm>
            <a:off x="11556563" y="5511998"/>
            <a:ext cx="2294811" cy="82974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5" name="Text 21"/>
          <p:cNvSpPr/>
          <p:nvPr/>
        </p:nvSpPr>
        <p:spPr>
          <a:xfrm>
            <a:off x="6264473" y="6564154"/>
            <a:ext cx="229481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8" name="Text 24"/>
          <p:cNvSpPr/>
          <p:nvPr/>
        </p:nvSpPr>
        <p:spPr>
          <a:xfrm>
            <a:off x="6264473" y="7616309"/>
            <a:ext cx="229481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29" name="Text 25"/>
          <p:cNvSpPr/>
          <p:nvPr/>
        </p:nvSpPr>
        <p:spPr>
          <a:xfrm>
            <a:off x="8912423" y="7616309"/>
            <a:ext cx="229100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30" name="Text 26"/>
          <p:cNvSpPr/>
          <p:nvPr/>
        </p:nvSpPr>
        <p:spPr>
          <a:xfrm>
            <a:off x="11556563" y="7616309"/>
            <a:ext cx="2294811" cy="11063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32" name="Text 28"/>
          <p:cNvSpPr/>
          <p:nvPr/>
        </p:nvSpPr>
        <p:spPr>
          <a:xfrm>
            <a:off x="6264473" y="8945047"/>
            <a:ext cx="229481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33" name="Text 29"/>
          <p:cNvSpPr/>
          <p:nvPr/>
        </p:nvSpPr>
        <p:spPr>
          <a:xfrm>
            <a:off x="8912423" y="8945047"/>
            <a:ext cx="2291001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34" name="Text 30"/>
          <p:cNvSpPr/>
          <p:nvPr/>
        </p:nvSpPr>
        <p:spPr>
          <a:xfrm>
            <a:off x="11556563" y="8945047"/>
            <a:ext cx="2294811" cy="13829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35" name="Text Box 34"/>
          <p:cNvSpPr txBox="1"/>
          <p:nvPr/>
        </p:nvSpPr>
        <p:spPr>
          <a:xfrm>
            <a:off x="598170" y="219075"/>
            <a:ext cx="13253085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solidFill>
                  <a:srgbClr val="FFC000"/>
                </a:solidFill>
              </a:rPr>
              <a:t>Chatbot Capabilities</a:t>
            </a:r>
            <a:r>
              <a:rPr lang="en-US"/>
              <a:t>s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638175" y="1073150"/>
            <a:ext cx="14170660" cy="963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chemeClr val="bg1"/>
                </a:solidFill>
              </a:rPr>
              <a:t>1.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Handles a Wide Range of Queries: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Product Information: The chatbot can provide detailed information about products, including specifications, availability, pricing, and comparisons, helping customers make informed purchasing decisions.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Order Tracking: Customers can inquire about the status of their orders, including shipping updates and estimated delivery dates, enhancing transparency and trust.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Troubleshooting: The chatbot assists customers with technical issues or product malfunctions, offering step-by-step solutions and guidance to resolve problems effectively.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Returns Processing: It streamlines the return process by providing instructions and requirements, making it easier for customers to initiate returns or exchanges.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2.Integration with the E-Commerce Platform's Database: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Real-Time Access to Data: By connecting to the e-commerce platform's database, the chatbot retrieves up-to-date information, ensuring that responses are accurate and relevant.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ü"/>
            </a:pP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Personalized Interactions: The integration allows the chatbot to access customer profiles, order histories, and preferences, enabling personalized recommendations and support based on individual user data.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03895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C:\Users\OPEN\Desktop\chatbot-vector-illustration-isometric-online-assistant-concept-isometric-bot-online-mobile-chatbot-support-chatting-2D7N9H3.jpgchatbot-vector-illustration-isometric-online-assistant-concept-isometric-bot-online-mobile-chatbot-support-chatting-2D7N9H3"/>
          <p:cNvPicPr>
            <a:picLocks noChangeAspect="1"/>
          </p:cNvPicPr>
          <p:nvPr/>
        </p:nvPicPr>
        <p:blipFill>
          <a:blip r:embed="rId2"/>
          <a:srcRect l="16965" r="16965"/>
          <a:stretch>
            <a:fillRect/>
          </a:stretch>
        </p:blipFill>
        <p:spPr>
          <a:xfrm>
            <a:off x="9144000" y="0"/>
            <a:ext cx="5486400" cy="83038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837" y="475178"/>
            <a:ext cx="6149459" cy="54006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4400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Benefits and impacts</a:t>
            </a:r>
            <a:endParaRPr lang="en-US" sz="4400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520" y="1274445"/>
            <a:ext cx="7934325" cy="69570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5" name="Text 8"/>
          <p:cNvSpPr/>
          <p:nvPr/>
        </p:nvSpPr>
        <p:spPr>
          <a:xfrm>
            <a:off x="1728073" y="5609868"/>
            <a:ext cx="6811089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endParaRPr lang="en-US" sz="1360" dirty="0"/>
          </a:p>
        </p:txBody>
      </p:sp>
      <p:sp>
        <p:nvSpPr>
          <p:cNvPr id="19" name="Text Box 18"/>
          <p:cNvSpPr txBox="1"/>
          <p:nvPr/>
        </p:nvSpPr>
        <p:spPr>
          <a:xfrm>
            <a:off x="938530" y="1372870"/>
            <a:ext cx="5416550" cy="686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bg1"/>
                </a:solidFill>
              </a:rPr>
              <a:t>1.Automation of Routine Tasks: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Efficiency Gains: Chatbots automate repetitive inquiries such as FAQs, order status requests, and basic troubleshooting, allowing for faster response times and freeing up resources.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Consistent Service Quality: Automation ensures that customers receive consistent answers to common questions, reducing the variability that can occur with human agents.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bg1"/>
                </a:solidFill>
              </a:rPr>
              <a:t>2.Instant, Personalized Assistance: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Immediate Response: Customers no longer need to wait in long queues for assistance; chatbots provide instant responses, improving overall satisfaction.</a:t>
            </a: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24/7 Availability: Chatbots operate around the clock, allowing customers to receive assistance at any time, which is particularly important for global e-commerce businesses.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</p:spPr>
      </p:sp>
      <p:pic>
        <p:nvPicPr>
          <p:cNvPr id="4" name="Image 1" descr="C:\Users\OPEN\Desktop\chatbot-conversation-person-using-online-customer-service-with-chat-bot-to-get-support-artificial-intelligence-and-crm-software-automation-technolog-2J38AY5.jpgchatbot-conversation-person-using-online-customer-service-with-chat-bot-to-get-support-artificial-intelligence-and-crm-software-automation-technolog-2J38AY5"/>
          <p:cNvPicPr>
            <a:picLocks noChangeAspect="1"/>
          </p:cNvPicPr>
          <p:nvPr/>
        </p:nvPicPr>
        <p:blipFill>
          <a:blip r:embed="rId2"/>
          <a:srcRect l="25486" r="2548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520" y="305435"/>
            <a:ext cx="6374765" cy="70040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255"/>
              </a:lnSpc>
              <a:buNone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Future developments</a:t>
            </a:r>
            <a:endParaRPr lang="en-US" sz="4000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604837" y="3092291"/>
            <a:ext cx="2160270" cy="26991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25"/>
              </a:lnSpc>
              <a:buNone/>
            </a:pPr>
            <a:endParaRPr lang="en-US" sz="1700" dirty="0"/>
          </a:p>
        </p:txBody>
      </p:sp>
      <p:sp>
        <p:nvSpPr>
          <p:cNvPr id="19" name="Text Box 18"/>
          <p:cNvSpPr txBox="1"/>
          <p:nvPr/>
        </p:nvSpPr>
        <p:spPr>
          <a:xfrm>
            <a:off x="659130" y="1057910"/>
            <a:ext cx="8154670" cy="710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</a:rPr>
              <a:t>1.Voice Interaction:</a:t>
            </a: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Hands-Free Convenience: Integrating voice interaction capabilities will allow customers to engage with the chatbot using voice commands, enhancing accessibility and ease of use.</a:t>
            </a:r>
            <a:endParaRPr lang="en-US" sz="24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Integration with Smart Devices: The chatbot can be designed to work with smart speakers and mobile devices, allowing users to get assistance while multitasking or on the go.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2.Multilingual Support:</a:t>
            </a: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Catering to Global Audiences: As e-commerce expands globally, offering multilingual support will enable businesses to reach a wider audience and improve customer satisfaction across different regions.</a:t>
            </a:r>
            <a:endParaRPr lang="en-US" sz="24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Cultural Sensitivity: Providing support in multiple languages allows the chatbot to better understand and respond to cultural nuances, improving the overall customer experience.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4483</Words>
  <Application>WPS Presentation</Application>
  <PresentationFormat>Custom</PresentationFormat>
  <Paragraphs>70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Raleway</vt:lpstr>
      <vt:lpstr>Prata</vt:lpstr>
      <vt:lpstr>Segoe Print</vt:lpstr>
      <vt:lpstr>Prata</vt:lpstr>
      <vt:lpstr>Prata</vt:lpstr>
      <vt:lpstr>Wingdings</vt:lpstr>
      <vt:lpstr>Microsoft YaHei</vt:lpstr>
      <vt:lpstr>Arial Unicode MS</vt:lpstr>
      <vt:lpstr>Calibri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OPEN</cp:lastModifiedBy>
  <cp:revision>4</cp:revision>
  <dcterms:created xsi:type="dcterms:W3CDTF">2024-07-09T14:30:00Z</dcterms:created>
  <dcterms:modified xsi:type="dcterms:W3CDTF">2024-08-09T23:29:19Z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5B2B7ABC800E4261821CB17FAB6121DA_13</vt:lpwstr>
  </property>
  <property fmtid="{D5CDD505-2E9C-101B-9397-08002B2CF9AE}" pid="3" name="KSOProductBuildVer">
    <vt:lpwstr>1033-12.2.0.17545</vt:lpwstr>
  </property>
</Properties>
</file>