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hyperlink" Target="https://gamma.app" TargetMode="External"/><Relationship Id="rId2" Type="http://schemas.openxmlformats.org/officeDocument/2006/relationships/image" Target="../media/image3.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p:spPr>
      </p:sp>
      <p:sp>
        <p:nvSpPr>
          <p:cNvPr id="5" name="Text 1"/>
          <p:cNvSpPr/>
          <p:nvPr/>
        </p:nvSpPr>
        <p:spPr>
          <a:xfrm>
            <a:off x="864235" y="472440"/>
            <a:ext cx="7416165" cy="2993390"/>
          </a:xfrm>
          <a:prstGeom prst="rect">
            <a:avLst/>
          </a:prstGeom>
          <a:noFill/>
        </p:spPr>
        <p:txBody>
          <a:bodyPr wrap="none" rtlCol="0" anchor="t"/>
          <a:lstStyle/>
          <a:p>
            <a:pPr marL="0" indent="0" algn="l">
              <a:lnSpc>
                <a:spcPts val="7620"/>
              </a:lnSpc>
              <a:buNone/>
            </a:pPr>
            <a:r>
              <a:rPr lang="en-US" sz="6095" dirty="0">
                <a:solidFill>
                  <a:srgbClr val="F5F0F0"/>
                </a:solidFill>
                <a:latin typeface="Times New Roman" panose="02020603050405020304" charset="0"/>
                <a:ea typeface="adonis-web" pitchFamily="34" charset="-122"/>
                <a:cs typeface="Times New Roman" panose="02020603050405020304" charset="0"/>
              </a:rPr>
              <a:t>REFLECTIONS OF</a:t>
            </a:r>
            <a:endParaRPr lang="en-US" sz="6095" dirty="0">
              <a:solidFill>
                <a:srgbClr val="F5F0F0"/>
              </a:solidFill>
              <a:latin typeface="Times New Roman" panose="02020603050405020304" charset="0"/>
              <a:ea typeface="adonis-web" pitchFamily="34" charset="-122"/>
              <a:cs typeface="Times New Roman" panose="02020603050405020304" charset="0"/>
            </a:endParaRPr>
          </a:p>
          <a:p>
            <a:pPr marL="0" indent="0" algn="l">
              <a:lnSpc>
                <a:spcPts val="7620"/>
              </a:lnSpc>
              <a:buNone/>
            </a:pPr>
            <a:r>
              <a:rPr lang="en-US" sz="6095" dirty="0">
                <a:solidFill>
                  <a:srgbClr val="F5F0F0"/>
                </a:solidFill>
                <a:latin typeface="Times New Roman" panose="02020603050405020304" charset="0"/>
                <a:ea typeface="adonis-web" pitchFamily="34" charset="-122"/>
                <a:cs typeface="Times New Roman" panose="02020603050405020304" charset="0"/>
              </a:rPr>
              <a:t> A JOURNEY:</a:t>
            </a:r>
            <a:endParaRPr lang="en-US" sz="6095" dirty="0">
              <a:solidFill>
                <a:srgbClr val="F5F0F0"/>
              </a:solidFill>
              <a:latin typeface="Times New Roman" panose="02020603050405020304" charset="0"/>
              <a:ea typeface="adonis-web" pitchFamily="34" charset="-122"/>
              <a:cs typeface="Times New Roman" panose="02020603050405020304" charset="0"/>
            </a:endParaRPr>
          </a:p>
          <a:p>
            <a:pPr marL="0" indent="0" algn="l">
              <a:lnSpc>
                <a:spcPts val="7620"/>
              </a:lnSpc>
              <a:buNone/>
            </a:pPr>
            <a:endParaRPr lang="en-US" sz="6095" dirty="0">
              <a:solidFill>
                <a:srgbClr val="F5F0F0"/>
              </a:solidFill>
              <a:latin typeface="Times New Roman" panose="02020603050405020304" charset="0"/>
              <a:ea typeface="adonis-web" pitchFamily="34" charset="-122"/>
              <a:cs typeface="Times New Roman" panose="02020603050405020304" charset="0"/>
            </a:endParaRPr>
          </a:p>
          <a:p>
            <a:pPr marL="0" indent="0" algn="l">
              <a:lnSpc>
                <a:spcPts val="7620"/>
              </a:lnSpc>
              <a:buNone/>
            </a:pPr>
            <a:r>
              <a:rPr lang="en-US" sz="6095" i="1" dirty="0">
                <a:solidFill>
                  <a:srgbClr val="F5F0F0"/>
                </a:solidFill>
                <a:latin typeface="Times New Roman" panose="02020603050405020304" charset="0"/>
                <a:ea typeface="adonis-web" pitchFamily="34" charset="-122"/>
                <a:cs typeface="Times New Roman" panose="02020603050405020304" charset="0"/>
              </a:rPr>
              <a:t>The Life and Career of</a:t>
            </a:r>
            <a:endParaRPr lang="en-US" sz="6095" i="1" dirty="0">
              <a:solidFill>
                <a:srgbClr val="F5F0F0"/>
              </a:solidFill>
              <a:latin typeface="Times New Roman" panose="02020603050405020304" charset="0"/>
              <a:ea typeface="adonis-web" pitchFamily="34" charset="-122"/>
              <a:cs typeface="Times New Roman" panose="02020603050405020304" charset="0"/>
            </a:endParaRPr>
          </a:p>
          <a:p>
            <a:pPr marL="0" indent="0" algn="l">
              <a:lnSpc>
                <a:spcPts val="7620"/>
              </a:lnSpc>
              <a:buNone/>
            </a:pPr>
            <a:r>
              <a:rPr lang="en-US" sz="6095" i="1" dirty="0">
                <a:solidFill>
                  <a:srgbClr val="F5F0F0"/>
                </a:solidFill>
                <a:latin typeface="Times New Roman" panose="02020603050405020304" charset="0"/>
                <a:ea typeface="adonis-web" pitchFamily="34" charset="-122"/>
                <a:cs typeface="Times New Roman" panose="02020603050405020304" charset="0"/>
              </a:rPr>
              <a:t> Rochelle Awuor </a:t>
            </a:r>
            <a:endParaRPr lang="en-US" sz="6095" i="1" dirty="0">
              <a:solidFill>
                <a:srgbClr val="F5F0F0"/>
              </a:solidFill>
              <a:latin typeface="Times New Roman" panose="02020603050405020304" charset="0"/>
              <a:ea typeface="adonis-web" pitchFamily="34" charset="-122"/>
              <a:cs typeface="Times New Roman" panose="02020603050405020304" charset="0"/>
            </a:endParaRPr>
          </a:p>
          <a:p>
            <a:pPr marL="0" indent="0">
              <a:lnSpc>
                <a:spcPts val="7620"/>
              </a:lnSpc>
              <a:buNone/>
            </a:pPr>
            <a:endParaRPr lang="en-US" sz="6095" i="1" dirty="0">
              <a:solidFill>
                <a:srgbClr val="F5F0F0"/>
              </a:solidFill>
              <a:latin typeface="Times New Roman" panose="02020603050405020304" charset="0"/>
              <a:ea typeface="adonis-web" pitchFamily="34" charset="-122"/>
              <a:cs typeface="Times New Roman" panose="02020603050405020304" charset="0"/>
            </a:endParaRPr>
          </a:p>
        </p:txBody>
      </p:sp>
      <p:sp>
        <p:nvSpPr>
          <p:cNvPr id="6" name="Text 2"/>
          <p:cNvSpPr/>
          <p:nvPr/>
        </p:nvSpPr>
        <p:spPr>
          <a:xfrm>
            <a:off x="864235" y="6510020"/>
            <a:ext cx="7416165" cy="609600"/>
          </a:xfrm>
          <a:prstGeom prst="rect">
            <a:avLst/>
          </a:prstGeom>
          <a:noFill/>
        </p:spPr>
        <p:txBody>
          <a:bodyPr wrap="square" rtlCol="0" anchor="t"/>
          <a:lstStyle/>
          <a:p>
            <a:pPr marL="0" indent="0">
              <a:lnSpc>
                <a:spcPts val="3110"/>
              </a:lnSpc>
              <a:buNone/>
            </a:pPr>
            <a:r>
              <a:rPr lang="en-US" sz="4000" i="1" dirty="0">
                <a:solidFill>
                  <a:schemeClr val="bg1"/>
                </a:solidFill>
                <a:latin typeface="Times New Roman" panose="02020603050405020304" charset="0"/>
                <a:cs typeface="Times New Roman" panose="02020603050405020304" charset="0"/>
              </a:rPr>
              <a:t>A Glimpse into My Life</a:t>
            </a:r>
            <a:endParaRPr lang="en-US" sz="4000" i="1" dirty="0">
              <a:solidFill>
                <a:schemeClr val="bg1"/>
              </a:solidFill>
              <a:latin typeface="Times New Roman" panose="02020603050405020304" charset="0"/>
              <a:cs typeface="Times New Roman" panose="02020603050405020304" charset="0"/>
            </a:endParaRPr>
          </a:p>
        </p:txBody>
      </p:sp>
      <p:sp>
        <p:nvSpPr>
          <p:cNvPr id="9" name="Text 4"/>
          <p:cNvSpPr/>
          <p:nvPr/>
        </p:nvSpPr>
        <p:spPr>
          <a:xfrm>
            <a:off x="1382395" y="6090920"/>
            <a:ext cx="4640580" cy="975995"/>
          </a:xfrm>
          <a:prstGeom prst="rect">
            <a:avLst/>
          </a:prstGeom>
          <a:noFill/>
        </p:spPr>
        <p:txBody>
          <a:bodyPr wrap="none" rtlCol="0" anchor="t"/>
          <a:lstStyle/>
          <a:p>
            <a:pPr marL="0" indent="0" algn="l">
              <a:lnSpc>
                <a:spcPts val="3400"/>
              </a:lnSpc>
              <a:buNone/>
            </a:pPr>
            <a:r>
              <a:rPr lang="en-US" sz="2430" b="1" dirty="0">
                <a:solidFill>
                  <a:srgbClr val="E2E6E9"/>
                </a:solidFill>
                <a:latin typeface="adonis-web" pitchFamily="34" charset="0"/>
                <a:ea typeface="adonis-web" pitchFamily="34" charset="-122"/>
                <a:cs typeface="adonis-web" pitchFamily="34" charset="-120"/>
              </a:rPr>
              <a:t> </a:t>
            </a:r>
            <a:endParaRPr lang="en-US" sz="2430" dirty="0"/>
          </a:p>
        </p:txBody>
      </p:sp>
      <p:pic>
        <p:nvPicPr>
          <p:cNvPr id="8" name="Picture 7" descr="C:\Users\OPEN\Desktop\WhatsApp Image 2024-08-09 at 04.28.52.jpegWhatsApp Image 2024-08-09 at 04.28.52"/>
          <p:cNvPicPr>
            <a:picLocks noChangeAspect="1"/>
          </p:cNvPicPr>
          <p:nvPr/>
        </p:nvPicPr>
        <p:blipFill>
          <a:blip r:embed="rId2"/>
          <a:srcRect l="24950" r="24950"/>
          <a:stretch>
            <a:fillRect/>
          </a:stretch>
        </p:blipFill>
        <p:spPr>
          <a:xfrm>
            <a:off x="9144001" y="0"/>
            <a:ext cx="5484257"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55635"/>
          </a:xfrm>
          <a:prstGeom prst="rect">
            <a:avLst/>
          </a:prstGeom>
          <a:solidFill>
            <a:srgbClr val="09151A">
              <a:alpha val="75000"/>
            </a:srgbClr>
          </a:solidFill>
        </p:spPr>
      </p:sp>
      <p:pic>
        <p:nvPicPr>
          <p:cNvPr id="4" name="Image 1" descr="C:\Users\OPEN\Desktop\street-scene-kisumu-kenya-C1D35J.jpgstreet-scene-kisumu-kenya-C1D35J"/>
          <p:cNvPicPr>
            <a:picLocks noChangeAspect="1"/>
          </p:cNvPicPr>
          <p:nvPr/>
        </p:nvPicPr>
        <p:blipFill>
          <a:blip r:embed="rId2"/>
          <a:srcRect l="27720" r="27720"/>
          <a:stretch>
            <a:fillRect/>
          </a:stretch>
        </p:blipFill>
        <p:spPr>
          <a:xfrm>
            <a:off x="0" y="0"/>
            <a:ext cx="5486400" cy="8229600"/>
          </a:xfrm>
          <a:prstGeom prst="rect">
            <a:avLst/>
          </a:prstGeom>
        </p:spPr>
      </p:pic>
      <p:sp>
        <p:nvSpPr>
          <p:cNvPr id="5" name="Text 1"/>
          <p:cNvSpPr/>
          <p:nvPr/>
        </p:nvSpPr>
        <p:spPr>
          <a:xfrm>
            <a:off x="6350437" y="1029653"/>
            <a:ext cx="5611058" cy="701397"/>
          </a:xfrm>
          <a:prstGeom prst="rect">
            <a:avLst/>
          </a:prstGeom>
          <a:noFill/>
        </p:spPr>
        <p:txBody>
          <a:bodyPr wrap="none" rtlCol="0" anchor="t"/>
          <a:lstStyle/>
          <a:p>
            <a:pPr marL="0" indent="0">
              <a:lnSpc>
                <a:spcPts val="5525"/>
              </a:lnSpc>
              <a:buNone/>
            </a:pPr>
            <a:endParaRPr lang="en-US" sz="4420" dirty="0"/>
          </a:p>
        </p:txBody>
      </p:sp>
      <p:sp>
        <p:nvSpPr>
          <p:cNvPr id="6" name="Text 2"/>
          <p:cNvSpPr/>
          <p:nvPr/>
        </p:nvSpPr>
        <p:spPr>
          <a:xfrm>
            <a:off x="6350437" y="2101334"/>
            <a:ext cx="7415927" cy="790099"/>
          </a:xfrm>
          <a:prstGeom prst="rect">
            <a:avLst/>
          </a:prstGeom>
          <a:noFill/>
        </p:spPr>
        <p:txBody>
          <a:bodyPr wrap="square" rtlCol="0" anchor="t"/>
          <a:lstStyle/>
          <a:p>
            <a:pPr marL="0" indent="0">
              <a:lnSpc>
                <a:spcPts val="3110"/>
              </a:lnSpc>
              <a:buNone/>
            </a:pPr>
            <a:endParaRPr lang="en-US" sz="1945" dirty="0"/>
          </a:p>
        </p:txBody>
      </p:sp>
      <p:sp>
        <p:nvSpPr>
          <p:cNvPr id="9" name="Text 5"/>
          <p:cNvSpPr/>
          <p:nvPr/>
        </p:nvSpPr>
        <p:spPr>
          <a:xfrm>
            <a:off x="6612493" y="3929896"/>
            <a:ext cx="6891814" cy="1185148"/>
          </a:xfrm>
          <a:prstGeom prst="rect">
            <a:avLst/>
          </a:prstGeom>
          <a:noFill/>
        </p:spPr>
        <p:txBody>
          <a:bodyPr wrap="square" rtlCol="0" anchor="t"/>
          <a:lstStyle/>
          <a:p>
            <a:pPr marL="0" indent="0">
              <a:lnSpc>
                <a:spcPts val="3110"/>
              </a:lnSpc>
              <a:buNone/>
            </a:pPr>
            <a:endParaRPr lang="en-US" sz="1945" dirty="0"/>
          </a:p>
        </p:txBody>
      </p:sp>
      <p:sp>
        <p:nvSpPr>
          <p:cNvPr id="11" name="Text 7"/>
          <p:cNvSpPr/>
          <p:nvPr/>
        </p:nvSpPr>
        <p:spPr>
          <a:xfrm>
            <a:off x="6612493" y="5885974"/>
            <a:ext cx="6891814" cy="1051917"/>
          </a:xfrm>
          <a:prstGeom prst="rect">
            <a:avLst/>
          </a:prstGeom>
          <a:noFill/>
        </p:spPr>
        <p:txBody>
          <a:bodyPr wrap="square" rtlCol="0" anchor="t"/>
          <a:lstStyle/>
          <a:p>
            <a:pPr marL="0" indent="0">
              <a:lnSpc>
                <a:spcPts val="2760"/>
              </a:lnSpc>
              <a:buNone/>
            </a:pPr>
            <a:endParaRPr lang="en-US" sz="2210" dirty="0"/>
          </a:p>
        </p:txBody>
      </p:sp>
      <p:pic>
        <p:nvPicPr>
          <p:cNvPr id="12"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3" name="Text Box 12"/>
          <p:cNvSpPr txBox="1"/>
          <p:nvPr/>
        </p:nvSpPr>
        <p:spPr>
          <a:xfrm>
            <a:off x="6275070" y="257175"/>
            <a:ext cx="7228840" cy="805815"/>
          </a:xfrm>
          <a:prstGeom prst="rect">
            <a:avLst/>
          </a:prstGeom>
          <a:noFill/>
        </p:spPr>
        <p:txBody>
          <a:bodyPr wrap="square" rtlCol="0">
            <a:noAutofit/>
          </a:bodyPr>
          <a:p>
            <a:r>
              <a:rPr lang="en-US" sz="4400" i="1">
                <a:solidFill>
                  <a:srgbClr val="00B050"/>
                </a:solidFill>
                <a:latin typeface="Times New Roman" panose="02020603050405020304" charset="0"/>
                <a:cs typeface="Times New Roman" panose="02020603050405020304" charset="0"/>
              </a:rPr>
              <a:t>Early Life and Background</a:t>
            </a:r>
            <a:endParaRPr lang="en-US" sz="4400" i="1">
              <a:solidFill>
                <a:srgbClr val="00B050"/>
              </a:solidFill>
              <a:latin typeface="Times New Roman" panose="02020603050405020304" charset="0"/>
              <a:cs typeface="Times New Roman" panose="02020603050405020304" charset="0"/>
            </a:endParaRPr>
          </a:p>
        </p:txBody>
      </p:sp>
      <p:sp>
        <p:nvSpPr>
          <p:cNvPr id="14" name="Text Box 13"/>
          <p:cNvSpPr txBox="1"/>
          <p:nvPr/>
        </p:nvSpPr>
        <p:spPr>
          <a:xfrm>
            <a:off x="6175375" y="1077595"/>
            <a:ext cx="7591425" cy="7663815"/>
          </a:xfrm>
          <a:prstGeom prst="rect">
            <a:avLst/>
          </a:prstGeom>
          <a:noFill/>
        </p:spPr>
        <p:txBody>
          <a:bodyPr wrap="square" rtlCol="0">
            <a:noAutofit/>
          </a:bodyPr>
          <a:p>
            <a:r>
              <a:rPr lang="en-US" sz="2800">
                <a:solidFill>
                  <a:schemeClr val="bg1"/>
                </a:solidFill>
                <a:latin typeface="Times New Roman" panose="02020603050405020304" charset="0"/>
                <a:cs typeface="Times New Roman" panose="02020603050405020304" charset="0"/>
              </a:rPr>
              <a:t>Childhood Beginnings:</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I was born in Kisumu County on 12</a:t>
            </a:r>
            <a:r>
              <a:rPr lang="en-US" sz="2800" baseline="30000">
                <a:solidFill>
                  <a:schemeClr val="bg1"/>
                </a:solidFill>
                <a:latin typeface="Times New Roman" panose="02020603050405020304" charset="0"/>
                <a:cs typeface="Times New Roman" panose="02020603050405020304" charset="0"/>
              </a:rPr>
              <a:t>th</a:t>
            </a:r>
            <a:r>
              <a:rPr lang="en-US" sz="2800">
                <a:solidFill>
                  <a:schemeClr val="bg1"/>
                </a:solidFill>
                <a:latin typeface="Times New Roman" panose="02020603050405020304" charset="0"/>
                <a:cs typeface="Times New Roman" panose="02020603050405020304" charset="0"/>
              </a:rPr>
              <a:t> May,2001 to Mr. George Ogeka and Ms Vivian Atieno Owango.</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Family Background:</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My family has always been my pillar of strength. My mother, in particular, played a significant role in shaping the person I am today.</a:t>
            </a:r>
            <a:endParaRPr lang="en-US" sz="2800">
              <a:solidFill>
                <a:schemeClr val="bg1"/>
              </a:solidFill>
              <a:latin typeface="Times New Roman" panose="02020603050405020304" charset="0"/>
              <a:cs typeface="Times New Roman" panose="02020603050405020304" charset="0"/>
            </a:endParaRPr>
          </a:p>
          <a:p>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Where I Was Raised:</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I was raised in a vibrant community in Kisumu county that was rich in culture and tradition. The neighborhood where I grew up was filled with people from diverse backgrounds.  </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p:spPr>
      </p:sp>
      <p:sp>
        <p:nvSpPr>
          <p:cNvPr id="5" name="Text 1"/>
          <p:cNvSpPr/>
          <p:nvPr/>
        </p:nvSpPr>
        <p:spPr>
          <a:xfrm>
            <a:off x="864235" y="360680"/>
            <a:ext cx="6754495" cy="881380"/>
          </a:xfrm>
          <a:prstGeom prst="rect">
            <a:avLst/>
          </a:prstGeom>
          <a:noFill/>
        </p:spPr>
        <p:txBody>
          <a:bodyPr wrap="none" rtlCol="0" anchor="t"/>
          <a:lstStyle/>
          <a:p>
            <a:pPr marL="0" indent="0" algn="l">
              <a:lnSpc>
                <a:spcPts val="5525"/>
              </a:lnSpc>
              <a:buNone/>
            </a:pPr>
            <a:r>
              <a:rPr lang="en-US" sz="4420" i="1" dirty="0">
                <a:solidFill>
                  <a:srgbClr val="00B050"/>
                </a:solidFill>
                <a:latin typeface="Times New Roman" panose="02020603050405020304" charset="0"/>
                <a:cs typeface="Times New Roman" panose="02020603050405020304" charset="0"/>
              </a:rPr>
              <a:t>Education and Academic Pursuits</a:t>
            </a:r>
            <a:endParaRPr lang="en-US" sz="4420" i="1" dirty="0">
              <a:solidFill>
                <a:srgbClr val="00B050"/>
              </a:solidFill>
              <a:latin typeface="Times New Roman" panose="02020603050405020304" charset="0"/>
              <a:cs typeface="Times New Roman" panose="02020603050405020304" charset="0"/>
            </a:endParaRPr>
          </a:p>
        </p:txBody>
      </p:sp>
      <p:sp>
        <p:nvSpPr>
          <p:cNvPr id="6" name="Text 2"/>
          <p:cNvSpPr/>
          <p:nvPr/>
        </p:nvSpPr>
        <p:spPr>
          <a:xfrm>
            <a:off x="864037" y="2031802"/>
            <a:ext cx="7415927" cy="1185148"/>
          </a:xfrm>
          <a:prstGeom prst="rect">
            <a:avLst/>
          </a:prstGeom>
          <a:noFill/>
        </p:spPr>
        <p:txBody>
          <a:bodyPr wrap="square" rtlCol="0" anchor="t"/>
          <a:lstStyle/>
          <a:p>
            <a:pPr marL="0" indent="0">
              <a:lnSpc>
                <a:spcPts val="3110"/>
              </a:lnSpc>
              <a:buNone/>
            </a:pPr>
            <a:endParaRPr lang="en-US" sz="1945" dirty="0"/>
          </a:p>
        </p:txBody>
      </p:sp>
      <p:sp>
        <p:nvSpPr>
          <p:cNvPr id="10" name="Text 6"/>
          <p:cNvSpPr/>
          <p:nvPr/>
        </p:nvSpPr>
        <p:spPr>
          <a:xfrm>
            <a:off x="1666280" y="4271010"/>
            <a:ext cx="6613684" cy="1185148"/>
          </a:xfrm>
          <a:prstGeom prst="rect">
            <a:avLst/>
          </a:prstGeom>
          <a:noFill/>
        </p:spPr>
        <p:txBody>
          <a:bodyPr wrap="square" rtlCol="0" anchor="t"/>
          <a:lstStyle/>
          <a:p>
            <a:pPr marL="0" indent="0">
              <a:lnSpc>
                <a:spcPts val="3110"/>
              </a:lnSpc>
              <a:buNone/>
            </a:pPr>
            <a:endParaRPr lang="en-US" sz="1945" dirty="0"/>
          </a:p>
        </p:txBody>
      </p:sp>
      <p:sp>
        <p:nvSpPr>
          <p:cNvPr id="14" name="Text 10"/>
          <p:cNvSpPr/>
          <p:nvPr/>
        </p:nvSpPr>
        <p:spPr>
          <a:xfrm>
            <a:off x="1666280" y="6479381"/>
            <a:ext cx="6613684" cy="790099"/>
          </a:xfrm>
          <a:prstGeom prst="rect">
            <a:avLst/>
          </a:prstGeom>
          <a:noFill/>
        </p:spPr>
        <p:txBody>
          <a:bodyPr wrap="square" rtlCol="0" anchor="t"/>
          <a:lstStyle/>
          <a:p>
            <a:pPr marL="0" indent="0">
              <a:lnSpc>
                <a:spcPts val="3110"/>
              </a:lnSpc>
              <a:buNone/>
            </a:pPr>
            <a:endParaRPr lang="en-US" sz="1945" dirty="0"/>
          </a:p>
        </p:txBody>
      </p:sp>
      <p:pic>
        <p:nvPicPr>
          <p:cNvPr id="15" name="Picture 14" descr="C:\Users\OPEN\Desktop\WhatsApp Image 2024-08-09 at 05.32.17.jpegWhatsApp Image 2024-08-09 at 05.32.17"/>
          <p:cNvPicPr>
            <a:picLocks noChangeAspect="1"/>
          </p:cNvPicPr>
          <p:nvPr/>
        </p:nvPicPr>
        <p:blipFill>
          <a:blip r:embed="rId2"/>
          <a:srcRect l="35035" r="35035"/>
          <a:stretch>
            <a:fillRect/>
          </a:stretch>
        </p:blipFill>
        <p:spPr>
          <a:xfrm>
            <a:off x="9126478" y="8096"/>
            <a:ext cx="5484257" cy="8229600"/>
          </a:xfrm>
          <a:prstGeom prst="rect">
            <a:avLst/>
          </a:prstGeom>
        </p:spPr>
      </p:pic>
      <p:sp>
        <p:nvSpPr>
          <p:cNvPr id="4" name="Text Box 3"/>
          <p:cNvSpPr txBox="1"/>
          <p:nvPr/>
        </p:nvSpPr>
        <p:spPr>
          <a:xfrm>
            <a:off x="739140" y="1299845"/>
            <a:ext cx="7894320" cy="7847330"/>
          </a:xfrm>
          <a:prstGeom prst="rect">
            <a:avLst/>
          </a:prstGeom>
          <a:noFill/>
        </p:spPr>
        <p:txBody>
          <a:bodyPr wrap="square" rtlCol="0">
            <a:spAutoFit/>
          </a:bodyPr>
          <a:p>
            <a:r>
              <a:rPr lang="en-US" sz="2800">
                <a:solidFill>
                  <a:schemeClr val="bg1"/>
                </a:solidFill>
                <a:latin typeface="Times New Roman" panose="02020603050405020304" charset="0"/>
                <a:cs typeface="Times New Roman" panose="02020603050405020304" charset="0"/>
              </a:rPr>
              <a:t>Primary and Secondary School Experiences:</a:t>
            </a:r>
            <a:endParaRPr lang="en-US" sz="2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Attended Golden Elites school in Kisumu and Star Sheikh Academy in Machakos while in primary school.</a:t>
            </a:r>
            <a:endParaRPr lang="en-US" sz="2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Joined St Mary’s Girls High school Igoji in Meru and finalized in St.Teresa Girls Secondary School in juja.</a:t>
            </a:r>
            <a:endParaRPr lang="en-US" sz="2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Developed a passion for drama, joining the drama club and showcasing acting talent.</a:t>
            </a:r>
            <a:endParaRPr lang="en-US" sz="2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Higher Education Journey:</a:t>
            </a:r>
            <a:endParaRPr lang="en-US" sz="2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Pursuing a Bachelor of Science in Business Information Technology (BBIT) at Dedan Kimathi University of Technology</a:t>
            </a:r>
            <a:endParaRPr lang="en-US" sz="2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Gained technical skills in programming, data analysis, and digital marketing.</a:t>
            </a:r>
            <a:endParaRPr lang="en-US" sz="2800">
              <a:solidFill>
                <a:schemeClr val="bg1"/>
              </a:solidFill>
              <a:latin typeface="Times New Roman" panose="02020603050405020304" charset="0"/>
              <a:cs typeface="Times New Roman" panose="02020603050405020304" charset="0"/>
            </a:endParaRPr>
          </a:p>
          <a:p>
            <a:endParaRPr lang="en-US" sz="280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p:spPr>
      </p:sp>
      <p:sp>
        <p:nvSpPr>
          <p:cNvPr id="6" name="Text 2"/>
          <p:cNvSpPr/>
          <p:nvPr/>
        </p:nvSpPr>
        <p:spPr>
          <a:xfrm>
            <a:off x="633532" y="1975009"/>
            <a:ext cx="7876937" cy="868680"/>
          </a:xfrm>
          <a:prstGeom prst="rect">
            <a:avLst/>
          </a:prstGeom>
          <a:noFill/>
        </p:spPr>
        <p:txBody>
          <a:bodyPr wrap="square" rtlCol="0" anchor="t"/>
          <a:lstStyle/>
          <a:p>
            <a:pPr marL="0" indent="0">
              <a:lnSpc>
                <a:spcPts val="2280"/>
              </a:lnSpc>
              <a:buNone/>
            </a:pPr>
            <a:endParaRPr lang="en-US" sz="1425" dirty="0"/>
          </a:p>
        </p:txBody>
      </p:sp>
      <p:sp>
        <p:nvSpPr>
          <p:cNvPr id="22" name="Text 18"/>
          <p:cNvSpPr/>
          <p:nvPr/>
        </p:nvSpPr>
        <p:spPr>
          <a:xfrm>
            <a:off x="1900476" y="6280071"/>
            <a:ext cx="6609993" cy="579120"/>
          </a:xfrm>
          <a:prstGeom prst="rect">
            <a:avLst/>
          </a:prstGeom>
          <a:noFill/>
        </p:spPr>
        <p:txBody>
          <a:bodyPr wrap="square" rtlCol="0" anchor="t"/>
          <a:lstStyle/>
          <a:p>
            <a:pPr marL="0" indent="0" algn="l">
              <a:lnSpc>
                <a:spcPts val="2280"/>
              </a:lnSpc>
              <a:buNone/>
            </a:pPr>
            <a:endParaRPr lang="en-US" sz="1425" dirty="0"/>
          </a:p>
        </p:txBody>
      </p:sp>
      <p:pic>
        <p:nvPicPr>
          <p:cNvPr id="23" name="Picture 22" descr="C:\Users\OPEN\Desktop\WhatsApp Image 2024-08-09 at 05.38.46.jpegWhatsApp Image 2024-08-09 at 05.38.46"/>
          <p:cNvPicPr>
            <a:picLocks noChangeAspect="1"/>
          </p:cNvPicPr>
          <p:nvPr/>
        </p:nvPicPr>
        <p:blipFill>
          <a:blip r:embed="rId2"/>
          <a:srcRect l="12688" r="12688"/>
          <a:stretch>
            <a:fillRect/>
          </a:stretch>
        </p:blipFill>
        <p:spPr>
          <a:xfrm>
            <a:off x="8945880" y="-635"/>
            <a:ext cx="5709285" cy="8242935"/>
          </a:xfrm>
          <a:prstGeom prst="rect">
            <a:avLst/>
          </a:prstGeom>
        </p:spPr>
      </p:pic>
      <p:sp>
        <p:nvSpPr>
          <p:cNvPr id="4" name="Text Box 3"/>
          <p:cNvSpPr txBox="1"/>
          <p:nvPr/>
        </p:nvSpPr>
        <p:spPr>
          <a:xfrm>
            <a:off x="319405" y="142240"/>
            <a:ext cx="7394575" cy="823595"/>
          </a:xfrm>
          <a:prstGeom prst="rect">
            <a:avLst/>
          </a:prstGeom>
          <a:noFill/>
        </p:spPr>
        <p:txBody>
          <a:bodyPr wrap="square" rtlCol="0">
            <a:noAutofit/>
          </a:bodyPr>
          <a:p>
            <a:r>
              <a:rPr lang="en-US" sz="4400" i="1">
                <a:solidFill>
                  <a:srgbClr val="00B050"/>
                </a:solidFill>
                <a:latin typeface="Times New Roman" panose="02020603050405020304" charset="0"/>
                <a:cs typeface="Times New Roman" panose="02020603050405020304" charset="0"/>
              </a:rPr>
              <a:t>Professional Journey</a:t>
            </a:r>
            <a:endParaRPr lang="en-US" sz="4400" i="1">
              <a:solidFill>
                <a:srgbClr val="00B050"/>
              </a:solidFill>
              <a:latin typeface="Times New Roman" panose="02020603050405020304" charset="0"/>
              <a:cs typeface="Times New Roman" panose="02020603050405020304" charset="0"/>
            </a:endParaRPr>
          </a:p>
        </p:txBody>
      </p:sp>
      <p:sp>
        <p:nvSpPr>
          <p:cNvPr id="24" name="Text Box 23"/>
          <p:cNvSpPr txBox="1"/>
          <p:nvPr/>
        </p:nvSpPr>
        <p:spPr>
          <a:xfrm>
            <a:off x="398780" y="974090"/>
            <a:ext cx="8111490" cy="7820025"/>
          </a:xfrm>
          <a:prstGeom prst="rect">
            <a:avLst/>
          </a:prstGeom>
          <a:noFill/>
        </p:spPr>
        <p:txBody>
          <a:bodyPr wrap="square" rtlCol="0">
            <a:noAutofit/>
          </a:bodyPr>
          <a:p>
            <a:r>
              <a:rPr lang="en-US" sz="2400">
                <a:solidFill>
                  <a:schemeClr val="bg1"/>
                </a:solidFill>
                <a:latin typeface="Times New Roman" panose="02020603050405020304" charset="0"/>
                <a:cs typeface="Times New Roman" panose="02020603050405020304" charset="0"/>
              </a:rPr>
              <a:t>Early Work Experiences:</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Gained valuable experience at CIC Insurance as a Financial Advisor, enhancing client communication and financial planning skills.</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Worked at Mwalimu Sacco, focusing on record documentation, which improved organizational skills and attention to detail.</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Key Milestones:</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Transitioned into the BBIT field, blending business knowledge with technological expertise.</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Achieved proficiency in programming and networking, laying a strong foundation for future IT endeavors.</a:t>
            </a:r>
            <a:endParaRPr lang="en-US" sz="240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Professional Growth:</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Dedicated to growth and excellence, leveraging a combination of financial advisory and IT skills to make meaningful contributions in cross-disciplinary roles.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09151A">
              <a:alpha val="75000"/>
            </a:srgbClr>
          </a:solidFill>
        </p:spPr>
      </p:sp>
      <p:sp>
        <p:nvSpPr>
          <p:cNvPr id="5" name="Text 1"/>
          <p:cNvSpPr/>
          <p:nvPr/>
        </p:nvSpPr>
        <p:spPr>
          <a:xfrm>
            <a:off x="862489" y="677585"/>
            <a:ext cx="6265545" cy="700088"/>
          </a:xfrm>
          <a:prstGeom prst="rect">
            <a:avLst/>
          </a:prstGeom>
          <a:noFill/>
        </p:spPr>
        <p:txBody>
          <a:bodyPr wrap="none" rtlCol="0" anchor="t"/>
          <a:lstStyle/>
          <a:p>
            <a:pPr marL="0" indent="0">
              <a:lnSpc>
                <a:spcPts val="5515"/>
              </a:lnSpc>
              <a:buNone/>
            </a:pPr>
            <a:endParaRPr lang="en-US" sz="4410" dirty="0"/>
          </a:p>
        </p:txBody>
      </p:sp>
      <p:sp>
        <p:nvSpPr>
          <p:cNvPr id="6" name="Text 2"/>
          <p:cNvSpPr/>
          <p:nvPr/>
        </p:nvSpPr>
        <p:spPr>
          <a:xfrm>
            <a:off x="862489" y="1747242"/>
            <a:ext cx="7419023" cy="1183005"/>
          </a:xfrm>
          <a:prstGeom prst="rect">
            <a:avLst/>
          </a:prstGeom>
          <a:noFill/>
        </p:spPr>
        <p:txBody>
          <a:bodyPr wrap="square" rtlCol="0" anchor="t"/>
          <a:lstStyle/>
          <a:p>
            <a:pPr marL="0" indent="0">
              <a:lnSpc>
                <a:spcPts val="3105"/>
              </a:lnSpc>
              <a:buNone/>
            </a:pPr>
            <a:endParaRPr lang="en-US" sz="1940" dirty="0"/>
          </a:p>
        </p:txBody>
      </p:sp>
      <p:sp>
        <p:nvSpPr>
          <p:cNvPr id="9" name="Text 4"/>
          <p:cNvSpPr/>
          <p:nvPr/>
        </p:nvSpPr>
        <p:spPr>
          <a:xfrm>
            <a:off x="2464118" y="3951565"/>
            <a:ext cx="5817394" cy="1183005"/>
          </a:xfrm>
          <a:prstGeom prst="rect">
            <a:avLst/>
          </a:prstGeom>
          <a:noFill/>
        </p:spPr>
        <p:txBody>
          <a:bodyPr wrap="square" rtlCol="0" anchor="t"/>
          <a:lstStyle/>
          <a:p>
            <a:pPr marL="0" indent="0" algn="l">
              <a:lnSpc>
                <a:spcPts val="3105"/>
              </a:lnSpc>
              <a:buNone/>
            </a:pPr>
            <a:endParaRPr lang="en-US" sz="1940" dirty="0"/>
          </a:p>
        </p:txBody>
      </p:sp>
      <p:sp>
        <p:nvSpPr>
          <p:cNvPr id="11" name="Text 5"/>
          <p:cNvSpPr/>
          <p:nvPr/>
        </p:nvSpPr>
        <p:spPr>
          <a:xfrm>
            <a:off x="2464118" y="5627251"/>
            <a:ext cx="2800350" cy="350044"/>
          </a:xfrm>
          <a:prstGeom prst="rect">
            <a:avLst/>
          </a:prstGeom>
          <a:noFill/>
        </p:spPr>
        <p:txBody>
          <a:bodyPr wrap="none" rtlCol="0" anchor="t"/>
          <a:lstStyle/>
          <a:p>
            <a:pPr marL="0" indent="0" algn="l">
              <a:lnSpc>
                <a:spcPts val="2755"/>
              </a:lnSpc>
              <a:buNone/>
            </a:pPr>
            <a:endParaRPr lang="en-US" sz="2205" dirty="0"/>
          </a:p>
        </p:txBody>
      </p:sp>
      <p:sp>
        <p:nvSpPr>
          <p:cNvPr id="12" name="Text 6"/>
          <p:cNvSpPr/>
          <p:nvPr/>
        </p:nvSpPr>
        <p:spPr>
          <a:xfrm>
            <a:off x="2464118" y="6125051"/>
            <a:ext cx="5817394" cy="1183005"/>
          </a:xfrm>
          <a:prstGeom prst="rect">
            <a:avLst/>
          </a:prstGeom>
          <a:noFill/>
        </p:spPr>
        <p:txBody>
          <a:bodyPr wrap="square" rtlCol="0" anchor="t"/>
          <a:lstStyle/>
          <a:p>
            <a:pPr marL="0" indent="0" algn="l">
              <a:lnSpc>
                <a:spcPts val="3105"/>
              </a:lnSpc>
              <a:buNone/>
            </a:pPr>
            <a:endParaRPr lang="en-US" sz="1940" dirty="0"/>
          </a:p>
        </p:txBody>
      </p:sp>
      <p:pic>
        <p:nvPicPr>
          <p:cNvPr id="13" name="Picture 12" descr="C:\Users\OPEN\Desktop\WhatsApp Image 2024-08-09 at 04.25.32.jpegWhatsApp Image 2024-08-09 at 04.25.32"/>
          <p:cNvPicPr>
            <a:picLocks noChangeAspect="1"/>
          </p:cNvPicPr>
          <p:nvPr/>
        </p:nvPicPr>
        <p:blipFill>
          <a:blip r:embed="rId2"/>
          <a:srcRect t="13291" b="13291"/>
          <a:stretch>
            <a:fillRect/>
          </a:stretch>
        </p:blipFill>
        <p:spPr>
          <a:xfrm>
            <a:off x="9585434" y="-1"/>
            <a:ext cx="5044966" cy="8231981"/>
          </a:xfrm>
          <a:prstGeom prst="rect">
            <a:avLst/>
          </a:prstGeom>
        </p:spPr>
      </p:pic>
      <p:sp>
        <p:nvSpPr>
          <p:cNvPr id="4" name="Text Box 3"/>
          <p:cNvSpPr txBox="1"/>
          <p:nvPr/>
        </p:nvSpPr>
        <p:spPr>
          <a:xfrm>
            <a:off x="299085" y="398145"/>
            <a:ext cx="8534400" cy="768350"/>
          </a:xfrm>
          <a:prstGeom prst="rect">
            <a:avLst/>
          </a:prstGeom>
          <a:noFill/>
        </p:spPr>
        <p:txBody>
          <a:bodyPr wrap="square" rtlCol="0">
            <a:spAutoFit/>
          </a:bodyPr>
          <a:p>
            <a:r>
              <a:rPr lang="en-US" sz="4400" i="1">
                <a:solidFill>
                  <a:srgbClr val="00B050"/>
                </a:solidFill>
                <a:latin typeface="Times New Roman" panose="02020603050405020304" charset="0"/>
                <a:cs typeface="Times New Roman" panose="02020603050405020304" charset="0"/>
              </a:rPr>
              <a:t>Personal Interests and Hobbies</a:t>
            </a:r>
            <a:endParaRPr lang="en-US" sz="4400" i="1">
              <a:solidFill>
                <a:srgbClr val="00B050"/>
              </a:solidFill>
              <a:latin typeface="Times New Roman" panose="02020603050405020304" charset="0"/>
              <a:cs typeface="Times New Roman" panose="02020603050405020304" charset="0"/>
            </a:endParaRPr>
          </a:p>
        </p:txBody>
      </p:sp>
      <p:sp>
        <p:nvSpPr>
          <p:cNvPr id="14" name="Text Box 13"/>
          <p:cNvSpPr txBox="1"/>
          <p:nvPr/>
        </p:nvSpPr>
        <p:spPr>
          <a:xfrm>
            <a:off x="438785" y="1277620"/>
            <a:ext cx="8694420" cy="6554470"/>
          </a:xfrm>
          <a:prstGeom prst="rect">
            <a:avLst/>
          </a:prstGeom>
          <a:noFill/>
        </p:spPr>
        <p:txBody>
          <a:bodyPr wrap="square" rtlCol="0">
            <a:spAutoFit/>
          </a:bodyPr>
          <a:p>
            <a:r>
              <a:rPr lang="en-US" sz="2800">
                <a:solidFill>
                  <a:schemeClr val="bg1"/>
                </a:solidFill>
                <a:latin typeface="Times New Roman" panose="02020603050405020304" charset="0"/>
                <a:cs typeface="Times New Roman" panose="02020603050405020304" charset="0"/>
              </a:rPr>
              <a:t>Love for Reading:</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Nurtured by my mother with storybooks in childhood.</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Fostered a lasting love for literature.</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Enhanced knowledge and communication skills.</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Acting and Drama:</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Creative outlet initiated in secondary school drama club.</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Developed self-expression and public speaking confidence.</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Reached finals in a school drama competition.</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Cooking:</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Cherished hobby focused on experimenting with flavors.</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Creating joyful dishes for family and friends.</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A therapeutic way to express love and care.</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p:spPr>
      </p:sp>
      <p:sp>
        <p:nvSpPr>
          <p:cNvPr id="4" name="Text 1"/>
          <p:cNvSpPr/>
          <p:nvPr/>
        </p:nvSpPr>
        <p:spPr>
          <a:xfrm>
            <a:off x="1184910" y="410210"/>
            <a:ext cx="9878695" cy="1072515"/>
          </a:xfrm>
          <a:prstGeom prst="rect">
            <a:avLst/>
          </a:prstGeom>
          <a:noFill/>
        </p:spPr>
        <p:txBody>
          <a:bodyPr wrap="none" rtlCol="0" anchor="t"/>
          <a:lstStyle/>
          <a:p>
            <a:pPr marL="0" indent="0">
              <a:lnSpc>
                <a:spcPts val="5525"/>
              </a:lnSpc>
              <a:buNone/>
            </a:pPr>
            <a:endParaRPr lang="en-US" sz="4420" dirty="0"/>
          </a:p>
        </p:txBody>
      </p:sp>
      <p:sp>
        <p:nvSpPr>
          <p:cNvPr id="5" name="Text 2"/>
          <p:cNvSpPr/>
          <p:nvPr/>
        </p:nvSpPr>
        <p:spPr>
          <a:xfrm>
            <a:off x="1185029" y="2855119"/>
            <a:ext cx="12260223" cy="790099"/>
          </a:xfrm>
          <a:prstGeom prst="rect">
            <a:avLst/>
          </a:prstGeom>
          <a:noFill/>
        </p:spPr>
        <p:txBody>
          <a:bodyPr wrap="square" rtlCol="0" anchor="t"/>
          <a:lstStyle/>
          <a:p>
            <a:pPr marL="0" indent="0">
              <a:lnSpc>
                <a:spcPts val="3110"/>
              </a:lnSpc>
              <a:buNone/>
            </a:pPr>
            <a:endParaRPr lang="en-US" sz="1945" dirty="0"/>
          </a:p>
        </p:txBody>
      </p:sp>
      <p:sp>
        <p:nvSpPr>
          <p:cNvPr id="7" name="Text 4"/>
          <p:cNvSpPr/>
          <p:nvPr/>
        </p:nvSpPr>
        <p:spPr>
          <a:xfrm>
            <a:off x="1185029" y="4767143"/>
            <a:ext cx="5828943" cy="1580198"/>
          </a:xfrm>
          <a:prstGeom prst="rect">
            <a:avLst/>
          </a:prstGeom>
          <a:noFill/>
        </p:spPr>
        <p:txBody>
          <a:bodyPr wrap="square" rtlCol="0" anchor="t"/>
          <a:lstStyle/>
          <a:p>
            <a:pPr marL="0" indent="0">
              <a:lnSpc>
                <a:spcPts val="3110"/>
              </a:lnSpc>
              <a:buNone/>
            </a:pPr>
            <a:endParaRPr lang="en-US" sz="1945" dirty="0"/>
          </a:p>
        </p:txBody>
      </p:sp>
      <p:sp>
        <p:nvSpPr>
          <p:cNvPr id="9" name="Text 6"/>
          <p:cNvSpPr/>
          <p:nvPr/>
        </p:nvSpPr>
        <p:spPr>
          <a:xfrm>
            <a:off x="7623810" y="4767143"/>
            <a:ext cx="5828943" cy="1185148"/>
          </a:xfrm>
          <a:prstGeom prst="rect">
            <a:avLst/>
          </a:prstGeom>
          <a:noFill/>
        </p:spPr>
        <p:txBody>
          <a:bodyPr wrap="square" rtlCol="0" anchor="t"/>
          <a:lstStyle/>
          <a:p>
            <a:pPr marL="0" indent="0">
              <a:lnSpc>
                <a:spcPts val="3110"/>
              </a:lnSpc>
              <a:buNone/>
            </a:pPr>
            <a:endParaRPr lang="en-US" sz="1945" dirty="0"/>
          </a:p>
        </p:txBody>
      </p:sp>
      <p:sp>
        <p:nvSpPr>
          <p:cNvPr id="10" name="Text Box 9"/>
          <p:cNvSpPr txBox="1"/>
          <p:nvPr/>
        </p:nvSpPr>
        <p:spPr>
          <a:xfrm>
            <a:off x="619125" y="376555"/>
            <a:ext cx="12833350" cy="829945"/>
          </a:xfrm>
          <a:prstGeom prst="rect">
            <a:avLst/>
          </a:prstGeom>
          <a:noFill/>
        </p:spPr>
        <p:txBody>
          <a:bodyPr wrap="square" rtlCol="0">
            <a:spAutoFit/>
          </a:bodyPr>
          <a:p>
            <a:r>
              <a:rPr lang="en-US" sz="4800" i="1">
                <a:solidFill>
                  <a:srgbClr val="00B050"/>
                </a:solidFill>
                <a:latin typeface="Times New Roman" panose="02020603050405020304" charset="0"/>
                <a:cs typeface="Times New Roman" panose="02020603050405020304" charset="0"/>
              </a:rPr>
              <a:t>Relationships</a:t>
            </a:r>
            <a:endParaRPr lang="en-US" sz="4800" i="1">
              <a:solidFill>
                <a:srgbClr val="00B050"/>
              </a:solidFill>
              <a:latin typeface="Times New Roman" panose="02020603050405020304" charset="0"/>
              <a:cs typeface="Times New Roman" panose="02020603050405020304" charset="0"/>
            </a:endParaRPr>
          </a:p>
        </p:txBody>
      </p:sp>
      <p:sp>
        <p:nvSpPr>
          <p:cNvPr id="11" name="Text Box 10"/>
          <p:cNvSpPr txBox="1"/>
          <p:nvPr/>
        </p:nvSpPr>
        <p:spPr>
          <a:xfrm>
            <a:off x="558800" y="1207135"/>
            <a:ext cx="13431520" cy="6898640"/>
          </a:xfrm>
          <a:prstGeom prst="rect">
            <a:avLst/>
          </a:prstGeom>
          <a:noFill/>
        </p:spPr>
        <p:txBody>
          <a:bodyPr wrap="square" rtlCol="0">
            <a:noAutofit/>
          </a:bodyPr>
          <a:p>
            <a:r>
              <a:rPr lang="en-US" sz="2400">
                <a:solidFill>
                  <a:schemeClr val="bg1"/>
                </a:solidFill>
                <a:latin typeface="Times New Roman" panose="02020603050405020304" charset="0"/>
                <a:cs typeface="Times New Roman" panose="02020603050405020304" charset="0"/>
              </a:rPr>
              <a:t>Family:</a:t>
            </a:r>
            <a:endParaRPr lang="en-US" sz="24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My family has been a foundational influence, instilling core values such as resilience, compassion, and the importance of education. Through their support and guidance, I learned valuable lessons about responsibility, the significance of strong bonds, and the power of love in overcoming challenges.</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Friendships:</a:t>
            </a:r>
            <a:endParaRPr lang="en-US" sz="24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Friendships have played a crucial role in shaping my character and experiences. The connections I’ve made over the years have provided support during difficult times and joy during celebrations.</a:t>
            </a:r>
            <a:endParaRPr lang="en-US" sz="24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Mentorship</a:t>
            </a:r>
            <a:endParaRPr lang="en-US" sz="24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I’ve been fortunate to have mentors who guided and inspired me throughout my journey. Their encouragement and wisdom have helped me navigate challenges and seize opportunities, significantly impacting my personal and professional growth.</a:t>
            </a:r>
            <a:endParaRPr lang="en-US" sz="24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Community:</a:t>
            </a:r>
            <a:endParaRPr lang="en-US" sz="24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My involvement in community activities has fostered a sense of belonging and purpose. Engaging with diverse groups has shown me the importance of giving back and supporting one another. </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p:spPr>
      </p:sp>
      <p:sp>
        <p:nvSpPr>
          <p:cNvPr id="5" name="Text 1"/>
          <p:cNvSpPr/>
          <p:nvPr/>
        </p:nvSpPr>
        <p:spPr>
          <a:xfrm>
            <a:off x="864037" y="1772483"/>
            <a:ext cx="7084695" cy="701397"/>
          </a:xfrm>
          <a:prstGeom prst="rect">
            <a:avLst/>
          </a:prstGeom>
          <a:noFill/>
        </p:spPr>
        <p:txBody>
          <a:bodyPr wrap="none" rtlCol="0" anchor="t"/>
          <a:lstStyle/>
          <a:p>
            <a:pPr marL="0" indent="0">
              <a:lnSpc>
                <a:spcPts val="5525"/>
              </a:lnSpc>
              <a:buNone/>
            </a:pPr>
            <a:endParaRPr lang="en-US" sz="4420" dirty="0"/>
          </a:p>
        </p:txBody>
      </p:sp>
      <p:sp>
        <p:nvSpPr>
          <p:cNvPr id="6" name="Text 2"/>
          <p:cNvSpPr/>
          <p:nvPr/>
        </p:nvSpPr>
        <p:spPr>
          <a:xfrm>
            <a:off x="864037" y="2844165"/>
            <a:ext cx="7415927" cy="1185148"/>
          </a:xfrm>
          <a:prstGeom prst="rect">
            <a:avLst/>
          </a:prstGeom>
          <a:noFill/>
        </p:spPr>
        <p:txBody>
          <a:bodyPr wrap="square" rtlCol="0" anchor="t"/>
          <a:lstStyle/>
          <a:p>
            <a:pPr marL="0" indent="0">
              <a:lnSpc>
                <a:spcPts val="3110"/>
              </a:lnSpc>
              <a:buNone/>
            </a:pPr>
            <a:endParaRPr lang="en-US" sz="1945" dirty="0"/>
          </a:p>
        </p:txBody>
      </p:sp>
      <p:pic>
        <p:nvPicPr>
          <p:cNvPr id="17" name="Picture 16" descr="C:\Users\OPEN\Desktop\road-going-through-forests-of-the-liptov-region-in-slovakia-at-sunset-2B3R0HW.jpgroad-going-through-forests-of-the-liptov-region-in-slovakia-at-sunset-2B3R0HW"/>
          <p:cNvPicPr>
            <a:picLocks noChangeAspect="1"/>
          </p:cNvPicPr>
          <p:nvPr/>
        </p:nvPicPr>
        <p:blipFill>
          <a:blip r:embed="rId2"/>
          <a:srcRect l="7913" r="7913"/>
          <a:stretch>
            <a:fillRect/>
          </a:stretch>
        </p:blipFill>
        <p:spPr>
          <a:xfrm>
            <a:off x="8956040" y="0"/>
            <a:ext cx="5674360" cy="8229600"/>
          </a:xfrm>
          <a:prstGeom prst="rect">
            <a:avLst/>
          </a:prstGeom>
        </p:spPr>
      </p:pic>
      <p:sp>
        <p:nvSpPr>
          <p:cNvPr id="4" name="Text Box 3"/>
          <p:cNvSpPr txBox="1"/>
          <p:nvPr/>
        </p:nvSpPr>
        <p:spPr>
          <a:xfrm>
            <a:off x="239395" y="276860"/>
            <a:ext cx="8041005" cy="1471295"/>
          </a:xfrm>
          <a:prstGeom prst="rect">
            <a:avLst/>
          </a:prstGeom>
          <a:noFill/>
        </p:spPr>
        <p:txBody>
          <a:bodyPr wrap="square" rtlCol="0">
            <a:noAutofit/>
          </a:bodyPr>
          <a:p>
            <a:r>
              <a:rPr lang="en-US" sz="4400" i="1">
                <a:solidFill>
                  <a:srgbClr val="00B050"/>
                </a:solidFill>
                <a:latin typeface="Times New Roman" panose="02020603050405020304" charset="0"/>
                <a:cs typeface="Times New Roman" panose="02020603050405020304" charset="0"/>
              </a:rPr>
              <a:t>Conclusion and Future Aspirations</a:t>
            </a:r>
            <a:endParaRPr lang="en-US" sz="4400" i="1">
              <a:solidFill>
                <a:srgbClr val="00B050"/>
              </a:solidFill>
              <a:latin typeface="Times New Roman" panose="02020603050405020304" charset="0"/>
              <a:cs typeface="Times New Roman" panose="02020603050405020304" charset="0"/>
            </a:endParaRPr>
          </a:p>
        </p:txBody>
      </p:sp>
      <p:sp>
        <p:nvSpPr>
          <p:cNvPr id="18" name="Text Box 17"/>
          <p:cNvSpPr txBox="1"/>
          <p:nvPr/>
        </p:nvSpPr>
        <p:spPr>
          <a:xfrm>
            <a:off x="239395" y="1772285"/>
            <a:ext cx="8696960" cy="6247130"/>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Conclusion:</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Reflecting on my journey fills me with gratitude and introspection. Each experience,joyful and challenging,has contributed to my growth and resilience.</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Key milestones, from my nurturing love for reading to significant achievements like enrolling in my Bachelor's degree, have shaped my character and reinforced my dedication.</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Challenges, including financial struggles and academic setbacks, have taught me the importance of perseverance and self-discovery, transforming failures into opportunities for growth.</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 am immensely thankful for the support from my family, especially my mother, and the positive influence of friends, mentors, and teachers who have inspired and guided me</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Future Aspirations:</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 aim to continue pursuing personal and professional growth, particularly in technology and business.</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My goal is to make a positive impact in my community, fostering connections that promote mutual support and growth.</a:t>
            </a:r>
            <a:endParaRPr lang="en-US" sz="20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 plan to explore new creative ventures, including acting and cooking, sharing my passions with others and inspiring them along the way.</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4397</Words>
  <Application>WPS Presentation</Application>
  <PresentationFormat>Custom</PresentationFormat>
  <Paragraphs>92</Paragraphs>
  <Slides>7</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adonis-web</vt:lpstr>
      <vt:lpstr>Segoe Print</vt:lpstr>
      <vt:lpstr>adonis-web</vt:lpstr>
      <vt:lpstr>adonis-web</vt:lpstr>
      <vt:lpstr>Calibri</vt:lpstr>
      <vt:lpstr>Microsoft YaHei</vt:lpstr>
      <vt:lpstr>Arial Unicode MS</vt:lpstr>
      <vt:lpstr>MingLiU-ExtB</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OPEN</cp:lastModifiedBy>
  <cp:revision>5</cp:revision>
  <dcterms:created xsi:type="dcterms:W3CDTF">2024-07-11T18:43:00Z</dcterms:created>
  <dcterms:modified xsi:type="dcterms:W3CDTF">2024-08-09T23:17:27Z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F4C74A087C9C47668D18CD38412CA889_13</vt:lpwstr>
  </property>
  <property fmtid="{D5CDD505-2E9C-101B-9397-08002B2CF9AE}" pid="3" name="KSOProductBuildVer">
    <vt:lpwstr>1033-12.2.0.17545</vt:lpwstr>
  </property>
</Properties>
</file>