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</p:spPr>
      </p:sp>
      <p:pic>
        <p:nvPicPr>
          <p:cNvPr id="4" name="Image 1" descr="C:\Users\OPEN\Desktop\stock-vector-head-and-brain-outline-with-heart-concept-vector-illustration-in-flat-design-with-shadow-on-light-1209547843.jpgstock-vector-head-and-brain-outline-with-heart-concept-vector-illustration-in-flat-design-with-shadow-on-light-1209547843"/>
          <p:cNvPicPr>
            <a:picLocks noChangeAspect="1"/>
          </p:cNvPicPr>
          <p:nvPr/>
        </p:nvPicPr>
        <p:blipFill>
          <a:blip r:embed="rId2"/>
          <a:srcRect l="16802" r="1680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91555" y="431165"/>
            <a:ext cx="7934325" cy="29502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175"/>
              </a:lnSpc>
              <a:buNone/>
            </a:pPr>
            <a:r>
              <a:rPr lang="en-US" sz="494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THE MENTAL HEALTH CHALLENGE IN  MODERN SOCIETY</a:t>
            </a:r>
            <a:endParaRPr lang="en-US" sz="494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091555" y="3821430"/>
            <a:ext cx="7934325" cy="17519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r>
              <a:rPr lang="en-US" sz="4000" i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Addressing the Crisis and Promoting</a:t>
            </a:r>
            <a:endParaRPr lang="en-US" sz="4000" i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2175"/>
              </a:lnSpc>
              <a:buNone/>
            </a:pPr>
            <a:endParaRPr lang="en-US" sz="4000" i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2175"/>
              </a:lnSpc>
              <a:buNone/>
            </a:pPr>
            <a:endParaRPr lang="en-US" sz="4000" i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2175"/>
              </a:lnSpc>
              <a:buNone/>
            </a:pPr>
            <a:r>
              <a:rPr lang="en-US" sz="4000" i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Well-Being</a:t>
            </a:r>
            <a:endParaRPr lang="en-US" sz="4000" i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6091238" y="6325195"/>
            <a:ext cx="276463" cy="276463"/>
          </a:xfrm>
          <a:prstGeom prst="roundRect">
            <a:avLst>
              <a:gd name="adj" fmla="val 330716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454140" y="6290310"/>
            <a:ext cx="3060065" cy="32448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80"/>
              </a:lnSpc>
              <a:buNone/>
            </a:pPr>
            <a:r>
              <a:rPr lang="en-US" sz="2800" i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by Rochelle Awuor</a:t>
            </a:r>
            <a:endParaRPr lang="en-US" sz="2800" i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2380"/>
              </a:lnSpc>
              <a:buNone/>
            </a:pPr>
            <a:endParaRPr lang="en-US" sz="2800" i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2380"/>
              </a:lnSpc>
              <a:buNone/>
            </a:pPr>
            <a:r>
              <a:rPr lang="en-US" sz="2800" i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C027-01-1130/2021</a:t>
            </a:r>
            <a:endParaRPr lang="en-US" sz="2800" i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</p:spPr>
      </p:sp>
      <p:pic>
        <p:nvPicPr>
          <p:cNvPr id="4" name="Image 1" descr="C:\Users\OPEN\Desktop\stock-photo-young-man-suffering-from-depression-and-social-anxiety-2252053059.jpgstock-photo-young-man-suffering-from-depression-and-social-anxiety-2252053059"/>
          <p:cNvPicPr>
            <a:picLocks noChangeAspect="1"/>
          </p:cNvPicPr>
          <p:nvPr/>
        </p:nvPicPr>
        <p:blipFill>
          <a:blip r:embed="rId2"/>
          <a:srcRect l="29645" r="29645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91555" y="340360"/>
            <a:ext cx="7934325" cy="14916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475"/>
              </a:lnSpc>
              <a:buNone/>
            </a:pPr>
            <a:r>
              <a:rPr lang="en-US" sz="4400" i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Understanding the Mental Health Crisis</a:t>
            </a:r>
            <a:endParaRPr lang="en-US" sz="4400" i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091238" y="2198370"/>
            <a:ext cx="7934325" cy="8297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11" name="Text 7"/>
          <p:cNvSpPr/>
          <p:nvPr/>
        </p:nvSpPr>
        <p:spPr>
          <a:xfrm>
            <a:off x="7300913" y="3395186"/>
            <a:ext cx="2772489" cy="2842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240"/>
              </a:lnSpc>
              <a:buNone/>
            </a:pPr>
            <a:endParaRPr lang="en-US" sz="1790" dirty="0"/>
          </a:p>
        </p:txBody>
      </p:sp>
      <p:sp>
        <p:nvSpPr>
          <p:cNvPr id="12" name="Text 8"/>
          <p:cNvSpPr/>
          <p:nvPr/>
        </p:nvSpPr>
        <p:spPr>
          <a:xfrm>
            <a:off x="7300913" y="3782973"/>
            <a:ext cx="6724650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16" name="Text 12"/>
          <p:cNvSpPr/>
          <p:nvPr/>
        </p:nvSpPr>
        <p:spPr>
          <a:xfrm>
            <a:off x="7300913" y="4854416"/>
            <a:ext cx="2273856" cy="2842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240"/>
              </a:lnSpc>
              <a:buNone/>
            </a:pPr>
            <a:endParaRPr lang="en-US" sz="1790" dirty="0"/>
          </a:p>
        </p:txBody>
      </p:sp>
      <p:sp>
        <p:nvSpPr>
          <p:cNvPr id="17" name="Text 13"/>
          <p:cNvSpPr/>
          <p:nvPr/>
        </p:nvSpPr>
        <p:spPr>
          <a:xfrm>
            <a:off x="7300913" y="5242203"/>
            <a:ext cx="6724650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21" name="Text 17"/>
          <p:cNvSpPr/>
          <p:nvPr/>
        </p:nvSpPr>
        <p:spPr>
          <a:xfrm>
            <a:off x="7300913" y="6313646"/>
            <a:ext cx="2273856" cy="2842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240"/>
              </a:lnSpc>
              <a:buNone/>
            </a:pPr>
            <a:endParaRPr lang="en-US" sz="1790" dirty="0"/>
          </a:p>
        </p:txBody>
      </p:sp>
      <p:sp>
        <p:nvSpPr>
          <p:cNvPr id="22" name="Text 18"/>
          <p:cNvSpPr/>
          <p:nvPr/>
        </p:nvSpPr>
        <p:spPr>
          <a:xfrm>
            <a:off x="7300913" y="6701433"/>
            <a:ext cx="6724650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24" name="Text Box 23"/>
          <p:cNvSpPr txBox="1"/>
          <p:nvPr/>
        </p:nvSpPr>
        <p:spPr>
          <a:xfrm>
            <a:off x="6435090" y="1740535"/>
            <a:ext cx="798322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Critical Challenge Across All Demographics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Mental health issues impact people of all ages, genders, and cultural backgrounds.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No one is immune—affects individuals globally, regardless of socioeconomic status.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Rising Issues: Anxiety, Depression, Stress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The fast pace of modern life, social pressures, and the influence of technology have contributed to a sharp rise in mental health disorders.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Anxiety, depression, and stress-related disorders are increasingly common, with many struggling to cope.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WHO Statistic: 1 in 4 People Affected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The World Health Organization (WHO) reports that nearly 25% of people will experience a mental health disorder at some point in their lives.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864235" y="219075"/>
            <a:ext cx="11166475" cy="12833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6395"/>
              </a:lnSpc>
              <a:buNone/>
            </a:pPr>
            <a:r>
              <a:rPr lang="en-US" sz="5115" i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Stigma and Access to Mental Health Services</a:t>
            </a:r>
            <a:endParaRPr lang="en-US" sz="5115" i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64037" y="2679859"/>
            <a:ext cx="12902327" cy="11851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5" dirty="0"/>
          </a:p>
        </p:txBody>
      </p:sp>
      <p:sp>
        <p:nvSpPr>
          <p:cNvPr id="6" name="Text 3"/>
          <p:cNvSpPr/>
          <p:nvPr/>
        </p:nvSpPr>
        <p:spPr>
          <a:xfrm>
            <a:off x="864037" y="4389477"/>
            <a:ext cx="3898821" cy="8120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95"/>
              </a:lnSpc>
              <a:buNone/>
            </a:pPr>
            <a:endParaRPr lang="en-US" sz="2560" dirty="0"/>
          </a:p>
        </p:txBody>
      </p:sp>
      <p:sp>
        <p:nvSpPr>
          <p:cNvPr id="7" name="Text 4"/>
          <p:cNvSpPr/>
          <p:nvPr/>
        </p:nvSpPr>
        <p:spPr>
          <a:xfrm>
            <a:off x="864037" y="5448300"/>
            <a:ext cx="3898821" cy="11851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5" dirty="0"/>
          </a:p>
        </p:txBody>
      </p:sp>
      <p:sp>
        <p:nvSpPr>
          <p:cNvPr id="8" name="Text 5"/>
          <p:cNvSpPr/>
          <p:nvPr/>
        </p:nvSpPr>
        <p:spPr>
          <a:xfrm>
            <a:off x="5372695" y="4389477"/>
            <a:ext cx="3819049" cy="4060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95"/>
              </a:lnSpc>
              <a:buNone/>
            </a:pPr>
            <a:endParaRPr lang="en-US" sz="2560" dirty="0"/>
          </a:p>
        </p:txBody>
      </p:sp>
      <p:sp>
        <p:nvSpPr>
          <p:cNvPr id="9" name="Text 6"/>
          <p:cNvSpPr/>
          <p:nvPr/>
        </p:nvSpPr>
        <p:spPr>
          <a:xfrm>
            <a:off x="5372695" y="5042297"/>
            <a:ext cx="3898821" cy="11851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5" dirty="0"/>
          </a:p>
        </p:txBody>
      </p:sp>
      <p:sp>
        <p:nvSpPr>
          <p:cNvPr id="10" name="Text 7"/>
          <p:cNvSpPr/>
          <p:nvPr/>
        </p:nvSpPr>
        <p:spPr>
          <a:xfrm>
            <a:off x="9881354" y="4389477"/>
            <a:ext cx="3248501" cy="4060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95"/>
              </a:lnSpc>
              <a:buNone/>
            </a:pPr>
            <a:endParaRPr lang="en-US" sz="2560" dirty="0"/>
          </a:p>
        </p:txBody>
      </p:sp>
      <p:sp>
        <p:nvSpPr>
          <p:cNvPr id="11" name="Text 8"/>
          <p:cNvSpPr/>
          <p:nvPr/>
        </p:nvSpPr>
        <p:spPr>
          <a:xfrm>
            <a:off x="9881354" y="5042297"/>
            <a:ext cx="3898821" cy="15801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5" dirty="0"/>
          </a:p>
        </p:txBody>
      </p:sp>
      <p:sp>
        <p:nvSpPr>
          <p:cNvPr id="13" name="Text Box 12"/>
          <p:cNvSpPr txBox="1"/>
          <p:nvPr/>
        </p:nvSpPr>
        <p:spPr>
          <a:xfrm>
            <a:off x="930910" y="1256030"/>
            <a:ext cx="13417550" cy="7557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Stigma, Shame, and Perceptions of Weakness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Mental health is often misunderstood, leading to negative stereotypes.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Many view mental health struggles as a sign of weakness or something to be ashamed of.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This stigma discourages individuals from seeking help, exacerbating their conditions.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Lack of Awareness and Untreated Conditions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Public awareness of mental health issues remains low, especially in certain communities.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Many people do not recognize the signs and symptoms of mental health disorders.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As a result, conditions often go untreated, leading to worsening mental health over time.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Global Shortage of Mental Health Professionals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There is a critical shortage of trained mental health professionals worldwide.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This shortage is especially severe in low- and middle-income countries, where access to care is limited.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The lack of professionals makes it difficult for those in need to receive timely and adequate support.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</p:spPr>
      </p:sp>
      <p:pic>
        <p:nvPicPr>
          <p:cNvPr id="4" name="Image 1" descr="C:\Users\OPEN\Desktop\broken-piggy-bank-isolated-on-white-background-2DAA42F.jpgbroken-piggy-bank-isolated-on-white-background-2DAA42F"/>
          <p:cNvPicPr>
            <a:picLocks noChangeAspect="1"/>
          </p:cNvPicPr>
          <p:nvPr/>
        </p:nvPicPr>
        <p:blipFill>
          <a:blip r:embed="rId2"/>
          <a:srcRect l="22693" r="2269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4520" y="112395"/>
            <a:ext cx="7934325" cy="134683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475"/>
              </a:lnSpc>
              <a:buNone/>
            </a:pPr>
            <a:r>
              <a:rPr lang="en-US" sz="4000" i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Economic Burden of Mental Health Disorders</a:t>
            </a:r>
            <a:endParaRPr lang="en-US" sz="4000" i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04837" y="2563535"/>
            <a:ext cx="7934325" cy="110632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9" name="Text 5"/>
          <p:cNvSpPr/>
          <p:nvPr/>
        </p:nvSpPr>
        <p:spPr>
          <a:xfrm>
            <a:off x="1166336" y="4058483"/>
            <a:ext cx="3455313" cy="2842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240"/>
              </a:lnSpc>
              <a:buNone/>
            </a:pPr>
            <a:endParaRPr lang="en-US" sz="1790" dirty="0"/>
          </a:p>
        </p:txBody>
      </p:sp>
      <p:sp>
        <p:nvSpPr>
          <p:cNvPr id="10" name="Text 6"/>
          <p:cNvSpPr/>
          <p:nvPr/>
        </p:nvSpPr>
        <p:spPr>
          <a:xfrm>
            <a:off x="1166336" y="4446270"/>
            <a:ext cx="7372826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13" name="Text 9"/>
          <p:cNvSpPr/>
          <p:nvPr/>
        </p:nvSpPr>
        <p:spPr>
          <a:xfrm>
            <a:off x="1166336" y="5366504"/>
            <a:ext cx="2273856" cy="2842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240"/>
              </a:lnSpc>
              <a:buNone/>
            </a:pPr>
            <a:endParaRPr lang="en-US" sz="1790" dirty="0"/>
          </a:p>
        </p:txBody>
      </p:sp>
      <p:sp>
        <p:nvSpPr>
          <p:cNvPr id="17" name="Text 13"/>
          <p:cNvSpPr/>
          <p:nvPr/>
        </p:nvSpPr>
        <p:spPr>
          <a:xfrm>
            <a:off x="1166336" y="6397943"/>
            <a:ext cx="2273856" cy="2842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240"/>
              </a:lnSpc>
              <a:buNone/>
            </a:pPr>
            <a:endParaRPr lang="en-US" sz="1790" dirty="0"/>
          </a:p>
        </p:txBody>
      </p:sp>
      <p:sp>
        <p:nvSpPr>
          <p:cNvPr id="18" name="Text 14"/>
          <p:cNvSpPr/>
          <p:nvPr/>
        </p:nvSpPr>
        <p:spPr>
          <a:xfrm>
            <a:off x="1166336" y="6785729"/>
            <a:ext cx="7372826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19" name="Text Box 18"/>
          <p:cNvSpPr txBox="1"/>
          <p:nvPr/>
        </p:nvSpPr>
        <p:spPr>
          <a:xfrm>
            <a:off x="755015" y="1459230"/>
            <a:ext cx="7784465" cy="7214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Lost Productivity</a:t>
            </a:r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Mental health disorders significantly reduce workplace productivity.</a:t>
            </a:r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Employees struggling with mental health issues may experience absenteeism, presenteeism (working while unwell), and decreased performance.</a:t>
            </a:r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Healthcare Costs</a:t>
            </a:r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Treating mental health disorders incurs substantial costs, including therapy, medication, and hospitalization.</a:t>
            </a:r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Chronic mental health conditions often require long-term care, further driving up healthcare expenses.</a:t>
            </a:r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Strain on National Economies</a:t>
            </a:r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The combined effects of lost productivity and rising healthcare costs put a significant strain on national economies.</a:t>
            </a:r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Mental health disorders reduce the overall economic output, limiting growth and development.</a:t>
            </a:r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</p:spPr>
      </p:sp>
      <p:pic>
        <p:nvPicPr>
          <p:cNvPr id="4" name="Image 1" descr="C:\Users\OPEN\Desktop\midsection-of-african-american-mid-adult-female-doctor-with-green-mental-health-awareness-ribbon-2J83WJB.jpgmidsection-of-african-american-mid-adult-female-doctor-with-green-mental-health-awareness-ribbon-2J83WJB"/>
          <p:cNvPicPr>
            <a:picLocks noChangeAspect="1"/>
          </p:cNvPicPr>
          <p:nvPr/>
        </p:nvPicPr>
        <p:blipFill>
          <a:blip r:embed="rId2"/>
          <a:srcRect t="38160" b="38160"/>
          <a:stretch>
            <a:fillRect/>
          </a:stretch>
        </p:blipFill>
        <p:spPr>
          <a:xfrm>
            <a:off x="0" y="0"/>
            <a:ext cx="14630400" cy="231612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88185" y="2599690"/>
            <a:ext cx="10654665" cy="9010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40" i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Reducing Stigma: The Role of Public Awareness</a:t>
            </a:r>
            <a:endParaRPr lang="en-US" sz="3840" i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987987" y="4622840"/>
            <a:ext cx="10654427" cy="59269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335"/>
              </a:lnSpc>
              <a:buNone/>
            </a:pPr>
            <a:endParaRPr lang="en-US" sz="1460" dirty="0"/>
          </a:p>
        </p:txBody>
      </p:sp>
      <p:sp>
        <p:nvSpPr>
          <p:cNvPr id="8" name="Text 4"/>
          <p:cNvSpPr/>
          <p:nvPr/>
        </p:nvSpPr>
        <p:spPr>
          <a:xfrm>
            <a:off x="2180868" y="5616773"/>
            <a:ext cx="3042166" cy="6096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400"/>
              </a:lnSpc>
              <a:buNone/>
            </a:pPr>
            <a:endParaRPr lang="en-US" sz="1920" dirty="0"/>
          </a:p>
        </p:txBody>
      </p:sp>
      <p:sp>
        <p:nvSpPr>
          <p:cNvPr id="9" name="Text 5"/>
          <p:cNvSpPr/>
          <p:nvPr/>
        </p:nvSpPr>
        <p:spPr>
          <a:xfrm>
            <a:off x="2180868" y="6337459"/>
            <a:ext cx="3042166" cy="8890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335"/>
              </a:lnSpc>
              <a:buNone/>
            </a:pPr>
            <a:endParaRPr lang="en-US" sz="1460" dirty="0"/>
          </a:p>
        </p:txBody>
      </p:sp>
      <p:sp>
        <p:nvSpPr>
          <p:cNvPr id="11" name="Text 7"/>
          <p:cNvSpPr/>
          <p:nvPr/>
        </p:nvSpPr>
        <p:spPr>
          <a:xfrm>
            <a:off x="5794058" y="5616773"/>
            <a:ext cx="3042166" cy="6096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400"/>
              </a:lnSpc>
              <a:buNone/>
            </a:pPr>
            <a:endParaRPr lang="en-US" sz="1920" dirty="0"/>
          </a:p>
        </p:txBody>
      </p:sp>
      <p:sp>
        <p:nvSpPr>
          <p:cNvPr id="12" name="Text 8"/>
          <p:cNvSpPr/>
          <p:nvPr/>
        </p:nvSpPr>
        <p:spPr>
          <a:xfrm>
            <a:off x="5794058" y="6337459"/>
            <a:ext cx="3042166" cy="8890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335"/>
              </a:lnSpc>
              <a:buNone/>
            </a:pPr>
            <a:endParaRPr lang="en-US" sz="1460" dirty="0"/>
          </a:p>
        </p:txBody>
      </p:sp>
      <p:sp>
        <p:nvSpPr>
          <p:cNvPr id="14" name="Text 10"/>
          <p:cNvSpPr/>
          <p:nvPr/>
        </p:nvSpPr>
        <p:spPr>
          <a:xfrm>
            <a:off x="9407247" y="5616773"/>
            <a:ext cx="2718078" cy="30480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endParaRPr lang="en-US" sz="1920" dirty="0"/>
          </a:p>
        </p:txBody>
      </p:sp>
      <p:sp>
        <p:nvSpPr>
          <p:cNvPr id="15" name="Text 11"/>
          <p:cNvSpPr/>
          <p:nvPr/>
        </p:nvSpPr>
        <p:spPr>
          <a:xfrm>
            <a:off x="9407247" y="6032659"/>
            <a:ext cx="3042166" cy="8890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335"/>
              </a:lnSpc>
              <a:buNone/>
            </a:pPr>
            <a:endParaRPr lang="en-US" sz="1460" dirty="0"/>
          </a:p>
        </p:txBody>
      </p:sp>
      <p:sp>
        <p:nvSpPr>
          <p:cNvPr id="17" name="Text Box 16"/>
          <p:cNvSpPr txBox="1"/>
          <p:nvPr/>
        </p:nvSpPr>
        <p:spPr>
          <a:xfrm>
            <a:off x="718820" y="3501390"/>
            <a:ext cx="13491210" cy="5015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Importance of Public Awareness Campaigns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Raising awareness is key to breaking down the stigma surrounding mental health.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Well-designed campaigns can challenge misconceptions and promote a culture of openness and support.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Educating the Public on Signs and Symptoms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Awareness efforts should focus on educating people about the early signs and symptoms of mental health disorders.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Encouraging Help-Seeking and Support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Public awareness initiatives must also emphasize the importance of seeking help.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Providing clear information on available support resources, such as hotlines, counseling, and community services, can encourage timely intervention and reduce the fear of judgment.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</p:spPr>
      </p:sp>
      <p:pic>
        <p:nvPicPr>
          <p:cNvPr id="4" name="Image 1" descr="C:\Users\OPEN\Desktop\video-conferencing-with-a-friendly-doctor-presenting-medication-during-an-online-consultation-2WGJN37.jpgvideo-conferencing-with-a-friendly-doctor-presenting-medication-during-an-online-consultation-2WGJN37"/>
          <p:cNvPicPr>
            <a:picLocks noChangeAspect="1"/>
          </p:cNvPicPr>
          <p:nvPr/>
        </p:nvPicPr>
        <p:blipFill>
          <a:blip r:embed="rId2"/>
          <a:srcRect l="27693" r="2769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91555" y="121285"/>
            <a:ext cx="7934325" cy="1642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475"/>
              </a:lnSpc>
              <a:buNone/>
            </a:pPr>
            <a:r>
              <a:rPr lang="en-US" sz="4400" i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Expanding Access to Mental Health Care</a:t>
            </a:r>
            <a:endParaRPr lang="en-US" sz="4400" i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091238" y="2853333"/>
            <a:ext cx="7934325" cy="8297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10" name="Text 6"/>
          <p:cNvSpPr/>
          <p:nvPr/>
        </p:nvSpPr>
        <p:spPr>
          <a:xfrm>
            <a:off x="10234970" y="3996214"/>
            <a:ext cx="3610213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12" name="Text 8"/>
          <p:cNvSpPr/>
          <p:nvPr/>
        </p:nvSpPr>
        <p:spPr>
          <a:xfrm>
            <a:off x="6271617" y="4771787"/>
            <a:ext cx="3610213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13" name="Text 9"/>
          <p:cNvSpPr/>
          <p:nvPr/>
        </p:nvSpPr>
        <p:spPr>
          <a:xfrm>
            <a:off x="10234970" y="4771787"/>
            <a:ext cx="3610213" cy="8297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15" name="Text 11"/>
          <p:cNvSpPr/>
          <p:nvPr/>
        </p:nvSpPr>
        <p:spPr>
          <a:xfrm>
            <a:off x="6271617" y="5823942"/>
            <a:ext cx="3610213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16" name="Text 12"/>
          <p:cNvSpPr/>
          <p:nvPr/>
        </p:nvSpPr>
        <p:spPr>
          <a:xfrm>
            <a:off x="10234970" y="5823942"/>
            <a:ext cx="3610213" cy="8297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18" name="Text Box 17"/>
          <p:cNvSpPr txBox="1"/>
          <p:nvPr/>
        </p:nvSpPr>
        <p:spPr>
          <a:xfrm>
            <a:off x="6075045" y="1356995"/>
            <a:ext cx="7950835" cy="7075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Integrating Mental Health into Primary Care</a:t>
            </a:r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Mental health should be treated with the same priority as physical health within primary care settings.</a:t>
            </a:r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Integrating mental health services into primary care ensures more people receive timely and holistic treatment.</a:t>
            </a:r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Promising Solutions Through Telemedicine and Digital Platforms</a:t>
            </a:r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Telemedicine and digital mental health platforms offer convenient and accessible ways to deliver care.</a:t>
            </a:r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These technologies provide remote therapy, counseling, and support, making mental health care more reachable, especially for those with mobility or time constraints.</a:t>
            </a:r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Bridging the Gap for Underserved Areas</a:t>
            </a:r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Rural and underserved areas often lack access to mental health professionals.</a:t>
            </a:r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Telemedicine and mobile health apps can bridge this gap, providing critical services to those who might otherwise go without care.</a:t>
            </a:r>
            <a:endParaRPr 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</p:spPr>
      </p:sp>
      <p:pic>
        <p:nvPicPr>
          <p:cNvPr id="4" name="Image 1" descr="C:\Users\OPEN\Desktop\large-group-of-happy-diverse-people-spreading-hands-joining-palms-together-2G06K5B.jpglarge-group-of-happy-diverse-people-spreading-hands-joining-palms-together-2G06K5B"/>
          <p:cNvPicPr>
            <a:picLocks noChangeAspect="1"/>
          </p:cNvPicPr>
          <p:nvPr/>
        </p:nvPicPr>
        <p:blipFill>
          <a:blip r:embed="rId2"/>
          <a:srcRect l="28106" r="28106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91555" y="370840"/>
            <a:ext cx="7934325" cy="9378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475"/>
              </a:lnSpc>
              <a:buNone/>
            </a:pPr>
            <a:r>
              <a:rPr lang="en-US" sz="4000" i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Conclusion: A Call to Action</a:t>
            </a:r>
            <a:endParaRPr lang="en-US" sz="4000" i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091238" y="2227064"/>
            <a:ext cx="7934325" cy="8297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8" name="Text 3"/>
          <p:cNvSpPr/>
          <p:nvPr/>
        </p:nvSpPr>
        <p:spPr>
          <a:xfrm>
            <a:off x="7214473" y="3423880"/>
            <a:ext cx="2931676" cy="2842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240"/>
              </a:lnSpc>
              <a:buNone/>
            </a:pPr>
            <a:endParaRPr lang="en-US" sz="1790" dirty="0"/>
          </a:p>
        </p:txBody>
      </p:sp>
      <p:sp>
        <p:nvSpPr>
          <p:cNvPr id="9" name="Text 4"/>
          <p:cNvSpPr/>
          <p:nvPr/>
        </p:nvSpPr>
        <p:spPr>
          <a:xfrm>
            <a:off x="7214473" y="3811667"/>
            <a:ext cx="6811089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11" name="Text 5"/>
          <p:cNvSpPr/>
          <p:nvPr/>
        </p:nvSpPr>
        <p:spPr>
          <a:xfrm>
            <a:off x="7214473" y="4806434"/>
            <a:ext cx="2963942" cy="2842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240"/>
              </a:lnSpc>
              <a:buNone/>
            </a:pPr>
            <a:endParaRPr lang="en-US" sz="1790" dirty="0"/>
          </a:p>
        </p:txBody>
      </p:sp>
      <p:sp>
        <p:nvSpPr>
          <p:cNvPr id="12" name="Text 6"/>
          <p:cNvSpPr/>
          <p:nvPr/>
        </p:nvSpPr>
        <p:spPr>
          <a:xfrm>
            <a:off x="7214473" y="5194221"/>
            <a:ext cx="6811089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14" name="Text 7"/>
          <p:cNvSpPr/>
          <p:nvPr/>
        </p:nvSpPr>
        <p:spPr>
          <a:xfrm>
            <a:off x="7214473" y="6188988"/>
            <a:ext cx="3899416" cy="2842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240"/>
              </a:lnSpc>
              <a:buNone/>
            </a:pPr>
            <a:endParaRPr lang="en-US" sz="1790" dirty="0"/>
          </a:p>
        </p:txBody>
      </p:sp>
      <p:sp>
        <p:nvSpPr>
          <p:cNvPr id="15" name="Text 8"/>
          <p:cNvSpPr/>
          <p:nvPr/>
        </p:nvSpPr>
        <p:spPr>
          <a:xfrm>
            <a:off x="7214473" y="6576774"/>
            <a:ext cx="6811089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17" name="Text Box 16"/>
          <p:cNvSpPr txBox="1"/>
          <p:nvPr/>
        </p:nvSpPr>
        <p:spPr>
          <a:xfrm>
            <a:off x="5955665" y="1089660"/>
            <a:ext cx="8070215" cy="5412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Multi-Dimensional Approach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Addressing the mental health crisis requires coordinated efforts across multiple sectors, including healthcare, education, and the workplace.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 holistic strategy is essential to tackle the complex and interconnected factors contributing to mental health issues.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Reducing Stigma, Expanding Care, Fostering Supportive Environments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Reducing stigma through awareness and education is crucial for encouraging people to seek help without fear.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Expanding access to mental health care, particularly in underserved areas, ensures that everyone can receive the support they need.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Improving Well-Being and Quality of Life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By implementing these strategies, society can significantly enhance the well-being and quality of life for those affected by mental health disorders.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4910</Words>
  <Application>WPS Presentation</Application>
  <PresentationFormat>Custom</PresentationFormat>
  <Paragraphs>95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Dela Gothic One</vt:lpstr>
      <vt:lpstr>Segoe Print</vt:lpstr>
      <vt:lpstr>Dela Gothic One</vt:lpstr>
      <vt:lpstr>Dela Gothic One</vt:lpstr>
      <vt:lpstr>DM Sans</vt:lpstr>
      <vt:lpstr>DM Sans</vt:lpstr>
      <vt:lpstr>DM Sans</vt:lpstr>
      <vt:lpstr>Calibri</vt:lpstr>
      <vt:lpstr>Microsoft YaHei</vt:lpstr>
      <vt:lpstr>Arial Unicode MS</vt:lpstr>
      <vt:lpstr>MingLiU-ExtB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OPEN</cp:lastModifiedBy>
  <cp:revision>3</cp:revision>
  <dcterms:created xsi:type="dcterms:W3CDTF">2024-07-09T13:36:00Z</dcterms:created>
  <dcterms:modified xsi:type="dcterms:W3CDTF">2024-08-10T13:18:20Z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FD39B1F38AA04CC5A6D239D1D8DAA884_13</vt:lpwstr>
  </property>
  <property fmtid="{D5CDD505-2E9C-101B-9397-08002B2CF9AE}" pid="3" name="KSOProductBuildVer">
    <vt:lpwstr>1033-12.2.0.17545</vt:lpwstr>
  </property>
</Properties>
</file>