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7E2"/>
    <a:srgbClr val="006AB6"/>
    <a:srgbClr val="E5E5E5"/>
    <a:srgbClr val="00B68D"/>
    <a:srgbClr val="A96EAE"/>
    <a:srgbClr val="F86867"/>
    <a:srgbClr val="177ABC"/>
    <a:srgbClr val="005AAB"/>
    <a:srgbClr val="E60000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972C-82DA-4DF1-958E-FA9D5BA309D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451D-442F-4822-9B5E-C67C0B1C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7699" y="37651"/>
            <a:ext cx="7401928" cy="6774923"/>
            <a:chOff x="497699" y="37651"/>
            <a:chExt cx="7401928" cy="6774923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97699" y="2050255"/>
              <a:ext cx="2743200" cy="274320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88485" y="4081936"/>
              <a:ext cx="914400" cy="91440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Axioma</a:t>
              </a:r>
              <a:r>
                <a:rPr lang="en-US" sz="1200" dirty="0">
                  <a:solidFill>
                    <a:schemeClr val="tx1"/>
                  </a:solidFill>
                </a:rPr>
                <a:t> Factors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198754" y="542854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 Rules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856272" y="1691190"/>
              <a:ext cx="1005840" cy="100584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Apply Optimizer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436587" y="1821655"/>
              <a:ext cx="1463040" cy="1463040"/>
            </a:xfrm>
            <a:prstGeom prst="rect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034225" y="4264816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Backtest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842931" y="5349534"/>
              <a:ext cx="1463040" cy="1463040"/>
            </a:xfrm>
            <a:prstGeom prst="rect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Tested Index</a:t>
              </a: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137779" y="2690813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 Factors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536065" y="37651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Apply Rules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80579" y="1913334"/>
              <a:ext cx="914400" cy="91440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RMM-</a:t>
              </a:r>
              <a:r>
                <a:rPr lang="en-US" sz="1200" spc="-10" dirty="0">
                  <a:solidFill>
                    <a:schemeClr val="tx1"/>
                  </a:solidFill>
                </a:rPr>
                <a:t>Generated </a:t>
              </a:r>
              <a:r>
                <a:rPr lang="en-US" sz="1200" dirty="0">
                  <a:solidFill>
                    <a:schemeClr val="tx1"/>
                  </a:solidFill>
                </a:rPr>
                <a:t>Factors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692445" y="2980689"/>
              <a:ext cx="914400" cy="914400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UBS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Factors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1933575" y="1776413"/>
              <a:ext cx="450056" cy="900112"/>
            </a:xfrm>
            <a:custGeom>
              <a:avLst/>
              <a:gdLst>
                <a:gd name="connsiteX0" fmla="*/ 0 w 450056"/>
                <a:gd name="connsiteY0" fmla="*/ 900112 h 900112"/>
                <a:gd name="connsiteX1" fmla="*/ 23813 w 450056"/>
                <a:gd name="connsiteY1" fmla="*/ 821531 h 900112"/>
                <a:gd name="connsiteX2" fmla="*/ 61913 w 450056"/>
                <a:gd name="connsiteY2" fmla="*/ 716756 h 900112"/>
                <a:gd name="connsiteX3" fmla="*/ 95250 w 450056"/>
                <a:gd name="connsiteY3" fmla="*/ 626268 h 900112"/>
                <a:gd name="connsiteX4" fmla="*/ 147638 w 450056"/>
                <a:gd name="connsiteY4" fmla="*/ 504825 h 900112"/>
                <a:gd name="connsiteX5" fmla="*/ 202406 w 450056"/>
                <a:gd name="connsiteY5" fmla="*/ 390525 h 900112"/>
                <a:gd name="connsiteX6" fmla="*/ 252413 w 450056"/>
                <a:gd name="connsiteY6" fmla="*/ 297656 h 900112"/>
                <a:gd name="connsiteX7" fmla="*/ 314325 w 450056"/>
                <a:gd name="connsiteY7" fmla="*/ 197643 h 900112"/>
                <a:gd name="connsiteX8" fmla="*/ 392906 w 450056"/>
                <a:gd name="connsiteY8" fmla="*/ 76200 h 900112"/>
                <a:gd name="connsiteX9" fmla="*/ 450056 w 450056"/>
                <a:gd name="connsiteY9" fmla="*/ 0 h 90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056" h="900112">
                  <a:moveTo>
                    <a:pt x="0" y="900112"/>
                  </a:moveTo>
                  <a:cubicBezTo>
                    <a:pt x="6747" y="876101"/>
                    <a:pt x="13494" y="852090"/>
                    <a:pt x="23813" y="821531"/>
                  </a:cubicBezTo>
                  <a:cubicBezTo>
                    <a:pt x="34132" y="790972"/>
                    <a:pt x="50007" y="749300"/>
                    <a:pt x="61913" y="716756"/>
                  </a:cubicBezTo>
                  <a:cubicBezTo>
                    <a:pt x="73819" y="684212"/>
                    <a:pt x="80963" y="661590"/>
                    <a:pt x="95250" y="626268"/>
                  </a:cubicBezTo>
                  <a:cubicBezTo>
                    <a:pt x="109537" y="590946"/>
                    <a:pt x="129779" y="544115"/>
                    <a:pt x="147638" y="504825"/>
                  </a:cubicBezTo>
                  <a:cubicBezTo>
                    <a:pt x="165497" y="465535"/>
                    <a:pt x="184944" y="425053"/>
                    <a:pt x="202406" y="390525"/>
                  </a:cubicBezTo>
                  <a:cubicBezTo>
                    <a:pt x="219868" y="355997"/>
                    <a:pt x="233760" y="329803"/>
                    <a:pt x="252413" y="297656"/>
                  </a:cubicBezTo>
                  <a:cubicBezTo>
                    <a:pt x="271066" y="265509"/>
                    <a:pt x="290910" y="234552"/>
                    <a:pt x="314325" y="197643"/>
                  </a:cubicBezTo>
                  <a:cubicBezTo>
                    <a:pt x="337740" y="160734"/>
                    <a:pt x="370284" y="109140"/>
                    <a:pt x="392906" y="76200"/>
                  </a:cubicBezTo>
                  <a:cubicBezTo>
                    <a:pt x="415528" y="43259"/>
                    <a:pt x="432792" y="21629"/>
                    <a:pt x="450056" y="0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59969" y="685800"/>
              <a:ext cx="969169" cy="192881"/>
            </a:xfrm>
            <a:custGeom>
              <a:avLst/>
              <a:gdLst>
                <a:gd name="connsiteX0" fmla="*/ 0 w 969169"/>
                <a:gd name="connsiteY0" fmla="*/ 192881 h 192881"/>
                <a:gd name="connsiteX1" fmla="*/ 88106 w 969169"/>
                <a:gd name="connsiteY1" fmla="*/ 161925 h 192881"/>
                <a:gd name="connsiteX2" fmla="*/ 180975 w 969169"/>
                <a:gd name="connsiteY2" fmla="*/ 130969 h 192881"/>
                <a:gd name="connsiteX3" fmla="*/ 311944 w 969169"/>
                <a:gd name="connsiteY3" fmla="*/ 90488 h 192881"/>
                <a:gd name="connsiteX4" fmla="*/ 428625 w 969169"/>
                <a:gd name="connsiteY4" fmla="*/ 61913 h 192881"/>
                <a:gd name="connsiteX5" fmla="*/ 566737 w 969169"/>
                <a:gd name="connsiteY5" fmla="*/ 35719 h 192881"/>
                <a:gd name="connsiteX6" fmla="*/ 723900 w 969169"/>
                <a:gd name="connsiteY6" fmla="*/ 16669 h 192881"/>
                <a:gd name="connsiteX7" fmla="*/ 826294 w 969169"/>
                <a:gd name="connsiteY7" fmla="*/ 4763 h 192881"/>
                <a:gd name="connsiteX8" fmla="*/ 900112 w 969169"/>
                <a:gd name="connsiteY8" fmla="*/ 4763 h 192881"/>
                <a:gd name="connsiteX9" fmla="*/ 969169 w 969169"/>
                <a:gd name="connsiteY9" fmla="*/ 0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169" h="192881">
                  <a:moveTo>
                    <a:pt x="0" y="192881"/>
                  </a:moveTo>
                  <a:lnTo>
                    <a:pt x="88106" y="161925"/>
                  </a:lnTo>
                  <a:lnTo>
                    <a:pt x="180975" y="130969"/>
                  </a:lnTo>
                  <a:cubicBezTo>
                    <a:pt x="218281" y="119063"/>
                    <a:pt x="270669" y="101997"/>
                    <a:pt x="311944" y="90488"/>
                  </a:cubicBezTo>
                  <a:cubicBezTo>
                    <a:pt x="353219" y="78979"/>
                    <a:pt x="386160" y="71041"/>
                    <a:pt x="428625" y="61913"/>
                  </a:cubicBezTo>
                  <a:cubicBezTo>
                    <a:pt x="471090" y="52785"/>
                    <a:pt x="517525" y="43260"/>
                    <a:pt x="566737" y="35719"/>
                  </a:cubicBezTo>
                  <a:cubicBezTo>
                    <a:pt x="615950" y="28178"/>
                    <a:pt x="723900" y="16669"/>
                    <a:pt x="723900" y="16669"/>
                  </a:cubicBezTo>
                  <a:cubicBezTo>
                    <a:pt x="767159" y="11510"/>
                    <a:pt x="796925" y="6747"/>
                    <a:pt x="826294" y="4763"/>
                  </a:cubicBezTo>
                  <a:cubicBezTo>
                    <a:pt x="855663" y="2779"/>
                    <a:pt x="876300" y="5557"/>
                    <a:pt x="900112" y="4763"/>
                  </a:cubicBezTo>
                  <a:cubicBezTo>
                    <a:pt x="923924" y="3969"/>
                    <a:pt x="946546" y="1984"/>
                    <a:pt x="969169" y="0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1830" y="1051736"/>
              <a:ext cx="842963" cy="757237"/>
            </a:xfrm>
            <a:custGeom>
              <a:avLst/>
              <a:gdLst>
                <a:gd name="connsiteX0" fmla="*/ 0 w 842963"/>
                <a:gd name="connsiteY0" fmla="*/ 0 h 757237"/>
                <a:gd name="connsiteX1" fmla="*/ 57150 w 842963"/>
                <a:gd name="connsiteY1" fmla="*/ 35719 h 757237"/>
                <a:gd name="connsiteX2" fmla="*/ 171450 w 842963"/>
                <a:gd name="connsiteY2" fmla="*/ 107156 h 757237"/>
                <a:gd name="connsiteX3" fmla="*/ 330994 w 842963"/>
                <a:gd name="connsiteY3" fmla="*/ 226219 h 757237"/>
                <a:gd name="connsiteX4" fmla="*/ 442913 w 842963"/>
                <a:gd name="connsiteY4" fmla="*/ 319087 h 757237"/>
                <a:gd name="connsiteX5" fmla="*/ 583406 w 842963"/>
                <a:gd name="connsiteY5" fmla="*/ 450056 h 757237"/>
                <a:gd name="connsiteX6" fmla="*/ 688181 w 842963"/>
                <a:gd name="connsiteY6" fmla="*/ 561975 h 757237"/>
                <a:gd name="connsiteX7" fmla="*/ 752475 w 842963"/>
                <a:gd name="connsiteY7" fmla="*/ 640556 h 757237"/>
                <a:gd name="connsiteX8" fmla="*/ 814388 w 842963"/>
                <a:gd name="connsiteY8" fmla="*/ 716756 h 757237"/>
                <a:gd name="connsiteX9" fmla="*/ 842963 w 842963"/>
                <a:gd name="connsiteY9" fmla="*/ 757237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963" h="757237">
                  <a:moveTo>
                    <a:pt x="0" y="0"/>
                  </a:moveTo>
                  <a:lnTo>
                    <a:pt x="57150" y="35719"/>
                  </a:lnTo>
                  <a:cubicBezTo>
                    <a:pt x="85725" y="53578"/>
                    <a:pt x="125809" y="75406"/>
                    <a:pt x="171450" y="107156"/>
                  </a:cubicBezTo>
                  <a:cubicBezTo>
                    <a:pt x="217091" y="138906"/>
                    <a:pt x="285750" y="190897"/>
                    <a:pt x="330994" y="226219"/>
                  </a:cubicBezTo>
                  <a:cubicBezTo>
                    <a:pt x="376238" y="261541"/>
                    <a:pt x="400844" y="281781"/>
                    <a:pt x="442913" y="319087"/>
                  </a:cubicBezTo>
                  <a:cubicBezTo>
                    <a:pt x="484982" y="356393"/>
                    <a:pt x="542528" y="409575"/>
                    <a:pt x="583406" y="450056"/>
                  </a:cubicBezTo>
                  <a:cubicBezTo>
                    <a:pt x="624284" y="490537"/>
                    <a:pt x="660003" y="530225"/>
                    <a:pt x="688181" y="561975"/>
                  </a:cubicBezTo>
                  <a:cubicBezTo>
                    <a:pt x="716359" y="593725"/>
                    <a:pt x="752475" y="640556"/>
                    <a:pt x="752475" y="640556"/>
                  </a:cubicBezTo>
                  <a:cubicBezTo>
                    <a:pt x="773510" y="666353"/>
                    <a:pt x="799307" y="697309"/>
                    <a:pt x="814388" y="716756"/>
                  </a:cubicBezTo>
                  <a:cubicBezTo>
                    <a:pt x="829469" y="736203"/>
                    <a:pt x="836216" y="746720"/>
                    <a:pt x="842963" y="757237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53275" y="3293269"/>
              <a:ext cx="164346" cy="1069181"/>
            </a:xfrm>
            <a:custGeom>
              <a:avLst/>
              <a:gdLst>
                <a:gd name="connsiteX0" fmla="*/ 159544 w 164346"/>
                <a:gd name="connsiteY0" fmla="*/ 0 h 1069181"/>
                <a:gd name="connsiteX1" fmla="*/ 164306 w 164346"/>
                <a:gd name="connsiteY1" fmla="*/ 147637 h 1069181"/>
                <a:gd name="connsiteX2" fmla="*/ 157163 w 164346"/>
                <a:gd name="connsiteY2" fmla="*/ 278606 h 1069181"/>
                <a:gd name="connsiteX3" fmla="*/ 147638 w 164346"/>
                <a:gd name="connsiteY3" fmla="*/ 423862 h 1069181"/>
                <a:gd name="connsiteX4" fmla="*/ 135731 w 164346"/>
                <a:gd name="connsiteY4" fmla="*/ 540544 h 1069181"/>
                <a:gd name="connsiteX5" fmla="*/ 109538 w 164346"/>
                <a:gd name="connsiteY5" fmla="*/ 678656 h 1069181"/>
                <a:gd name="connsiteX6" fmla="*/ 73819 w 164346"/>
                <a:gd name="connsiteY6" fmla="*/ 838200 h 1069181"/>
                <a:gd name="connsiteX7" fmla="*/ 33338 w 164346"/>
                <a:gd name="connsiteY7" fmla="*/ 971550 h 1069181"/>
                <a:gd name="connsiteX8" fmla="*/ 0 w 164346"/>
                <a:gd name="connsiteY8" fmla="*/ 1069181 h 106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6" h="1069181">
                  <a:moveTo>
                    <a:pt x="159544" y="0"/>
                  </a:moveTo>
                  <a:cubicBezTo>
                    <a:pt x="162123" y="50601"/>
                    <a:pt x="164703" y="101203"/>
                    <a:pt x="164306" y="147637"/>
                  </a:cubicBezTo>
                  <a:cubicBezTo>
                    <a:pt x="163909" y="194071"/>
                    <a:pt x="159941" y="232569"/>
                    <a:pt x="157163" y="278606"/>
                  </a:cubicBezTo>
                  <a:cubicBezTo>
                    <a:pt x="154385" y="324643"/>
                    <a:pt x="151210" y="380206"/>
                    <a:pt x="147638" y="423862"/>
                  </a:cubicBezTo>
                  <a:cubicBezTo>
                    <a:pt x="144066" y="467518"/>
                    <a:pt x="142081" y="498078"/>
                    <a:pt x="135731" y="540544"/>
                  </a:cubicBezTo>
                  <a:cubicBezTo>
                    <a:pt x="129381" y="583010"/>
                    <a:pt x="119857" y="629047"/>
                    <a:pt x="109538" y="678656"/>
                  </a:cubicBezTo>
                  <a:cubicBezTo>
                    <a:pt x="99219" y="728265"/>
                    <a:pt x="86519" y="789384"/>
                    <a:pt x="73819" y="838200"/>
                  </a:cubicBezTo>
                  <a:cubicBezTo>
                    <a:pt x="61119" y="887016"/>
                    <a:pt x="45641" y="933053"/>
                    <a:pt x="33338" y="971550"/>
                  </a:cubicBezTo>
                  <a:cubicBezTo>
                    <a:pt x="21035" y="1010047"/>
                    <a:pt x="10517" y="1039614"/>
                    <a:pt x="0" y="1069181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15224" y="5562266"/>
              <a:ext cx="978694" cy="502444"/>
            </a:xfrm>
            <a:custGeom>
              <a:avLst/>
              <a:gdLst>
                <a:gd name="connsiteX0" fmla="*/ 978694 w 978694"/>
                <a:gd name="connsiteY0" fmla="*/ 0 h 502444"/>
                <a:gd name="connsiteX1" fmla="*/ 926306 w 978694"/>
                <a:gd name="connsiteY1" fmla="*/ 40481 h 502444"/>
                <a:gd name="connsiteX2" fmla="*/ 838200 w 978694"/>
                <a:gd name="connsiteY2" fmla="*/ 109537 h 502444"/>
                <a:gd name="connsiteX3" fmla="*/ 723900 w 978694"/>
                <a:gd name="connsiteY3" fmla="*/ 183356 h 502444"/>
                <a:gd name="connsiteX4" fmla="*/ 631031 w 978694"/>
                <a:gd name="connsiteY4" fmla="*/ 240506 h 502444"/>
                <a:gd name="connsiteX5" fmla="*/ 502444 w 978694"/>
                <a:gd name="connsiteY5" fmla="*/ 309562 h 502444"/>
                <a:gd name="connsiteX6" fmla="*/ 376238 w 978694"/>
                <a:gd name="connsiteY6" fmla="*/ 369094 h 502444"/>
                <a:gd name="connsiteX7" fmla="*/ 245269 w 978694"/>
                <a:gd name="connsiteY7" fmla="*/ 423862 h 502444"/>
                <a:gd name="connsiteX8" fmla="*/ 100013 w 978694"/>
                <a:gd name="connsiteY8" fmla="*/ 473869 h 502444"/>
                <a:gd name="connsiteX9" fmla="*/ 0 w 978694"/>
                <a:gd name="connsiteY9" fmla="*/ 502444 h 50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8694" h="502444">
                  <a:moveTo>
                    <a:pt x="978694" y="0"/>
                  </a:moveTo>
                  <a:lnTo>
                    <a:pt x="926306" y="40481"/>
                  </a:lnTo>
                  <a:cubicBezTo>
                    <a:pt x="902890" y="58737"/>
                    <a:pt x="871934" y="85725"/>
                    <a:pt x="838200" y="109537"/>
                  </a:cubicBezTo>
                  <a:cubicBezTo>
                    <a:pt x="804466" y="133349"/>
                    <a:pt x="758428" y="161528"/>
                    <a:pt x="723900" y="183356"/>
                  </a:cubicBezTo>
                  <a:cubicBezTo>
                    <a:pt x="689372" y="205184"/>
                    <a:pt x="667940" y="219472"/>
                    <a:pt x="631031" y="240506"/>
                  </a:cubicBezTo>
                  <a:cubicBezTo>
                    <a:pt x="594122" y="261540"/>
                    <a:pt x="544909" y="288131"/>
                    <a:pt x="502444" y="309562"/>
                  </a:cubicBezTo>
                  <a:cubicBezTo>
                    <a:pt x="459979" y="330993"/>
                    <a:pt x="419100" y="350044"/>
                    <a:pt x="376238" y="369094"/>
                  </a:cubicBezTo>
                  <a:cubicBezTo>
                    <a:pt x="333375" y="388144"/>
                    <a:pt x="291306" y="406400"/>
                    <a:pt x="245269" y="423862"/>
                  </a:cubicBezTo>
                  <a:cubicBezTo>
                    <a:pt x="199232" y="441324"/>
                    <a:pt x="140891" y="460772"/>
                    <a:pt x="100013" y="473869"/>
                  </a:cubicBezTo>
                  <a:cubicBezTo>
                    <a:pt x="59135" y="486966"/>
                    <a:pt x="29567" y="494705"/>
                    <a:pt x="0" y="502444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864894" y="1509713"/>
              <a:ext cx="461962" cy="573881"/>
            </a:xfrm>
            <a:custGeom>
              <a:avLst/>
              <a:gdLst>
                <a:gd name="connsiteX0" fmla="*/ 0 w 461962"/>
                <a:gd name="connsiteY0" fmla="*/ 573881 h 573881"/>
                <a:gd name="connsiteX1" fmla="*/ 73819 w 461962"/>
                <a:gd name="connsiteY1" fmla="*/ 521493 h 573881"/>
                <a:gd name="connsiteX2" fmla="*/ 152400 w 461962"/>
                <a:gd name="connsiteY2" fmla="*/ 450056 h 573881"/>
                <a:gd name="connsiteX3" fmla="*/ 247650 w 461962"/>
                <a:gd name="connsiteY3" fmla="*/ 352425 h 573881"/>
                <a:gd name="connsiteX4" fmla="*/ 326231 w 461962"/>
                <a:gd name="connsiteY4" fmla="*/ 245268 h 573881"/>
                <a:gd name="connsiteX5" fmla="*/ 383381 w 461962"/>
                <a:gd name="connsiteY5" fmla="*/ 154781 h 573881"/>
                <a:gd name="connsiteX6" fmla="*/ 433387 w 461962"/>
                <a:gd name="connsiteY6" fmla="*/ 66675 h 573881"/>
                <a:gd name="connsiteX7" fmla="*/ 461962 w 461962"/>
                <a:gd name="connsiteY7" fmla="*/ 0 h 57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962" h="573881">
                  <a:moveTo>
                    <a:pt x="0" y="573881"/>
                  </a:moveTo>
                  <a:cubicBezTo>
                    <a:pt x="24209" y="558006"/>
                    <a:pt x="48419" y="542131"/>
                    <a:pt x="73819" y="521493"/>
                  </a:cubicBezTo>
                  <a:cubicBezTo>
                    <a:pt x="99219" y="500855"/>
                    <a:pt x="123428" y="478234"/>
                    <a:pt x="152400" y="450056"/>
                  </a:cubicBezTo>
                  <a:cubicBezTo>
                    <a:pt x="181372" y="421878"/>
                    <a:pt x="218678" y="386556"/>
                    <a:pt x="247650" y="352425"/>
                  </a:cubicBezTo>
                  <a:cubicBezTo>
                    <a:pt x="276622" y="318294"/>
                    <a:pt x="303609" y="278209"/>
                    <a:pt x="326231" y="245268"/>
                  </a:cubicBezTo>
                  <a:cubicBezTo>
                    <a:pt x="348853" y="212327"/>
                    <a:pt x="365522" y="184546"/>
                    <a:pt x="383381" y="154781"/>
                  </a:cubicBezTo>
                  <a:cubicBezTo>
                    <a:pt x="401240" y="125016"/>
                    <a:pt x="420290" y="92472"/>
                    <a:pt x="433387" y="66675"/>
                  </a:cubicBezTo>
                  <a:cubicBezTo>
                    <a:pt x="446484" y="40878"/>
                    <a:pt x="454223" y="20439"/>
                    <a:pt x="461962" y="0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40881" y="1940719"/>
              <a:ext cx="619125" cy="338137"/>
            </a:xfrm>
            <a:custGeom>
              <a:avLst/>
              <a:gdLst>
                <a:gd name="connsiteX0" fmla="*/ 0 w 619125"/>
                <a:gd name="connsiteY0" fmla="*/ 0 h 338137"/>
                <a:gd name="connsiteX1" fmla="*/ 59532 w 619125"/>
                <a:gd name="connsiteY1" fmla="*/ 57150 h 338137"/>
                <a:gd name="connsiteX2" fmla="*/ 116682 w 619125"/>
                <a:gd name="connsiteY2" fmla="*/ 107156 h 338137"/>
                <a:gd name="connsiteX3" fmla="*/ 202407 w 619125"/>
                <a:gd name="connsiteY3" fmla="*/ 169069 h 338137"/>
                <a:gd name="connsiteX4" fmla="*/ 295275 w 619125"/>
                <a:gd name="connsiteY4" fmla="*/ 219075 h 338137"/>
                <a:gd name="connsiteX5" fmla="*/ 407194 w 619125"/>
                <a:gd name="connsiteY5" fmla="*/ 271462 h 338137"/>
                <a:gd name="connsiteX6" fmla="*/ 526257 w 619125"/>
                <a:gd name="connsiteY6" fmla="*/ 316706 h 338137"/>
                <a:gd name="connsiteX7" fmla="*/ 619125 w 619125"/>
                <a:gd name="connsiteY7" fmla="*/ 338137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125" h="338137">
                  <a:moveTo>
                    <a:pt x="0" y="0"/>
                  </a:moveTo>
                  <a:cubicBezTo>
                    <a:pt x="20042" y="19645"/>
                    <a:pt x="40085" y="39291"/>
                    <a:pt x="59532" y="57150"/>
                  </a:cubicBezTo>
                  <a:cubicBezTo>
                    <a:pt x="78979" y="75009"/>
                    <a:pt x="92870" y="88503"/>
                    <a:pt x="116682" y="107156"/>
                  </a:cubicBezTo>
                  <a:cubicBezTo>
                    <a:pt x="140495" y="125809"/>
                    <a:pt x="172642" y="150416"/>
                    <a:pt x="202407" y="169069"/>
                  </a:cubicBezTo>
                  <a:cubicBezTo>
                    <a:pt x="232172" y="187722"/>
                    <a:pt x="261144" y="202010"/>
                    <a:pt x="295275" y="219075"/>
                  </a:cubicBezTo>
                  <a:cubicBezTo>
                    <a:pt x="329406" y="236141"/>
                    <a:pt x="368697" y="255190"/>
                    <a:pt x="407194" y="271462"/>
                  </a:cubicBezTo>
                  <a:cubicBezTo>
                    <a:pt x="445691" y="287734"/>
                    <a:pt x="490935" y="305594"/>
                    <a:pt x="526257" y="316706"/>
                  </a:cubicBezTo>
                  <a:cubicBezTo>
                    <a:pt x="561579" y="327818"/>
                    <a:pt x="590352" y="332977"/>
                    <a:pt x="619125" y="338137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4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7699" y="37651"/>
            <a:ext cx="7922182" cy="6774923"/>
            <a:chOff x="497699" y="37651"/>
            <a:chExt cx="7922182" cy="6774923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97699" y="2050255"/>
              <a:ext cx="2743200" cy="274320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88485" y="4081936"/>
              <a:ext cx="914400" cy="91440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Axioma</a:t>
              </a:r>
              <a:r>
                <a:rPr lang="en-US" sz="1200" dirty="0">
                  <a:solidFill>
                    <a:schemeClr val="bg1"/>
                  </a:solidFill>
                </a:rPr>
                <a:t> Factors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198754" y="542854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 Rules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856272" y="1691190"/>
              <a:ext cx="1005840" cy="100584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Apply Optimizer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436587" y="1821655"/>
              <a:ext cx="1463040" cy="1463040"/>
            </a:xfrm>
            <a:prstGeom prst="rect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034225" y="4264816"/>
              <a:ext cx="1463040" cy="146304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Verify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842931" y="5349534"/>
              <a:ext cx="1463040" cy="1463040"/>
            </a:xfrm>
            <a:prstGeom prst="rect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Tested Index</a:t>
              </a: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137779" y="2690813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 Factors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536065" y="37651"/>
              <a:ext cx="1463040" cy="1463040"/>
            </a:xfrm>
            <a:prstGeom prst="ellipse">
              <a:avLst/>
            </a:prstGeom>
            <a:solidFill>
              <a:srgbClr val="177AB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Apply Rules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80579" y="1913334"/>
              <a:ext cx="914400" cy="91440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RMM-</a:t>
              </a:r>
              <a:r>
                <a:rPr lang="en-US" sz="1200" spc="-10" dirty="0">
                  <a:solidFill>
                    <a:schemeClr val="bg1"/>
                  </a:solidFill>
                </a:rPr>
                <a:t>Generated </a:t>
              </a:r>
              <a:r>
                <a:rPr lang="en-US" sz="1200" dirty="0">
                  <a:solidFill>
                    <a:schemeClr val="bg1"/>
                  </a:solidFill>
                </a:rPr>
                <a:t>Factors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692445" y="2980689"/>
              <a:ext cx="914400" cy="914400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Client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</a:rPr>
                <a:t>Factors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1933575" y="1776413"/>
              <a:ext cx="450056" cy="900112"/>
            </a:xfrm>
            <a:custGeom>
              <a:avLst/>
              <a:gdLst>
                <a:gd name="connsiteX0" fmla="*/ 0 w 450056"/>
                <a:gd name="connsiteY0" fmla="*/ 900112 h 900112"/>
                <a:gd name="connsiteX1" fmla="*/ 23813 w 450056"/>
                <a:gd name="connsiteY1" fmla="*/ 821531 h 900112"/>
                <a:gd name="connsiteX2" fmla="*/ 61913 w 450056"/>
                <a:gd name="connsiteY2" fmla="*/ 716756 h 900112"/>
                <a:gd name="connsiteX3" fmla="*/ 95250 w 450056"/>
                <a:gd name="connsiteY3" fmla="*/ 626268 h 900112"/>
                <a:gd name="connsiteX4" fmla="*/ 147638 w 450056"/>
                <a:gd name="connsiteY4" fmla="*/ 504825 h 900112"/>
                <a:gd name="connsiteX5" fmla="*/ 202406 w 450056"/>
                <a:gd name="connsiteY5" fmla="*/ 390525 h 900112"/>
                <a:gd name="connsiteX6" fmla="*/ 252413 w 450056"/>
                <a:gd name="connsiteY6" fmla="*/ 297656 h 900112"/>
                <a:gd name="connsiteX7" fmla="*/ 314325 w 450056"/>
                <a:gd name="connsiteY7" fmla="*/ 197643 h 900112"/>
                <a:gd name="connsiteX8" fmla="*/ 392906 w 450056"/>
                <a:gd name="connsiteY8" fmla="*/ 76200 h 900112"/>
                <a:gd name="connsiteX9" fmla="*/ 450056 w 450056"/>
                <a:gd name="connsiteY9" fmla="*/ 0 h 90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056" h="900112">
                  <a:moveTo>
                    <a:pt x="0" y="900112"/>
                  </a:moveTo>
                  <a:cubicBezTo>
                    <a:pt x="6747" y="876101"/>
                    <a:pt x="13494" y="852090"/>
                    <a:pt x="23813" y="821531"/>
                  </a:cubicBezTo>
                  <a:cubicBezTo>
                    <a:pt x="34132" y="790972"/>
                    <a:pt x="50007" y="749300"/>
                    <a:pt x="61913" y="716756"/>
                  </a:cubicBezTo>
                  <a:cubicBezTo>
                    <a:pt x="73819" y="684212"/>
                    <a:pt x="80963" y="661590"/>
                    <a:pt x="95250" y="626268"/>
                  </a:cubicBezTo>
                  <a:cubicBezTo>
                    <a:pt x="109537" y="590946"/>
                    <a:pt x="129779" y="544115"/>
                    <a:pt x="147638" y="504825"/>
                  </a:cubicBezTo>
                  <a:cubicBezTo>
                    <a:pt x="165497" y="465535"/>
                    <a:pt x="184944" y="425053"/>
                    <a:pt x="202406" y="390525"/>
                  </a:cubicBezTo>
                  <a:cubicBezTo>
                    <a:pt x="219868" y="355997"/>
                    <a:pt x="233760" y="329803"/>
                    <a:pt x="252413" y="297656"/>
                  </a:cubicBezTo>
                  <a:cubicBezTo>
                    <a:pt x="271066" y="265509"/>
                    <a:pt x="290910" y="234552"/>
                    <a:pt x="314325" y="197643"/>
                  </a:cubicBezTo>
                  <a:cubicBezTo>
                    <a:pt x="337740" y="160734"/>
                    <a:pt x="370284" y="109140"/>
                    <a:pt x="392906" y="76200"/>
                  </a:cubicBezTo>
                  <a:cubicBezTo>
                    <a:pt x="415528" y="43259"/>
                    <a:pt x="432792" y="21629"/>
                    <a:pt x="450056" y="0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59969" y="685800"/>
              <a:ext cx="969169" cy="192881"/>
            </a:xfrm>
            <a:custGeom>
              <a:avLst/>
              <a:gdLst>
                <a:gd name="connsiteX0" fmla="*/ 0 w 969169"/>
                <a:gd name="connsiteY0" fmla="*/ 192881 h 192881"/>
                <a:gd name="connsiteX1" fmla="*/ 88106 w 969169"/>
                <a:gd name="connsiteY1" fmla="*/ 161925 h 192881"/>
                <a:gd name="connsiteX2" fmla="*/ 180975 w 969169"/>
                <a:gd name="connsiteY2" fmla="*/ 130969 h 192881"/>
                <a:gd name="connsiteX3" fmla="*/ 311944 w 969169"/>
                <a:gd name="connsiteY3" fmla="*/ 90488 h 192881"/>
                <a:gd name="connsiteX4" fmla="*/ 428625 w 969169"/>
                <a:gd name="connsiteY4" fmla="*/ 61913 h 192881"/>
                <a:gd name="connsiteX5" fmla="*/ 566737 w 969169"/>
                <a:gd name="connsiteY5" fmla="*/ 35719 h 192881"/>
                <a:gd name="connsiteX6" fmla="*/ 723900 w 969169"/>
                <a:gd name="connsiteY6" fmla="*/ 16669 h 192881"/>
                <a:gd name="connsiteX7" fmla="*/ 826294 w 969169"/>
                <a:gd name="connsiteY7" fmla="*/ 4763 h 192881"/>
                <a:gd name="connsiteX8" fmla="*/ 900112 w 969169"/>
                <a:gd name="connsiteY8" fmla="*/ 4763 h 192881"/>
                <a:gd name="connsiteX9" fmla="*/ 969169 w 969169"/>
                <a:gd name="connsiteY9" fmla="*/ 0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169" h="192881">
                  <a:moveTo>
                    <a:pt x="0" y="192881"/>
                  </a:moveTo>
                  <a:lnTo>
                    <a:pt x="88106" y="161925"/>
                  </a:lnTo>
                  <a:lnTo>
                    <a:pt x="180975" y="130969"/>
                  </a:lnTo>
                  <a:cubicBezTo>
                    <a:pt x="218281" y="119063"/>
                    <a:pt x="270669" y="101997"/>
                    <a:pt x="311944" y="90488"/>
                  </a:cubicBezTo>
                  <a:cubicBezTo>
                    <a:pt x="353219" y="78979"/>
                    <a:pt x="386160" y="71041"/>
                    <a:pt x="428625" y="61913"/>
                  </a:cubicBezTo>
                  <a:cubicBezTo>
                    <a:pt x="471090" y="52785"/>
                    <a:pt x="517525" y="43260"/>
                    <a:pt x="566737" y="35719"/>
                  </a:cubicBezTo>
                  <a:cubicBezTo>
                    <a:pt x="615950" y="28178"/>
                    <a:pt x="723900" y="16669"/>
                    <a:pt x="723900" y="16669"/>
                  </a:cubicBezTo>
                  <a:cubicBezTo>
                    <a:pt x="767159" y="11510"/>
                    <a:pt x="796925" y="6747"/>
                    <a:pt x="826294" y="4763"/>
                  </a:cubicBezTo>
                  <a:cubicBezTo>
                    <a:pt x="855663" y="2779"/>
                    <a:pt x="876300" y="5557"/>
                    <a:pt x="900112" y="4763"/>
                  </a:cubicBezTo>
                  <a:cubicBezTo>
                    <a:pt x="923924" y="3969"/>
                    <a:pt x="946546" y="1984"/>
                    <a:pt x="969169" y="0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1830" y="1051736"/>
              <a:ext cx="842963" cy="757237"/>
            </a:xfrm>
            <a:custGeom>
              <a:avLst/>
              <a:gdLst>
                <a:gd name="connsiteX0" fmla="*/ 0 w 842963"/>
                <a:gd name="connsiteY0" fmla="*/ 0 h 757237"/>
                <a:gd name="connsiteX1" fmla="*/ 57150 w 842963"/>
                <a:gd name="connsiteY1" fmla="*/ 35719 h 757237"/>
                <a:gd name="connsiteX2" fmla="*/ 171450 w 842963"/>
                <a:gd name="connsiteY2" fmla="*/ 107156 h 757237"/>
                <a:gd name="connsiteX3" fmla="*/ 330994 w 842963"/>
                <a:gd name="connsiteY3" fmla="*/ 226219 h 757237"/>
                <a:gd name="connsiteX4" fmla="*/ 442913 w 842963"/>
                <a:gd name="connsiteY4" fmla="*/ 319087 h 757237"/>
                <a:gd name="connsiteX5" fmla="*/ 583406 w 842963"/>
                <a:gd name="connsiteY5" fmla="*/ 450056 h 757237"/>
                <a:gd name="connsiteX6" fmla="*/ 688181 w 842963"/>
                <a:gd name="connsiteY6" fmla="*/ 561975 h 757237"/>
                <a:gd name="connsiteX7" fmla="*/ 752475 w 842963"/>
                <a:gd name="connsiteY7" fmla="*/ 640556 h 757237"/>
                <a:gd name="connsiteX8" fmla="*/ 814388 w 842963"/>
                <a:gd name="connsiteY8" fmla="*/ 716756 h 757237"/>
                <a:gd name="connsiteX9" fmla="*/ 842963 w 842963"/>
                <a:gd name="connsiteY9" fmla="*/ 757237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963" h="757237">
                  <a:moveTo>
                    <a:pt x="0" y="0"/>
                  </a:moveTo>
                  <a:lnTo>
                    <a:pt x="57150" y="35719"/>
                  </a:lnTo>
                  <a:cubicBezTo>
                    <a:pt x="85725" y="53578"/>
                    <a:pt x="125809" y="75406"/>
                    <a:pt x="171450" y="107156"/>
                  </a:cubicBezTo>
                  <a:cubicBezTo>
                    <a:pt x="217091" y="138906"/>
                    <a:pt x="285750" y="190897"/>
                    <a:pt x="330994" y="226219"/>
                  </a:cubicBezTo>
                  <a:cubicBezTo>
                    <a:pt x="376238" y="261541"/>
                    <a:pt x="400844" y="281781"/>
                    <a:pt x="442913" y="319087"/>
                  </a:cubicBezTo>
                  <a:cubicBezTo>
                    <a:pt x="484982" y="356393"/>
                    <a:pt x="542528" y="409575"/>
                    <a:pt x="583406" y="450056"/>
                  </a:cubicBezTo>
                  <a:cubicBezTo>
                    <a:pt x="624284" y="490537"/>
                    <a:pt x="660003" y="530225"/>
                    <a:pt x="688181" y="561975"/>
                  </a:cubicBezTo>
                  <a:cubicBezTo>
                    <a:pt x="716359" y="593725"/>
                    <a:pt x="752475" y="640556"/>
                    <a:pt x="752475" y="640556"/>
                  </a:cubicBezTo>
                  <a:cubicBezTo>
                    <a:pt x="773510" y="666353"/>
                    <a:pt x="799307" y="697309"/>
                    <a:pt x="814388" y="716756"/>
                  </a:cubicBezTo>
                  <a:cubicBezTo>
                    <a:pt x="829469" y="736203"/>
                    <a:pt x="836216" y="746720"/>
                    <a:pt x="842963" y="757237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53275" y="3293269"/>
              <a:ext cx="164346" cy="1069181"/>
            </a:xfrm>
            <a:custGeom>
              <a:avLst/>
              <a:gdLst>
                <a:gd name="connsiteX0" fmla="*/ 159544 w 164346"/>
                <a:gd name="connsiteY0" fmla="*/ 0 h 1069181"/>
                <a:gd name="connsiteX1" fmla="*/ 164306 w 164346"/>
                <a:gd name="connsiteY1" fmla="*/ 147637 h 1069181"/>
                <a:gd name="connsiteX2" fmla="*/ 157163 w 164346"/>
                <a:gd name="connsiteY2" fmla="*/ 278606 h 1069181"/>
                <a:gd name="connsiteX3" fmla="*/ 147638 w 164346"/>
                <a:gd name="connsiteY3" fmla="*/ 423862 h 1069181"/>
                <a:gd name="connsiteX4" fmla="*/ 135731 w 164346"/>
                <a:gd name="connsiteY4" fmla="*/ 540544 h 1069181"/>
                <a:gd name="connsiteX5" fmla="*/ 109538 w 164346"/>
                <a:gd name="connsiteY5" fmla="*/ 678656 h 1069181"/>
                <a:gd name="connsiteX6" fmla="*/ 73819 w 164346"/>
                <a:gd name="connsiteY6" fmla="*/ 838200 h 1069181"/>
                <a:gd name="connsiteX7" fmla="*/ 33338 w 164346"/>
                <a:gd name="connsiteY7" fmla="*/ 971550 h 1069181"/>
                <a:gd name="connsiteX8" fmla="*/ 0 w 164346"/>
                <a:gd name="connsiteY8" fmla="*/ 1069181 h 106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6" h="1069181">
                  <a:moveTo>
                    <a:pt x="159544" y="0"/>
                  </a:moveTo>
                  <a:cubicBezTo>
                    <a:pt x="162123" y="50601"/>
                    <a:pt x="164703" y="101203"/>
                    <a:pt x="164306" y="147637"/>
                  </a:cubicBezTo>
                  <a:cubicBezTo>
                    <a:pt x="163909" y="194071"/>
                    <a:pt x="159941" y="232569"/>
                    <a:pt x="157163" y="278606"/>
                  </a:cubicBezTo>
                  <a:cubicBezTo>
                    <a:pt x="154385" y="324643"/>
                    <a:pt x="151210" y="380206"/>
                    <a:pt x="147638" y="423862"/>
                  </a:cubicBezTo>
                  <a:cubicBezTo>
                    <a:pt x="144066" y="467518"/>
                    <a:pt x="142081" y="498078"/>
                    <a:pt x="135731" y="540544"/>
                  </a:cubicBezTo>
                  <a:cubicBezTo>
                    <a:pt x="129381" y="583010"/>
                    <a:pt x="119857" y="629047"/>
                    <a:pt x="109538" y="678656"/>
                  </a:cubicBezTo>
                  <a:cubicBezTo>
                    <a:pt x="99219" y="728265"/>
                    <a:pt x="86519" y="789384"/>
                    <a:pt x="73819" y="838200"/>
                  </a:cubicBezTo>
                  <a:cubicBezTo>
                    <a:pt x="61119" y="887016"/>
                    <a:pt x="45641" y="933053"/>
                    <a:pt x="33338" y="971550"/>
                  </a:cubicBezTo>
                  <a:cubicBezTo>
                    <a:pt x="21035" y="1010047"/>
                    <a:pt x="10517" y="1039614"/>
                    <a:pt x="0" y="1069181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15224" y="5562266"/>
              <a:ext cx="978694" cy="502444"/>
            </a:xfrm>
            <a:custGeom>
              <a:avLst/>
              <a:gdLst>
                <a:gd name="connsiteX0" fmla="*/ 978694 w 978694"/>
                <a:gd name="connsiteY0" fmla="*/ 0 h 502444"/>
                <a:gd name="connsiteX1" fmla="*/ 926306 w 978694"/>
                <a:gd name="connsiteY1" fmla="*/ 40481 h 502444"/>
                <a:gd name="connsiteX2" fmla="*/ 838200 w 978694"/>
                <a:gd name="connsiteY2" fmla="*/ 109537 h 502444"/>
                <a:gd name="connsiteX3" fmla="*/ 723900 w 978694"/>
                <a:gd name="connsiteY3" fmla="*/ 183356 h 502444"/>
                <a:gd name="connsiteX4" fmla="*/ 631031 w 978694"/>
                <a:gd name="connsiteY4" fmla="*/ 240506 h 502444"/>
                <a:gd name="connsiteX5" fmla="*/ 502444 w 978694"/>
                <a:gd name="connsiteY5" fmla="*/ 309562 h 502444"/>
                <a:gd name="connsiteX6" fmla="*/ 376238 w 978694"/>
                <a:gd name="connsiteY6" fmla="*/ 369094 h 502444"/>
                <a:gd name="connsiteX7" fmla="*/ 245269 w 978694"/>
                <a:gd name="connsiteY7" fmla="*/ 423862 h 502444"/>
                <a:gd name="connsiteX8" fmla="*/ 100013 w 978694"/>
                <a:gd name="connsiteY8" fmla="*/ 473869 h 502444"/>
                <a:gd name="connsiteX9" fmla="*/ 0 w 978694"/>
                <a:gd name="connsiteY9" fmla="*/ 502444 h 50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8694" h="502444">
                  <a:moveTo>
                    <a:pt x="978694" y="0"/>
                  </a:moveTo>
                  <a:lnTo>
                    <a:pt x="926306" y="40481"/>
                  </a:lnTo>
                  <a:cubicBezTo>
                    <a:pt x="902890" y="58737"/>
                    <a:pt x="871934" y="85725"/>
                    <a:pt x="838200" y="109537"/>
                  </a:cubicBezTo>
                  <a:cubicBezTo>
                    <a:pt x="804466" y="133349"/>
                    <a:pt x="758428" y="161528"/>
                    <a:pt x="723900" y="183356"/>
                  </a:cubicBezTo>
                  <a:cubicBezTo>
                    <a:pt x="689372" y="205184"/>
                    <a:pt x="667940" y="219472"/>
                    <a:pt x="631031" y="240506"/>
                  </a:cubicBezTo>
                  <a:cubicBezTo>
                    <a:pt x="594122" y="261540"/>
                    <a:pt x="544909" y="288131"/>
                    <a:pt x="502444" y="309562"/>
                  </a:cubicBezTo>
                  <a:cubicBezTo>
                    <a:pt x="459979" y="330993"/>
                    <a:pt x="419100" y="350044"/>
                    <a:pt x="376238" y="369094"/>
                  </a:cubicBezTo>
                  <a:cubicBezTo>
                    <a:pt x="333375" y="388144"/>
                    <a:pt x="291306" y="406400"/>
                    <a:pt x="245269" y="423862"/>
                  </a:cubicBezTo>
                  <a:cubicBezTo>
                    <a:pt x="199232" y="441324"/>
                    <a:pt x="140891" y="460772"/>
                    <a:pt x="100013" y="473869"/>
                  </a:cubicBezTo>
                  <a:cubicBezTo>
                    <a:pt x="59135" y="486966"/>
                    <a:pt x="29567" y="494705"/>
                    <a:pt x="0" y="502444"/>
                  </a:cubicBezTo>
                </a:path>
              </a:pathLst>
            </a:custGeom>
            <a:noFill/>
            <a:ln w="38100">
              <a:solidFill>
                <a:srgbClr val="1E90FF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864894" y="1509713"/>
              <a:ext cx="461962" cy="573881"/>
            </a:xfrm>
            <a:custGeom>
              <a:avLst/>
              <a:gdLst>
                <a:gd name="connsiteX0" fmla="*/ 0 w 461962"/>
                <a:gd name="connsiteY0" fmla="*/ 573881 h 573881"/>
                <a:gd name="connsiteX1" fmla="*/ 73819 w 461962"/>
                <a:gd name="connsiteY1" fmla="*/ 521493 h 573881"/>
                <a:gd name="connsiteX2" fmla="*/ 152400 w 461962"/>
                <a:gd name="connsiteY2" fmla="*/ 450056 h 573881"/>
                <a:gd name="connsiteX3" fmla="*/ 247650 w 461962"/>
                <a:gd name="connsiteY3" fmla="*/ 352425 h 573881"/>
                <a:gd name="connsiteX4" fmla="*/ 326231 w 461962"/>
                <a:gd name="connsiteY4" fmla="*/ 245268 h 573881"/>
                <a:gd name="connsiteX5" fmla="*/ 383381 w 461962"/>
                <a:gd name="connsiteY5" fmla="*/ 154781 h 573881"/>
                <a:gd name="connsiteX6" fmla="*/ 433387 w 461962"/>
                <a:gd name="connsiteY6" fmla="*/ 66675 h 573881"/>
                <a:gd name="connsiteX7" fmla="*/ 461962 w 461962"/>
                <a:gd name="connsiteY7" fmla="*/ 0 h 57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962" h="573881">
                  <a:moveTo>
                    <a:pt x="0" y="573881"/>
                  </a:moveTo>
                  <a:cubicBezTo>
                    <a:pt x="24209" y="558006"/>
                    <a:pt x="48419" y="542131"/>
                    <a:pt x="73819" y="521493"/>
                  </a:cubicBezTo>
                  <a:cubicBezTo>
                    <a:pt x="99219" y="500855"/>
                    <a:pt x="123428" y="478234"/>
                    <a:pt x="152400" y="450056"/>
                  </a:cubicBezTo>
                  <a:cubicBezTo>
                    <a:pt x="181372" y="421878"/>
                    <a:pt x="218678" y="386556"/>
                    <a:pt x="247650" y="352425"/>
                  </a:cubicBezTo>
                  <a:cubicBezTo>
                    <a:pt x="276622" y="318294"/>
                    <a:pt x="303609" y="278209"/>
                    <a:pt x="326231" y="245268"/>
                  </a:cubicBezTo>
                  <a:cubicBezTo>
                    <a:pt x="348853" y="212327"/>
                    <a:pt x="365522" y="184546"/>
                    <a:pt x="383381" y="154781"/>
                  </a:cubicBezTo>
                  <a:cubicBezTo>
                    <a:pt x="401240" y="125016"/>
                    <a:pt x="420290" y="92472"/>
                    <a:pt x="433387" y="66675"/>
                  </a:cubicBezTo>
                  <a:cubicBezTo>
                    <a:pt x="446484" y="40878"/>
                    <a:pt x="454223" y="20439"/>
                    <a:pt x="461962" y="0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40881" y="1940719"/>
              <a:ext cx="619125" cy="338137"/>
            </a:xfrm>
            <a:custGeom>
              <a:avLst/>
              <a:gdLst>
                <a:gd name="connsiteX0" fmla="*/ 0 w 619125"/>
                <a:gd name="connsiteY0" fmla="*/ 0 h 338137"/>
                <a:gd name="connsiteX1" fmla="*/ 59532 w 619125"/>
                <a:gd name="connsiteY1" fmla="*/ 57150 h 338137"/>
                <a:gd name="connsiteX2" fmla="*/ 116682 w 619125"/>
                <a:gd name="connsiteY2" fmla="*/ 107156 h 338137"/>
                <a:gd name="connsiteX3" fmla="*/ 202407 w 619125"/>
                <a:gd name="connsiteY3" fmla="*/ 169069 h 338137"/>
                <a:gd name="connsiteX4" fmla="*/ 295275 w 619125"/>
                <a:gd name="connsiteY4" fmla="*/ 219075 h 338137"/>
                <a:gd name="connsiteX5" fmla="*/ 407194 w 619125"/>
                <a:gd name="connsiteY5" fmla="*/ 271462 h 338137"/>
                <a:gd name="connsiteX6" fmla="*/ 526257 w 619125"/>
                <a:gd name="connsiteY6" fmla="*/ 316706 h 338137"/>
                <a:gd name="connsiteX7" fmla="*/ 619125 w 619125"/>
                <a:gd name="connsiteY7" fmla="*/ 338137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125" h="338137">
                  <a:moveTo>
                    <a:pt x="0" y="0"/>
                  </a:moveTo>
                  <a:cubicBezTo>
                    <a:pt x="20042" y="19645"/>
                    <a:pt x="40085" y="39291"/>
                    <a:pt x="59532" y="57150"/>
                  </a:cubicBezTo>
                  <a:cubicBezTo>
                    <a:pt x="78979" y="75009"/>
                    <a:pt x="92870" y="88503"/>
                    <a:pt x="116682" y="107156"/>
                  </a:cubicBezTo>
                  <a:cubicBezTo>
                    <a:pt x="140495" y="125809"/>
                    <a:pt x="172642" y="150416"/>
                    <a:pt x="202407" y="169069"/>
                  </a:cubicBezTo>
                  <a:cubicBezTo>
                    <a:pt x="232172" y="187722"/>
                    <a:pt x="261144" y="202010"/>
                    <a:pt x="295275" y="219075"/>
                  </a:cubicBezTo>
                  <a:cubicBezTo>
                    <a:pt x="329406" y="236141"/>
                    <a:pt x="368697" y="255190"/>
                    <a:pt x="407194" y="271462"/>
                  </a:cubicBezTo>
                  <a:cubicBezTo>
                    <a:pt x="445691" y="287734"/>
                    <a:pt x="490935" y="305594"/>
                    <a:pt x="526257" y="316706"/>
                  </a:cubicBezTo>
                  <a:cubicBezTo>
                    <a:pt x="561579" y="327818"/>
                    <a:pt x="590352" y="332977"/>
                    <a:pt x="619125" y="338137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394145" y="3624736"/>
              <a:ext cx="2743200" cy="274320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076010" y="3824597"/>
              <a:ext cx="1005840" cy="100584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Rebalance</a:t>
              </a: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805343" y="5769451"/>
              <a:ext cx="1005840" cy="100584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Check </a:t>
              </a:r>
              <a:r>
                <a:rPr lang="en-US" sz="1200" spc="-70" dirty="0">
                  <a:solidFill>
                    <a:schemeClr val="bg1"/>
                  </a:solidFill>
                </a:rPr>
                <a:t>Performance</a:t>
              </a:r>
              <a:r>
                <a:rPr lang="en-US" sz="1200" dirty="0">
                  <a:solidFill>
                    <a:schemeClr val="bg1"/>
                  </a:solidFill>
                </a:rPr>
                <a:t> Attribution</a:t>
              </a: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414041" y="3691254"/>
              <a:ext cx="1005840" cy="1005840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Backtest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69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7699" y="37651"/>
            <a:ext cx="7922182" cy="6774923"/>
            <a:chOff x="497699" y="37651"/>
            <a:chExt cx="7922182" cy="6774923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97699" y="2050255"/>
              <a:ext cx="2743200" cy="2743200"/>
            </a:xfrm>
            <a:prstGeom prst="ellipse">
              <a:avLst/>
            </a:prstGeom>
            <a:noFill/>
            <a:ln w="19050">
              <a:solidFill>
                <a:srgbClr val="E5E5E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88485" y="4081936"/>
              <a:ext cx="914400" cy="91440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Axioma</a:t>
              </a:r>
              <a:r>
                <a:rPr lang="en-US" sz="1200" dirty="0">
                  <a:solidFill>
                    <a:schemeClr val="bg1"/>
                  </a:solidFill>
                </a:rPr>
                <a:t> Factors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198754" y="542854"/>
              <a:ext cx="1463040" cy="1463040"/>
            </a:xfrm>
            <a:prstGeom prst="ellipse">
              <a:avLst/>
            </a:prstGeom>
            <a:solidFill>
              <a:srgbClr val="00B68D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 Rules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856272" y="1691190"/>
              <a:ext cx="1005840" cy="100584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Apply Optimizer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436587" y="1821655"/>
              <a:ext cx="1463040" cy="1463040"/>
            </a:xfrm>
            <a:prstGeom prst="rect">
              <a:avLst/>
            </a:prstGeom>
            <a:solidFill>
              <a:srgbClr val="00B68D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034225" y="4264816"/>
              <a:ext cx="1463040" cy="146304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Verify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842931" y="5349534"/>
              <a:ext cx="1463040" cy="1463040"/>
            </a:xfrm>
            <a:prstGeom prst="rect">
              <a:avLst/>
            </a:prstGeom>
            <a:solidFill>
              <a:srgbClr val="00B68D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Tested Index</a:t>
              </a: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137779" y="2690813"/>
              <a:ext cx="1463040" cy="1463040"/>
            </a:xfrm>
            <a:prstGeom prst="ellipse">
              <a:avLst/>
            </a:prstGeom>
            <a:solidFill>
              <a:srgbClr val="00B68D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 Factors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536065" y="37651"/>
              <a:ext cx="1463040" cy="1463040"/>
            </a:xfrm>
            <a:prstGeom prst="ellipse">
              <a:avLst/>
            </a:prstGeom>
            <a:solidFill>
              <a:srgbClr val="00B68D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Apply Rules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80579" y="1913334"/>
              <a:ext cx="914400" cy="91440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RMM-</a:t>
              </a:r>
              <a:r>
                <a:rPr lang="en-US" sz="1200" spc="-20" dirty="0">
                  <a:solidFill>
                    <a:schemeClr val="bg1"/>
                  </a:solidFill>
                </a:rPr>
                <a:t>Generated</a:t>
              </a:r>
              <a:r>
                <a:rPr lang="en-US" sz="1200" dirty="0">
                  <a:solidFill>
                    <a:schemeClr val="bg1"/>
                  </a:solidFill>
                </a:rPr>
                <a:t> Factors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692445" y="2980689"/>
              <a:ext cx="914400" cy="914400"/>
            </a:xfrm>
            <a:prstGeom prst="ellipse">
              <a:avLst/>
            </a:prstGeom>
            <a:solidFill>
              <a:srgbClr val="F86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Client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</a:rPr>
                <a:t>Factors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1933575" y="1776413"/>
              <a:ext cx="450056" cy="900112"/>
            </a:xfrm>
            <a:custGeom>
              <a:avLst/>
              <a:gdLst>
                <a:gd name="connsiteX0" fmla="*/ 0 w 450056"/>
                <a:gd name="connsiteY0" fmla="*/ 900112 h 900112"/>
                <a:gd name="connsiteX1" fmla="*/ 23813 w 450056"/>
                <a:gd name="connsiteY1" fmla="*/ 821531 h 900112"/>
                <a:gd name="connsiteX2" fmla="*/ 61913 w 450056"/>
                <a:gd name="connsiteY2" fmla="*/ 716756 h 900112"/>
                <a:gd name="connsiteX3" fmla="*/ 95250 w 450056"/>
                <a:gd name="connsiteY3" fmla="*/ 626268 h 900112"/>
                <a:gd name="connsiteX4" fmla="*/ 147638 w 450056"/>
                <a:gd name="connsiteY4" fmla="*/ 504825 h 900112"/>
                <a:gd name="connsiteX5" fmla="*/ 202406 w 450056"/>
                <a:gd name="connsiteY5" fmla="*/ 390525 h 900112"/>
                <a:gd name="connsiteX6" fmla="*/ 252413 w 450056"/>
                <a:gd name="connsiteY6" fmla="*/ 297656 h 900112"/>
                <a:gd name="connsiteX7" fmla="*/ 314325 w 450056"/>
                <a:gd name="connsiteY7" fmla="*/ 197643 h 900112"/>
                <a:gd name="connsiteX8" fmla="*/ 392906 w 450056"/>
                <a:gd name="connsiteY8" fmla="*/ 76200 h 900112"/>
                <a:gd name="connsiteX9" fmla="*/ 450056 w 450056"/>
                <a:gd name="connsiteY9" fmla="*/ 0 h 90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056" h="900112">
                  <a:moveTo>
                    <a:pt x="0" y="900112"/>
                  </a:moveTo>
                  <a:cubicBezTo>
                    <a:pt x="6747" y="876101"/>
                    <a:pt x="13494" y="852090"/>
                    <a:pt x="23813" y="821531"/>
                  </a:cubicBezTo>
                  <a:cubicBezTo>
                    <a:pt x="34132" y="790972"/>
                    <a:pt x="50007" y="749300"/>
                    <a:pt x="61913" y="716756"/>
                  </a:cubicBezTo>
                  <a:cubicBezTo>
                    <a:pt x="73819" y="684212"/>
                    <a:pt x="80963" y="661590"/>
                    <a:pt x="95250" y="626268"/>
                  </a:cubicBezTo>
                  <a:cubicBezTo>
                    <a:pt x="109537" y="590946"/>
                    <a:pt x="129779" y="544115"/>
                    <a:pt x="147638" y="504825"/>
                  </a:cubicBezTo>
                  <a:cubicBezTo>
                    <a:pt x="165497" y="465535"/>
                    <a:pt x="184944" y="425053"/>
                    <a:pt x="202406" y="390525"/>
                  </a:cubicBezTo>
                  <a:cubicBezTo>
                    <a:pt x="219868" y="355997"/>
                    <a:pt x="233760" y="329803"/>
                    <a:pt x="252413" y="297656"/>
                  </a:cubicBezTo>
                  <a:cubicBezTo>
                    <a:pt x="271066" y="265509"/>
                    <a:pt x="290910" y="234552"/>
                    <a:pt x="314325" y="197643"/>
                  </a:cubicBezTo>
                  <a:cubicBezTo>
                    <a:pt x="337740" y="160734"/>
                    <a:pt x="370284" y="109140"/>
                    <a:pt x="392906" y="76200"/>
                  </a:cubicBezTo>
                  <a:cubicBezTo>
                    <a:pt x="415528" y="43259"/>
                    <a:pt x="432792" y="21629"/>
                    <a:pt x="450056" y="0"/>
                  </a:cubicBezTo>
                </a:path>
              </a:pathLst>
            </a:custGeom>
            <a:noFill/>
            <a:ln w="38100">
              <a:solidFill>
                <a:srgbClr val="A4C7E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59969" y="685800"/>
              <a:ext cx="969169" cy="192881"/>
            </a:xfrm>
            <a:custGeom>
              <a:avLst/>
              <a:gdLst>
                <a:gd name="connsiteX0" fmla="*/ 0 w 969169"/>
                <a:gd name="connsiteY0" fmla="*/ 192881 h 192881"/>
                <a:gd name="connsiteX1" fmla="*/ 88106 w 969169"/>
                <a:gd name="connsiteY1" fmla="*/ 161925 h 192881"/>
                <a:gd name="connsiteX2" fmla="*/ 180975 w 969169"/>
                <a:gd name="connsiteY2" fmla="*/ 130969 h 192881"/>
                <a:gd name="connsiteX3" fmla="*/ 311944 w 969169"/>
                <a:gd name="connsiteY3" fmla="*/ 90488 h 192881"/>
                <a:gd name="connsiteX4" fmla="*/ 428625 w 969169"/>
                <a:gd name="connsiteY4" fmla="*/ 61913 h 192881"/>
                <a:gd name="connsiteX5" fmla="*/ 566737 w 969169"/>
                <a:gd name="connsiteY5" fmla="*/ 35719 h 192881"/>
                <a:gd name="connsiteX6" fmla="*/ 723900 w 969169"/>
                <a:gd name="connsiteY6" fmla="*/ 16669 h 192881"/>
                <a:gd name="connsiteX7" fmla="*/ 826294 w 969169"/>
                <a:gd name="connsiteY7" fmla="*/ 4763 h 192881"/>
                <a:gd name="connsiteX8" fmla="*/ 900112 w 969169"/>
                <a:gd name="connsiteY8" fmla="*/ 4763 h 192881"/>
                <a:gd name="connsiteX9" fmla="*/ 969169 w 969169"/>
                <a:gd name="connsiteY9" fmla="*/ 0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169" h="192881">
                  <a:moveTo>
                    <a:pt x="0" y="192881"/>
                  </a:moveTo>
                  <a:lnTo>
                    <a:pt x="88106" y="161925"/>
                  </a:lnTo>
                  <a:lnTo>
                    <a:pt x="180975" y="130969"/>
                  </a:lnTo>
                  <a:cubicBezTo>
                    <a:pt x="218281" y="119063"/>
                    <a:pt x="270669" y="101997"/>
                    <a:pt x="311944" y="90488"/>
                  </a:cubicBezTo>
                  <a:cubicBezTo>
                    <a:pt x="353219" y="78979"/>
                    <a:pt x="386160" y="71041"/>
                    <a:pt x="428625" y="61913"/>
                  </a:cubicBezTo>
                  <a:cubicBezTo>
                    <a:pt x="471090" y="52785"/>
                    <a:pt x="517525" y="43260"/>
                    <a:pt x="566737" y="35719"/>
                  </a:cubicBezTo>
                  <a:cubicBezTo>
                    <a:pt x="615950" y="28178"/>
                    <a:pt x="723900" y="16669"/>
                    <a:pt x="723900" y="16669"/>
                  </a:cubicBezTo>
                  <a:cubicBezTo>
                    <a:pt x="767159" y="11510"/>
                    <a:pt x="796925" y="6747"/>
                    <a:pt x="826294" y="4763"/>
                  </a:cubicBezTo>
                  <a:cubicBezTo>
                    <a:pt x="855663" y="2779"/>
                    <a:pt x="876300" y="5557"/>
                    <a:pt x="900112" y="4763"/>
                  </a:cubicBezTo>
                  <a:cubicBezTo>
                    <a:pt x="923924" y="3969"/>
                    <a:pt x="946546" y="1984"/>
                    <a:pt x="969169" y="0"/>
                  </a:cubicBezTo>
                </a:path>
              </a:pathLst>
            </a:custGeom>
            <a:noFill/>
            <a:ln w="38100">
              <a:solidFill>
                <a:srgbClr val="A4C7E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1830" y="1051736"/>
              <a:ext cx="842963" cy="757237"/>
            </a:xfrm>
            <a:custGeom>
              <a:avLst/>
              <a:gdLst>
                <a:gd name="connsiteX0" fmla="*/ 0 w 842963"/>
                <a:gd name="connsiteY0" fmla="*/ 0 h 757237"/>
                <a:gd name="connsiteX1" fmla="*/ 57150 w 842963"/>
                <a:gd name="connsiteY1" fmla="*/ 35719 h 757237"/>
                <a:gd name="connsiteX2" fmla="*/ 171450 w 842963"/>
                <a:gd name="connsiteY2" fmla="*/ 107156 h 757237"/>
                <a:gd name="connsiteX3" fmla="*/ 330994 w 842963"/>
                <a:gd name="connsiteY3" fmla="*/ 226219 h 757237"/>
                <a:gd name="connsiteX4" fmla="*/ 442913 w 842963"/>
                <a:gd name="connsiteY4" fmla="*/ 319087 h 757237"/>
                <a:gd name="connsiteX5" fmla="*/ 583406 w 842963"/>
                <a:gd name="connsiteY5" fmla="*/ 450056 h 757237"/>
                <a:gd name="connsiteX6" fmla="*/ 688181 w 842963"/>
                <a:gd name="connsiteY6" fmla="*/ 561975 h 757237"/>
                <a:gd name="connsiteX7" fmla="*/ 752475 w 842963"/>
                <a:gd name="connsiteY7" fmla="*/ 640556 h 757237"/>
                <a:gd name="connsiteX8" fmla="*/ 814388 w 842963"/>
                <a:gd name="connsiteY8" fmla="*/ 716756 h 757237"/>
                <a:gd name="connsiteX9" fmla="*/ 842963 w 842963"/>
                <a:gd name="connsiteY9" fmla="*/ 757237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963" h="757237">
                  <a:moveTo>
                    <a:pt x="0" y="0"/>
                  </a:moveTo>
                  <a:lnTo>
                    <a:pt x="57150" y="35719"/>
                  </a:lnTo>
                  <a:cubicBezTo>
                    <a:pt x="85725" y="53578"/>
                    <a:pt x="125809" y="75406"/>
                    <a:pt x="171450" y="107156"/>
                  </a:cubicBezTo>
                  <a:cubicBezTo>
                    <a:pt x="217091" y="138906"/>
                    <a:pt x="285750" y="190897"/>
                    <a:pt x="330994" y="226219"/>
                  </a:cubicBezTo>
                  <a:cubicBezTo>
                    <a:pt x="376238" y="261541"/>
                    <a:pt x="400844" y="281781"/>
                    <a:pt x="442913" y="319087"/>
                  </a:cubicBezTo>
                  <a:cubicBezTo>
                    <a:pt x="484982" y="356393"/>
                    <a:pt x="542528" y="409575"/>
                    <a:pt x="583406" y="450056"/>
                  </a:cubicBezTo>
                  <a:cubicBezTo>
                    <a:pt x="624284" y="490537"/>
                    <a:pt x="660003" y="530225"/>
                    <a:pt x="688181" y="561975"/>
                  </a:cubicBezTo>
                  <a:cubicBezTo>
                    <a:pt x="716359" y="593725"/>
                    <a:pt x="752475" y="640556"/>
                    <a:pt x="752475" y="640556"/>
                  </a:cubicBezTo>
                  <a:cubicBezTo>
                    <a:pt x="773510" y="666353"/>
                    <a:pt x="799307" y="697309"/>
                    <a:pt x="814388" y="716756"/>
                  </a:cubicBezTo>
                  <a:cubicBezTo>
                    <a:pt x="829469" y="736203"/>
                    <a:pt x="836216" y="746720"/>
                    <a:pt x="842963" y="757237"/>
                  </a:cubicBezTo>
                </a:path>
              </a:pathLst>
            </a:custGeom>
            <a:noFill/>
            <a:ln w="38100">
              <a:solidFill>
                <a:srgbClr val="A4C7E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53275" y="3293269"/>
              <a:ext cx="164346" cy="1069181"/>
            </a:xfrm>
            <a:custGeom>
              <a:avLst/>
              <a:gdLst>
                <a:gd name="connsiteX0" fmla="*/ 159544 w 164346"/>
                <a:gd name="connsiteY0" fmla="*/ 0 h 1069181"/>
                <a:gd name="connsiteX1" fmla="*/ 164306 w 164346"/>
                <a:gd name="connsiteY1" fmla="*/ 147637 h 1069181"/>
                <a:gd name="connsiteX2" fmla="*/ 157163 w 164346"/>
                <a:gd name="connsiteY2" fmla="*/ 278606 h 1069181"/>
                <a:gd name="connsiteX3" fmla="*/ 147638 w 164346"/>
                <a:gd name="connsiteY3" fmla="*/ 423862 h 1069181"/>
                <a:gd name="connsiteX4" fmla="*/ 135731 w 164346"/>
                <a:gd name="connsiteY4" fmla="*/ 540544 h 1069181"/>
                <a:gd name="connsiteX5" fmla="*/ 109538 w 164346"/>
                <a:gd name="connsiteY5" fmla="*/ 678656 h 1069181"/>
                <a:gd name="connsiteX6" fmla="*/ 73819 w 164346"/>
                <a:gd name="connsiteY6" fmla="*/ 838200 h 1069181"/>
                <a:gd name="connsiteX7" fmla="*/ 33338 w 164346"/>
                <a:gd name="connsiteY7" fmla="*/ 971550 h 1069181"/>
                <a:gd name="connsiteX8" fmla="*/ 0 w 164346"/>
                <a:gd name="connsiteY8" fmla="*/ 1069181 h 106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6" h="1069181">
                  <a:moveTo>
                    <a:pt x="159544" y="0"/>
                  </a:moveTo>
                  <a:cubicBezTo>
                    <a:pt x="162123" y="50601"/>
                    <a:pt x="164703" y="101203"/>
                    <a:pt x="164306" y="147637"/>
                  </a:cubicBezTo>
                  <a:cubicBezTo>
                    <a:pt x="163909" y="194071"/>
                    <a:pt x="159941" y="232569"/>
                    <a:pt x="157163" y="278606"/>
                  </a:cubicBezTo>
                  <a:cubicBezTo>
                    <a:pt x="154385" y="324643"/>
                    <a:pt x="151210" y="380206"/>
                    <a:pt x="147638" y="423862"/>
                  </a:cubicBezTo>
                  <a:cubicBezTo>
                    <a:pt x="144066" y="467518"/>
                    <a:pt x="142081" y="498078"/>
                    <a:pt x="135731" y="540544"/>
                  </a:cubicBezTo>
                  <a:cubicBezTo>
                    <a:pt x="129381" y="583010"/>
                    <a:pt x="119857" y="629047"/>
                    <a:pt x="109538" y="678656"/>
                  </a:cubicBezTo>
                  <a:cubicBezTo>
                    <a:pt x="99219" y="728265"/>
                    <a:pt x="86519" y="789384"/>
                    <a:pt x="73819" y="838200"/>
                  </a:cubicBezTo>
                  <a:cubicBezTo>
                    <a:pt x="61119" y="887016"/>
                    <a:pt x="45641" y="933053"/>
                    <a:pt x="33338" y="971550"/>
                  </a:cubicBezTo>
                  <a:cubicBezTo>
                    <a:pt x="21035" y="1010047"/>
                    <a:pt x="10517" y="1039614"/>
                    <a:pt x="0" y="1069181"/>
                  </a:cubicBezTo>
                </a:path>
              </a:pathLst>
            </a:custGeom>
            <a:noFill/>
            <a:ln w="38100">
              <a:solidFill>
                <a:srgbClr val="A4C7E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15224" y="5562266"/>
              <a:ext cx="978694" cy="502444"/>
            </a:xfrm>
            <a:custGeom>
              <a:avLst/>
              <a:gdLst>
                <a:gd name="connsiteX0" fmla="*/ 978694 w 978694"/>
                <a:gd name="connsiteY0" fmla="*/ 0 h 502444"/>
                <a:gd name="connsiteX1" fmla="*/ 926306 w 978694"/>
                <a:gd name="connsiteY1" fmla="*/ 40481 h 502444"/>
                <a:gd name="connsiteX2" fmla="*/ 838200 w 978694"/>
                <a:gd name="connsiteY2" fmla="*/ 109537 h 502444"/>
                <a:gd name="connsiteX3" fmla="*/ 723900 w 978694"/>
                <a:gd name="connsiteY3" fmla="*/ 183356 h 502444"/>
                <a:gd name="connsiteX4" fmla="*/ 631031 w 978694"/>
                <a:gd name="connsiteY4" fmla="*/ 240506 h 502444"/>
                <a:gd name="connsiteX5" fmla="*/ 502444 w 978694"/>
                <a:gd name="connsiteY5" fmla="*/ 309562 h 502444"/>
                <a:gd name="connsiteX6" fmla="*/ 376238 w 978694"/>
                <a:gd name="connsiteY6" fmla="*/ 369094 h 502444"/>
                <a:gd name="connsiteX7" fmla="*/ 245269 w 978694"/>
                <a:gd name="connsiteY7" fmla="*/ 423862 h 502444"/>
                <a:gd name="connsiteX8" fmla="*/ 100013 w 978694"/>
                <a:gd name="connsiteY8" fmla="*/ 473869 h 502444"/>
                <a:gd name="connsiteX9" fmla="*/ 0 w 978694"/>
                <a:gd name="connsiteY9" fmla="*/ 502444 h 50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8694" h="502444">
                  <a:moveTo>
                    <a:pt x="978694" y="0"/>
                  </a:moveTo>
                  <a:lnTo>
                    <a:pt x="926306" y="40481"/>
                  </a:lnTo>
                  <a:cubicBezTo>
                    <a:pt x="902890" y="58737"/>
                    <a:pt x="871934" y="85725"/>
                    <a:pt x="838200" y="109537"/>
                  </a:cubicBezTo>
                  <a:cubicBezTo>
                    <a:pt x="804466" y="133349"/>
                    <a:pt x="758428" y="161528"/>
                    <a:pt x="723900" y="183356"/>
                  </a:cubicBezTo>
                  <a:cubicBezTo>
                    <a:pt x="689372" y="205184"/>
                    <a:pt x="667940" y="219472"/>
                    <a:pt x="631031" y="240506"/>
                  </a:cubicBezTo>
                  <a:cubicBezTo>
                    <a:pt x="594122" y="261540"/>
                    <a:pt x="544909" y="288131"/>
                    <a:pt x="502444" y="309562"/>
                  </a:cubicBezTo>
                  <a:cubicBezTo>
                    <a:pt x="459979" y="330993"/>
                    <a:pt x="419100" y="350044"/>
                    <a:pt x="376238" y="369094"/>
                  </a:cubicBezTo>
                  <a:cubicBezTo>
                    <a:pt x="333375" y="388144"/>
                    <a:pt x="291306" y="406400"/>
                    <a:pt x="245269" y="423862"/>
                  </a:cubicBezTo>
                  <a:cubicBezTo>
                    <a:pt x="199232" y="441324"/>
                    <a:pt x="140891" y="460772"/>
                    <a:pt x="100013" y="473869"/>
                  </a:cubicBezTo>
                  <a:cubicBezTo>
                    <a:pt x="59135" y="486966"/>
                    <a:pt x="29567" y="494705"/>
                    <a:pt x="0" y="502444"/>
                  </a:cubicBezTo>
                </a:path>
              </a:pathLst>
            </a:custGeom>
            <a:noFill/>
            <a:ln w="38100">
              <a:solidFill>
                <a:srgbClr val="A4C7E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864894" y="1509713"/>
              <a:ext cx="461962" cy="573881"/>
            </a:xfrm>
            <a:custGeom>
              <a:avLst/>
              <a:gdLst>
                <a:gd name="connsiteX0" fmla="*/ 0 w 461962"/>
                <a:gd name="connsiteY0" fmla="*/ 573881 h 573881"/>
                <a:gd name="connsiteX1" fmla="*/ 73819 w 461962"/>
                <a:gd name="connsiteY1" fmla="*/ 521493 h 573881"/>
                <a:gd name="connsiteX2" fmla="*/ 152400 w 461962"/>
                <a:gd name="connsiteY2" fmla="*/ 450056 h 573881"/>
                <a:gd name="connsiteX3" fmla="*/ 247650 w 461962"/>
                <a:gd name="connsiteY3" fmla="*/ 352425 h 573881"/>
                <a:gd name="connsiteX4" fmla="*/ 326231 w 461962"/>
                <a:gd name="connsiteY4" fmla="*/ 245268 h 573881"/>
                <a:gd name="connsiteX5" fmla="*/ 383381 w 461962"/>
                <a:gd name="connsiteY5" fmla="*/ 154781 h 573881"/>
                <a:gd name="connsiteX6" fmla="*/ 433387 w 461962"/>
                <a:gd name="connsiteY6" fmla="*/ 66675 h 573881"/>
                <a:gd name="connsiteX7" fmla="*/ 461962 w 461962"/>
                <a:gd name="connsiteY7" fmla="*/ 0 h 57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962" h="573881">
                  <a:moveTo>
                    <a:pt x="0" y="573881"/>
                  </a:moveTo>
                  <a:cubicBezTo>
                    <a:pt x="24209" y="558006"/>
                    <a:pt x="48419" y="542131"/>
                    <a:pt x="73819" y="521493"/>
                  </a:cubicBezTo>
                  <a:cubicBezTo>
                    <a:pt x="99219" y="500855"/>
                    <a:pt x="123428" y="478234"/>
                    <a:pt x="152400" y="450056"/>
                  </a:cubicBezTo>
                  <a:cubicBezTo>
                    <a:pt x="181372" y="421878"/>
                    <a:pt x="218678" y="386556"/>
                    <a:pt x="247650" y="352425"/>
                  </a:cubicBezTo>
                  <a:cubicBezTo>
                    <a:pt x="276622" y="318294"/>
                    <a:pt x="303609" y="278209"/>
                    <a:pt x="326231" y="245268"/>
                  </a:cubicBezTo>
                  <a:cubicBezTo>
                    <a:pt x="348853" y="212327"/>
                    <a:pt x="365522" y="184546"/>
                    <a:pt x="383381" y="154781"/>
                  </a:cubicBezTo>
                  <a:cubicBezTo>
                    <a:pt x="401240" y="125016"/>
                    <a:pt x="420290" y="92472"/>
                    <a:pt x="433387" y="66675"/>
                  </a:cubicBezTo>
                  <a:cubicBezTo>
                    <a:pt x="446484" y="40878"/>
                    <a:pt x="454223" y="20439"/>
                    <a:pt x="461962" y="0"/>
                  </a:cubicBezTo>
                </a:path>
              </a:pathLst>
            </a:custGeom>
            <a:noFill/>
            <a:ln w="38100" cap="rnd">
              <a:solidFill>
                <a:srgbClr val="E5E5E5"/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40881" y="1940719"/>
              <a:ext cx="619125" cy="338137"/>
            </a:xfrm>
            <a:custGeom>
              <a:avLst/>
              <a:gdLst>
                <a:gd name="connsiteX0" fmla="*/ 0 w 619125"/>
                <a:gd name="connsiteY0" fmla="*/ 0 h 338137"/>
                <a:gd name="connsiteX1" fmla="*/ 59532 w 619125"/>
                <a:gd name="connsiteY1" fmla="*/ 57150 h 338137"/>
                <a:gd name="connsiteX2" fmla="*/ 116682 w 619125"/>
                <a:gd name="connsiteY2" fmla="*/ 107156 h 338137"/>
                <a:gd name="connsiteX3" fmla="*/ 202407 w 619125"/>
                <a:gd name="connsiteY3" fmla="*/ 169069 h 338137"/>
                <a:gd name="connsiteX4" fmla="*/ 295275 w 619125"/>
                <a:gd name="connsiteY4" fmla="*/ 219075 h 338137"/>
                <a:gd name="connsiteX5" fmla="*/ 407194 w 619125"/>
                <a:gd name="connsiteY5" fmla="*/ 271462 h 338137"/>
                <a:gd name="connsiteX6" fmla="*/ 526257 w 619125"/>
                <a:gd name="connsiteY6" fmla="*/ 316706 h 338137"/>
                <a:gd name="connsiteX7" fmla="*/ 619125 w 619125"/>
                <a:gd name="connsiteY7" fmla="*/ 338137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125" h="338137">
                  <a:moveTo>
                    <a:pt x="0" y="0"/>
                  </a:moveTo>
                  <a:cubicBezTo>
                    <a:pt x="20042" y="19645"/>
                    <a:pt x="40085" y="39291"/>
                    <a:pt x="59532" y="57150"/>
                  </a:cubicBezTo>
                  <a:cubicBezTo>
                    <a:pt x="78979" y="75009"/>
                    <a:pt x="92870" y="88503"/>
                    <a:pt x="116682" y="107156"/>
                  </a:cubicBezTo>
                  <a:cubicBezTo>
                    <a:pt x="140495" y="125809"/>
                    <a:pt x="172642" y="150416"/>
                    <a:pt x="202407" y="169069"/>
                  </a:cubicBezTo>
                  <a:cubicBezTo>
                    <a:pt x="232172" y="187722"/>
                    <a:pt x="261144" y="202010"/>
                    <a:pt x="295275" y="219075"/>
                  </a:cubicBezTo>
                  <a:cubicBezTo>
                    <a:pt x="329406" y="236141"/>
                    <a:pt x="368697" y="255190"/>
                    <a:pt x="407194" y="271462"/>
                  </a:cubicBezTo>
                  <a:cubicBezTo>
                    <a:pt x="445691" y="287734"/>
                    <a:pt x="490935" y="305594"/>
                    <a:pt x="526257" y="316706"/>
                  </a:cubicBezTo>
                  <a:cubicBezTo>
                    <a:pt x="561579" y="327818"/>
                    <a:pt x="590352" y="332977"/>
                    <a:pt x="619125" y="338137"/>
                  </a:cubicBezTo>
                </a:path>
              </a:pathLst>
            </a:custGeom>
            <a:noFill/>
            <a:ln w="38100" cap="rnd">
              <a:solidFill>
                <a:srgbClr val="E5E5E5"/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394145" y="3624736"/>
              <a:ext cx="2743200" cy="2743200"/>
            </a:xfrm>
            <a:prstGeom prst="ellipse">
              <a:avLst/>
            </a:prstGeom>
            <a:noFill/>
            <a:ln w="19050">
              <a:solidFill>
                <a:srgbClr val="E5E5E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076010" y="3824597"/>
              <a:ext cx="1005840" cy="100584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Rebalance</a:t>
              </a: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805343" y="5769451"/>
              <a:ext cx="1005840" cy="100584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Check </a:t>
              </a:r>
              <a:r>
                <a:rPr lang="en-US" sz="1200" spc="-70" dirty="0">
                  <a:solidFill>
                    <a:schemeClr val="bg1"/>
                  </a:solidFill>
                </a:rPr>
                <a:t>Performance</a:t>
              </a:r>
              <a:r>
                <a:rPr lang="en-US" sz="1200" dirty="0">
                  <a:solidFill>
                    <a:schemeClr val="bg1"/>
                  </a:solidFill>
                </a:rPr>
                <a:t> Attribution</a:t>
              </a: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414041" y="3691254"/>
              <a:ext cx="1005840" cy="1005840"/>
            </a:xfrm>
            <a:prstGeom prst="ellipse">
              <a:avLst/>
            </a:prstGeom>
            <a:solidFill>
              <a:srgbClr val="A9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Backtest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221426" y="231029"/>
            <a:ext cx="7131741" cy="6384994"/>
            <a:chOff x="1221426" y="231029"/>
            <a:chExt cx="7131741" cy="638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1221426" y="231029"/>
              <a:ext cx="7131741" cy="6384994"/>
              <a:chOff x="1064908" y="1827350"/>
              <a:chExt cx="5109491" cy="4574489"/>
            </a:xfrm>
          </p:grpSpPr>
          <p:sp>
            <p:nvSpPr>
              <p:cNvPr id="4" name="Rectangle 3"/>
              <p:cNvSpPr>
                <a:spLocks noChangeAspect="1"/>
              </p:cNvSpPr>
              <p:nvPr/>
            </p:nvSpPr>
            <p:spPr>
              <a:xfrm>
                <a:off x="1064908" y="3382169"/>
                <a:ext cx="970975" cy="970975"/>
              </a:xfrm>
              <a:prstGeom prst="rect">
                <a:avLst/>
              </a:prstGeom>
              <a:solidFill>
                <a:srgbClr val="177ABC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Convertible Bond PDE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Pricer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rot="21167681" flipV="1">
                <a:off x="2002598" y="3799945"/>
                <a:ext cx="1089711" cy="131033"/>
              </a:xfrm>
              <a:custGeom>
                <a:avLst/>
                <a:gdLst>
                  <a:gd name="connsiteX0" fmla="*/ 0 w 450056"/>
                  <a:gd name="connsiteY0" fmla="*/ 900112 h 900112"/>
                  <a:gd name="connsiteX1" fmla="*/ 23813 w 450056"/>
                  <a:gd name="connsiteY1" fmla="*/ 821531 h 900112"/>
                  <a:gd name="connsiteX2" fmla="*/ 61913 w 450056"/>
                  <a:gd name="connsiteY2" fmla="*/ 716756 h 900112"/>
                  <a:gd name="connsiteX3" fmla="*/ 95250 w 450056"/>
                  <a:gd name="connsiteY3" fmla="*/ 626268 h 900112"/>
                  <a:gd name="connsiteX4" fmla="*/ 147638 w 450056"/>
                  <a:gd name="connsiteY4" fmla="*/ 504825 h 900112"/>
                  <a:gd name="connsiteX5" fmla="*/ 202406 w 450056"/>
                  <a:gd name="connsiteY5" fmla="*/ 390525 h 900112"/>
                  <a:gd name="connsiteX6" fmla="*/ 252413 w 450056"/>
                  <a:gd name="connsiteY6" fmla="*/ 297656 h 900112"/>
                  <a:gd name="connsiteX7" fmla="*/ 314325 w 450056"/>
                  <a:gd name="connsiteY7" fmla="*/ 197643 h 900112"/>
                  <a:gd name="connsiteX8" fmla="*/ 392906 w 450056"/>
                  <a:gd name="connsiteY8" fmla="*/ 76200 h 900112"/>
                  <a:gd name="connsiteX9" fmla="*/ 450056 w 450056"/>
                  <a:gd name="connsiteY9" fmla="*/ 0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056" h="900112">
                    <a:moveTo>
                      <a:pt x="0" y="900112"/>
                    </a:moveTo>
                    <a:cubicBezTo>
                      <a:pt x="6747" y="876101"/>
                      <a:pt x="13494" y="852090"/>
                      <a:pt x="23813" y="821531"/>
                    </a:cubicBezTo>
                    <a:cubicBezTo>
                      <a:pt x="34132" y="790972"/>
                      <a:pt x="50007" y="749300"/>
                      <a:pt x="61913" y="716756"/>
                    </a:cubicBezTo>
                    <a:cubicBezTo>
                      <a:pt x="73819" y="684212"/>
                      <a:pt x="80963" y="661590"/>
                      <a:pt x="95250" y="626268"/>
                    </a:cubicBezTo>
                    <a:cubicBezTo>
                      <a:pt x="109537" y="590946"/>
                      <a:pt x="129779" y="544115"/>
                      <a:pt x="147638" y="504825"/>
                    </a:cubicBezTo>
                    <a:cubicBezTo>
                      <a:pt x="165497" y="465535"/>
                      <a:pt x="184944" y="425053"/>
                      <a:pt x="202406" y="390525"/>
                    </a:cubicBezTo>
                    <a:cubicBezTo>
                      <a:pt x="219868" y="355997"/>
                      <a:pt x="233760" y="329803"/>
                      <a:pt x="252413" y="297656"/>
                    </a:cubicBezTo>
                    <a:cubicBezTo>
                      <a:pt x="271066" y="265509"/>
                      <a:pt x="290910" y="234552"/>
                      <a:pt x="314325" y="197643"/>
                    </a:cubicBezTo>
                    <a:cubicBezTo>
                      <a:pt x="337740" y="160734"/>
                      <a:pt x="370284" y="109140"/>
                      <a:pt x="392906" y="76200"/>
                    </a:cubicBezTo>
                    <a:cubicBezTo>
                      <a:pt x="415528" y="43259"/>
                      <a:pt x="432792" y="21629"/>
                      <a:pt x="450056" y="0"/>
                    </a:cubicBezTo>
                  </a:path>
                </a:pathLst>
              </a:custGeom>
              <a:noFill/>
              <a:ln w="38100">
                <a:solidFill>
                  <a:srgbClr val="A4C7E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3104070" y="3382169"/>
                <a:ext cx="1008922" cy="1008922"/>
              </a:xfrm>
              <a:prstGeom prst="rect">
                <a:avLst/>
              </a:prstGeom>
              <a:solidFill>
                <a:srgbClr val="177ABC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Discretizer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21145723" flipV="1">
                <a:off x="4094379" y="3834170"/>
                <a:ext cx="1089711" cy="131033"/>
              </a:xfrm>
              <a:custGeom>
                <a:avLst/>
                <a:gdLst>
                  <a:gd name="connsiteX0" fmla="*/ 0 w 450056"/>
                  <a:gd name="connsiteY0" fmla="*/ 900112 h 900112"/>
                  <a:gd name="connsiteX1" fmla="*/ 23813 w 450056"/>
                  <a:gd name="connsiteY1" fmla="*/ 821531 h 900112"/>
                  <a:gd name="connsiteX2" fmla="*/ 61913 w 450056"/>
                  <a:gd name="connsiteY2" fmla="*/ 716756 h 900112"/>
                  <a:gd name="connsiteX3" fmla="*/ 95250 w 450056"/>
                  <a:gd name="connsiteY3" fmla="*/ 626268 h 900112"/>
                  <a:gd name="connsiteX4" fmla="*/ 147638 w 450056"/>
                  <a:gd name="connsiteY4" fmla="*/ 504825 h 900112"/>
                  <a:gd name="connsiteX5" fmla="*/ 202406 w 450056"/>
                  <a:gd name="connsiteY5" fmla="*/ 390525 h 900112"/>
                  <a:gd name="connsiteX6" fmla="*/ 252413 w 450056"/>
                  <a:gd name="connsiteY6" fmla="*/ 297656 h 900112"/>
                  <a:gd name="connsiteX7" fmla="*/ 314325 w 450056"/>
                  <a:gd name="connsiteY7" fmla="*/ 197643 h 900112"/>
                  <a:gd name="connsiteX8" fmla="*/ 392906 w 450056"/>
                  <a:gd name="connsiteY8" fmla="*/ 76200 h 900112"/>
                  <a:gd name="connsiteX9" fmla="*/ 450056 w 450056"/>
                  <a:gd name="connsiteY9" fmla="*/ 0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056" h="900112">
                    <a:moveTo>
                      <a:pt x="0" y="900112"/>
                    </a:moveTo>
                    <a:cubicBezTo>
                      <a:pt x="6747" y="876101"/>
                      <a:pt x="13494" y="852090"/>
                      <a:pt x="23813" y="821531"/>
                    </a:cubicBezTo>
                    <a:cubicBezTo>
                      <a:pt x="34132" y="790972"/>
                      <a:pt x="50007" y="749300"/>
                      <a:pt x="61913" y="716756"/>
                    </a:cubicBezTo>
                    <a:cubicBezTo>
                      <a:pt x="73819" y="684212"/>
                      <a:pt x="80963" y="661590"/>
                      <a:pt x="95250" y="626268"/>
                    </a:cubicBezTo>
                    <a:cubicBezTo>
                      <a:pt x="109537" y="590946"/>
                      <a:pt x="129779" y="544115"/>
                      <a:pt x="147638" y="504825"/>
                    </a:cubicBezTo>
                    <a:cubicBezTo>
                      <a:pt x="165497" y="465535"/>
                      <a:pt x="184944" y="425053"/>
                      <a:pt x="202406" y="390525"/>
                    </a:cubicBezTo>
                    <a:cubicBezTo>
                      <a:pt x="219868" y="355997"/>
                      <a:pt x="233760" y="329803"/>
                      <a:pt x="252413" y="297656"/>
                    </a:cubicBezTo>
                    <a:cubicBezTo>
                      <a:pt x="271066" y="265509"/>
                      <a:pt x="290910" y="234552"/>
                      <a:pt x="314325" y="197643"/>
                    </a:cubicBezTo>
                    <a:cubicBezTo>
                      <a:pt x="337740" y="160734"/>
                      <a:pt x="370284" y="109140"/>
                      <a:pt x="392906" y="76200"/>
                    </a:cubicBezTo>
                    <a:cubicBezTo>
                      <a:pt x="415528" y="43259"/>
                      <a:pt x="432792" y="21629"/>
                      <a:pt x="450056" y="0"/>
                    </a:cubicBezTo>
                  </a:path>
                </a:pathLst>
              </a:custGeom>
              <a:noFill/>
              <a:ln w="38100">
                <a:solidFill>
                  <a:srgbClr val="A4C7E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5177570" y="3367046"/>
                <a:ext cx="996829" cy="996829"/>
              </a:xfrm>
              <a:prstGeom prst="rect">
                <a:avLst/>
              </a:prstGeom>
              <a:solidFill>
                <a:srgbClr val="177ABC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Projected SOR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1681536" y="5003647"/>
                <a:ext cx="993170" cy="993170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Black Scholes Equation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7908026" flipH="1" flipV="1">
                <a:off x="1800132" y="4187067"/>
                <a:ext cx="1039017" cy="515201"/>
              </a:xfrm>
              <a:custGeom>
                <a:avLst/>
                <a:gdLst>
                  <a:gd name="connsiteX0" fmla="*/ 0 w 450056"/>
                  <a:gd name="connsiteY0" fmla="*/ 900112 h 900112"/>
                  <a:gd name="connsiteX1" fmla="*/ 23813 w 450056"/>
                  <a:gd name="connsiteY1" fmla="*/ 821531 h 900112"/>
                  <a:gd name="connsiteX2" fmla="*/ 61913 w 450056"/>
                  <a:gd name="connsiteY2" fmla="*/ 716756 h 900112"/>
                  <a:gd name="connsiteX3" fmla="*/ 95250 w 450056"/>
                  <a:gd name="connsiteY3" fmla="*/ 626268 h 900112"/>
                  <a:gd name="connsiteX4" fmla="*/ 147638 w 450056"/>
                  <a:gd name="connsiteY4" fmla="*/ 504825 h 900112"/>
                  <a:gd name="connsiteX5" fmla="*/ 202406 w 450056"/>
                  <a:gd name="connsiteY5" fmla="*/ 390525 h 900112"/>
                  <a:gd name="connsiteX6" fmla="*/ 252413 w 450056"/>
                  <a:gd name="connsiteY6" fmla="*/ 297656 h 900112"/>
                  <a:gd name="connsiteX7" fmla="*/ 314325 w 450056"/>
                  <a:gd name="connsiteY7" fmla="*/ 197643 h 900112"/>
                  <a:gd name="connsiteX8" fmla="*/ 392906 w 450056"/>
                  <a:gd name="connsiteY8" fmla="*/ 76200 h 900112"/>
                  <a:gd name="connsiteX9" fmla="*/ 450056 w 450056"/>
                  <a:gd name="connsiteY9" fmla="*/ 0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056" h="900112">
                    <a:moveTo>
                      <a:pt x="0" y="900112"/>
                    </a:moveTo>
                    <a:cubicBezTo>
                      <a:pt x="6747" y="876101"/>
                      <a:pt x="13494" y="852090"/>
                      <a:pt x="23813" y="821531"/>
                    </a:cubicBezTo>
                    <a:cubicBezTo>
                      <a:pt x="34132" y="790972"/>
                      <a:pt x="50007" y="749300"/>
                      <a:pt x="61913" y="716756"/>
                    </a:cubicBezTo>
                    <a:cubicBezTo>
                      <a:pt x="73819" y="684212"/>
                      <a:pt x="80963" y="661590"/>
                      <a:pt x="95250" y="626268"/>
                    </a:cubicBezTo>
                    <a:cubicBezTo>
                      <a:pt x="109537" y="590946"/>
                      <a:pt x="129779" y="544115"/>
                      <a:pt x="147638" y="504825"/>
                    </a:cubicBezTo>
                    <a:cubicBezTo>
                      <a:pt x="165497" y="465535"/>
                      <a:pt x="184944" y="425053"/>
                      <a:pt x="202406" y="390525"/>
                    </a:cubicBezTo>
                    <a:cubicBezTo>
                      <a:pt x="219868" y="355997"/>
                      <a:pt x="233760" y="329803"/>
                      <a:pt x="252413" y="297656"/>
                    </a:cubicBezTo>
                    <a:cubicBezTo>
                      <a:pt x="271066" y="265509"/>
                      <a:pt x="290910" y="234552"/>
                      <a:pt x="314325" y="197643"/>
                    </a:cubicBezTo>
                    <a:cubicBezTo>
                      <a:pt x="337740" y="160734"/>
                      <a:pt x="370284" y="109140"/>
                      <a:pt x="392906" y="76200"/>
                    </a:cubicBezTo>
                    <a:cubicBezTo>
                      <a:pt x="415528" y="43259"/>
                      <a:pt x="432792" y="21629"/>
                      <a:pt x="450056" y="0"/>
                    </a:cubicBezTo>
                  </a:path>
                </a:pathLst>
              </a:custGeom>
              <a:noFill/>
              <a:ln w="38100">
                <a:solidFill>
                  <a:srgbClr val="A4C7E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4513350" y="5059420"/>
                <a:ext cx="993170" cy="993170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Sparse Linear System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618101" flipH="1">
                <a:off x="4232656" y="4216666"/>
                <a:ext cx="1086679" cy="540435"/>
              </a:xfrm>
              <a:custGeom>
                <a:avLst/>
                <a:gdLst>
                  <a:gd name="connsiteX0" fmla="*/ 0 w 450056"/>
                  <a:gd name="connsiteY0" fmla="*/ 900112 h 900112"/>
                  <a:gd name="connsiteX1" fmla="*/ 23813 w 450056"/>
                  <a:gd name="connsiteY1" fmla="*/ 821531 h 900112"/>
                  <a:gd name="connsiteX2" fmla="*/ 61913 w 450056"/>
                  <a:gd name="connsiteY2" fmla="*/ 716756 h 900112"/>
                  <a:gd name="connsiteX3" fmla="*/ 95250 w 450056"/>
                  <a:gd name="connsiteY3" fmla="*/ 626268 h 900112"/>
                  <a:gd name="connsiteX4" fmla="*/ 147638 w 450056"/>
                  <a:gd name="connsiteY4" fmla="*/ 504825 h 900112"/>
                  <a:gd name="connsiteX5" fmla="*/ 202406 w 450056"/>
                  <a:gd name="connsiteY5" fmla="*/ 390525 h 900112"/>
                  <a:gd name="connsiteX6" fmla="*/ 252413 w 450056"/>
                  <a:gd name="connsiteY6" fmla="*/ 297656 h 900112"/>
                  <a:gd name="connsiteX7" fmla="*/ 314325 w 450056"/>
                  <a:gd name="connsiteY7" fmla="*/ 197643 h 900112"/>
                  <a:gd name="connsiteX8" fmla="*/ 392906 w 450056"/>
                  <a:gd name="connsiteY8" fmla="*/ 76200 h 900112"/>
                  <a:gd name="connsiteX9" fmla="*/ 450056 w 450056"/>
                  <a:gd name="connsiteY9" fmla="*/ 0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056" h="900112">
                    <a:moveTo>
                      <a:pt x="0" y="900112"/>
                    </a:moveTo>
                    <a:cubicBezTo>
                      <a:pt x="6747" y="876101"/>
                      <a:pt x="13494" y="852090"/>
                      <a:pt x="23813" y="821531"/>
                    </a:cubicBezTo>
                    <a:cubicBezTo>
                      <a:pt x="34132" y="790972"/>
                      <a:pt x="50007" y="749300"/>
                      <a:pt x="61913" y="716756"/>
                    </a:cubicBezTo>
                    <a:cubicBezTo>
                      <a:pt x="73819" y="684212"/>
                      <a:pt x="80963" y="661590"/>
                      <a:pt x="95250" y="626268"/>
                    </a:cubicBezTo>
                    <a:cubicBezTo>
                      <a:pt x="109537" y="590946"/>
                      <a:pt x="129779" y="544115"/>
                      <a:pt x="147638" y="504825"/>
                    </a:cubicBezTo>
                    <a:cubicBezTo>
                      <a:pt x="165497" y="465535"/>
                      <a:pt x="184944" y="425053"/>
                      <a:pt x="202406" y="390525"/>
                    </a:cubicBezTo>
                    <a:cubicBezTo>
                      <a:pt x="219868" y="355997"/>
                      <a:pt x="233760" y="329803"/>
                      <a:pt x="252413" y="297656"/>
                    </a:cubicBezTo>
                    <a:cubicBezTo>
                      <a:pt x="271066" y="265509"/>
                      <a:pt x="290910" y="234552"/>
                      <a:pt x="314325" y="197643"/>
                    </a:cubicBezTo>
                    <a:cubicBezTo>
                      <a:pt x="337740" y="160734"/>
                      <a:pt x="370284" y="109140"/>
                      <a:pt x="392906" y="76200"/>
                    </a:cubicBezTo>
                    <a:cubicBezTo>
                      <a:pt x="415528" y="43259"/>
                      <a:pt x="432792" y="21629"/>
                      <a:pt x="450056" y="0"/>
                    </a:cubicBezTo>
                  </a:path>
                </a:pathLst>
              </a:custGeom>
              <a:noFill/>
              <a:ln w="38100">
                <a:solidFill>
                  <a:srgbClr val="A4C7E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4238878" y="4792799"/>
                <a:ext cx="1542114" cy="154211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613632" y="5204137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A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5394556" y="5984249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x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4109359" y="5544774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b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09381" y="4746793"/>
                <a:ext cx="1542114" cy="154211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433617" y="4901381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349251" y="5743173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c1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242459" y="6099083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c0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2785975" y="5528572"/>
                <a:ext cx="302756" cy="302756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3199740" y="1827350"/>
                <a:ext cx="909619" cy="909619"/>
              </a:xfrm>
              <a:prstGeom prst="ellipse">
                <a:avLst/>
              </a:prstGeom>
              <a:solidFill>
                <a:srgbClr val="177A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Solution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6318487" flipV="1">
                <a:off x="1985211" y="2513270"/>
                <a:ext cx="1265202" cy="860357"/>
              </a:xfrm>
              <a:custGeom>
                <a:avLst/>
                <a:gdLst>
                  <a:gd name="connsiteX0" fmla="*/ 0 w 450056"/>
                  <a:gd name="connsiteY0" fmla="*/ 900112 h 900112"/>
                  <a:gd name="connsiteX1" fmla="*/ 23813 w 450056"/>
                  <a:gd name="connsiteY1" fmla="*/ 821531 h 900112"/>
                  <a:gd name="connsiteX2" fmla="*/ 61913 w 450056"/>
                  <a:gd name="connsiteY2" fmla="*/ 716756 h 900112"/>
                  <a:gd name="connsiteX3" fmla="*/ 95250 w 450056"/>
                  <a:gd name="connsiteY3" fmla="*/ 626268 h 900112"/>
                  <a:gd name="connsiteX4" fmla="*/ 147638 w 450056"/>
                  <a:gd name="connsiteY4" fmla="*/ 504825 h 900112"/>
                  <a:gd name="connsiteX5" fmla="*/ 202406 w 450056"/>
                  <a:gd name="connsiteY5" fmla="*/ 390525 h 900112"/>
                  <a:gd name="connsiteX6" fmla="*/ 252413 w 450056"/>
                  <a:gd name="connsiteY6" fmla="*/ 297656 h 900112"/>
                  <a:gd name="connsiteX7" fmla="*/ 314325 w 450056"/>
                  <a:gd name="connsiteY7" fmla="*/ 197643 h 900112"/>
                  <a:gd name="connsiteX8" fmla="*/ 392906 w 450056"/>
                  <a:gd name="connsiteY8" fmla="*/ 76200 h 900112"/>
                  <a:gd name="connsiteX9" fmla="*/ 450056 w 450056"/>
                  <a:gd name="connsiteY9" fmla="*/ 0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056" h="900112">
                    <a:moveTo>
                      <a:pt x="0" y="900112"/>
                    </a:moveTo>
                    <a:cubicBezTo>
                      <a:pt x="6747" y="876101"/>
                      <a:pt x="13494" y="852090"/>
                      <a:pt x="23813" y="821531"/>
                    </a:cubicBezTo>
                    <a:cubicBezTo>
                      <a:pt x="34132" y="790972"/>
                      <a:pt x="50007" y="749300"/>
                      <a:pt x="61913" y="716756"/>
                    </a:cubicBezTo>
                    <a:cubicBezTo>
                      <a:pt x="73819" y="684212"/>
                      <a:pt x="80963" y="661590"/>
                      <a:pt x="95250" y="626268"/>
                    </a:cubicBezTo>
                    <a:cubicBezTo>
                      <a:pt x="109537" y="590946"/>
                      <a:pt x="129779" y="544115"/>
                      <a:pt x="147638" y="504825"/>
                    </a:cubicBezTo>
                    <a:cubicBezTo>
                      <a:pt x="165497" y="465535"/>
                      <a:pt x="184944" y="425053"/>
                      <a:pt x="202406" y="390525"/>
                    </a:cubicBezTo>
                    <a:cubicBezTo>
                      <a:pt x="219868" y="355997"/>
                      <a:pt x="233760" y="329803"/>
                      <a:pt x="252413" y="297656"/>
                    </a:cubicBezTo>
                    <a:cubicBezTo>
                      <a:pt x="271066" y="265509"/>
                      <a:pt x="290910" y="234552"/>
                      <a:pt x="314325" y="197643"/>
                    </a:cubicBezTo>
                    <a:cubicBezTo>
                      <a:pt x="337740" y="160734"/>
                      <a:pt x="370284" y="109140"/>
                      <a:pt x="392906" y="76200"/>
                    </a:cubicBezTo>
                    <a:cubicBezTo>
                      <a:pt x="415528" y="43259"/>
                      <a:pt x="432792" y="21629"/>
                      <a:pt x="450056" y="0"/>
                    </a:cubicBezTo>
                  </a:path>
                </a:pathLst>
              </a:custGeom>
              <a:noFill/>
              <a:ln w="38100">
                <a:solidFill>
                  <a:srgbClr val="A4C7E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1287422" flipV="1">
                <a:off x="4033855" y="2567385"/>
                <a:ext cx="1210758" cy="715676"/>
              </a:xfrm>
              <a:custGeom>
                <a:avLst/>
                <a:gdLst>
                  <a:gd name="connsiteX0" fmla="*/ 0 w 450056"/>
                  <a:gd name="connsiteY0" fmla="*/ 900112 h 900112"/>
                  <a:gd name="connsiteX1" fmla="*/ 23813 w 450056"/>
                  <a:gd name="connsiteY1" fmla="*/ 821531 h 900112"/>
                  <a:gd name="connsiteX2" fmla="*/ 61913 w 450056"/>
                  <a:gd name="connsiteY2" fmla="*/ 716756 h 900112"/>
                  <a:gd name="connsiteX3" fmla="*/ 95250 w 450056"/>
                  <a:gd name="connsiteY3" fmla="*/ 626268 h 900112"/>
                  <a:gd name="connsiteX4" fmla="*/ 147638 w 450056"/>
                  <a:gd name="connsiteY4" fmla="*/ 504825 h 900112"/>
                  <a:gd name="connsiteX5" fmla="*/ 202406 w 450056"/>
                  <a:gd name="connsiteY5" fmla="*/ 390525 h 900112"/>
                  <a:gd name="connsiteX6" fmla="*/ 252413 w 450056"/>
                  <a:gd name="connsiteY6" fmla="*/ 297656 h 900112"/>
                  <a:gd name="connsiteX7" fmla="*/ 314325 w 450056"/>
                  <a:gd name="connsiteY7" fmla="*/ 197643 h 900112"/>
                  <a:gd name="connsiteX8" fmla="*/ 392906 w 450056"/>
                  <a:gd name="connsiteY8" fmla="*/ 76200 h 900112"/>
                  <a:gd name="connsiteX9" fmla="*/ 450056 w 450056"/>
                  <a:gd name="connsiteY9" fmla="*/ 0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056" h="900112">
                    <a:moveTo>
                      <a:pt x="0" y="900112"/>
                    </a:moveTo>
                    <a:cubicBezTo>
                      <a:pt x="6747" y="876101"/>
                      <a:pt x="13494" y="852090"/>
                      <a:pt x="23813" y="821531"/>
                    </a:cubicBezTo>
                    <a:cubicBezTo>
                      <a:pt x="34132" y="790972"/>
                      <a:pt x="50007" y="749300"/>
                      <a:pt x="61913" y="716756"/>
                    </a:cubicBezTo>
                    <a:cubicBezTo>
                      <a:pt x="73819" y="684212"/>
                      <a:pt x="80963" y="661590"/>
                      <a:pt x="95250" y="626268"/>
                    </a:cubicBezTo>
                    <a:cubicBezTo>
                      <a:pt x="109537" y="590946"/>
                      <a:pt x="129779" y="544115"/>
                      <a:pt x="147638" y="504825"/>
                    </a:cubicBezTo>
                    <a:cubicBezTo>
                      <a:pt x="165497" y="465535"/>
                      <a:pt x="184944" y="425053"/>
                      <a:pt x="202406" y="390525"/>
                    </a:cubicBezTo>
                    <a:cubicBezTo>
                      <a:pt x="219868" y="355997"/>
                      <a:pt x="233760" y="329803"/>
                      <a:pt x="252413" y="297656"/>
                    </a:cubicBezTo>
                    <a:cubicBezTo>
                      <a:pt x="271066" y="265509"/>
                      <a:pt x="290910" y="234552"/>
                      <a:pt x="314325" y="197643"/>
                    </a:cubicBezTo>
                    <a:cubicBezTo>
                      <a:pt x="337740" y="160734"/>
                      <a:pt x="370284" y="109140"/>
                      <a:pt x="392906" y="76200"/>
                    </a:cubicBezTo>
                    <a:cubicBezTo>
                      <a:pt x="415528" y="43259"/>
                      <a:pt x="432792" y="21629"/>
                      <a:pt x="450056" y="0"/>
                    </a:cubicBezTo>
                  </a:path>
                </a:pathLst>
              </a:custGeom>
              <a:noFill/>
              <a:ln w="38100">
                <a:solidFill>
                  <a:srgbClr val="A4C7E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230722" y="3248764"/>
                <a:ext cx="603087" cy="603087"/>
              </a:xfrm>
              <a:prstGeom prst="ellipse">
                <a:avLst/>
              </a:prstGeom>
              <a:solidFill>
                <a:srgbClr val="E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Constrain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791687" y="2229448"/>
              <a:ext cx="874575" cy="874575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Constrain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454665" y="4640244"/>
              <a:ext cx="422582" cy="422582"/>
            </a:xfrm>
            <a:prstGeom prst="ellipse">
              <a:avLst/>
            </a:prstGeom>
            <a:solidFill>
              <a:srgbClr val="177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B.C.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39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6015</TotalTime>
  <Words>89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Schnell</dc:creator>
  <cp:lastModifiedBy>Axioma Tech</cp:lastModifiedBy>
  <cp:revision>36</cp:revision>
  <dcterms:created xsi:type="dcterms:W3CDTF">2016-04-08T14:21:32Z</dcterms:created>
  <dcterms:modified xsi:type="dcterms:W3CDTF">2016-11-16T15:03:58Z</dcterms:modified>
</cp:coreProperties>
</file>