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80" r:id="rId4"/>
    <p:sldMasterId id="2147483781" r:id="rId5"/>
    <p:sldMasterId id="2147483782" r:id="rId6"/>
    <p:sldMasterId id="2147483783" r:id="rId7"/>
    <p:sldMasterId id="2147483784" r:id="rId8"/>
    <p:sldMasterId id="2147483785" r:id="rId9"/>
    <p:sldMasterId id="2147483786" r:id="rId10"/>
    <p:sldMasterId id="2147483787" r:id="rId11"/>
    <p:sldMasterId id="2147483788" r:id="rId12"/>
    <p:sldMasterId id="2147483789" r:id="rId13"/>
    <p:sldMasterId id="2147483790" r:id="rId14"/>
    <p:sldMasterId id="2147483791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</p:sldIdLst>
  <p:sldSz cy="5143500" cx="9144000"/>
  <p:notesSz cx="6858000" cy="9144000"/>
  <p:embeddedFontLst>
    <p:embeddedFont>
      <p:font typeface="Barlow Medium"/>
      <p:regular r:id="rId61"/>
      <p:bold r:id="rId62"/>
      <p:italic r:id="rId63"/>
      <p:boldItalic r:id="rId64"/>
    </p:embeddedFont>
    <p:embeddedFont>
      <p:font typeface="Barlow Light"/>
      <p:regular r:id="rId65"/>
      <p:bold r:id="rId66"/>
      <p:italic r:id="rId67"/>
      <p:boldItalic r:id="rId68"/>
    </p:embeddedFont>
    <p:embeddedFont>
      <p:font typeface="Barlow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4.xml"/><Relationship Id="rId42" Type="http://schemas.openxmlformats.org/officeDocument/2006/relationships/slide" Target="slides/slide26.xml"/><Relationship Id="rId41" Type="http://schemas.openxmlformats.org/officeDocument/2006/relationships/slide" Target="slides/slide25.xml"/><Relationship Id="rId44" Type="http://schemas.openxmlformats.org/officeDocument/2006/relationships/slide" Target="slides/slide28.xml"/><Relationship Id="rId43" Type="http://schemas.openxmlformats.org/officeDocument/2006/relationships/slide" Target="slides/slide27.xml"/><Relationship Id="rId46" Type="http://schemas.openxmlformats.org/officeDocument/2006/relationships/slide" Target="slides/slide30.xml"/><Relationship Id="rId45" Type="http://schemas.openxmlformats.org/officeDocument/2006/relationships/slide" Target="slides/slide2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2.xml"/><Relationship Id="rId47" Type="http://schemas.openxmlformats.org/officeDocument/2006/relationships/slide" Target="slides/slide31.xml"/><Relationship Id="rId49" Type="http://schemas.openxmlformats.org/officeDocument/2006/relationships/slide" Target="slides/slide33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2" Type="http://schemas.openxmlformats.org/officeDocument/2006/relationships/font" Target="fonts/Barlow-boldItalic.fntdata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71" Type="http://schemas.openxmlformats.org/officeDocument/2006/relationships/font" Target="fonts/Barlow-italic.fntdata"/><Relationship Id="rId70" Type="http://schemas.openxmlformats.org/officeDocument/2006/relationships/font" Target="fonts/Barlow-bold.fntdata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9" Type="http://schemas.openxmlformats.org/officeDocument/2006/relationships/slide" Target="slides/slide23.xml"/><Relationship Id="rId38" Type="http://schemas.openxmlformats.org/officeDocument/2006/relationships/slide" Target="slides/slide22.xml"/><Relationship Id="rId62" Type="http://schemas.openxmlformats.org/officeDocument/2006/relationships/font" Target="fonts/BarlowMedium-bold.fntdata"/><Relationship Id="rId61" Type="http://schemas.openxmlformats.org/officeDocument/2006/relationships/font" Target="fonts/BarlowMedium-regular.fntdata"/><Relationship Id="rId20" Type="http://schemas.openxmlformats.org/officeDocument/2006/relationships/slide" Target="slides/slide4.xml"/><Relationship Id="rId64" Type="http://schemas.openxmlformats.org/officeDocument/2006/relationships/font" Target="fonts/BarlowMedium-boldItalic.fntdata"/><Relationship Id="rId63" Type="http://schemas.openxmlformats.org/officeDocument/2006/relationships/font" Target="fonts/BarlowMedium-italic.fntdata"/><Relationship Id="rId22" Type="http://schemas.openxmlformats.org/officeDocument/2006/relationships/slide" Target="slides/slide6.xml"/><Relationship Id="rId66" Type="http://schemas.openxmlformats.org/officeDocument/2006/relationships/font" Target="fonts/BarlowLight-bold.fntdata"/><Relationship Id="rId21" Type="http://schemas.openxmlformats.org/officeDocument/2006/relationships/slide" Target="slides/slide5.xml"/><Relationship Id="rId65" Type="http://schemas.openxmlformats.org/officeDocument/2006/relationships/font" Target="fonts/BarlowLight-regular.fntdata"/><Relationship Id="rId24" Type="http://schemas.openxmlformats.org/officeDocument/2006/relationships/slide" Target="slides/slide8.xml"/><Relationship Id="rId68" Type="http://schemas.openxmlformats.org/officeDocument/2006/relationships/font" Target="fonts/BarlowLight-boldItalic.fntdata"/><Relationship Id="rId23" Type="http://schemas.openxmlformats.org/officeDocument/2006/relationships/slide" Target="slides/slide7.xml"/><Relationship Id="rId67" Type="http://schemas.openxmlformats.org/officeDocument/2006/relationships/font" Target="fonts/BarlowLight-italic.fntdata"/><Relationship Id="rId60" Type="http://schemas.openxmlformats.org/officeDocument/2006/relationships/slide" Target="slides/slide44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69" Type="http://schemas.openxmlformats.org/officeDocument/2006/relationships/font" Target="fonts/Barlow-regular.fntdata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9" Type="http://schemas.openxmlformats.org/officeDocument/2006/relationships/slide" Target="slides/slide13.xml"/><Relationship Id="rId51" Type="http://schemas.openxmlformats.org/officeDocument/2006/relationships/slide" Target="slides/slide35.xml"/><Relationship Id="rId50" Type="http://schemas.openxmlformats.org/officeDocument/2006/relationships/slide" Target="slides/slide34.xml"/><Relationship Id="rId53" Type="http://schemas.openxmlformats.org/officeDocument/2006/relationships/slide" Target="slides/slide37.xml"/><Relationship Id="rId52" Type="http://schemas.openxmlformats.org/officeDocument/2006/relationships/slide" Target="slides/slide36.xml"/><Relationship Id="rId11" Type="http://schemas.openxmlformats.org/officeDocument/2006/relationships/slideMaster" Target="slideMasters/slideMaster8.xml"/><Relationship Id="rId55" Type="http://schemas.openxmlformats.org/officeDocument/2006/relationships/slide" Target="slides/slide39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38.xml"/><Relationship Id="rId13" Type="http://schemas.openxmlformats.org/officeDocument/2006/relationships/slideMaster" Target="slideMasters/slideMaster10.xml"/><Relationship Id="rId57" Type="http://schemas.openxmlformats.org/officeDocument/2006/relationships/slide" Target="slides/slide41.xml"/><Relationship Id="rId12" Type="http://schemas.openxmlformats.org/officeDocument/2006/relationships/slideMaster" Target="slideMasters/slideMaster9.xml"/><Relationship Id="rId56" Type="http://schemas.openxmlformats.org/officeDocument/2006/relationships/slide" Target="slides/slide40.xml"/><Relationship Id="rId15" Type="http://schemas.openxmlformats.org/officeDocument/2006/relationships/slideMaster" Target="slideMasters/slideMaster12.xml"/><Relationship Id="rId59" Type="http://schemas.openxmlformats.org/officeDocument/2006/relationships/slide" Target="slides/slide43.xml"/><Relationship Id="rId14" Type="http://schemas.openxmlformats.org/officeDocument/2006/relationships/slideMaster" Target="slideMasters/slideMaster11.xml"/><Relationship Id="rId58" Type="http://schemas.openxmlformats.org/officeDocument/2006/relationships/slide" Target="slides/slide42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9fd0eb40e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94" name="Google Shape;594;g9fd0eb40e0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ba1b9e71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ba1b9e714c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a1b9e714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ba1b9e714c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bc09ca1a4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bc09ca1a40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bc09ca1a4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bc09ca1a40_0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bc09ca1a4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bc09ca1a40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c09ca1a40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bc09ca1a40_0_4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bc09ca1a4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bc09ca1a40_0_3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bc09ca1a40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bc09ca1a40_0_4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bc09ca1a40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gbc09ca1a40_0_5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bc09ca1a40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bc09ca1a40_0_6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fd0eb40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9fd0eb40e0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9fd0eb40e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a brief stroll down memory lane and find the answer to our first question: what is SQL? and how did SEQL became SQL.</a:t>
            </a:r>
            <a:endParaRPr/>
          </a:p>
        </p:txBody>
      </p:sp>
      <p:sp>
        <p:nvSpPr>
          <p:cNvPr id="759" name="Google Shape;759;g9fd0eb40e0_0_3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bc09ca1a40_0_8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gbc09ca1a40_0_8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9fd0eb40e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g9fd0eb40e0_0_4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9fd0eb40e0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g9fd0eb40e0_0_5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9fd0eb40e0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9fd0eb40e0_0_5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9fd0eb40e0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g9fd0eb40e0_0_7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9fd0eb40e0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g9fd0eb40e0_0_9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9fd0eb40e0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6" name="Google Shape;856;g9fd0eb40e0_0_1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bc09ca1a40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gbc09ca1a40_0_7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bc09ca1a40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gbc09ca1a40_0_7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ba1b9e7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ba1b9e714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bc09ca1a40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gbc09ca1a40_0_7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bc09ca1a40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gbc09ca1a40_0_7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bc09ca1a40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gbc09ca1a40_0_7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bc09ca1a40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gbc09ca1a40_0_7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bc09ca1a40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gbc09ca1a40_0_7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bc09ca1a40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gbc09ca1a40_0_7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bc09ca1a40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0" name="Google Shape;920;gbc09ca1a40_0_7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bc09ca1a40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gbc09ca1a40_0_7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bc09ca1a40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gbc09ca1a40_0_7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bc09ca1a40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gbc09ca1a40_0_7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ba1b9e714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ba1b9e714c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bc09ca1a40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gbc09ca1a40_0_7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c09ca1a40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gbc09ca1a40_0_7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bc09ca1a40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gbc09ca1a40_0_7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bc09ca1a40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gbc09ca1a40_0_8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9fd0eb40e0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g9fd0eb40e0_0_13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ba1b9e714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ba1b9e714c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ba1b9e714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ba1b9e714c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ba1b9e71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ba1b9e714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ba1b9e714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ba1b9e714c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ba1b9e714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ba1b9e714c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0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0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111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111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111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12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11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12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113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13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113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1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14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114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1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15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11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115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115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1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16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16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16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16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116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116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1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119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2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120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2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21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2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23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12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124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124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125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12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125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2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126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126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126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2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127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127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2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128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128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128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128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129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129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129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129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129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129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3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132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3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13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3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134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134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3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36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3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137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137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137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3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138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138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138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3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139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139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139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4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140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140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4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141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14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141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141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4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142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142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142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142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142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42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1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2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3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3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6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6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6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7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7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7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8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8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8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9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9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0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0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1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1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1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1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1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1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4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5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6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6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8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9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9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9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60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60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0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1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6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1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2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2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3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3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3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3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4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4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4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4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4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4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7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8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9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69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1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72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72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72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73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73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73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7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7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4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75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75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76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76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76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76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77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77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77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77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77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77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7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81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82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82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4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85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85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85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86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86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86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87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87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87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88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88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89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89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89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89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9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90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90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90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90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90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90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93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9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95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95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7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98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98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98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99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99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99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10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100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00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01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01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0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102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0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102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02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103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03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103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103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103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03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0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106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107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0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108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108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18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/Relationships>
</file>

<file path=ppt/slideMasters/_rels/slideMaster1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0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2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theme" Target="../theme/theme1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theme" Target="../theme/theme10.xml"/><Relationship Id="rId1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theme" Target="../theme/theme13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/Relationships>
</file>

<file path=ppt/slideMasters/_rels/slideMaster9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6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theme" Target="../theme/theme11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13C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1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17"/>
          <p:cNvSpPr/>
          <p:nvPr/>
        </p:nvSpPr>
        <p:spPr>
          <a:xfrm>
            <a:off x="4092120" y="3034800"/>
            <a:ext cx="959700" cy="438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5" name="Google Shape;485;p1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1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7" name="Google Shape;487;p117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1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130"/>
          <p:cNvSpPr/>
          <p:nvPr/>
        </p:nvSpPr>
        <p:spPr>
          <a:xfrm rot="10800000">
            <a:off x="4571622" y="682560"/>
            <a:ext cx="378" cy="3778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5F6F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40" name="Google Shape;540;p130"/>
          <p:cNvSpPr txBox="1"/>
          <p:nvPr>
            <p:ph type="title"/>
          </p:nvPr>
        </p:nvSpPr>
        <p:spPr>
          <a:xfrm>
            <a:off x="477000" y="1874520"/>
            <a:ext cx="37977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1" name="Google Shape;541;p130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7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-22680" y="0"/>
            <a:ext cx="2850000" cy="5143200"/>
          </a:xfrm>
          <a:prstGeom prst="rect">
            <a:avLst/>
          </a:prstGeom>
          <a:solidFill>
            <a:srgbClr val="2131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3400" y="2001960"/>
            <a:ext cx="2758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8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Agenda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924840" y="310572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13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6"/>
          <p:cNvSpPr txBox="1"/>
          <p:nvPr>
            <p:ph type="title"/>
          </p:nvPr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6"/>
          <p:cNvSpPr/>
          <p:nvPr/>
        </p:nvSpPr>
        <p:spPr>
          <a:xfrm>
            <a:off x="4093920" y="252756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9"/>
          <p:cNvSpPr/>
          <p:nvPr/>
        </p:nvSpPr>
        <p:spPr>
          <a:xfrm>
            <a:off x="619920" y="98064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4" name="Google Shape;164;p3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52"/>
          <p:cNvSpPr/>
          <p:nvPr/>
        </p:nvSpPr>
        <p:spPr>
          <a:xfrm rot="10800000">
            <a:off x="4571622" y="682560"/>
            <a:ext cx="378" cy="3778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5F6F7"/>
            </a:solidFill>
            <a:prstDash val="solid"/>
            <a:miter lim="8000"/>
            <a:headEnd len="sm" w="sm" type="none"/>
            <a:tailEnd len="sm" w="sm" type="none"/>
          </a:ln>
        </p:spPr>
      </p:sp>
      <p:pic>
        <p:nvPicPr>
          <p:cNvPr id="216" name="Google Shape;216;p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8" name="Google Shape;218;p52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6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65"/>
          <p:cNvSpPr/>
          <p:nvPr/>
        </p:nvSpPr>
        <p:spPr>
          <a:xfrm>
            <a:off x="4564800" y="0"/>
            <a:ext cx="4595400" cy="5143200"/>
          </a:xfrm>
          <a:prstGeom prst="rect">
            <a:avLst/>
          </a:prstGeom>
          <a:solidFill>
            <a:srgbClr val="2131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6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6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2" name="Google Shape;272;p65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13C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7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78"/>
          <p:cNvSpPr txBox="1"/>
          <p:nvPr>
            <p:ph type="title"/>
          </p:nvPr>
        </p:nvSpPr>
        <p:spPr>
          <a:xfrm>
            <a:off x="1524960" y="1208880"/>
            <a:ext cx="60936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324" name="Google Shape;324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31120" y="331200"/>
            <a:ext cx="1479962" cy="3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78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9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91"/>
          <p:cNvSpPr/>
          <p:nvPr/>
        </p:nvSpPr>
        <p:spPr>
          <a:xfrm>
            <a:off x="4093920" y="97992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9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9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9" name="Google Shape;379;p91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10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04"/>
          <p:cNvSpPr/>
          <p:nvPr/>
        </p:nvSpPr>
        <p:spPr>
          <a:xfrm>
            <a:off x="4093920" y="97992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10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0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3" name="Google Shape;433;p10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A5vhwl1P7o_4V3op2ftebrEgdhWS7tPK-CMaZc9usTc/edit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seas.upenn.edu/~zives/03f/cis550/codd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google.com/spreadsheets/d/1LLqB1QfB3C2T-9NvEWToYVPXtMA7MMOcWm56F2SVaCo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145"/>
          <p:cNvPicPr preferRelativeResize="0"/>
          <p:nvPr/>
        </p:nvPicPr>
        <p:blipFill rotWithShape="1">
          <a:blip r:embed="rId3">
            <a:alphaModFix/>
          </a:blip>
          <a:srcRect b="39" l="0" r="0" t="49"/>
          <a:stretch/>
        </p:blipFill>
        <p:spPr>
          <a:xfrm>
            <a:off x="4189320" y="3513600"/>
            <a:ext cx="765300" cy="764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7" name="Google Shape;597;p145"/>
          <p:cNvSpPr txBox="1"/>
          <p:nvPr/>
        </p:nvSpPr>
        <p:spPr>
          <a:xfrm>
            <a:off x="1524960" y="1208880"/>
            <a:ext cx="60936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SQL, RDBMS &amp; Data Viz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45"/>
          <p:cNvSpPr txBox="1"/>
          <p:nvPr/>
        </p:nvSpPr>
        <p:spPr>
          <a:xfrm>
            <a:off x="1586700" y="2512548"/>
            <a:ext cx="5970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An introduction to SQL, Relational Database Management Systems and Data </a:t>
            </a:r>
            <a:r>
              <a:rPr lang="en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Visualization</a:t>
            </a:r>
            <a:r>
              <a:rPr lang="en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.</a:t>
            </a:r>
            <a:endParaRPr sz="2000">
              <a:solidFill>
                <a:srgbClr val="FAFBFC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MATH 290.2 or SQL-FUN-VIZ-101</a:t>
            </a:r>
            <a:endParaRPr sz="2000">
              <a:solidFill>
                <a:srgbClr val="FAFBFC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99" name="Google Shape;599;p145"/>
          <p:cNvSpPr txBox="1"/>
          <p:nvPr/>
        </p:nvSpPr>
        <p:spPr>
          <a:xfrm>
            <a:off x="1585800" y="4380840"/>
            <a:ext cx="5970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Balázs Zombory</a:t>
            </a:r>
            <a:r>
              <a:rPr b="0" i="0" lang="en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| </a:t>
            </a:r>
            <a:r>
              <a:rPr lang="en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Data Architect</a:t>
            </a:r>
            <a:r>
              <a:rPr b="0" i="0" lang="en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| </a:t>
            </a:r>
            <a:r>
              <a:rPr lang="en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MongoDB</a:t>
            </a:r>
            <a:r>
              <a:rPr b="0" i="0" lang="en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54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Course overview - How - Details 3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54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Group Projects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Starting week 10 (04/15/2021) 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3-4 teams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Start Date: 04/14/2021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End Date: 05/20/2021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Deliverables: Presentation, code, documentation.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55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Course overview - How - Details 3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55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Active participation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Be present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Contribute to tasks carried out together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Provide active feedback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Coding Interview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10-20 minutes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First half of every class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Present the problem, your decisions on the way, and your solution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56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Grading</a:t>
            </a: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56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Weights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Homework 40%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Group Project 30%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Coding Interview 20%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Class Participation 10%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Curve?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Aim: write, comprehend, and describe SQL 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Visualize with Power BI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57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Philosophy</a:t>
            </a: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57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Research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Encouraged, document your sources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Don’t cheat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Concepts to Practice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Aim: turn concepts into practice and practice into intuition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58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How much data was created in 2020?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58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Why study data?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59"/>
          <p:cNvSpPr txBox="1"/>
          <p:nvPr/>
        </p:nvSpPr>
        <p:spPr>
          <a:xfrm>
            <a:off x="303425" y="603950"/>
            <a:ext cx="8688300" cy="15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59,000,000,000,000,000,000,000 Bytes</a:t>
            </a:r>
            <a:endParaRPr b="0" i="0" sz="7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59"/>
          <p:cNvSpPr txBox="1"/>
          <p:nvPr/>
        </p:nvSpPr>
        <p:spPr>
          <a:xfrm>
            <a:off x="714905" y="3736145"/>
            <a:ext cx="7920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= 59 Zettabytes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60"/>
          <p:cNvSpPr/>
          <p:nvPr/>
        </p:nvSpPr>
        <p:spPr>
          <a:xfrm>
            <a:off x="4071240" y="2061000"/>
            <a:ext cx="1000800" cy="999600"/>
          </a:xfrm>
          <a:prstGeom prst="ellipse">
            <a:avLst/>
          </a:prstGeom>
          <a:solidFill>
            <a:srgbClr val="FFFFFF"/>
          </a:solidFill>
          <a:ln cap="flat" cmpd="sng" w="63350">
            <a:solidFill>
              <a:srgbClr val="88D4A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60"/>
          <p:cNvSpPr/>
          <p:nvPr/>
        </p:nvSpPr>
        <p:spPr>
          <a:xfrm>
            <a:off x="4095360" y="2084760"/>
            <a:ext cx="953400" cy="952200"/>
          </a:xfrm>
          <a:prstGeom prst="ellipse">
            <a:avLst/>
          </a:prstGeom>
          <a:solidFill>
            <a:srgbClr val="FFFFFF"/>
          </a:solidFill>
          <a:ln cap="flat" cmpd="sng" w="25550">
            <a:solidFill>
              <a:srgbClr val="13AA5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60"/>
          <p:cNvSpPr/>
          <p:nvPr/>
        </p:nvSpPr>
        <p:spPr>
          <a:xfrm flipH="1" rot="10800000">
            <a:off x="5047920" y="2301462"/>
            <a:ext cx="794880" cy="5209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cmpd="sng" w="19075">
            <a:solidFill>
              <a:srgbClr val="12924F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697" name="Google Shape;697;p160"/>
          <p:cNvSpPr/>
          <p:nvPr/>
        </p:nvSpPr>
        <p:spPr>
          <a:xfrm>
            <a:off x="3108960" y="1715040"/>
            <a:ext cx="1035018" cy="5363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cmpd="sng" w="19075">
            <a:solidFill>
              <a:srgbClr val="12924F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698" name="Google Shape;698;p160"/>
          <p:cNvSpPr/>
          <p:nvPr/>
        </p:nvSpPr>
        <p:spPr>
          <a:xfrm>
            <a:off x="607320" y="1523160"/>
            <a:ext cx="2438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Ubiquity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60"/>
          <p:cNvSpPr/>
          <p:nvPr/>
        </p:nvSpPr>
        <p:spPr>
          <a:xfrm>
            <a:off x="5842800" y="1621080"/>
            <a:ext cx="26790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Great jobs in the field.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60"/>
          <p:cNvSpPr/>
          <p:nvPr/>
        </p:nvSpPr>
        <p:spPr>
          <a:xfrm>
            <a:off x="1173600" y="3030120"/>
            <a:ext cx="2087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Grows faster than Moore’s Law</a:t>
            </a:r>
            <a:r>
              <a:rPr b="0" i="0" lang="en" sz="1600" u="none" cap="none" strike="noStrike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60"/>
          <p:cNvSpPr/>
          <p:nvPr/>
        </p:nvSpPr>
        <p:spPr>
          <a:xfrm>
            <a:off x="5991840" y="3365280"/>
            <a:ext cx="2482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Data is the new ...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60"/>
          <p:cNvSpPr/>
          <p:nvPr/>
        </p:nvSpPr>
        <p:spPr>
          <a:xfrm>
            <a:off x="3871800" y="3668400"/>
            <a:ext cx="14001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Storage is cheap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60"/>
          <p:cNvSpPr/>
          <p:nvPr/>
        </p:nvSpPr>
        <p:spPr>
          <a:xfrm flipH="1">
            <a:off x="3260178" y="2857320"/>
            <a:ext cx="852822" cy="32254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cmpd="sng" w="19075">
            <a:solidFill>
              <a:srgbClr val="12924F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704" name="Google Shape;704;p160"/>
          <p:cNvSpPr/>
          <p:nvPr/>
        </p:nvSpPr>
        <p:spPr>
          <a:xfrm>
            <a:off x="4572000" y="3103560"/>
            <a:ext cx="378" cy="5644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cmpd="sng" w="19075">
            <a:solidFill>
              <a:srgbClr val="12924F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705" name="Google Shape;705;p160"/>
          <p:cNvSpPr/>
          <p:nvPr/>
        </p:nvSpPr>
        <p:spPr>
          <a:xfrm>
            <a:off x="5029200" y="2857680"/>
            <a:ext cx="1009800" cy="6800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cmpd="sng" w="19075">
            <a:solidFill>
              <a:srgbClr val="12924F"/>
            </a:solidFill>
            <a:prstDash val="dashDot"/>
            <a:round/>
            <a:headEnd len="sm" w="sm" type="none"/>
            <a:tailEnd len="sm" w="sm" type="none"/>
          </a:ln>
        </p:spPr>
      </p:sp>
      <p:grpSp>
        <p:nvGrpSpPr>
          <p:cNvPr id="706" name="Google Shape;706;p160"/>
          <p:cNvGrpSpPr/>
          <p:nvPr/>
        </p:nvGrpSpPr>
        <p:grpSpPr>
          <a:xfrm>
            <a:off x="4240080" y="2259360"/>
            <a:ext cx="663480" cy="603360"/>
            <a:chOff x="4240080" y="2259360"/>
            <a:chExt cx="663480" cy="603360"/>
          </a:xfrm>
        </p:grpSpPr>
        <p:sp>
          <p:nvSpPr>
            <p:cNvPr id="707" name="Google Shape;707;p160"/>
            <p:cNvSpPr/>
            <p:nvPr/>
          </p:nvSpPr>
          <p:spPr>
            <a:xfrm>
              <a:off x="4240080" y="2278800"/>
              <a:ext cx="108000" cy="554040"/>
            </a:xfrm>
            <a:custGeom>
              <a:rect b="b" l="l" r="r" t="t"/>
              <a:pathLst>
                <a:path extrusionOk="0" h="1227" w="239">
                  <a:moveTo>
                    <a:pt x="213" y="1"/>
                  </a:moveTo>
                  <a:cubicBezTo>
                    <a:pt x="211" y="1"/>
                    <a:pt x="209" y="1"/>
                    <a:pt x="207" y="2"/>
                  </a:cubicBezTo>
                  <a:cubicBezTo>
                    <a:pt x="162" y="15"/>
                    <a:pt x="134" y="53"/>
                    <a:pt x="130" y="100"/>
                  </a:cubicBezTo>
                  <a:lnTo>
                    <a:pt x="130" y="476"/>
                  </a:lnTo>
                  <a:cubicBezTo>
                    <a:pt x="130" y="507"/>
                    <a:pt x="118" y="536"/>
                    <a:pt x="99" y="555"/>
                  </a:cubicBezTo>
                  <a:cubicBezTo>
                    <a:pt x="80" y="577"/>
                    <a:pt x="51" y="590"/>
                    <a:pt x="19" y="590"/>
                  </a:cubicBezTo>
                  <a:cubicBezTo>
                    <a:pt x="6" y="590"/>
                    <a:pt x="0" y="600"/>
                    <a:pt x="0" y="609"/>
                  </a:cubicBezTo>
                  <a:lnTo>
                    <a:pt x="0" y="616"/>
                  </a:lnTo>
                  <a:cubicBezTo>
                    <a:pt x="0" y="625"/>
                    <a:pt x="6" y="635"/>
                    <a:pt x="19" y="635"/>
                  </a:cubicBezTo>
                  <a:cubicBezTo>
                    <a:pt x="51" y="638"/>
                    <a:pt x="80" y="651"/>
                    <a:pt x="99" y="670"/>
                  </a:cubicBezTo>
                  <a:cubicBezTo>
                    <a:pt x="118" y="695"/>
                    <a:pt x="130" y="717"/>
                    <a:pt x="130" y="749"/>
                  </a:cubicBezTo>
                  <a:lnTo>
                    <a:pt x="130" y="1128"/>
                  </a:lnTo>
                  <a:cubicBezTo>
                    <a:pt x="130" y="1172"/>
                    <a:pt x="162" y="1210"/>
                    <a:pt x="207" y="1226"/>
                  </a:cubicBezTo>
                  <a:lnTo>
                    <a:pt x="213" y="1226"/>
                  </a:lnTo>
                  <a:cubicBezTo>
                    <a:pt x="223" y="1226"/>
                    <a:pt x="229" y="1223"/>
                    <a:pt x="232" y="1213"/>
                  </a:cubicBezTo>
                  <a:cubicBezTo>
                    <a:pt x="239" y="1207"/>
                    <a:pt x="232" y="1194"/>
                    <a:pt x="223" y="1191"/>
                  </a:cubicBezTo>
                  <a:cubicBezTo>
                    <a:pt x="191" y="1182"/>
                    <a:pt x="175" y="1156"/>
                    <a:pt x="169" y="1128"/>
                  </a:cubicBezTo>
                  <a:lnTo>
                    <a:pt x="169" y="749"/>
                  </a:lnTo>
                  <a:cubicBezTo>
                    <a:pt x="169" y="711"/>
                    <a:pt x="153" y="670"/>
                    <a:pt x="127" y="641"/>
                  </a:cubicBezTo>
                  <a:cubicBezTo>
                    <a:pt x="118" y="631"/>
                    <a:pt x="102" y="622"/>
                    <a:pt x="89" y="616"/>
                  </a:cubicBezTo>
                  <a:cubicBezTo>
                    <a:pt x="102" y="606"/>
                    <a:pt x="115" y="600"/>
                    <a:pt x="127" y="587"/>
                  </a:cubicBezTo>
                  <a:cubicBezTo>
                    <a:pt x="153" y="555"/>
                    <a:pt x="169" y="520"/>
                    <a:pt x="169" y="479"/>
                  </a:cubicBezTo>
                  <a:lnTo>
                    <a:pt x="169" y="100"/>
                  </a:lnTo>
                  <a:cubicBezTo>
                    <a:pt x="175" y="75"/>
                    <a:pt x="194" y="46"/>
                    <a:pt x="216" y="37"/>
                  </a:cubicBezTo>
                  <a:cubicBezTo>
                    <a:pt x="229" y="34"/>
                    <a:pt x="232" y="24"/>
                    <a:pt x="229" y="15"/>
                  </a:cubicBezTo>
                  <a:cubicBezTo>
                    <a:pt x="227" y="5"/>
                    <a:pt x="220" y="1"/>
                    <a:pt x="21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60"/>
            <p:cNvSpPr/>
            <p:nvPr/>
          </p:nvSpPr>
          <p:spPr>
            <a:xfrm>
              <a:off x="4797000" y="2278800"/>
              <a:ext cx="106560" cy="554040"/>
            </a:xfrm>
            <a:custGeom>
              <a:rect b="b" l="l" r="r" t="t"/>
              <a:pathLst>
                <a:path extrusionOk="0" h="1227" w="236">
                  <a:moveTo>
                    <a:pt x="27" y="1"/>
                  </a:moveTo>
                  <a:cubicBezTo>
                    <a:pt x="21" y="1"/>
                    <a:pt x="13" y="5"/>
                    <a:pt x="10" y="15"/>
                  </a:cubicBezTo>
                  <a:cubicBezTo>
                    <a:pt x="4" y="21"/>
                    <a:pt x="10" y="34"/>
                    <a:pt x="20" y="37"/>
                  </a:cubicBezTo>
                  <a:cubicBezTo>
                    <a:pt x="51" y="46"/>
                    <a:pt x="67" y="75"/>
                    <a:pt x="74" y="100"/>
                  </a:cubicBezTo>
                  <a:lnTo>
                    <a:pt x="74" y="479"/>
                  </a:lnTo>
                  <a:cubicBezTo>
                    <a:pt x="74" y="539"/>
                    <a:pt x="106" y="587"/>
                    <a:pt x="153" y="616"/>
                  </a:cubicBezTo>
                  <a:cubicBezTo>
                    <a:pt x="137" y="622"/>
                    <a:pt x="125" y="631"/>
                    <a:pt x="112" y="641"/>
                  </a:cubicBezTo>
                  <a:cubicBezTo>
                    <a:pt x="83" y="673"/>
                    <a:pt x="67" y="711"/>
                    <a:pt x="67" y="749"/>
                  </a:cubicBezTo>
                  <a:lnTo>
                    <a:pt x="67" y="1128"/>
                  </a:lnTo>
                  <a:cubicBezTo>
                    <a:pt x="64" y="1156"/>
                    <a:pt x="45" y="1182"/>
                    <a:pt x="17" y="1191"/>
                  </a:cubicBezTo>
                  <a:cubicBezTo>
                    <a:pt x="4" y="1194"/>
                    <a:pt x="1" y="1204"/>
                    <a:pt x="4" y="1213"/>
                  </a:cubicBezTo>
                  <a:cubicBezTo>
                    <a:pt x="10" y="1223"/>
                    <a:pt x="17" y="1226"/>
                    <a:pt x="26" y="1226"/>
                  </a:cubicBezTo>
                  <a:lnTo>
                    <a:pt x="29" y="1226"/>
                  </a:lnTo>
                  <a:cubicBezTo>
                    <a:pt x="74" y="1213"/>
                    <a:pt x="99" y="1175"/>
                    <a:pt x="106" y="1128"/>
                  </a:cubicBezTo>
                  <a:lnTo>
                    <a:pt x="106" y="749"/>
                  </a:lnTo>
                  <a:cubicBezTo>
                    <a:pt x="106" y="717"/>
                    <a:pt x="115" y="689"/>
                    <a:pt x="137" y="670"/>
                  </a:cubicBezTo>
                  <a:cubicBezTo>
                    <a:pt x="156" y="647"/>
                    <a:pt x="185" y="635"/>
                    <a:pt x="217" y="635"/>
                  </a:cubicBezTo>
                  <a:cubicBezTo>
                    <a:pt x="226" y="635"/>
                    <a:pt x="236" y="625"/>
                    <a:pt x="236" y="616"/>
                  </a:cubicBezTo>
                  <a:lnTo>
                    <a:pt x="236" y="606"/>
                  </a:lnTo>
                  <a:cubicBezTo>
                    <a:pt x="236" y="593"/>
                    <a:pt x="226" y="587"/>
                    <a:pt x="217" y="587"/>
                  </a:cubicBezTo>
                  <a:cubicBezTo>
                    <a:pt x="156" y="587"/>
                    <a:pt x="109" y="536"/>
                    <a:pt x="109" y="476"/>
                  </a:cubicBezTo>
                  <a:lnTo>
                    <a:pt x="109" y="97"/>
                  </a:lnTo>
                  <a:cubicBezTo>
                    <a:pt x="106" y="53"/>
                    <a:pt x="77" y="15"/>
                    <a:pt x="32" y="2"/>
                  </a:cubicBezTo>
                  <a:cubicBezTo>
                    <a:pt x="31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60"/>
            <p:cNvSpPr/>
            <p:nvPr/>
          </p:nvSpPr>
          <p:spPr>
            <a:xfrm>
              <a:off x="4385520" y="2259360"/>
              <a:ext cx="384481" cy="29160"/>
            </a:xfrm>
            <a:custGeom>
              <a:rect b="b" l="l" r="r" t="t"/>
              <a:pathLst>
                <a:path extrusionOk="0" h="65" w="850">
                  <a:moveTo>
                    <a:pt x="438" y="1"/>
                  </a:moveTo>
                  <a:cubicBezTo>
                    <a:pt x="251" y="1"/>
                    <a:pt x="95" y="16"/>
                    <a:pt x="16" y="26"/>
                  </a:cubicBezTo>
                  <a:cubicBezTo>
                    <a:pt x="7" y="29"/>
                    <a:pt x="0" y="39"/>
                    <a:pt x="0" y="48"/>
                  </a:cubicBezTo>
                  <a:cubicBezTo>
                    <a:pt x="0" y="59"/>
                    <a:pt x="9" y="65"/>
                    <a:pt x="17" y="65"/>
                  </a:cubicBezTo>
                  <a:cubicBezTo>
                    <a:pt x="19" y="65"/>
                    <a:pt x="21" y="65"/>
                    <a:pt x="23" y="64"/>
                  </a:cubicBezTo>
                  <a:cubicBezTo>
                    <a:pt x="99" y="54"/>
                    <a:pt x="249" y="42"/>
                    <a:pt x="431" y="42"/>
                  </a:cubicBezTo>
                  <a:cubicBezTo>
                    <a:pt x="554" y="42"/>
                    <a:pt x="691" y="47"/>
                    <a:pt x="830" y="64"/>
                  </a:cubicBezTo>
                  <a:cubicBezTo>
                    <a:pt x="840" y="64"/>
                    <a:pt x="846" y="58"/>
                    <a:pt x="846" y="48"/>
                  </a:cubicBezTo>
                  <a:cubicBezTo>
                    <a:pt x="849" y="39"/>
                    <a:pt x="843" y="26"/>
                    <a:pt x="830" y="26"/>
                  </a:cubicBezTo>
                  <a:cubicBezTo>
                    <a:pt x="694" y="7"/>
                    <a:pt x="560" y="1"/>
                    <a:pt x="438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60"/>
            <p:cNvSpPr/>
            <p:nvPr/>
          </p:nvSpPr>
          <p:spPr>
            <a:xfrm>
              <a:off x="4384080" y="2833560"/>
              <a:ext cx="385921" cy="29160"/>
            </a:xfrm>
            <a:custGeom>
              <a:rect b="b" l="l" r="r" t="t"/>
              <a:pathLst>
                <a:path extrusionOk="0" h="65" w="853">
                  <a:moveTo>
                    <a:pt x="22" y="1"/>
                  </a:moveTo>
                  <a:cubicBezTo>
                    <a:pt x="13" y="1"/>
                    <a:pt x="3" y="9"/>
                    <a:pt x="3" y="17"/>
                  </a:cubicBezTo>
                  <a:cubicBezTo>
                    <a:pt x="0" y="30"/>
                    <a:pt x="6" y="43"/>
                    <a:pt x="19" y="43"/>
                  </a:cubicBezTo>
                  <a:cubicBezTo>
                    <a:pt x="22" y="43"/>
                    <a:pt x="213" y="65"/>
                    <a:pt x="452" y="65"/>
                  </a:cubicBezTo>
                  <a:cubicBezTo>
                    <a:pt x="576" y="65"/>
                    <a:pt x="706" y="58"/>
                    <a:pt x="836" y="43"/>
                  </a:cubicBezTo>
                  <a:cubicBezTo>
                    <a:pt x="846" y="39"/>
                    <a:pt x="852" y="30"/>
                    <a:pt x="852" y="17"/>
                  </a:cubicBezTo>
                  <a:cubicBezTo>
                    <a:pt x="849" y="11"/>
                    <a:pt x="843" y="1"/>
                    <a:pt x="830" y="1"/>
                  </a:cubicBezTo>
                  <a:cubicBezTo>
                    <a:pt x="705" y="19"/>
                    <a:pt x="575" y="25"/>
                    <a:pt x="456" y="25"/>
                  </a:cubicBezTo>
                  <a:cubicBezTo>
                    <a:pt x="219" y="25"/>
                    <a:pt x="30" y="1"/>
                    <a:pt x="26" y="1"/>
                  </a:cubicBezTo>
                  <a:cubicBezTo>
                    <a:pt x="24" y="1"/>
                    <a:pt x="23" y="1"/>
                    <a:pt x="2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60"/>
            <p:cNvSpPr/>
            <p:nvPr/>
          </p:nvSpPr>
          <p:spPr>
            <a:xfrm>
              <a:off x="4384080" y="2313360"/>
              <a:ext cx="385921" cy="29160"/>
            </a:xfrm>
            <a:custGeom>
              <a:rect b="b" l="l" r="r" t="t"/>
              <a:pathLst>
                <a:path extrusionOk="0" h="65" w="853">
                  <a:moveTo>
                    <a:pt x="20" y="0"/>
                  </a:moveTo>
                  <a:cubicBezTo>
                    <a:pt x="12" y="0"/>
                    <a:pt x="3" y="7"/>
                    <a:pt x="3" y="17"/>
                  </a:cubicBezTo>
                  <a:cubicBezTo>
                    <a:pt x="0" y="27"/>
                    <a:pt x="6" y="39"/>
                    <a:pt x="19" y="39"/>
                  </a:cubicBezTo>
                  <a:cubicBezTo>
                    <a:pt x="22" y="39"/>
                    <a:pt x="213" y="65"/>
                    <a:pt x="452" y="65"/>
                  </a:cubicBezTo>
                  <a:cubicBezTo>
                    <a:pt x="576" y="65"/>
                    <a:pt x="706" y="55"/>
                    <a:pt x="836" y="39"/>
                  </a:cubicBezTo>
                  <a:cubicBezTo>
                    <a:pt x="846" y="36"/>
                    <a:pt x="852" y="27"/>
                    <a:pt x="852" y="17"/>
                  </a:cubicBezTo>
                  <a:cubicBezTo>
                    <a:pt x="849" y="8"/>
                    <a:pt x="843" y="1"/>
                    <a:pt x="830" y="1"/>
                  </a:cubicBezTo>
                  <a:cubicBezTo>
                    <a:pt x="705" y="18"/>
                    <a:pt x="575" y="24"/>
                    <a:pt x="456" y="24"/>
                  </a:cubicBezTo>
                  <a:cubicBezTo>
                    <a:pt x="219" y="24"/>
                    <a:pt x="30" y="1"/>
                    <a:pt x="26" y="1"/>
                  </a:cubicBezTo>
                  <a:cubicBezTo>
                    <a:pt x="24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160"/>
          <p:cNvSpPr txBox="1"/>
          <p:nvPr/>
        </p:nvSpPr>
        <p:spPr>
          <a:xfrm>
            <a:off x="438840" y="302760"/>
            <a:ext cx="8265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Reasons for data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61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Barlow Medium"/>
                <a:ea typeface="Barlow Medium"/>
                <a:cs typeface="Barlow Medium"/>
                <a:sym typeface="Barlow Medium"/>
                <a:hlinkClick r:id="rId3"/>
              </a:rPr>
              <a:t>A discussion</a:t>
            </a:r>
            <a:r>
              <a:rPr lang="en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61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Is data the new oil</a:t>
            </a:r>
            <a:r>
              <a:rPr lang="en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?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62"/>
          <p:cNvSpPr/>
          <p:nvPr/>
        </p:nvSpPr>
        <p:spPr>
          <a:xfrm>
            <a:off x="4071240" y="2061000"/>
            <a:ext cx="1000800" cy="999600"/>
          </a:xfrm>
          <a:prstGeom prst="ellipse">
            <a:avLst/>
          </a:prstGeom>
          <a:solidFill>
            <a:srgbClr val="FFFFFF"/>
          </a:solidFill>
          <a:ln cap="flat" cmpd="sng" w="63350">
            <a:solidFill>
              <a:srgbClr val="88D4A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62"/>
          <p:cNvSpPr/>
          <p:nvPr/>
        </p:nvSpPr>
        <p:spPr>
          <a:xfrm>
            <a:off x="4095360" y="2084760"/>
            <a:ext cx="953400" cy="952200"/>
          </a:xfrm>
          <a:prstGeom prst="ellipse">
            <a:avLst/>
          </a:prstGeom>
          <a:solidFill>
            <a:srgbClr val="FFFFFF"/>
          </a:solidFill>
          <a:ln cap="flat" cmpd="sng" w="25550">
            <a:solidFill>
              <a:srgbClr val="13AA5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62"/>
          <p:cNvSpPr/>
          <p:nvPr/>
        </p:nvSpPr>
        <p:spPr>
          <a:xfrm flipH="1" rot="10800000">
            <a:off x="5047920" y="2301462"/>
            <a:ext cx="794880" cy="5209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cmpd="sng" w="19075">
            <a:solidFill>
              <a:srgbClr val="12924F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726" name="Google Shape;726;p162"/>
          <p:cNvSpPr/>
          <p:nvPr/>
        </p:nvSpPr>
        <p:spPr>
          <a:xfrm>
            <a:off x="3108960" y="1715040"/>
            <a:ext cx="1035018" cy="5363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cmpd="sng" w="19075">
            <a:solidFill>
              <a:srgbClr val="12924F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727" name="Google Shape;727;p162"/>
          <p:cNvSpPr/>
          <p:nvPr/>
        </p:nvSpPr>
        <p:spPr>
          <a:xfrm>
            <a:off x="607320" y="1523160"/>
            <a:ext cx="2438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Standard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62"/>
          <p:cNvSpPr/>
          <p:nvPr/>
        </p:nvSpPr>
        <p:spPr>
          <a:xfrm>
            <a:off x="5842800" y="1621080"/>
            <a:ext cx="26790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Has been around for a while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62"/>
          <p:cNvSpPr/>
          <p:nvPr/>
        </p:nvSpPr>
        <p:spPr>
          <a:xfrm>
            <a:off x="1173600" y="3030120"/>
            <a:ext cx="2087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Easy to write</a:t>
            </a:r>
            <a:r>
              <a:rPr b="0" i="0" lang="en" sz="1600" u="none" cap="none" strike="noStrike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62"/>
          <p:cNvSpPr/>
          <p:nvPr/>
        </p:nvSpPr>
        <p:spPr>
          <a:xfrm>
            <a:off x="5991840" y="3365280"/>
            <a:ext cx="2482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Jobs</a:t>
            </a: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...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62"/>
          <p:cNvSpPr/>
          <p:nvPr/>
        </p:nvSpPr>
        <p:spPr>
          <a:xfrm>
            <a:off x="3871800" y="3668400"/>
            <a:ext cx="14001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Storage is cheap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62"/>
          <p:cNvSpPr/>
          <p:nvPr/>
        </p:nvSpPr>
        <p:spPr>
          <a:xfrm flipH="1">
            <a:off x="3260178" y="2857320"/>
            <a:ext cx="852822" cy="32254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cmpd="sng" w="19075">
            <a:solidFill>
              <a:srgbClr val="12924F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733" name="Google Shape;733;p162"/>
          <p:cNvSpPr/>
          <p:nvPr/>
        </p:nvSpPr>
        <p:spPr>
          <a:xfrm>
            <a:off x="4572000" y="3103560"/>
            <a:ext cx="378" cy="5644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cmpd="sng" w="19075">
            <a:solidFill>
              <a:srgbClr val="12924F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734" name="Google Shape;734;p162"/>
          <p:cNvSpPr/>
          <p:nvPr/>
        </p:nvSpPr>
        <p:spPr>
          <a:xfrm>
            <a:off x="5029200" y="2857680"/>
            <a:ext cx="1009800" cy="6800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cmpd="sng" w="19075">
            <a:solidFill>
              <a:srgbClr val="12924F"/>
            </a:solidFill>
            <a:prstDash val="dashDot"/>
            <a:round/>
            <a:headEnd len="sm" w="sm" type="none"/>
            <a:tailEnd len="sm" w="sm" type="none"/>
          </a:ln>
        </p:spPr>
      </p:sp>
      <p:grpSp>
        <p:nvGrpSpPr>
          <p:cNvPr id="735" name="Google Shape;735;p162"/>
          <p:cNvGrpSpPr/>
          <p:nvPr/>
        </p:nvGrpSpPr>
        <p:grpSpPr>
          <a:xfrm>
            <a:off x="4240080" y="2259360"/>
            <a:ext cx="663480" cy="603360"/>
            <a:chOff x="4240080" y="2259360"/>
            <a:chExt cx="663480" cy="603360"/>
          </a:xfrm>
        </p:grpSpPr>
        <p:sp>
          <p:nvSpPr>
            <p:cNvPr id="736" name="Google Shape;736;p162"/>
            <p:cNvSpPr/>
            <p:nvPr/>
          </p:nvSpPr>
          <p:spPr>
            <a:xfrm>
              <a:off x="4240080" y="2278800"/>
              <a:ext cx="108000" cy="554040"/>
            </a:xfrm>
            <a:custGeom>
              <a:rect b="b" l="l" r="r" t="t"/>
              <a:pathLst>
                <a:path extrusionOk="0" h="1227" w="239">
                  <a:moveTo>
                    <a:pt x="213" y="1"/>
                  </a:moveTo>
                  <a:cubicBezTo>
                    <a:pt x="211" y="1"/>
                    <a:pt x="209" y="1"/>
                    <a:pt x="207" y="2"/>
                  </a:cubicBezTo>
                  <a:cubicBezTo>
                    <a:pt x="162" y="15"/>
                    <a:pt x="134" y="53"/>
                    <a:pt x="130" y="100"/>
                  </a:cubicBezTo>
                  <a:lnTo>
                    <a:pt x="130" y="476"/>
                  </a:lnTo>
                  <a:cubicBezTo>
                    <a:pt x="130" y="507"/>
                    <a:pt x="118" y="536"/>
                    <a:pt x="99" y="555"/>
                  </a:cubicBezTo>
                  <a:cubicBezTo>
                    <a:pt x="80" y="577"/>
                    <a:pt x="51" y="590"/>
                    <a:pt x="19" y="590"/>
                  </a:cubicBezTo>
                  <a:cubicBezTo>
                    <a:pt x="6" y="590"/>
                    <a:pt x="0" y="600"/>
                    <a:pt x="0" y="609"/>
                  </a:cubicBezTo>
                  <a:lnTo>
                    <a:pt x="0" y="616"/>
                  </a:lnTo>
                  <a:cubicBezTo>
                    <a:pt x="0" y="625"/>
                    <a:pt x="6" y="635"/>
                    <a:pt x="19" y="635"/>
                  </a:cubicBezTo>
                  <a:cubicBezTo>
                    <a:pt x="51" y="638"/>
                    <a:pt x="80" y="651"/>
                    <a:pt x="99" y="670"/>
                  </a:cubicBezTo>
                  <a:cubicBezTo>
                    <a:pt x="118" y="695"/>
                    <a:pt x="130" y="717"/>
                    <a:pt x="130" y="749"/>
                  </a:cubicBezTo>
                  <a:lnTo>
                    <a:pt x="130" y="1128"/>
                  </a:lnTo>
                  <a:cubicBezTo>
                    <a:pt x="130" y="1172"/>
                    <a:pt x="162" y="1210"/>
                    <a:pt x="207" y="1226"/>
                  </a:cubicBezTo>
                  <a:lnTo>
                    <a:pt x="213" y="1226"/>
                  </a:lnTo>
                  <a:cubicBezTo>
                    <a:pt x="223" y="1226"/>
                    <a:pt x="229" y="1223"/>
                    <a:pt x="232" y="1213"/>
                  </a:cubicBezTo>
                  <a:cubicBezTo>
                    <a:pt x="239" y="1207"/>
                    <a:pt x="232" y="1194"/>
                    <a:pt x="223" y="1191"/>
                  </a:cubicBezTo>
                  <a:cubicBezTo>
                    <a:pt x="191" y="1182"/>
                    <a:pt x="175" y="1156"/>
                    <a:pt x="169" y="1128"/>
                  </a:cubicBezTo>
                  <a:lnTo>
                    <a:pt x="169" y="749"/>
                  </a:lnTo>
                  <a:cubicBezTo>
                    <a:pt x="169" y="711"/>
                    <a:pt x="153" y="670"/>
                    <a:pt x="127" y="641"/>
                  </a:cubicBezTo>
                  <a:cubicBezTo>
                    <a:pt x="118" y="631"/>
                    <a:pt x="102" y="622"/>
                    <a:pt x="89" y="616"/>
                  </a:cubicBezTo>
                  <a:cubicBezTo>
                    <a:pt x="102" y="606"/>
                    <a:pt x="115" y="600"/>
                    <a:pt x="127" y="587"/>
                  </a:cubicBezTo>
                  <a:cubicBezTo>
                    <a:pt x="153" y="555"/>
                    <a:pt x="169" y="520"/>
                    <a:pt x="169" y="479"/>
                  </a:cubicBezTo>
                  <a:lnTo>
                    <a:pt x="169" y="100"/>
                  </a:lnTo>
                  <a:cubicBezTo>
                    <a:pt x="175" y="75"/>
                    <a:pt x="194" y="46"/>
                    <a:pt x="216" y="37"/>
                  </a:cubicBezTo>
                  <a:cubicBezTo>
                    <a:pt x="229" y="34"/>
                    <a:pt x="232" y="24"/>
                    <a:pt x="229" y="15"/>
                  </a:cubicBezTo>
                  <a:cubicBezTo>
                    <a:pt x="227" y="5"/>
                    <a:pt x="220" y="1"/>
                    <a:pt x="21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2"/>
            <p:cNvSpPr/>
            <p:nvPr/>
          </p:nvSpPr>
          <p:spPr>
            <a:xfrm>
              <a:off x="4797000" y="2278800"/>
              <a:ext cx="106560" cy="554040"/>
            </a:xfrm>
            <a:custGeom>
              <a:rect b="b" l="l" r="r" t="t"/>
              <a:pathLst>
                <a:path extrusionOk="0" h="1227" w="236">
                  <a:moveTo>
                    <a:pt x="27" y="1"/>
                  </a:moveTo>
                  <a:cubicBezTo>
                    <a:pt x="21" y="1"/>
                    <a:pt x="13" y="5"/>
                    <a:pt x="10" y="15"/>
                  </a:cubicBezTo>
                  <a:cubicBezTo>
                    <a:pt x="4" y="21"/>
                    <a:pt x="10" y="34"/>
                    <a:pt x="20" y="37"/>
                  </a:cubicBezTo>
                  <a:cubicBezTo>
                    <a:pt x="51" y="46"/>
                    <a:pt x="67" y="75"/>
                    <a:pt x="74" y="100"/>
                  </a:cubicBezTo>
                  <a:lnTo>
                    <a:pt x="74" y="479"/>
                  </a:lnTo>
                  <a:cubicBezTo>
                    <a:pt x="74" y="539"/>
                    <a:pt x="106" y="587"/>
                    <a:pt x="153" y="616"/>
                  </a:cubicBezTo>
                  <a:cubicBezTo>
                    <a:pt x="137" y="622"/>
                    <a:pt x="125" y="631"/>
                    <a:pt x="112" y="641"/>
                  </a:cubicBezTo>
                  <a:cubicBezTo>
                    <a:pt x="83" y="673"/>
                    <a:pt x="67" y="711"/>
                    <a:pt x="67" y="749"/>
                  </a:cubicBezTo>
                  <a:lnTo>
                    <a:pt x="67" y="1128"/>
                  </a:lnTo>
                  <a:cubicBezTo>
                    <a:pt x="64" y="1156"/>
                    <a:pt x="45" y="1182"/>
                    <a:pt x="17" y="1191"/>
                  </a:cubicBezTo>
                  <a:cubicBezTo>
                    <a:pt x="4" y="1194"/>
                    <a:pt x="1" y="1204"/>
                    <a:pt x="4" y="1213"/>
                  </a:cubicBezTo>
                  <a:cubicBezTo>
                    <a:pt x="10" y="1223"/>
                    <a:pt x="17" y="1226"/>
                    <a:pt x="26" y="1226"/>
                  </a:cubicBezTo>
                  <a:lnTo>
                    <a:pt x="29" y="1226"/>
                  </a:lnTo>
                  <a:cubicBezTo>
                    <a:pt x="74" y="1213"/>
                    <a:pt x="99" y="1175"/>
                    <a:pt x="106" y="1128"/>
                  </a:cubicBezTo>
                  <a:lnTo>
                    <a:pt x="106" y="749"/>
                  </a:lnTo>
                  <a:cubicBezTo>
                    <a:pt x="106" y="717"/>
                    <a:pt x="115" y="689"/>
                    <a:pt x="137" y="670"/>
                  </a:cubicBezTo>
                  <a:cubicBezTo>
                    <a:pt x="156" y="647"/>
                    <a:pt x="185" y="635"/>
                    <a:pt x="217" y="635"/>
                  </a:cubicBezTo>
                  <a:cubicBezTo>
                    <a:pt x="226" y="635"/>
                    <a:pt x="236" y="625"/>
                    <a:pt x="236" y="616"/>
                  </a:cubicBezTo>
                  <a:lnTo>
                    <a:pt x="236" y="606"/>
                  </a:lnTo>
                  <a:cubicBezTo>
                    <a:pt x="236" y="593"/>
                    <a:pt x="226" y="587"/>
                    <a:pt x="217" y="587"/>
                  </a:cubicBezTo>
                  <a:cubicBezTo>
                    <a:pt x="156" y="587"/>
                    <a:pt x="109" y="536"/>
                    <a:pt x="109" y="476"/>
                  </a:cubicBezTo>
                  <a:lnTo>
                    <a:pt x="109" y="97"/>
                  </a:lnTo>
                  <a:cubicBezTo>
                    <a:pt x="106" y="53"/>
                    <a:pt x="77" y="15"/>
                    <a:pt x="32" y="2"/>
                  </a:cubicBezTo>
                  <a:cubicBezTo>
                    <a:pt x="31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2"/>
            <p:cNvSpPr/>
            <p:nvPr/>
          </p:nvSpPr>
          <p:spPr>
            <a:xfrm>
              <a:off x="4385520" y="2259360"/>
              <a:ext cx="384481" cy="29160"/>
            </a:xfrm>
            <a:custGeom>
              <a:rect b="b" l="l" r="r" t="t"/>
              <a:pathLst>
                <a:path extrusionOk="0" h="65" w="850">
                  <a:moveTo>
                    <a:pt x="438" y="1"/>
                  </a:moveTo>
                  <a:cubicBezTo>
                    <a:pt x="251" y="1"/>
                    <a:pt x="95" y="16"/>
                    <a:pt x="16" y="26"/>
                  </a:cubicBezTo>
                  <a:cubicBezTo>
                    <a:pt x="7" y="29"/>
                    <a:pt x="0" y="39"/>
                    <a:pt x="0" y="48"/>
                  </a:cubicBezTo>
                  <a:cubicBezTo>
                    <a:pt x="0" y="59"/>
                    <a:pt x="9" y="65"/>
                    <a:pt x="17" y="65"/>
                  </a:cubicBezTo>
                  <a:cubicBezTo>
                    <a:pt x="19" y="65"/>
                    <a:pt x="21" y="65"/>
                    <a:pt x="23" y="64"/>
                  </a:cubicBezTo>
                  <a:cubicBezTo>
                    <a:pt x="99" y="54"/>
                    <a:pt x="249" y="42"/>
                    <a:pt x="431" y="42"/>
                  </a:cubicBezTo>
                  <a:cubicBezTo>
                    <a:pt x="554" y="42"/>
                    <a:pt x="691" y="47"/>
                    <a:pt x="830" y="64"/>
                  </a:cubicBezTo>
                  <a:cubicBezTo>
                    <a:pt x="840" y="64"/>
                    <a:pt x="846" y="58"/>
                    <a:pt x="846" y="48"/>
                  </a:cubicBezTo>
                  <a:cubicBezTo>
                    <a:pt x="849" y="39"/>
                    <a:pt x="843" y="26"/>
                    <a:pt x="830" y="26"/>
                  </a:cubicBezTo>
                  <a:cubicBezTo>
                    <a:pt x="694" y="7"/>
                    <a:pt x="560" y="1"/>
                    <a:pt x="438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2"/>
            <p:cNvSpPr/>
            <p:nvPr/>
          </p:nvSpPr>
          <p:spPr>
            <a:xfrm>
              <a:off x="4384080" y="2833560"/>
              <a:ext cx="385921" cy="29160"/>
            </a:xfrm>
            <a:custGeom>
              <a:rect b="b" l="l" r="r" t="t"/>
              <a:pathLst>
                <a:path extrusionOk="0" h="65" w="853">
                  <a:moveTo>
                    <a:pt x="22" y="1"/>
                  </a:moveTo>
                  <a:cubicBezTo>
                    <a:pt x="13" y="1"/>
                    <a:pt x="3" y="9"/>
                    <a:pt x="3" y="17"/>
                  </a:cubicBezTo>
                  <a:cubicBezTo>
                    <a:pt x="0" y="30"/>
                    <a:pt x="6" y="43"/>
                    <a:pt x="19" y="43"/>
                  </a:cubicBezTo>
                  <a:cubicBezTo>
                    <a:pt x="22" y="43"/>
                    <a:pt x="213" y="65"/>
                    <a:pt x="452" y="65"/>
                  </a:cubicBezTo>
                  <a:cubicBezTo>
                    <a:pt x="576" y="65"/>
                    <a:pt x="706" y="58"/>
                    <a:pt x="836" y="43"/>
                  </a:cubicBezTo>
                  <a:cubicBezTo>
                    <a:pt x="846" y="39"/>
                    <a:pt x="852" y="30"/>
                    <a:pt x="852" y="17"/>
                  </a:cubicBezTo>
                  <a:cubicBezTo>
                    <a:pt x="849" y="11"/>
                    <a:pt x="843" y="1"/>
                    <a:pt x="830" y="1"/>
                  </a:cubicBezTo>
                  <a:cubicBezTo>
                    <a:pt x="705" y="19"/>
                    <a:pt x="575" y="25"/>
                    <a:pt x="456" y="25"/>
                  </a:cubicBezTo>
                  <a:cubicBezTo>
                    <a:pt x="219" y="25"/>
                    <a:pt x="30" y="1"/>
                    <a:pt x="26" y="1"/>
                  </a:cubicBezTo>
                  <a:cubicBezTo>
                    <a:pt x="24" y="1"/>
                    <a:pt x="23" y="1"/>
                    <a:pt x="2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2"/>
            <p:cNvSpPr/>
            <p:nvPr/>
          </p:nvSpPr>
          <p:spPr>
            <a:xfrm>
              <a:off x="4384080" y="2313360"/>
              <a:ext cx="385921" cy="29160"/>
            </a:xfrm>
            <a:custGeom>
              <a:rect b="b" l="l" r="r" t="t"/>
              <a:pathLst>
                <a:path extrusionOk="0" h="65" w="853">
                  <a:moveTo>
                    <a:pt x="20" y="0"/>
                  </a:moveTo>
                  <a:cubicBezTo>
                    <a:pt x="12" y="0"/>
                    <a:pt x="3" y="7"/>
                    <a:pt x="3" y="17"/>
                  </a:cubicBezTo>
                  <a:cubicBezTo>
                    <a:pt x="0" y="27"/>
                    <a:pt x="6" y="39"/>
                    <a:pt x="19" y="39"/>
                  </a:cubicBezTo>
                  <a:cubicBezTo>
                    <a:pt x="22" y="39"/>
                    <a:pt x="213" y="65"/>
                    <a:pt x="452" y="65"/>
                  </a:cubicBezTo>
                  <a:cubicBezTo>
                    <a:pt x="576" y="65"/>
                    <a:pt x="706" y="55"/>
                    <a:pt x="836" y="39"/>
                  </a:cubicBezTo>
                  <a:cubicBezTo>
                    <a:pt x="846" y="36"/>
                    <a:pt x="852" y="27"/>
                    <a:pt x="852" y="17"/>
                  </a:cubicBezTo>
                  <a:cubicBezTo>
                    <a:pt x="849" y="8"/>
                    <a:pt x="843" y="1"/>
                    <a:pt x="830" y="1"/>
                  </a:cubicBezTo>
                  <a:cubicBezTo>
                    <a:pt x="705" y="18"/>
                    <a:pt x="575" y="24"/>
                    <a:pt x="456" y="24"/>
                  </a:cubicBezTo>
                  <a:cubicBezTo>
                    <a:pt x="219" y="24"/>
                    <a:pt x="30" y="1"/>
                    <a:pt x="26" y="1"/>
                  </a:cubicBezTo>
                  <a:cubicBezTo>
                    <a:pt x="24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162"/>
          <p:cNvSpPr txBox="1"/>
          <p:nvPr/>
        </p:nvSpPr>
        <p:spPr>
          <a:xfrm>
            <a:off x="438840" y="302760"/>
            <a:ext cx="8265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Reasons for SQL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62"/>
          <p:cNvSpPr txBox="1"/>
          <p:nvPr/>
        </p:nvSpPr>
        <p:spPr>
          <a:xfrm>
            <a:off x="4174151" y="2334000"/>
            <a:ext cx="795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SQL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63"/>
          <p:cNvSpPr txBox="1"/>
          <p:nvPr/>
        </p:nvSpPr>
        <p:spPr>
          <a:xfrm>
            <a:off x="477000" y="1874520"/>
            <a:ext cx="37977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What kind of</a:t>
            </a:r>
            <a:r>
              <a:rPr b="0" i="0" lang="en" sz="3000" u="none" cap="none" strike="noStrike">
                <a:solidFill>
                  <a:srgbClr val="F5F6F7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 sz="3000">
                <a:solidFill>
                  <a:srgbClr val="12924F"/>
                </a:solidFill>
                <a:latin typeface="Barlow Light"/>
                <a:ea typeface="Barlow Light"/>
                <a:cs typeface="Barlow Light"/>
                <a:sym typeface="Barlow Light"/>
              </a:rPr>
              <a:t>jobs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63"/>
          <p:cNvSpPr txBox="1"/>
          <p:nvPr/>
        </p:nvSpPr>
        <p:spPr>
          <a:xfrm>
            <a:off x="5102280" y="957240"/>
            <a:ext cx="3657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Engineer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63"/>
          <p:cNvSpPr txBox="1"/>
          <p:nvPr/>
        </p:nvSpPr>
        <p:spPr>
          <a:xfrm>
            <a:off x="5095195" y="1548195"/>
            <a:ext cx="35808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Architect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63"/>
          <p:cNvSpPr txBox="1"/>
          <p:nvPr/>
        </p:nvSpPr>
        <p:spPr>
          <a:xfrm>
            <a:off x="5091950" y="1891702"/>
            <a:ext cx="3563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$88-$150K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63"/>
          <p:cNvSpPr txBox="1"/>
          <p:nvPr/>
        </p:nvSpPr>
        <p:spPr>
          <a:xfrm>
            <a:off x="5107450" y="2865553"/>
            <a:ext cx="36573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Modeler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63"/>
          <p:cNvSpPr txBox="1"/>
          <p:nvPr/>
        </p:nvSpPr>
        <p:spPr>
          <a:xfrm>
            <a:off x="5107455" y="3146010"/>
            <a:ext cx="3563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$69k-$118K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63"/>
          <p:cNvSpPr txBox="1"/>
          <p:nvPr/>
        </p:nvSpPr>
        <p:spPr>
          <a:xfrm>
            <a:off x="5102275" y="1252400"/>
            <a:ext cx="35634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$82k-$160K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63"/>
          <p:cNvSpPr txBox="1"/>
          <p:nvPr/>
        </p:nvSpPr>
        <p:spPr>
          <a:xfrm>
            <a:off x="5107443" y="2205140"/>
            <a:ext cx="3657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Analyst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63"/>
          <p:cNvSpPr txBox="1"/>
          <p:nvPr/>
        </p:nvSpPr>
        <p:spPr>
          <a:xfrm>
            <a:off x="5107438" y="2500300"/>
            <a:ext cx="35634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$82k-$160K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63"/>
          <p:cNvSpPr txBox="1"/>
          <p:nvPr/>
        </p:nvSpPr>
        <p:spPr>
          <a:xfrm>
            <a:off x="4834050" y="4718652"/>
            <a:ext cx="3563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Source: Glassdoor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46"/>
          <p:cNvSpPr txBox="1"/>
          <p:nvPr/>
        </p:nvSpPr>
        <p:spPr>
          <a:xfrm>
            <a:off x="3910835" y="3461355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Basic Syntax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05" name="Google Shape;605;p146"/>
          <p:cNvSpPr txBox="1"/>
          <p:nvPr/>
        </p:nvSpPr>
        <p:spPr>
          <a:xfrm>
            <a:off x="3910835" y="311533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Domain Integrity Concepts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46"/>
          <p:cNvSpPr txBox="1"/>
          <p:nvPr/>
        </p:nvSpPr>
        <p:spPr>
          <a:xfrm>
            <a:off x="3910835" y="2715418"/>
            <a:ext cx="4815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DB/DBMS/RDBMS/ORDBMS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46"/>
          <p:cNvSpPr txBox="1"/>
          <p:nvPr/>
        </p:nvSpPr>
        <p:spPr>
          <a:xfrm>
            <a:off x="3910835" y="1791655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Brief history </a:t>
            </a:r>
            <a:r>
              <a:rPr lang="en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SQL/SEQL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46"/>
          <p:cNvSpPr txBox="1"/>
          <p:nvPr/>
        </p:nvSpPr>
        <p:spPr>
          <a:xfrm>
            <a:off x="3910835" y="931305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Course Overview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46"/>
          <p:cNvSpPr txBox="1"/>
          <p:nvPr/>
        </p:nvSpPr>
        <p:spPr>
          <a:xfrm>
            <a:off x="3910835" y="2232868"/>
            <a:ext cx="4815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SQL Implementations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46"/>
          <p:cNvSpPr txBox="1"/>
          <p:nvPr/>
        </p:nvSpPr>
        <p:spPr>
          <a:xfrm>
            <a:off x="3910835" y="3812305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On-hands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46"/>
          <p:cNvSpPr txBox="1"/>
          <p:nvPr/>
        </p:nvSpPr>
        <p:spPr>
          <a:xfrm>
            <a:off x="3910835" y="135043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Motivation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64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From SEQL to SQL - a short history.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64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What is SQL?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65"/>
          <p:cNvSpPr/>
          <p:nvPr/>
        </p:nvSpPr>
        <p:spPr>
          <a:xfrm>
            <a:off x="7477560" y="1868760"/>
            <a:ext cx="438600" cy="438600"/>
          </a:xfrm>
          <a:prstGeom prst="ellipse">
            <a:avLst/>
          </a:prstGeom>
          <a:solidFill>
            <a:srgbClr val="13AA52">
              <a:alpha val="3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65"/>
          <p:cNvSpPr/>
          <p:nvPr/>
        </p:nvSpPr>
        <p:spPr>
          <a:xfrm>
            <a:off x="7529400" y="1920600"/>
            <a:ext cx="334800" cy="334800"/>
          </a:xfrm>
          <a:prstGeom prst="ellipse">
            <a:avLst/>
          </a:prstGeom>
          <a:solidFill>
            <a:srgbClr val="13AA52">
              <a:alpha val="75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65"/>
          <p:cNvSpPr/>
          <p:nvPr/>
        </p:nvSpPr>
        <p:spPr>
          <a:xfrm>
            <a:off x="1651680" y="2088360"/>
            <a:ext cx="131905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B3BBC1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770" name="Google Shape;770;p165"/>
          <p:cNvSpPr txBox="1"/>
          <p:nvPr/>
        </p:nvSpPr>
        <p:spPr>
          <a:xfrm>
            <a:off x="439200" y="320040"/>
            <a:ext cx="8265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SEQL - SQL Timeline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65"/>
          <p:cNvSpPr/>
          <p:nvPr/>
        </p:nvSpPr>
        <p:spPr>
          <a:xfrm>
            <a:off x="5487480" y="1515240"/>
            <a:ext cx="360" cy="360"/>
          </a:xfrm>
          <a:custGeom>
            <a:rect b="b" l="l" r="r" t="t"/>
            <a:pathLst>
              <a:path extrusionOk="0" h="1" w="1">
                <a:moveTo>
                  <a:pt x="1" y="0"/>
                </a:moveTo>
              </a:path>
            </a:pathLst>
          </a:custGeom>
          <a:noFill/>
          <a:ln cap="flat" cmpd="sng" w="11500">
            <a:solidFill>
              <a:srgbClr val="116149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72" name="Google Shape;772;p165"/>
          <p:cNvSpPr/>
          <p:nvPr/>
        </p:nvSpPr>
        <p:spPr>
          <a:xfrm>
            <a:off x="1432080" y="1978560"/>
            <a:ext cx="219300" cy="219300"/>
          </a:xfrm>
          <a:prstGeom prst="ellipse">
            <a:avLst/>
          </a:prstGeom>
          <a:solidFill>
            <a:srgbClr val="B3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65"/>
          <p:cNvSpPr/>
          <p:nvPr/>
        </p:nvSpPr>
        <p:spPr>
          <a:xfrm>
            <a:off x="3190680" y="2088360"/>
            <a:ext cx="131905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B3BBC1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774" name="Google Shape;774;p165"/>
          <p:cNvSpPr/>
          <p:nvPr/>
        </p:nvSpPr>
        <p:spPr>
          <a:xfrm>
            <a:off x="2971080" y="1978560"/>
            <a:ext cx="219300" cy="219300"/>
          </a:xfrm>
          <a:prstGeom prst="ellipse">
            <a:avLst/>
          </a:prstGeom>
          <a:solidFill>
            <a:srgbClr val="B3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65"/>
          <p:cNvSpPr/>
          <p:nvPr/>
        </p:nvSpPr>
        <p:spPr>
          <a:xfrm>
            <a:off x="4729320" y="2088360"/>
            <a:ext cx="131905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B3BBC1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776" name="Google Shape;776;p165"/>
          <p:cNvSpPr/>
          <p:nvPr/>
        </p:nvSpPr>
        <p:spPr>
          <a:xfrm>
            <a:off x="4510080" y="1978560"/>
            <a:ext cx="219300" cy="219300"/>
          </a:xfrm>
          <a:prstGeom prst="ellipse">
            <a:avLst/>
          </a:prstGeom>
          <a:solidFill>
            <a:srgbClr val="B3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65"/>
          <p:cNvSpPr/>
          <p:nvPr/>
        </p:nvSpPr>
        <p:spPr>
          <a:xfrm>
            <a:off x="6319800" y="2088360"/>
            <a:ext cx="120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B3BBC1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778" name="Google Shape;778;p165"/>
          <p:cNvSpPr/>
          <p:nvPr/>
        </p:nvSpPr>
        <p:spPr>
          <a:xfrm>
            <a:off x="6048720" y="1978560"/>
            <a:ext cx="219300" cy="219300"/>
          </a:xfrm>
          <a:prstGeom prst="ellipse">
            <a:avLst/>
          </a:prstGeom>
          <a:solidFill>
            <a:srgbClr val="B3BB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65"/>
          <p:cNvSpPr/>
          <p:nvPr/>
        </p:nvSpPr>
        <p:spPr>
          <a:xfrm>
            <a:off x="7587360" y="1978560"/>
            <a:ext cx="219300" cy="219300"/>
          </a:xfrm>
          <a:prstGeom prst="ellipse">
            <a:avLst/>
          </a:prstGeom>
          <a:solidFill>
            <a:srgbClr val="FFFFFF"/>
          </a:solidFill>
          <a:ln cap="flat" cmpd="sng" w="19075">
            <a:solidFill>
              <a:srgbClr val="1161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65"/>
          <p:cNvSpPr/>
          <p:nvPr/>
        </p:nvSpPr>
        <p:spPr>
          <a:xfrm>
            <a:off x="1190880" y="2326320"/>
            <a:ext cx="711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1970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65"/>
          <p:cNvSpPr/>
          <p:nvPr/>
        </p:nvSpPr>
        <p:spPr>
          <a:xfrm>
            <a:off x="947880" y="2588040"/>
            <a:ext cx="11883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Dr. E. F. Codd publishes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A relational mode of data for large shared data banks</a:t>
            </a:r>
            <a:r>
              <a:rPr lang="en" sz="1200"/>
              <a:t> </a:t>
            </a:r>
            <a:r>
              <a:rPr lang="en" sz="12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@ IBM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65"/>
          <p:cNvSpPr/>
          <p:nvPr/>
        </p:nvSpPr>
        <p:spPr>
          <a:xfrm>
            <a:off x="2729880" y="2326320"/>
            <a:ext cx="711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1974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65"/>
          <p:cNvSpPr/>
          <p:nvPr/>
        </p:nvSpPr>
        <p:spPr>
          <a:xfrm>
            <a:off x="2486520" y="2588040"/>
            <a:ext cx="11883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Donald Chamberlin @ IBM implements</a:t>
            </a:r>
            <a:endParaRPr sz="12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System/R SEQUEL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65"/>
          <p:cNvSpPr/>
          <p:nvPr/>
        </p:nvSpPr>
        <p:spPr>
          <a:xfrm>
            <a:off x="4268880" y="2326320"/>
            <a:ext cx="711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1978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65"/>
          <p:cNvSpPr/>
          <p:nvPr/>
        </p:nvSpPr>
        <p:spPr>
          <a:xfrm>
            <a:off x="4025520" y="2588040"/>
            <a:ext cx="11883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IBM commercial testing begins</a:t>
            </a:r>
            <a:endParaRPr sz="12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86" name="Google Shape;786;p165"/>
          <p:cNvSpPr/>
          <p:nvPr/>
        </p:nvSpPr>
        <p:spPr>
          <a:xfrm>
            <a:off x="5807520" y="2326320"/>
            <a:ext cx="711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1981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65"/>
          <p:cNvSpPr/>
          <p:nvPr/>
        </p:nvSpPr>
        <p:spPr>
          <a:xfrm>
            <a:off x="5564160" y="2588040"/>
            <a:ext cx="11883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Oracle SQL/DS released (beat IBM by 2 years)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65"/>
          <p:cNvSpPr/>
          <p:nvPr/>
        </p:nvSpPr>
        <p:spPr>
          <a:xfrm>
            <a:off x="7346520" y="2326320"/>
            <a:ext cx="711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1983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65"/>
          <p:cNvSpPr/>
          <p:nvPr/>
        </p:nvSpPr>
        <p:spPr>
          <a:xfrm>
            <a:off x="7103160" y="2588040"/>
            <a:ext cx="11883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IBM DB2 release (still in use)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66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What is SQL?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66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SQL / SEQL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Structured (English) Query Language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Easy retrieval of data from database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rPr>
              <a:t>Query</a:t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796" name="Google Shape;796;p166"/>
          <p:cNvGrpSpPr/>
          <p:nvPr/>
        </p:nvGrpSpPr>
        <p:grpSpPr>
          <a:xfrm>
            <a:off x="2319557" y="2498792"/>
            <a:ext cx="4504895" cy="622959"/>
            <a:chOff x="2319557" y="2022255"/>
            <a:chExt cx="4504895" cy="622959"/>
          </a:xfrm>
        </p:grpSpPr>
        <p:grpSp>
          <p:nvGrpSpPr>
            <p:cNvPr id="797" name="Google Shape;797;p166"/>
            <p:cNvGrpSpPr/>
            <p:nvPr/>
          </p:nvGrpSpPr>
          <p:grpSpPr>
            <a:xfrm>
              <a:off x="6221452" y="2042235"/>
              <a:ext cx="603000" cy="563040"/>
              <a:chOff x="4969440" y="3542760"/>
              <a:chExt cx="603000" cy="563040"/>
            </a:xfrm>
          </p:grpSpPr>
          <p:sp>
            <p:nvSpPr>
              <p:cNvPr id="798" name="Google Shape;798;p166"/>
              <p:cNvSpPr/>
              <p:nvPr/>
            </p:nvSpPr>
            <p:spPr>
              <a:xfrm>
                <a:off x="4969440" y="3561120"/>
                <a:ext cx="98280" cy="516960"/>
              </a:xfrm>
              <a:custGeom>
                <a:rect b="b" l="l" r="r" t="t"/>
                <a:pathLst>
                  <a:path extrusionOk="0" h="1227" w="240">
                    <a:moveTo>
                      <a:pt x="216" y="1"/>
                    </a:moveTo>
                    <a:cubicBezTo>
                      <a:pt x="213" y="1"/>
                      <a:pt x="211" y="1"/>
                      <a:pt x="208" y="2"/>
                    </a:cubicBezTo>
                    <a:cubicBezTo>
                      <a:pt x="163" y="15"/>
                      <a:pt x="134" y="53"/>
                      <a:pt x="131" y="100"/>
                    </a:cubicBezTo>
                    <a:lnTo>
                      <a:pt x="131" y="476"/>
                    </a:lnTo>
                    <a:cubicBezTo>
                      <a:pt x="131" y="507"/>
                      <a:pt x="122" y="536"/>
                      <a:pt x="100" y="555"/>
                    </a:cubicBezTo>
                    <a:cubicBezTo>
                      <a:pt x="80" y="577"/>
                      <a:pt x="52" y="590"/>
                      <a:pt x="20" y="590"/>
                    </a:cubicBezTo>
                    <a:cubicBezTo>
                      <a:pt x="10" y="590"/>
                      <a:pt x="1" y="600"/>
                      <a:pt x="1" y="609"/>
                    </a:cubicBezTo>
                    <a:lnTo>
                      <a:pt x="1" y="616"/>
                    </a:lnTo>
                    <a:cubicBezTo>
                      <a:pt x="1" y="625"/>
                      <a:pt x="10" y="635"/>
                      <a:pt x="20" y="635"/>
                    </a:cubicBezTo>
                    <a:cubicBezTo>
                      <a:pt x="52" y="638"/>
                      <a:pt x="80" y="651"/>
                      <a:pt x="100" y="670"/>
                    </a:cubicBezTo>
                    <a:cubicBezTo>
                      <a:pt x="122" y="695"/>
                      <a:pt x="131" y="717"/>
                      <a:pt x="131" y="749"/>
                    </a:cubicBezTo>
                    <a:lnTo>
                      <a:pt x="131" y="1128"/>
                    </a:lnTo>
                    <a:cubicBezTo>
                      <a:pt x="131" y="1172"/>
                      <a:pt x="163" y="1210"/>
                      <a:pt x="208" y="1226"/>
                    </a:cubicBezTo>
                    <a:lnTo>
                      <a:pt x="214" y="1226"/>
                    </a:lnTo>
                    <a:cubicBezTo>
                      <a:pt x="224" y="1226"/>
                      <a:pt x="233" y="1223"/>
                      <a:pt x="236" y="1213"/>
                    </a:cubicBezTo>
                    <a:cubicBezTo>
                      <a:pt x="239" y="1207"/>
                      <a:pt x="236" y="1194"/>
                      <a:pt x="224" y="1191"/>
                    </a:cubicBezTo>
                    <a:cubicBezTo>
                      <a:pt x="192" y="1182"/>
                      <a:pt x="176" y="1156"/>
                      <a:pt x="173" y="1128"/>
                    </a:cubicBezTo>
                    <a:lnTo>
                      <a:pt x="173" y="749"/>
                    </a:lnTo>
                    <a:cubicBezTo>
                      <a:pt x="173" y="711"/>
                      <a:pt x="157" y="670"/>
                      <a:pt x="128" y="641"/>
                    </a:cubicBezTo>
                    <a:cubicBezTo>
                      <a:pt x="122" y="631"/>
                      <a:pt x="106" y="622"/>
                      <a:pt x="93" y="616"/>
                    </a:cubicBezTo>
                    <a:cubicBezTo>
                      <a:pt x="106" y="606"/>
                      <a:pt x="115" y="600"/>
                      <a:pt x="128" y="587"/>
                    </a:cubicBezTo>
                    <a:cubicBezTo>
                      <a:pt x="157" y="555"/>
                      <a:pt x="173" y="520"/>
                      <a:pt x="173" y="479"/>
                    </a:cubicBezTo>
                    <a:lnTo>
                      <a:pt x="173" y="100"/>
                    </a:lnTo>
                    <a:cubicBezTo>
                      <a:pt x="176" y="75"/>
                      <a:pt x="195" y="46"/>
                      <a:pt x="220" y="37"/>
                    </a:cubicBezTo>
                    <a:cubicBezTo>
                      <a:pt x="233" y="34"/>
                      <a:pt x="236" y="24"/>
                      <a:pt x="233" y="15"/>
                    </a:cubicBezTo>
                    <a:cubicBezTo>
                      <a:pt x="228" y="5"/>
                      <a:pt x="223" y="1"/>
                      <a:pt x="216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66"/>
              <p:cNvSpPr/>
              <p:nvPr/>
            </p:nvSpPr>
            <p:spPr>
              <a:xfrm>
                <a:off x="5477040" y="3561120"/>
                <a:ext cx="95400" cy="516960"/>
              </a:xfrm>
              <a:custGeom>
                <a:rect b="b" l="l" r="r" t="t"/>
                <a:pathLst>
                  <a:path extrusionOk="0" h="1227" w="233">
                    <a:moveTo>
                      <a:pt x="25" y="1"/>
                    </a:moveTo>
                    <a:cubicBezTo>
                      <a:pt x="17" y="1"/>
                      <a:pt x="9" y="5"/>
                      <a:pt x="7" y="15"/>
                    </a:cubicBezTo>
                    <a:cubicBezTo>
                      <a:pt x="4" y="21"/>
                      <a:pt x="7" y="34"/>
                      <a:pt x="20" y="37"/>
                    </a:cubicBezTo>
                    <a:cubicBezTo>
                      <a:pt x="52" y="46"/>
                      <a:pt x="67" y="75"/>
                      <a:pt x="71" y="100"/>
                    </a:cubicBezTo>
                    <a:lnTo>
                      <a:pt x="71" y="479"/>
                    </a:lnTo>
                    <a:cubicBezTo>
                      <a:pt x="71" y="539"/>
                      <a:pt x="102" y="587"/>
                      <a:pt x="150" y="616"/>
                    </a:cubicBezTo>
                    <a:cubicBezTo>
                      <a:pt x="134" y="622"/>
                      <a:pt x="121" y="631"/>
                      <a:pt x="112" y="641"/>
                    </a:cubicBezTo>
                    <a:cubicBezTo>
                      <a:pt x="83" y="673"/>
                      <a:pt x="67" y="711"/>
                      <a:pt x="67" y="749"/>
                    </a:cubicBezTo>
                    <a:lnTo>
                      <a:pt x="67" y="1128"/>
                    </a:lnTo>
                    <a:cubicBezTo>
                      <a:pt x="64" y="1156"/>
                      <a:pt x="42" y="1182"/>
                      <a:pt x="13" y="1191"/>
                    </a:cubicBezTo>
                    <a:cubicBezTo>
                      <a:pt x="4" y="1194"/>
                      <a:pt x="1" y="1204"/>
                      <a:pt x="4" y="1213"/>
                    </a:cubicBezTo>
                    <a:cubicBezTo>
                      <a:pt x="7" y="1223"/>
                      <a:pt x="13" y="1226"/>
                      <a:pt x="23" y="1226"/>
                    </a:cubicBezTo>
                    <a:lnTo>
                      <a:pt x="26" y="1226"/>
                    </a:lnTo>
                    <a:cubicBezTo>
                      <a:pt x="71" y="1213"/>
                      <a:pt x="99" y="1175"/>
                      <a:pt x="102" y="1128"/>
                    </a:cubicBezTo>
                    <a:lnTo>
                      <a:pt x="102" y="749"/>
                    </a:lnTo>
                    <a:cubicBezTo>
                      <a:pt x="102" y="717"/>
                      <a:pt x="115" y="689"/>
                      <a:pt x="134" y="670"/>
                    </a:cubicBezTo>
                    <a:cubicBezTo>
                      <a:pt x="153" y="647"/>
                      <a:pt x="182" y="635"/>
                      <a:pt x="214" y="635"/>
                    </a:cubicBezTo>
                    <a:cubicBezTo>
                      <a:pt x="226" y="635"/>
                      <a:pt x="233" y="625"/>
                      <a:pt x="233" y="616"/>
                    </a:cubicBezTo>
                    <a:lnTo>
                      <a:pt x="233" y="606"/>
                    </a:lnTo>
                    <a:cubicBezTo>
                      <a:pt x="233" y="593"/>
                      <a:pt x="226" y="587"/>
                      <a:pt x="214" y="587"/>
                    </a:cubicBezTo>
                    <a:cubicBezTo>
                      <a:pt x="153" y="587"/>
                      <a:pt x="106" y="536"/>
                      <a:pt x="106" y="476"/>
                    </a:cubicBezTo>
                    <a:lnTo>
                      <a:pt x="106" y="97"/>
                    </a:lnTo>
                    <a:cubicBezTo>
                      <a:pt x="102" y="53"/>
                      <a:pt x="74" y="15"/>
                      <a:pt x="32" y="2"/>
                    </a:cubicBezTo>
                    <a:cubicBezTo>
                      <a:pt x="30" y="1"/>
                      <a:pt x="28" y="1"/>
                      <a:pt x="25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66"/>
              <p:cNvSpPr/>
              <p:nvPr/>
            </p:nvSpPr>
            <p:spPr>
              <a:xfrm>
                <a:off x="5101920" y="3542760"/>
                <a:ext cx="350641" cy="27000"/>
              </a:xfrm>
              <a:custGeom>
                <a:rect b="b" l="l" r="r" t="t"/>
                <a:pathLst>
                  <a:path extrusionOk="0" h="65" w="853">
                    <a:moveTo>
                      <a:pt x="441" y="1"/>
                    </a:moveTo>
                    <a:cubicBezTo>
                      <a:pt x="253" y="1"/>
                      <a:pt x="97" y="16"/>
                      <a:pt x="16" y="26"/>
                    </a:cubicBezTo>
                    <a:cubicBezTo>
                      <a:pt x="10" y="29"/>
                      <a:pt x="0" y="39"/>
                      <a:pt x="0" y="48"/>
                    </a:cubicBezTo>
                    <a:cubicBezTo>
                      <a:pt x="0" y="59"/>
                      <a:pt x="9" y="65"/>
                      <a:pt x="19" y="65"/>
                    </a:cubicBezTo>
                    <a:cubicBezTo>
                      <a:pt x="21" y="65"/>
                      <a:pt x="23" y="65"/>
                      <a:pt x="26" y="64"/>
                    </a:cubicBezTo>
                    <a:cubicBezTo>
                      <a:pt x="102" y="54"/>
                      <a:pt x="252" y="42"/>
                      <a:pt x="434" y="42"/>
                    </a:cubicBezTo>
                    <a:cubicBezTo>
                      <a:pt x="557" y="42"/>
                      <a:pt x="694" y="47"/>
                      <a:pt x="833" y="64"/>
                    </a:cubicBezTo>
                    <a:cubicBezTo>
                      <a:pt x="839" y="64"/>
                      <a:pt x="846" y="58"/>
                      <a:pt x="846" y="48"/>
                    </a:cubicBezTo>
                    <a:cubicBezTo>
                      <a:pt x="852" y="39"/>
                      <a:pt x="843" y="26"/>
                      <a:pt x="833" y="26"/>
                    </a:cubicBezTo>
                    <a:cubicBezTo>
                      <a:pt x="697" y="7"/>
                      <a:pt x="563" y="1"/>
                      <a:pt x="441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66"/>
              <p:cNvSpPr/>
              <p:nvPr/>
            </p:nvSpPr>
            <p:spPr>
              <a:xfrm>
                <a:off x="5100120" y="4078800"/>
                <a:ext cx="352079" cy="27000"/>
              </a:xfrm>
              <a:custGeom>
                <a:rect b="b" l="l" r="r" t="t"/>
                <a:pathLst>
                  <a:path extrusionOk="0" h="65" w="857">
                    <a:moveTo>
                      <a:pt x="24" y="1"/>
                    </a:moveTo>
                    <a:cubicBezTo>
                      <a:pt x="14" y="1"/>
                      <a:pt x="4" y="9"/>
                      <a:pt x="4" y="17"/>
                    </a:cubicBezTo>
                    <a:cubicBezTo>
                      <a:pt x="1" y="30"/>
                      <a:pt x="10" y="43"/>
                      <a:pt x="20" y="43"/>
                    </a:cubicBezTo>
                    <a:cubicBezTo>
                      <a:pt x="26" y="43"/>
                      <a:pt x="214" y="65"/>
                      <a:pt x="452" y="65"/>
                    </a:cubicBezTo>
                    <a:cubicBezTo>
                      <a:pt x="576" y="65"/>
                      <a:pt x="710" y="58"/>
                      <a:pt x="840" y="43"/>
                    </a:cubicBezTo>
                    <a:cubicBezTo>
                      <a:pt x="847" y="39"/>
                      <a:pt x="856" y="30"/>
                      <a:pt x="856" y="17"/>
                    </a:cubicBezTo>
                    <a:cubicBezTo>
                      <a:pt x="850" y="11"/>
                      <a:pt x="843" y="1"/>
                      <a:pt x="831" y="1"/>
                    </a:cubicBezTo>
                    <a:cubicBezTo>
                      <a:pt x="707" y="19"/>
                      <a:pt x="577" y="25"/>
                      <a:pt x="458" y="25"/>
                    </a:cubicBezTo>
                    <a:cubicBezTo>
                      <a:pt x="222" y="25"/>
                      <a:pt x="32" y="1"/>
                      <a:pt x="30" y="1"/>
                    </a:cubicBezTo>
                    <a:cubicBezTo>
                      <a:pt x="28" y="1"/>
                      <a:pt x="26" y="1"/>
                      <a:pt x="24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66"/>
              <p:cNvSpPr/>
              <p:nvPr/>
            </p:nvSpPr>
            <p:spPr>
              <a:xfrm>
                <a:off x="5100120" y="3593520"/>
                <a:ext cx="352079" cy="27000"/>
              </a:xfrm>
              <a:custGeom>
                <a:rect b="b" l="l" r="r" t="t"/>
                <a:pathLst>
                  <a:path extrusionOk="0" h="65" w="857">
                    <a:moveTo>
                      <a:pt x="23" y="0"/>
                    </a:moveTo>
                    <a:cubicBezTo>
                      <a:pt x="13" y="0"/>
                      <a:pt x="4" y="7"/>
                      <a:pt x="4" y="17"/>
                    </a:cubicBezTo>
                    <a:cubicBezTo>
                      <a:pt x="1" y="27"/>
                      <a:pt x="10" y="39"/>
                      <a:pt x="20" y="39"/>
                    </a:cubicBezTo>
                    <a:cubicBezTo>
                      <a:pt x="26" y="39"/>
                      <a:pt x="214" y="65"/>
                      <a:pt x="452" y="65"/>
                    </a:cubicBezTo>
                    <a:cubicBezTo>
                      <a:pt x="576" y="65"/>
                      <a:pt x="710" y="55"/>
                      <a:pt x="840" y="39"/>
                    </a:cubicBezTo>
                    <a:cubicBezTo>
                      <a:pt x="847" y="36"/>
                      <a:pt x="856" y="27"/>
                      <a:pt x="856" y="17"/>
                    </a:cubicBezTo>
                    <a:cubicBezTo>
                      <a:pt x="850" y="8"/>
                      <a:pt x="843" y="1"/>
                      <a:pt x="831" y="1"/>
                    </a:cubicBezTo>
                    <a:cubicBezTo>
                      <a:pt x="707" y="18"/>
                      <a:pt x="577" y="24"/>
                      <a:pt x="458" y="24"/>
                    </a:cubicBezTo>
                    <a:cubicBezTo>
                      <a:pt x="222" y="24"/>
                      <a:pt x="32" y="1"/>
                      <a:pt x="30" y="1"/>
                    </a:cubicBezTo>
                    <a:cubicBezTo>
                      <a:pt x="27" y="1"/>
                      <a:pt x="25" y="0"/>
                      <a:pt x="2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66"/>
              <p:cNvSpPr/>
              <p:nvPr/>
            </p:nvSpPr>
            <p:spPr>
              <a:xfrm>
                <a:off x="5100120" y="3810600"/>
                <a:ext cx="352079" cy="27000"/>
              </a:xfrm>
              <a:custGeom>
                <a:rect b="b" l="l" r="r" t="t"/>
                <a:pathLst>
                  <a:path extrusionOk="0" h="65" w="857">
                    <a:moveTo>
                      <a:pt x="24" y="1"/>
                    </a:moveTo>
                    <a:cubicBezTo>
                      <a:pt x="14" y="1"/>
                      <a:pt x="4" y="9"/>
                      <a:pt x="4" y="17"/>
                    </a:cubicBezTo>
                    <a:cubicBezTo>
                      <a:pt x="1" y="30"/>
                      <a:pt x="10" y="43"/>
                      <a:pt x="20" y="43"/>
                    </a:cubicBezTo>
                    <a:cubicBezTo>
                      <a:pt x="26" y="43"/>
                      <a:pt x="214" y="65"/>
                      <a:pt x="452" y="65"/>
                    </a:cubicBezTo>
                    <a:cubicBezTo>
                      <a:pt x="576" y="65"/>
                      <a:pt x="710" y="59"/>
                      <a:pt x="840" y="43"/>
                    </a:cubicBezTo>
                    <a:cubicBezTo>
                      <a:pt x="847" y="39"/>
                      <a:pt x="856" y="30"/>
                      <a:pt x="856" y="17"/>
                    </a:cubicBezTo>
                    <a:cubicBezTo>
                      <a:pt x="850" y="11"/>
                      <a:pt x="843" y="1"/>
                      <a:pt x="831" y="1"/>
                    </a:cubicBezTo>
                    <a:cubicBezTo>
                      <a:pt x="707" y="19"/>
                      <a:pt x="577" y="25"/>
                      <a:pt x="458" y="25"/>
                    </a:cubicBezTo>
                    <a:cubicBezTo>
                      <a:pt x="222" y="25"/>
                      <a:pt x="32" y="1"/>
                      <a:pt x="30" y="1"/>
                    </a:cubicBezTo>
                    <a:cubicBezTo>
                      <a:pt x="28" y="1"/>
                      <a:pt x="26" y="1"/>
                      <a:pt x="24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4" name="Google Shape;804;p166"/>
            <p:cNvGrpSpPr/>
            <p:nvPr/>
          </p:nvGrpSpPr>
          <p:grpSpPr>
            <a:xfrm>
              <a:off x="4230358" y="2027650"/>
              <a:ext cx="606599" cy="592200"/>
              <a:chOff x="6554520" y="3528000"/>
              <a:chExt cx="606599" cy="592200"/>
            </a:xfrm>
          </p:grpSpPr>
          <p:sp>
            <p:nvSpPr>
              <p:cNvPr id="805" name="Google Shape;805;p166"/>
              <p:cNvSpPr/>
              <p:nvPr/>
            </p:nvSpPr>
            <p:spPr>
              <a:xfrm>
                <a:off x="6631200" y="3644640"/>
                <a:ext cx="236880" cy="239040"/>
              </a:xfrm>
              <a:custGeom>
                <a:rect b="b" l="l" r="r" t="t"/>
                <a:pathLst>
                  <a:path extrusionOk="0" h="559" w="541">
                    <a:moveTo>
                      <a:pt x="294" y="0"/>
                    </a:moveTo>
                    <a:cubicBezTo>
                      <a:pt x="268" y="0"/>
                      <a:pt x="240" y="4"/>
                      <a:pt x="213" y="11"/>
                    </a:cubicBezTo>
                    <a:cubicBezTo>
                      <a:pt x="89" y="43"/>
                      <a:pt x="7" y="151"/>
                      <a:pt x="3" y="279"/>
                    </a:cubicBezTo>
                    <a:cubicBezTo>
                      <a:pt x="0" y="406"/>
                      <a:pt x="73" y="517"/>
                      <a:pt x="194" y="558"/>
                    </a:cubicBezTo>
                    <a:lnTo>
                      <a:pt x="201" y="558"/>
                    </a:lnTo>
                    <a:cubicBezTo>
                      <a:pt x="210" y="558"/>
                      <a:pt x="216" y="552"/>
                      <a:pt x="223" y="542"/>
                    </a:cubicBezTo>
                    <a:cubicBezTo>
                      <a:pt x="226" y="536"/>
                      <a:pt x="223" y="523"/>
                      <a:pt x="210" y="520"/>
                    </a:cubicBezTo>
                    <a:cubicBezTo>
                      <a:pt x="105" y="485"/>
                      <a:pt x="38" y="383"/>
                      <a:pt x="42" y="279"/>
                    </a:cubicBezTo>
                    <a:cubicBezTo>
                      <a:pt x="48" y="170"/>
                      <a:pt x="118" y="75"/>
                      <a:pt x="226" y="50"/>
                    </a:cubicBezTo>
                    <a:cubicBezTo>
                      <a:pt x="247" y="44"/>
                      <a:pt x="268" y="42"/>
                      <a:pt x="289" y="42"/>
                    </a:cubicBezTo>
                    <a:cubicBezTo>
                      <a:pt x="371" y="42"/>
                      <a:pt x="451" y="81"/>
                      <a:pt x="499" y="155"/>
                    </a:cubicBezTo>
                    <a:cubicBezTo>
                      <a:pt x="505" y="159"/>
                      <a:pt x="511" y="163"/>
                      <a:pt x="518" y="163"/>
                    </a:cubicBezTo>
                    <a:cubicBezTo>
                      <a:pt x="521" y="163"/>
                      <a:pt x="525" y="161"/>
                      <a:pt x="528" y="158"/>
                    </a:cubicBezTo>
                    <a:cubicBezTo>
                      <a:pt x="534" y="151"/>
                      <a:pt x="541" y="139"/>
                      <a:pt x="531" y="129"/>
                    </a:cubicBezTo>
                    <a:cubicBezTo>
                      <a:pt x="479" y="47"/>
                      <a:pt x="390" y="0"/>
                      <a:pt x="294" y="0"/>
                    </a:cubicBezTo>
                    <a:close/>
                  </a:path>
                </a:pathLst>
              </a:custGeom>
              <a:solidFill>
                <a:srgbClr val="13AA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66"/>
              <p:cNvSpPr/>
              <p:nvPr/>
            </p:nvSpPr>
            <p:spPr>
              <a:xfrm>
                <a:off x="6751080" y="3719880"/>
                <a:ext cx="55800" cy="54360"/>
              </a:xfrm>
              <a:custGeom>
                <a:rect b="b" l="l" r="r" t="t"/>
                <a:pathLst>
                  <a:path extrusionOk="0" h="128" w="128">
                    <a:moveTo>
                      <a:pt x="20" y="1"/>
                    </a:moveTo>
                    <a:cubicBezTo>
                      <a:pt x="7" y="1"/>
                      <a:pt x="1" y="10"/>
                      <a:pt x="1" y="23"/>
                    </a:cubicBezTo>
                    <a:lnTo>
                      <a:pt x="1" y="109"/>
                    </a:lnTo>
                    <a:cubicBezTo>
                      <a:pt x="1" y="122"/>
                      <a:pt x="7" y="128"/>
                      <a:pt x="20" y="128"/>
                    </a:cubicBezTo>
                    <a:lnTo>
                      <a:pt x="109" y="128"/>
                    </a:lnTo>
                    <a:cubicBezTo>
                      <a:pt x="118" y="128"/>
                      <a:pt x="128" y="122"/>
                      <a:pt x="128" y="109"/>
                    </a:cubicBezTo>
                    <a:cubicBezTo>
                      <a:pt x="128" y="96"/>
                      <a:pt x="118" y="90"/>
                      <a:pt x="109" y="90"/>
                    </a:cubicBezTo>
                    <a:lnTo>
                      <a:pt x="39" y="90"/>
                    </a:lnTo>
                    <a:lnTo>
                      <a:pt x="39" y="23"/>
                    </a:lnTo>
                    <a:cubicBezTo>
                      <a:pt x="39" y="10"/>
                      <a:pt x="32" y="1"/>
                      <a:pt x="20" y="1"/>
                    </a:cubicBezTo>
                    <a:close/>
                  </a:path>
                </a:pathLst>
              </a:custGeom>
              <a:solidFill>
                <a:srgbClr val="13AA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66"/>
              <p:cNvSpPr/>
              <p:nvPr/>
            </p:nvSpPr>
            <p:spPr>
              <a:xfrm>
                <a:off x="6554520" y="3528000"/>
                <a:ext cx="447479" cy="516240"/>
              </a:xfrm>
              <a:custGeom>
                <a:rect b="b" l="l" r="r" t="t"/>
                <a:pathLst>
                  <a:path extrusionOk="0" h="1206" w="1021">
                    <a:moveTo>
                      <a:pt x="108" y="0"/>
                    </a:moveTo>
                    <a:cubicBezTo>
                      <a:pt x="48" y="0"/>
                      <a:pt x="0" y="51"/>
                      <a:pt x="0" y="112"/>
                    </a:cubicBezTo>
                    <a:lnTo>
                      <a:pt x="0" y="1094"/>
                    </a:lnTo>
                    <a:cubicBezTo>
                      <a:pt x="0" y="1158"/>
                      <a:pt x="51" y="1206"/>
                      <a:pt x="108" y="1206"/>
                    </a:cubicBezTo>
                    <a:lnTo>
                      <a:pt x="512" y="1206"/>
                    </a:lnTo>
                    <a:cubicBezTo>
                      <a:pt x="525" y="1206"/>
                      <a:pt x="531" y="1202"/>
                      <a:pt x="531" y="1190"/>
                    </a:cubicBezTo>
                    <a:cubicBezTo>
                      <a:pt x="531" y="1177"/>
                      <a:pt x="525" y="1171"/>
                      <a:pt x="512" y="1171"/>
                    </a:cubicBezTo>
                    <a:lnTo>
                      <a:pt x="108" y="1171"/>
                    </a:lnTo>
                    <a:cubicBezTo>
                      <a:pt x="70" y="1171"/>
                      <a:pt x="38" y="1139"/>
                      <a:pt x="38" y="1097"/>
                    </a:cubicBezTo>
                    <a:lnTo>
                      <a:pt x="38" y="115"/>
                    </a:lnTo>
                    <a:cubicBezTo>
                      <a:pt x="38" y="77"/>
                      <a:pt x="70" y="45"/>
                      <a:pt x="108" y="45"/>
                    </a:cubicBezTo>
                    <a:lnTo>
                      <a:pt x="741" y="45"/>
                    </a:lnTo>
                    <a:cubicBezTo>
                      <a:pt x="757" y="45"/>
                      <a:pt x="779" y="51"/>
                      <a:pt x="789" y="64"/>
                    </a:cubicBezTo>
                    <a:lnTo>
                      <a:pt x="961" y="236"/>
                    </a:lnTo>
                    <a:cubicBezTo>
                      <a:pt x="973" y="248"/>
                      <a:pt x="980" y="264"/>
                      <a:pt x="980" y="283"/>
                    </a:cubicBezTo>
                    <a:lnTo>
                      <a:pt x="980" y="376"/>
                    </a:lnTo>
                    <a:cubicBezTo>
                      <a:pt x="980" y="385"/>
                      <a:pt x="989" y="395"/>
                      <a:pt x="1002" y="395"/>
                    </a:cubicBezTo>
                    <a:cubicBezTo>
                      <a:pt x="1011" y="395"/>
                      <a:pt x="1021" y="385"/>
                      <a:pt x="1021" y="376"/>
                    </a:cubicBezTo>
                    <a:lnTo>
                      <a:pt x="1021" y="280"/>
                    </a:lnTo>
                    <a:cubicBezTo>
                      <a:pt x="1021" y="252"/>
                      <a:pt x="1008" y="223"/>
                      <a:pt x="989" y="204"/>
                    </a:cubicBezTo>
                    <a:lnTo>
                      <a:pt x="817" y="32"/>
                    </a:lnTo>
                    <a:cubicBezTo>
                      <a:pt x="798" y="13"/>
                      <a:pt x="770" y="0"/>
                      <a:pt x="741" y="0"/>
                    </a:cubicBezTo>
                    <a:close/>
                  </a:path>
                </a:pathLst>
              </a:custGeom>
              <a:solidFill>
                <a:srgbClr val="13AA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66"/>
              <p:cNvSpPr/>
              <p:nvPr/>
            </p:nvSpPr>
            <p:spPr>
              <a:xfrm>
                <a:off x="6808320" y="3777480"/>
                <a:ext cx="292679" cy="286200"/>
              </a:xfrm>
              <a:custGeom>
                <a:rect b="b" l="l" r="r" t="t"/>
                <a:pathLst>
                  <a:path extrusionOk="0" h="669" w="668">
                    <a:moveTo>
                      <a:pt x="334" y="42"/>
                    </a:moveTo>
                    <a:cubicBezTo>
                      <a:pt x="496" y="42"/>
                      <a:pt x="630" y="175"/>
                      <a:pt x="630" y="337"/>
                    </a:cubicBezTo>
                    <a:cubicBezTo>
                      <a:pt x="630" y="500"/>
                      <a:pt x="496" y="630"/>
                      <a:pt x="334" y="630"/>
                    </a:cubicBezTo>
                    <a:cubicBezTo>
                      <a:pt x="172" y="630"/>
                      <a:pt x="41" y="500"/>
                      <a:pt x="41" y="337"/>
                    </a:cubicBezTo>
                    <a:cubicBezTo>
                      <a:pt x="41" y="175"/>
                      <a:pt x="172" y="42"/>
                      <a:pt x="334" y="42"/>
                    </a:cubicBezTo>
                    <a:close/>
                    <a:moveTo>
                      <a:pt x="334" y="0"/>
                    </a:moveTo>
                    <a:cubicBezTo>
                      <a:pt x="153" y="0"/>
                      <a:pt x="0" y="150"/>
                      <a:pt x="0" y="334"/>
                    </a:cubicBezTo>
                    <a:cubicBezTo>
                      <a:pt x="0" y="515"/>
                      <a:pt x="153" y="668"/>
                      <a:pt x="334" y="668"/>
                    </a:cubicBezTo>
                    <a:cubicBezTo>
                      <a:pt x="518" y="668"/>
                      <a:pt x="668" y="515"/>
                      <a:pt x="668" y="334"/>
                    </a:cubicBezTo>
                    <a:cubicBezTo>
                      <a:pt x="668" y="150"/>
                      <a:pt x="518" y="0"/>
                      <a:pt x="334" y="0"/>
                    </a:cubicBezTo>
                    <a:close/>
                  </a:path>
                </a:pathLst>
              </a:custGeom>
              <a:solidFill>
                <a:srgbClr val="1161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66"/>
              <p:cNvSpPr/>
              <p:nvPr/>
            </p:nvSpPr>
            <p:spPr>
              <a:xfrm>
                <a:off x="7042680" y="4006800"/>
                <a:ext cx="118440" cy="113400"/>
              </a:xfrm>
              <a:custGeom>
                <a:rect b="b" l="l" r="r" t="t"/>
                <a:pathLst>
                  <a:path extrusionOk="0" h="266" w="271">
                    <a:moveTo>
                      <a:pt x="21" y="1"/>
                    </a:moveTo>
                    <a:cubicBezTo>
                      <a:pt x="16" y="1"/>
                      <a:pt x="11" y="3"/>
                      <a:pt x="7" y="8"/>
                    </a:cubicBezTo>
                    <a:cubicBezTo>
                      <a:pt x="0" y="14"/>
                      <a:pt x="0" y="27"/>
                      <a:pt x="7" y="37"/>
                    </a:cubicBezTo>
                    <a:lnTo>
                      <a:pt x="232" y="262"/>
                    </a:lnTo>
                    <a:cubicBezTo>
                      <a:pt x="239" y="266"/>
                      <a:pt x="245" y="266"/>
                      <a:pt x="248" y="266"/>
                    </a:cubicBezTo>
                    <a:cubicBezTo>
                      <a:pt x="255" y="266"/>
                      <a:pt x="258" y="262"/>
                      <a:pt x="261" y="262"/>
                    </a:cubicBezTo>
                    <a:cubicBezTo>
                      <a:pt x="270" y="253"/>
                      <a:pt x="270" y="243"/>
                      <a:pt x="261" y="234"/>
                    </a:cubicBezTo>
                    <a:lnTo>
                      <a:pt x="35" y="8"/>
                    </a:lnTo>
                    <a:cubicBezTo>
                      <a:pt x="30" y="3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rgbClr val="1161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0" name="Google Shape;810;p166"/>
            <p:cNvSpPr/>
            <p:nvPr/>
          </p:nvSpPr>
          <p:spPr>
            <a:xfrm>
              <a:off x="5373692" y="2042215"/>
              <a:ext cx="311040" cy="602999"/>
            </a:xfrm>
            <a:custGeom>
              <a:rect b="b" l="l" r="r" t="t"/>
              <a:pathLst>
                <a:path extrusionOk="0" h="1468" w="757">
                  <a:moveTo>
                    <a:pt x="20" y="0"/>
                  </a:moveTo>
                  <a:cubicBezTo>
                    <a:pt x="15" y="0"/>
                    <a:pt x="10" y="2"/>
                    <a:pt x="7" y="5"/>
                  </a:cubicBezTo>
                  <a:cubicBezTo>
                    <a:pt x="0" y="15"/>
                    <a:pt x="0" y="27"/>
                    <a:pt x="7" y="34"/>
                  </a:cubicBezTo>
                  <a:lnTo>
                    <a:pt x="709" y="733"/>
                  </a:lnTo>
                  <a:lnTo>
                    <a:pt x="7" y="1436"/>
                  </a:lnTo>
                  <a:cubicBezTo>
                    <a:pt x="0" y="1445"/>
                    <a:pt x="0" y="1458"/>
                    <a:pt x="7" y="1464"/>
                  </a:cubicBezTo>
                  <a:cubicBezTo>
                    <a:pt x="10" y="1468"/>
                    <a:pt x="19" y="1468"/>
                    <a:pt x="22" y="1468"/>
                  </a:cubicBezTo>
                  <a:cubicBezTo>
                    <a:pt x="26" y="1468"/>
                    <a:pt x="35" y="1468"/>
                    <a:pt x="35" y="1464"/>
                  </a:cubicBezTo>
                  <a:lnTo>
                    <a:pt x="751" y="749"/>
                  </a:lnTo>
                  <a:cubicBezTo>
                    <a:pt x="757" y="743"/>
                    <a:pt x="757" y="730"/>
                    <a:pt x="751" y="720"/>
                  </a:cubicBezTo>
                  <a:lnTo>
                    <a:pt x="35" y="5"/>
                  </a:lnTo>
                  <a:cubicBezTo>
                    <a:pt x="30" y="2"/>
                    <a:pt x="25" y="0"/>
                    <a:pt x="20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1" name="Google Shape;811;p166"/>
            <p:cNvGrpSpPr/>
            <p:nvPr/>
          </p:nvGrpSpPr>
          <p:grpSpPr>
            <a:xfrm>
              <a:off x="2319557" y="2022255"/>
              <a:ext cx="526319" cy="603000"/>
              <a:chOff x="5186520" y="605880"/>
              <a:chExt cx="526319" cy="603000"/>
            </a:xfrm>
          </p:grpSpPr>
          <p:sp>
            <p:nvSpPr>
              <p:cNvPr id="812" name="Google Shape;812;p166"/>
              <p:cNvSpPr/>
              <p:nvPr/>
            </p:nvSpPr>
            <p:spPr>
              <a:xfrm>
                <a:off x="5303520" y="605880"/>
                <a:ext cx="292681" cy="291241"/>
              </a:xfrm>
              <a:custGeom>
                <a:rect b="b" l="l" r="r" t="t"/>
                <a:pathLst>
                  <a:path extrusionOk="0" h="669" w="669">
                    <a:moveTo>
                      <a:pt x="334" y="42"/>
                    </a:moveTo>
                    <a:cubicBezTo>
                      <a:pt x="496" y="42"/>
                      <a:pt x="630" y="172"/>
                      <a:pt x="630" y="334"/>
                    </a:cubicBezTo>
                    <a:cubicBezTo>
                      <a:pt x="630" y="496"/>
                      <a:pt x="496" y="630"/>
                      <a:pt x="334" y="630"/>
                    </a:cubicBezTo>
                    <a:cubicBezTo>
                      <a:pt x="172" y="630"/>
                      <a:pt x="42" y="496"/>
                      <a:pt x="42" y="334"/>
                    </a:cubicBezTo>
                    <a:cubicBezTo>
                      <a:pt x="42" y="172"/>
                      <a:pt x="172" y="42"/>
                      <a:pt x="334" y="42"/>
                    </a:cubicBezTo>
                    <a:close/>
                    <a:moveTo>
                      <a:pt x="334" y="0"/>
                    </a:moveTo>
                    <a:cubicBezTo>
                      <a:pt x="153" y="0"/>
                      <a:pt x="0" y="153"/>
                      <a:pt x="0" y="334"/>
                    </a:cubicBezTo>
                    <a:cubicBezTo>
                      <a:pt x="0" y="519"/>
                      <a:pt x="153" y="668"/>
                      <a:pt x="334" y="668"/>
                    </a:cubicBezTo>
                    <a:cubicBezTo>
                      <a:pt x="519" y="668"/>
                      <a:pt x="668" y="519"/>
                      <a:pt x="668" y="334"/>
                    </a:cubicBezTo>
                    <a:cubicBezTo>
                      <a:pt x="668" y="153"/>
                      <a:pt x="519" y="0"/>
                      <a:pt x="334" y="0"/>
                    </a:cubicBezTo>
                    <a:close/>
                  </a:path>
                </a:pathLst>
              </a:custGeom>
              <a:solidFill>
                <a:srgbClr val="13AA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66"/>
              <p:cNvSpPr/>
              <p:nvPr/>
            </p:nvSpPr>
            <p:spPr>
              <a:xfrm>
                <a:off x="5186520" y="938520"/>
                <a:ext cx="526319" cy="270360"/>
              </a:xfrm>
              <a:custGeom>
                <a:rect b="b" l="l" r="r" t="t"/>
                <a:pathLst>
                  <a:path extrusionOk="0" h="621" w="1203">
                    <a:moveTo>
                      <a:pt x="601" y="1"/>
                    </a:moveTo>
                    <a:cubicBezTo>
                      <a:pt x="271" y="1"/>
                      <a:pt x="0" y="271"/>
                      <a:pt x="0" y="601"/>
                    </a:cubicBezTo>
                    <a:cubicBezTo>
                      <a:pt x="0" y="611"/>
                      <a:pt x="10" y="621"/>
                      <a:pt x="19" y="621"/>
                    </a:cubicBezTo>
                    <a:cubicBezTo>
                      <a:pt x="32" y="621"/>
                      <a:pt x="42" y="611"/>
                      <a:pt x="42" y="601"/>
                    </a:cubicBezTo>
                    <a:cubicBezTo>
                      <a:pt x="42" y="290"/>
                      <a:pt x="293" y="42"/>
                      <a:pt x="601" y="42"/>
                    </a:cubicBezTo>
                    <a:cubicBezTo>
                      <a:pt x="913" y="42"/>
                      <a:pt x="1161" y="290"/>
                      <a:pt x="1161" y="601"/>
                    </a:cubicBezTo>
                    <a:cubicBezTo>
                      <a:pt x="1161" y="611"/>
                      <a:pt x="1170" y="621"/>
                      <a:pt x="1183" y="621"/>
                    </a:cubicBezTo>
                    <a:cubicBezTo>
                      <a:pt x="1193" y="621"/>
                      <a:pt x="1202" y="611"/>
                      <a:pt x="1202" y="601"/>
                    </a:cubicBezTo>
                    <a:cubicBezTo>
                      <a:pt x="1202" y="271"/>
                      <a:pt x="932" y="1"/>
                      <a:pt x="601" y="1"/>
                    </a:cubicBezTo>
                    <a:close/>
                  </a:path>
                </a:pathLst>
              </a:custGeom>
              <a:solidFill>
                <a:srgbClr val="1161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4" name="Google Shape;814;p166"/>
            <p:cNvSpPr/>
            <p:nvPr/>
          </p:nvSpPr>
          <p:spPr>
            <a:xfrm>
              <a:off x="3382592" y="2042215"/>
              <a:ext cx="311040" cy="602999"/>
            </a:xfrm>
            <a:custGeom>
              <a:rect b="b" l="l" r="r" t="t"/>
              <a:pathLst>
                <a:path extrusionOk="0" h="1468" w="757">
                  <a:moveTo>
                    <a:pt x="20" y="0"/>
                  </a:moveTo>
                  <a:cubicBezTo>
                    <a:pt x="15" y="0"/>
                    <a:pt x="10" y="2"/>
                    <a:pt x="7" y="5"/>
                  </a:cubicBezTo>
                  <a:cubicBezTo>
                    <a:pt x="0" y="15"/>
                    <a:pt x="0" y="27"/>
                    <a:pt x="7" y="34"/>
                  </a:cubicBezTo>
                  <a:lnTo>
                    <a:pt x="709" y="733"/>
                  </a:lnTo>
                  <a:lnTo>
                    <a:pt x="7" y="1436"/>
                  </a:lnTo>
                  <a:cubicBezTo>
                    <a:pt x="0" y="1445"/>
                    <a:pt x="0" y="1458"/>
                    <a:pt x="7" y="1464"/>
                  </a:cubicBezTo>
                  <a:cubicBezTo>
                    <a:pt x="10" y="1468"/>
                    <a:pt x="19" y="1468"/>
                    <a:pt x="22" y="1468"/>
                  </a:cubicBezTo>
                  <a:cubicBezTo>
                    <a:pt x="26" y="1468"/>
                    <a:pt x="35" y="1468"/>
                    <a:pt x="35" y="1464"/>
                  </a:cubicBezTo>
                  <a:lnTo>
                    <a:pt x="751" y="749"/>
                  </a:lnTo>
                  <a:cubicBezTo>
                    <a:pt x="757" y="743"/>
                    <a:pt x="757" y="730"/>
                    <a:pt x="751" y="720"/>
                  </a:cubicBezTo>
                  <a:lnTo>
                    <a:pt x="35" y="5"/>
                  </a:lnTo>
                  <a:cubicBezTo>
                    <a:pt x="30" y="2"/>
                    <a:pt x="25" y="0"/>
                    <a:pt x="20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166"/>
          <p:cNvSpPr txBox="1"/>
          <p:nvPr/>
        </p:nvSpPr>
        <p:spPr>
          <a:xfrm>
            <a:off x="2319550" y="3121750"/>
            <a:ext cx="5814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rPr>
              <a:t>User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66"/>
          <p:cNvSpPr txBox="1"/>
          <p:nvPr/>
        </p:nvSpPr>
        <p:spPr>
          <a:xfrm>
            <a:off x="6215250" y="3121750"/>
            <a:ext cx="665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rPr>
              <a:t>Database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67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What is SQL?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167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Structured English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A86E8"/>
                </a:solidFill>
                <a:latin typeface="Barlow Medium"/>
                <a:ea typeface="Barlow Medium"/>
                <a:cs typeface="Barlow Medium"/>
                <a:sym typeface="Barlow Medium"/>
              </a:rPr>
              <a:t>select</a:t>
            </a: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 customer_name </a:t>
            </a:r>
            <a:r>
              <a:rPr lang="en" sz="1600">
                <a:solidFill>
                  <a:srgbClr val="4A86E8"/>
                </a:solidFill>
                <a:latin typeface="Barlow Medium"/>
                <a:ea typeface="Barlow Medium"/>
                <a:cs typeface="Barlow Medium"/>
                <a:sym typeface="Barlow Medium"/>
              </a:rPr>
              <a:t>from</a:t>
            </a: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 customers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Give me the customer name column from the customers table</a:t>
            </a:r>
            <a:r>
              <a:rPr lang="en" sz="1600">
                <a:solidFill>
                  <a:srgbClr val="4A86E8"/>
                </a:solidFill>
                <a:latin typeface="Barlow Medium"/>
                <a:ea typeface="Barlow Medium"/>
                <a:cs typeface="Barlow Medium"/>
                <a:sym typeface="Barlow Medium"/>
              </a:rPr>
              <a:t>.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823" name="Google Shape;823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050" y="1712950"/>
            <a:ext cx="2333325" cy="11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67"/>
          <p:cNvSpPr/>
          <p:nvPr/>
        </p:nvSpPr>
        <p:spPr>
          <a:xfrm>
            <a:off x="4416477" y="2008180"/>
            <a:ext cx="311040" cy="602999"/>
          </a:xfrm>
          <a:custGeom>
            <a:rect b="b" l="l" r="r" t="t"/>
            <a:pathLst>
              <a:path extrusionOk="0" h="1468" w="757">
                <a:moveTo>
                  <a:pt x="20" y="0"/>
                </a:moveTo>
                <a:cubicBezTo>
                  <a:pt x="15" y="0"/>
                  <a:pt x="10" y="2"/>
                  <a:pt x="7" y="5"/>
                </a:cubicBezTo>
                <a:cubicBezTo>
                  <a:pt x="0" y="15"/>
                  <a:pt x="0" y="27"/>
                  <a:pt x="7" y="34"/>
                </a:cubicBezTo>
                <a:lnTo>
                  <a:pt x="709" y="733"/>
                </a:lnTo>
                <a:lnTo>
                  <a:pt x="7" y="1436"/>
                </a:lnTo>
                <a:cubicBezTo>
                  <a:pt x="0" y="1445"/>
                  <a:pt x="0" y="1458"/>
                  <a:pt x="7" y="1464"/>
                </a:cubicBezTo>
                <a:cubicBezTo>
                  <a:pt x="10" y="1468"/>
                  <a:pt x="19" y="1468"/>
                  <a:pt x="22" y="1468"/>
                </a:cubicBezTo>
                <a:cubicBezTo>
                  <a:pt x="26" y="1468"/>
                  <a:pt x="35" y="1468"/>
                  <a:pt x="35" y="1464"/>
                </a:cubicBezTo>
                <a:lnTo>
                  <a:pt x="751" y="749"/>
                </a:lnTo>
                <a:cubicBezTo>
                  <a:pt x="757" y="743"/>
                  <a:pt x="757" y="730"/>
                  <a:pt x="751" y="720"/>
                </a:cubicBezTo>
                <a:lnTo>
                  <a:pt x="35" y="5"/>
                </a:lnTo>
                <a:cubicBezTo>
                  <a:pt x="30" y="2"/>
                  <a:pt x="25" y="0"/>
                  <a:pt x="20" y="0"/>
                </a:cubicBezTo>
                <a:close/>
              </a:path>
            </a:pathLst>
          </a:cu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5" name="Google Shape;825;p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050" y="4174876"/>
            <a:ext cx="4545450" cy="78837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167"/>
          <p:cNvSpPr/>
          <p:nvPr/>
        </p:nvSpPr>
        <p:spPr>
          <a:xfrm>
            <a:off x="3938475" y="3713980"/>
            <a:ext cx="606599" cy="311400"/>
          </a:xfrm>
          <a:custGeom>
            <a:rect b="b" l="l" r="r" t="t"/>
            <a:pathLst>
              <a:path extrusionOk="0" h="758" w="1476">
                <a:moveTo>
                  <a:pt x="1455" y="0"/>
                </a:moveTo>
                <a:cubicBezTo>
                  <a:pt x="1450" y="0"/>
                  <a:pt x="1446" y="2"/>
                  <a:pt x="1441" y="7"/>
                </a:cubicBezTo>
                <a:lnTo>
                  <a:pt x="741" y="710"/>
                </a:lnTo>
                <a:lnTo>
                  <a:pt x="39" y="10"/>
                </a:lnTo>
                <a:cubicBezTo>
                  <a:pt x="34" y="7"/>
                  <a:pt x="29" y="6"/>
                  <a:pt x="24" y="6"/>
                </a:cubicBezTo>
                <a:cubicBezTo>
                  <a:pt x="20" y="6"/>
                  <a:pt x="15" y="7"/>
                  <a:pt x="10" y="10"/>
                </a:cubicBezTo>
                <a:cubicBezTo>
                  <a:pt x="0" y="20"/>
                  <a:pt x="0" y="33"/>
                  <a:pt x="10" y="39"/>
                </a:cubicBezTo>
                <a:lnTo>
                  <a:pt x="725" y="754"/>
                </a:lnTo>
                <a:cubicBezTo>
                  <a:pt x="729" y="758"/>
                  <a:pt x="738" y="758"/>
                  <a:pt x="741" y="758"/>
                </a:cubicBezTo>
                <a:cubicBezTo>
                  <a:pt x="744" y="758"/>
                  <a:pt x="754" y="758"/>
                  <a:pt x="754" y="751"/>
                </a:cubicBezTo>
                <a:lnTo>
                  <a:pt x="1469" y="36"/>
                </a:lnTo>
                <a:cubicBezTo>
                  <a:pt x="1476" y="26"/>
                  <a:pt x="1476" y="17"/>
                  <a:pt x="1469" y="7"/>
                </a:cubicBezTo>
                <a:cubicBezTo>
                  <a:pt x="1465" y="2"/>
                  <a:pt x="1460" y="0"/>
                  <a:pt x="1455" y="0"/>
                </a:cubicBezTo>
                <a:close/>
              </a:path>
            </a:pathLst>
          </a:cu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68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What is SQL?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68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Query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Another word for question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First step is to clarify the question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Language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Developed in the 1970s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Became the dominant language for </a:t>
            </a:r>
            <a:r>
              <a:rPr b="1" lang="en" sz="1600">
                <a:solidFill>
                  <a:srgbClr val="1A1A1A"/>
                </a:solidFill>
                <a:latin typeface="Barlow"/>
                <a:ea typeface="Barlow"/>
                <a:cs typeface="Barlow"/>
                <a:sym typeface="Barlow"/>
              </a:rPr>
              <a:t>databases</a:t>
            </a:r>
            <a:endParaRPr b="1" sz="1600">
              <a:solidFill>
                <a:srgbClr val="1A1A1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69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DB, DBMS, RDBMS , and the rest</a:t>
            </a:r>
            <a:r>
              <a:rPr lang="en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.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69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What is database?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70"/>
          <p:cNvSpPr txBox="1"/>
          <p:nvPr/>
        </p:nvSpPr>
        <p:spPr>
          <a:xfrm>
            <a:off x="528480" y="3541680"/>
            <a:ext cx="36573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Database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70"/>
          <p:cNvSpPr txBox="1"/>
          <p:nvPr/>
        </p:nvSpPr>
        <p:spPr>
          <a:xfrm>
            <a:off x="5102280" y="15472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TXT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70"/>
          <p:cNvSpPr txBox="1"/>
          <p:nvPr/>
        </p:nvSpPr>
        <p:spPr>
          <a:xfrm>
            <a:off x="5102280" y="22834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JSON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70"/>
          <p:cNvSpPr txBox="1"/>
          <p:nvPr/>
        </p:nvSpPr>
        <p:spPr>
          <a:xfrm>
            <a:off x="5102280" y="30196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XML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70"/>
          <p:cNvSpPr txBox="1"/>
          <p:nvPr/>
        </p:nvSpPr>
        <p:spPr>
          <a:xfrm>
            <a:off x="5102280" y="37558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GSheet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70"/>
          <p:cNvSpPr txBox="1"/>
          <p:nvPr/>
        </p:nvSpPr>
        <p:spPr>
          <a:xfrm>
            <a:off x="5102280" y="8110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CSV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70"/>
          <p:cNvSpPr/>
          <p:nvPr/>
        </p:nvSpPr>
        <p:spPr>
          <a:xfrm>
            <a:off x="1133640" y="1195920"/>
            <a:ext cx="398520" cy="2031841"/>
          </a:xfrm>
          <a:custGeom>
            <a:rect b="b" l="l" r="r" t="t"/>
            <a:pathLst>
              <a:path extrusionOk="0" h="1227" w="239">
                <a:moveTo>
                  <a:pt x="213" y="1"/>
                </a:moveTo>
                <a:cubicBezTo>
                  <a:pt x="211" y="1"/>
                  <a:pt x="209" y="1"/>
                  <a:pt x="207" y="2"/>
                </a:cubicBezTo>
                <a:cubicBezTo>
                  <a:pt x="162" y="15"/>
                  <a:pt x="134" y="53"/>
                  <a:pt x="130" y="100"/>
                </a:cubicBezTo>
                <a:lnTo>
                  <a:pt x="130" y="476"/>
                </a:lnTo>
                <a:cubicBezTo>
                  <a:pt x="130" y="507"/>
                  <a:pt x="118" y="536"/>
                  <a:pt x="99" y="555"/>
                </a:cubicBezTo>
                <a:cubicBezTo>
                  <a:pt x="80" y="577"/>
                  <a:pt x="51" y="590"/>
                  <a:pt x="19" y="590"/>
                </a:cubicBezTo>
                <a:cubicBezTo>
                  <a:pt x="6" y="590"/>
                  <a:pt x="0" y="600"/>
                  <a:pt x="0" y="609"/>
                </a:cubicBezTo>
                <a:lnTo>
                  <a:pt x="0" y="616"/>
                </a:lnTo>
                <a:cubicBezTo>
                  <a:pt x="0" y="625"/>
                  <a:pt x="6" y="635"/>
                  <a:pt x="19" y="635"/>
                </a:cubicBezTo>
                <a:cubicBezTo>
                  <a:pt x="51" y="638"/>
                  <a:pt x="80" y="651"/>
                  <a:pt x="99" y="670"/>
                </a:cubicBezTo>
                <a:cubicBezTo>
                  <a:pt x="118" y="695"/>
                  <a:pt x="130" y="717"/>
                  <a:pt x="130" y="749"/>
                </a:cubicBezTo>
                <a:lnTo>
                  <a:pt x="130" y="1128"/>
                </a:lnTo>
                <a:cubicBezTo>
                  <a:pt x="130" y="1172"/>
                  <a:pt x="162" y="1210"/>
                  <a:pt x="207" y="1226"/>
                </a:cubicBezTo>
                <a:lnTo>
                  <a:pt x="213" y="1226"/>
                </a:lnTo>
                <a:cubicBezTo>
                  <a:pt x="223" y="1226"/>
                  <a:pt x="229" y="1223"/>
                  <a:pt x="232" y="1213"/>
                </a:cubicBezTo>
                <a:cubicBezTo>
                  <a:pt x="239" y="1207"/>
                  <a:pt x="232" y="1194"/>
                  <a:pt x="223" y="1191"/>
                </a:cubicBezTo>
                <a:cubicBezTo>
                  <a:pt x="191" y="1182"/>
                  <a:pt x="175" y="1156"/>
                  <a:pt x="169" y="1128"/>
                </a:cubicBezTo>
                <a:lnTo>
                  <a:pt x="169" y="749"/>
                </a:lnTo>
                <a:cubicBezTo>
                  <a:pt x="169" y="711"/>
                  <a:pt x="153" y="670"/>
                  <a:pt x="127" y="641"/>
                </a:cubicBezTo>
                <a:cubicBezTo>
                  <a:pt x="118" y="631"/>
                  <a:pt x="102" y="622"/>
                  <a:pt x="89" y="616"/>
                </a:cubicBezTo>
                <a:cubicBezTo>
                  <a:pt x="102" y="606"/>
                  <a:pt x="115" y="600"/>
                  <a:pt x="127" y="587"/>
                </a:cubicBezTo>
                <a:cubicBezTo>
                  <a:pt x="153" y="555"/>
                  <a:pt x="169" y="520"/>
                  <a:pt x="169" y="479"/>
                </a:cubicBezTo>
                <a:lnTo>
                  <a:pt x="169" y="100"/>
                </a:lnTo>
                <a:cubicBezTo>
                  <a:pt x="175" y="75"/>
                  <a:pt x="194" y="46"/>
                  <a:pt x="216" y="37"/>
                </a:cubicBezTo>
                <a:cubicBezTo>
                  <a:pt x="229" y="34"/>
                  <a:pt x="232" y="24"/>
                  <a:pt x="229" y="15"/>
                </a:cubicBezTo>
                <a:cubicBezTo>
                  <a:pt x="227" y="5"/>
                  <a:pt x="220" y="1"/>
                  <a:pt x="213" y="1"/>
                </a:cubicBezTo>
                <a:close/>
              </a:path>
            </a:pathLst>
          </a:cu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70"/>
          <p:cNvSpPr/>
          <p:nvPr/>
        </p:nvSpPr>
        <p:spPr>
          <a:xfrm>
            <a:off x="3187080" y="1195920"/>
            <a:ext cx="393480" cy="2031841"/>
          </a:xfrm>
          <a:custGeom>
            <a:rect b="b" l="l" r="r" t="t"/>
            <a:pathLst>
              <a:path extrusionOk="0" h="1227" w="236">
                <a:moveTo>
                  <a:pt x="27" y="1"/>
                </a:moveTo>
                <a:cubicBezTo>
                  <a:pt x="21" y="1"/>
                  <a:pt x="13" y="5"/>
                  <a:pt x="10" y="15"/>
                </a:cubicBezTo>
                <a:cubicBezTo>
                  <a:pt x="4" y="21"/>
                  <a:pt x="10" y="34"/>
                  <a:pt x="20" y="37"/>
                </a:cubicBezTo>
                <a:cubicBezTo>
                  <a:pt x="51" y="46"/>
                  <a:pt x="67" y="75"/>
                  <a:pt x="74" y="100"/>
                </a:cubicBezTo>
                <a:lnTo>
                  <a:pt x="74" y="479"/>
                </a:lnTo>
                <a:cubicBezTo>
                  <a:pt x="74" y="539"/>
                  <a:pt x="106" y="587"/>
                  <a:pt x="153" y="616"/>
                </a:cubicBezTo>
                <a:cubicBezTo>
                  <a:pt x="137" y="622"/>
                  <a:pt x="125" y="631"/>
                  <a:pt x="112" y="641"/>
                </a:cubicBezTo>
                <a:cubicBezTo>
                  <a:pt x="83" y="673"/>
                  <a:pt x="67" y="711"/>
                  <a:pt x="67" y="749"/>
                </a:cubicBezTo>
                <a:lnTo>
                  <a:pt x="67" y="1128"/>
                </a:lnTo>
                <a:cubicBezTo>
                  <a:pt x="64" y="1156"/>
                  <a:pt x="45" y="1182"/>
                  <a:pt x="17" y="1191"/>
                </a:cubicBezTo>
                <a:cubicBezTo>
                  <a:pt x="4" y="1194"/>
                  <a:pt x="1" y="1204"/>
                  <a:pt x="4" y="1213"/>
                </a:cubicBezTo>
                <a:cubicBezTo>
                  <a:pt x="10" y="1223"/>
                  <a:pt x="17" y="1226"/>
                  <a:pt x="26" y="1226"/>
                </a:cubicBezTo>
                <a:lnTo>
                  <a:pt x="29" y="1226"/>
                </a:lnTo>
                <a:cubicBezTo>
                  <a:pt x="74" y="1213"/>
                  <a:pt x="99" y="1175"/>
                  <a:pt x="106" y="1128"/>
                </a:cubicBezTo>
                <a:lnTo>
                  <a:pt x="106" y="749"/>
                </a:lnTo>
                <a:cubicBezTo>
                  <a:pt x="106" y="717"/>
                  <a:pt x="115" y="689"/>
                  <a:pt x="137" y="670"/>
                </a:cubicBezTo>
                <a:cubicBezTo>
                  <a:pt x="156" y="647"/>
                  <a:pt x="185" y="635"/>
                  <a:pt x="217" y="635"/>
                </a:cubicBezTo>
                <a:cubicBezTo>
                  <a:pt x="226" y="635"/>
                  <a:pt x="236" y="625"/>
                  <a:pt x="236" y="616"/>
                </a:cubicBezTo>
                <a:lnTo>
                  <a:pt x="236" y="606"/>
                </a:lnTo>
                <a:cubicBezTo>
                  <a:pt x="236" y="593"/>
                  <a:pt x="226" y="587"/>
                  <a:pt x="217" y="587"/>
                </a:cubicBezTo>
                <a:cubicBezTo>
                  <a:pt x="156" y="587"/>
                  <a:pt x="109" y="536"/>
                  <a:pt x="109" y="476"/>
                </a:cubicBezTo>
                <a:lnTo>
                  <a:pt x="109" y="97"/>
                </a:lnTo>
                <a:cubicBezTo>
                  <a:pt x="106" y="53"/>
                  <a:pt x="77" y="15"/>
                  <a:pt x="32" y="2"/>
                </a:cubicBezTo>
                <a:cubicBezTo>
                  <a:pt x="31" y="1"/>
                  <a:pt x="29" y="1"/>
                  <a:pt x="27" y="1"/>
                </a:cubicBezTo>
                <a:close/>
              </a:path>
            </a:pathLst>
          </a:cu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70"/>
          <p:cNvSpPr/>
          <p:nvPr/>
        </p:nvSpPr>
        <p:spPr>
          <a:xfrm>
            <a:off x="1669680" y="1124640"/>
            <a:ext cx="1418761" cy="107280"/>
          </a:xfrm>
          <a:custGeom>
            <a:rect b="b" l="l" r="r" t="t"/>
            <a:pathLst>
              <a:path extrusionOk="0" h="65" w="850">
                <a:moveTo>
                  <a:pt x="438" y="1"/>
                </a:moveTo>
                <a:cubicBezTo>
                  <a:pt x="251" y="1"/>
                  <a:pt x="95" y="16"/>
                  <a:pt x="16" y="26"/>
                </a:cubicBezTo>
                <a:cubicBezTo>
                  <a:pt x="7" y="29"/>
                  <a:pt x="0" y="39"/>
                  <a:pt x="0" y="48"/>
                </a:cubicBezTo>
                <a:cubicBezTo>
                  <a:pt x="0" y="59"/>
                  <a:pt x="9" y="65"/>
                  <a:pt x="17" y="65"/>
                </a:cubicBezTo>
                <a:cubicBezTo>
                  <a:pt x="19" y="65"/>
                  <a:pt x="21" y="65"/>
                  <a:pt x="23" y="64"/>
                </a:cubicBezTo>
                <a:cubicBezTo>
                  <a:pt x="99" y="54"/>
                  <a:pt x="249" y="42"/>
                  <a:pt x="431" y="42"/>
                </a:cubicBezTo>
                <a:cubicBezTo>
                  <a:pt x="554" y="42"/>
                  <a:pt x="691" y="47"/>
                  <a:pt x="830" y="64"/>
                </a:cubicBezTo>
                <a:cubicBezTo>
                  <a:pt x="840" y="64"/>
                  <a:pt x="846" y="58"/>
                  <a:pt x="846" y="48"/>
                </a:cubicBezTo>
                <a:cubicBezTo>
                  <a:pt x="849" y="39"/>
                  <a:pt x="843" y="26"/>
                  <a:pt x="830" y="26"/>
                </a:cubicBezTo>
                <a:cubicBezTo>
                  <a:pt x="694" y="7"/>
                  <a:pt x="560" y="1"/>
                  <a:pt x="438" y="1"/>
                </a:cubicBezTo>
                <a:close/>
              </a:path>
            </a:pathLst>
          </a:cu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70"/>
          <p:cNvSpPr/>
          <p:nvPr/>
        </p:nvSpPr>
        <p:spPr>
          <a:xfrm>
            <a:off x="1664640" y="3229920"/>
            <a:ext cx="1423800" cy="107280"/>
          </a:xfrm>
          <a:custGeom>
            <a:rect b="b" l="l" r="r" t="t"/>
            <a:pathLst>
              <a:path extrusionOk="0" h="65" w="853">
                <a:moveTo>
                  <a:pt x="22" y="1"/>
                </a:moveTo>
                <a:cubicBezTo>
                  <a:pt x="13" y="1"/>
                  <a:pt x="3" y="9"/>
                  <a:pt x="3" y="17"/>
                </a:cubicBezTo>
                <a:cubicBezTo>
                  <a:pt x="0" y="30"/>
                  <a:pt x="6" y="43"/>
                  <a:pt x="19" y="43"/>
                </a:cubicBezTo>
                <a:cubicBezTo>
                  <a:pt x="22" y="43"/>
                  <a:pt x="213" y="65"/>
                  <a:pt x="452" y="65"/>
                </a:cubicBezTo>
                <a:cubicBezTo>
                  <a:pt x="576" y="65"/>
                  <a:pt x="706" y="58"/>
                  <a:pt x="836" y="43"/>
                </a:cubicBezTo>
                <a:cubicBezTo>
                  <a:pt x="846" y="39"/>
                  <a:pt x="852" y="30"/>
                  <a:pt x="852" y="17"/>
                </a:cubicBezTo>
                <a:cubicBezTo>
                  <a:pt x="849" y="11"/>
                  <a:pt x="843" y="1"/>
                  <a:pt x="830" y="1"/>
                </a:cubicBezTo>
                <a:cubicBezTo>
                  <a:pt x="705" y="19"/>
                  <a:pt x="575" y="25"/>
                  <a:pt x="456" y="25"/>
                </a:cubicBezTo>
                <a:cubicBezTo>
                  <a:pt x="219" y="25"/>
                  <a:pt x="30" y="1"/>
                  <a:pt x="26" y="1"/>
                </a:cubicBezTo>
                <a:cubicBezTo>
                  <a:pt x="24" y="1"/>
                  <a:pt x="23" y="1"/>
                  <a:pt x="22" y="1"/>
                </a:cubicBezTo>
                <a:close/>
              </a:path>
            </a:pathLst>
          </a:cu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70"/>
          <p:cNvSpPr/>
          <p:nvPr/>
        </p:nvSpPr>
        <p:spPr>
          <a:xfrm>
            <a:off x="1664640" y="1323360"/>
            <a:ext cx="1423800" cy="107280"/>
          </a:xfrm>
          <a:custGeom>
            <a:rect b="b" l="l" r="r" t="t"/>
            <a:pathLst>
              <a:path extrusionOk="0" h="65" w="853">
                <a:moveTo>
                  <a:pt x="20" y="0"/>
                </a:moveTo>
                <a:cubicBezTo>
                  <a:pt x="12" y="0"/>
                  <a:pt x="3" y="7"/>
                  <a:pt x="3" y="17"/>
                </a:cubicBezTo>
                <a:cubicBezTo>
                  <a:pt x="0" y="27"/>
                  <a:pt x="6" y="39"/>
                  <a:pt x="19" y="39"/>
                </a:cubicBezTo>
                <a:cubicBezTo>
                  <a:pt x="22" y="39"/>
                  <a:pt x="213" y="65"/>
                  <a:pt x="452" y="65"/>
                </a:cubicBezTo>
                <a:cubicBezTo>
                  <a:pt x="576" y="65"/>
                  <a:pt x="706" y="55"/>
                  <a:pt x="836" y="39"/>
                </a:cubicBezTo>
                <a:cubicBezTo>
                  <a:pt x="846" y="36"/>
                  <a:pt x="852" y="27"/>
                  <a:pt x="852" y="17"/>
                </a:cubicBezTo>
                <a:cubicBezTo>
                  <a:pt x="849" y="8"/>
                  <a:pt x="843" y="1"/>
                  <a:pt x="830" y="1"/>
                </a:cubicBezTo>
                <a:cubicBezTo>
                  <a:pt x="705" y="18"/>
                  <a:pt x="575" y="24"/>
                  <a:pt x="456" y="24"/>
                </a:cubicBezTo>
                <a:cubicBezTo>
                  <a:pt x="219" y="24"/>
                  <a:pt x="30" y="1"/>
                  <a:pt x="26" y="1"/>
                </a:cubicBezTo>
                <a:cubicBezTo>
                  <a:pt x="24" y="1"/>
                  <a:pt x="22" y="0"/>
                  <a:pt x="20" y="0"/>
                </a:cubicBezTo>
                <a:close/>
              </a:path>
            </a:pathLst>
          </a:cu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71"/>
          <p:cNvSpPr txBox="1"/>
          <p:nvPr/>
        </p:nvSpPr>
        <p:spPr>
          <a:xfrm>
            <a:off x="528480" y="3541680"/>
            <a:ext cx="36573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Relational Database Management System (RDBMS)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71"/>
          <p:cNvSpPr txBox="1"/>
          <p:nvPr/>
        </p:nvSpPr>
        <p:spPr>
          <a:xfrm>
            <a:off x="5102280" y="15472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Columns have d</a:t>
            </a:r>
            <a:r>
              <a:rPr lang="en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ata types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71"/>
          <p:cNvSpPr txBox="1"/>
          <p:nvPr/>
        </p:nvSpPr>
        <p:spPr>
          <a:xfrm>
            <a:off x="5102280" y="30196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Tables have relationships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71"/>
          <p:cNvSpPr txBox="1"/>
          <p:nvPr/>
        </p:nvSpPr>
        <p:spPr>
          <a:xfrm>
            <a:off x="5102280" y="37558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Relationships</a:t>
            </a:r>
            <a:r>
              <a:rPr lang="en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 enforced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71"/>
          <p:cNvSpPr txBox="1"/>
          <p:nvPr/>
        </p:nvSpPr>
        <p:spPr>
          <a:xfrm>
            <a:off x="5102280" y="8110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organized into tables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71"/>
          <p:cNvSpPr/>
          <p:nvPr/>
        </p:nvSpPr>
        <p:spPr>
          <a:xfrm>
            <a:off x="1133640" y="1195920"/>
            <a:ext cx="398520" cy="2031841"/>
          </a:xfrm>
          <a:custGeom>
            <a:rect b="b" l="l" r="r" t="t"/>
            <a:pathLst>
              <a:path extrusionOk="0" h="1227" w="239">
                <a:moveTo>
                  <a:pt x="213" y="1"/>
                </a:moveTo>
                <a:cubicBezTo>
                  <a:pt x="211" y="1"/>
                  <a:pt x="209" y="1"/>
                  <a:pt x="207" y="2"/>
                </a:cubicBezTo>
                <a:cubicBezTo>
                  <a:pt x="162" y="15"/>
                  <a:pt x="134" y="53"/>
                  <a:pt x="130" y="100"/>
                </a:cubicBezTo>
                <a:lnTo>
                  <a:pt x="130" y="476"/>
                </a:lnTo>
                <a:cubicBezTo>
                  <a:pt x="130" y="507"/>
                  <a:pt x="118" y="536"/>
                  <a:pt x="99" y="555"/>
                </a:cubicBezTo>
                <a:cubicBezTo>
                  <a:pt x="80" y="577"/>
                  <a:pt x="51" y="590"/>
                  <a:pt x="19" y="590"/>
                </a:cubicBezTo>
                <a:cubicBezTo>
                  <a:pt x="6" y="590"/>
                  <a:pt x="0" y="600"/>
                  <a:pt x="0" y="609"/>
                </a:cubicBezTo>
                <a:lnTo>
                  <a:pt x="0" y="616"/>
                </a:lnTo>
                <a:cubicBezTo>
                  <a:pt x="0" y="625"/>
                  <a:pt x="6" y="635"/>
                  <a:pt x="19" y="635"/>
                </a:cubicBezTo>
                <a:cubicBezTo>
                  <a:pt x="51" y="638"/>
                  <a:pt x="80" y="651"/>
                  <a:pt x="99" y="670"/>
                </a:cubicBezTo>
                <a:cubicBezTo>
                  <a:pt x="118" y="695"/>
                  <a:pt x="130" y="717"/>
                  <a:pt x="130" y="749"/>
                </a:cubicBezTo>
                <a:lnTo>
                  <a:pt x="130" y="1128"/>
                </a:lnTo>
                <a:cubicBezTo>
                  <a:pt x="130" y="1172"/>
                  <a:pt x="162" y="1210"/>
                  <a:pt x="207" y="1226"/>
                </a:cubicBezTo>
                <a:lnTo>
                  <a:pt x="213" y="1226"/>
                </a:lnTo>
                <a:cubicBezTo>
                  <a:pt x="223" y="1226"/>
                  <a:pt x="229" y="1223"/>
                  <a:pt x="232" y="1213"/>
                </a:cubicBezTo>
                <a:cubicBezTo>
                  <a:pt x="239" y="1207"/>
                  <a:pt x="232" y="1194"/>
                  <a:pt x="223" y="1191"/>
                </a:cubicBezTo>
                <a:cubicBezTo>
                  <a:pt x="191" y="1182"/>
                  <a:pt x="175" y="1156"/>
                  <a:pt x="169" y="1128"/>
                </a:cubicBezTo>
                <a:lnTo>
                  <a:pt x="169" y="749"/>
                </a:lnTo>
                <a:cubicBezTo>
                  <a:pt x="169" y="711"/>
                  <a:pt x="153" y="670"/>
                  <a:pt x="127" y="641"/>
                </a:cubicBezTo>
                <a:cubicBezTo>
                  <a:pt x="118" y="631"/>
                  <a:pt x="102" y="622"/>
                  <a:pt x="89" y="616"/>
                </a:cubicBezTo>
                <a:cubicBezTo>
                  <a:pt x="102" y="606"/>
                  <a:pt x="115" y="600"/>
                  <a:pt x="127" y="587"/>
                </a:cubicBezTo>
                <a:cubicBezTo>
                  <a:pt x="153" y="555"/>
                  <a:pt x="169" y="520"/>
                  <a:pt x="169" y="479"/>
                </a:cubicBezTo>
                <a:lnTo>
                  <a:pt x="169" y="100"/>
                </a:lnTo>
                <a:cubicBezTo>
                  <a:pt x="175" y="75"/>
                  <a:pt x="194" y="46"/>
                  <a:pt x="216" y="37"/>
                </a:cubicBezTo>
                <a:cubicBezTo>
                  <a:pt x="229" y="34"/>
                  <a:pt x="232" y="24"/>
                  <a:pt x="229" y="15"/>
                </a:cubicBezTo>
                <a:cubicBezTo>
                  <a:pt x="227" y="5"/>
                  <a:pt x="220" y="1"/>
                  <a:pt x="213" y="1"/>
                </a:cubicBezTo>
                <a:close/>
              </a:path>
            </a:pathLst>
          </a:cu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71"/>
          <p:cNvSpPr/>
          <p:nvPr/>
        </p:nvSpPr>
        <p:spPr>
          <a:xfrm>
            <a:off x="3187080" y="1195920"/>
            <a:ext cx="393480" cy="2031841"/>
          </a:xfrm>
          <a:custGeom>
            <a:rect b="b" l="l" r="r" t="t"/>
            <a:pathLst>
              <a:path extrusionOk="0" h="1227" w="236">
                <a:moveTo>
                  <a:pt x="27" y="1"/>
                </a:moveTo>
                <a:cubicBezTo>
                  <a:pt x="21" y="1"/>
                  <a:pt x="13" y="5"/>
                  <a:pt x="10" y="15"/>
                </a:cubicBezTo>
                <a:cubicBezTo>
                  <a:pt x="4" y="21"/>
                  <a:pt x="10" y="34"/>
                  <a:pt x="20" y="37"/>
                </a:cubicBezTo>
                <a:cubicBezTo>
                  <a:pt x="51" y="46"/>
                  <a:pt x="67" y="75"/>
                  <a:pt x="74" y="100"/>
                </a:cubicBezTo>
                <a:lnTo>
                  <a:pt x="74" y="479"/>
                </a:lnTo>
                <a:cubicBezTo>
                  <a:pt x="74" y="539"/>
                  <a:pt x="106" y="587"/>
                  <a:pt x="153" y="616"/>
                </a:cubicBezTo>
                <a:cubicBezTo>
                  <a:pt x="137" y="622"/>
                  <a:pt x="125" y="631"/>
                  <a:pt x="112" y="641"/>
                </a:cubicBezTo>
                <a:cubicBezTo>
                  <a:pt x="83" y="673"/>
                  <a:pt x="67" y="711"/>
                  <a:pt x="67" y="749"/>
                </a:cubicBezTo>
                <a:lnTo>
                  <a:pt x="67" y="1128"/>
                </a:lnTo>
                <a:cubicBezTo>
                  <a:pt x="64" y="1156"/>
                  <a:pt x="45" y="1182"/>
                  <a:pt x="17" y="1191"/>
                </a:cubicBezTo>
                <a:cubicBezTo>
                  <a:pt x="4" y="1194"/>
                  <a:pt x="1" y="1204"/>
                  <a:pt x="4" y="1213"/>
                </a:cubicBezTo>
                <a:cubicBezTo>
                  <a:pt x="10" y="1223"/>
                  <a:pt x="17" y="1226"/>
                  <a:pt x="26" y="1226"/>
                </a:cubicBezTo>
                <a:lnTo>
                  <a:pt x="29" y="1226"/>
                </a:lnTo>
                <a:cubicBezTo>
                  <a:pt x="74" y="1213"/>
                  <a:pt x="99" y="1175"/>
                  <a:pt x="106" y="1128"/>
                </a:cubicBezTo>
                <a:lnTo>
                  <a:pt x="106" y="749"/>
                </a:lnTo>
                <a:cubicBezTo>
                  <a:pt x="106" y="717"/>
                  <a:pt x="115" y="689"/>
                  <a:pt x="137" y="670"/>
                </a:cubicBezTo>
                <a:cubicBezTo>
                  <a:pt x="156" y="647"/>
                  <a:pt x="185" y="635"/>
                  <a:pt x="217" y="635"/>
                </a:cubicBezTo>
                <a:cubicBezTo>
                  <a:pt x="226" y="635"/>
                  <a:pt x="236" y="625"/>
                  <a:pt x="236" y="616"/>
                </a:cubicBezTo>
                <a:lnTo>
                  <a:pt x="236" y="606"/>
                </a:lnTo>
                <a:cubicBezTo>
                  <a:pt x="236" y="593"/>
                  <a:pt x="226" y="587"/>
                  <a:pt x="217" y="587"/>
                </a:cubicBezTo>
                <a:cubicBezTo>
                  <a:pt x="156" y="587"/>
                  <a:pt x="109" y="536"/>
                  <a:pt x="109" y="476"/>
                </a:cubicBezTo>
                <a:lnTo>
                  <a:pt x="109" y="97"/>
                </a:lnTo>
                <a:cubicBezTo>
                  <a:pt x="106" y="53"/>
                  <a:pt x="77" y="15"/>
                  <a:pt x="32" y="2"/>
                </a:cubicBezTo>
                <a:cubicBezTo>
                  <a:pt x="31" y="1"/>
                  <a:pt x="29" y="1"/>
                  <a:pt x="27" y="1"/>
                </a:cubicBezTo>
                <a:close/>
              </a:path>
            </a:pathLst>
          </a:cu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71"/>
          <p:cNvSpPr/>
          <p:nvPr/>
        </p:nvSpPr>
        <p:spPr>
          <a:xfrm>
            <a:off x="1669680" y="1124640"/>
            <a:ext cx="1418761" cy="107280"/>
          </a:xfrm>
          <a:custGeom>
            <a:rect b="b" l="l" r="r" t="t"/>
            <a:pathLst>
              <a:path extrusionOk="0" h="65" w="850">
                <a:moveTo>
                  <a:pt x="438" y="1"/>
                </a:moveTo>
                <a:cubicBezTo>
                  <a:pt x="251" y="1"/>
                  <a:pt x="95" y="16"/>
                  <a:pt x="16" y="26"/>
                </a:cubicBezTo>
                <a:cubicBezTo>
                  <a:pt x="7" y="29"/>
                  <a:pt x="0" y="39"/>
                  <a:pt x="0" y="48"/>
                </a:cubicBezTo>
                <a:cubicBezTo>
                  <a:pt x="0" y="59"/>
                  <a:pt x="9" y="65"/>
                  <a:pt x="17" y="65"/>
                </a:cubicBezTo>
                <a:cubicBezTo>
                  <a:pt x="19" y="65"/>
                  <a:pt x="21" y="65"/>
                  <a:pt x="23" y="64"/>
                </a:cubicBezTo>
                <a:cubicBezTo>
                  <a:pt x="99" y="54"/>
                  <a:pt x="249" y="42"/>
                  <a:pt x="431" y="42"/>
                </a:cubicBezTo>
                <a:cubicBezTo>
                  <a:pt x="554" y="42"/>
                  <a:pt x="691" y="47"/>
                  <a:pt x="830" y="64"/>
                </a:cubicBezTo>
                <a:cubicBezTo>
                  <a:pt x="840" y="64"/>
                  <a:pt x="846" y="58"/>
                  <a:pt x="846" y="48"/>
                </a:cubicBezTo>
                <a:cubicBezTo>
                  <a:pt x="849" y="39"/>
                  <a:pt x="843" y="26"/>
                  <a:pt x="830" y="26"/>
                </a:cubicBezTo>
                <a:cubicBezTo>
                  <a:pt x="694" y="7"/>
                  <a:pt x="560" y="1"/>
                  <a:pt x="438" y="1"/>
                </a:cubicBezTo>
                <a:close/>
              </a:path>
            </a:pathLst>
          </a:cu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71"/>
          <p:cNvSpPr/>
          <p:nvPr/>
        </p:nvSpPr>
        <p:spPr>
          <a:xfrm>
            <a:off x="1664640" y="3229920"/>
            <a:ext cx="1423800" cy="107280"/>
          </a:xfrm>
          <a:custGeom>
            <a:rect b="b" l="l" r="r" t="t"/>
            <a:pathLst>
              <a:path extrusionOk="0" h="65" w="853">
                <a:moveTo>
                  <a:pt x="22" y="1"/>
                </a:moveTo>
                <a:cubicBezTo>
                  <a:pt x="13" y="1"/>
                  <a:pt x="3" y="9"/>
                  <a:pt x="3" y="17"/>
                </a:cubicBezTo>
                <a:cubicBezTo>
                  <a:pt x="0" y="30"/>
                  <a:pt x="6" y="43"/>
                  <a:pt x="19" y="43"/>
                </a:cubicBezTo>
                <a:cubicBezTo>
                  <a:pt x="22" y="43"/>
                  <a:pt x="213" y="65"/>
                  <a:pt x="452" y="65"/>
                </a:cubicBezTo>
                <a:cubicBezTo>
                  <a:pt x="576" y="65"/>
                  <a:pt x="706" y="58"/>
                  <a:pt x="836" y="43"/>
                </a:cubicBezTo>
                <a:cubicBezTo>
                  <a:pt x="846" y="39"/>
                  <a:pt x="852" y="30"/>
                  <a:pt x="852" y="17"/>
                </a:cubicBezTo>
                <a:cubicBezTo>
                  <a:pt x="849" y="11"/>
                  <a:pt x="843" y="1"/>
                  <a:pt x="830" y="1"/>
                </a:cubicBezTo>
                <a:cubicBezTo>
                  <a:pt x="705" y="19"/>
                  <a:pt x="575" y="25"/>
                  <a:pt x="456" y="25"/>
                </a:cubicBezTo>
                <a:cubicBezTo>
                  <a:pt x="219" y="25"/>
                  <a:pt x="30" y="1"/>
                  <a:pt x="26" y="1"/>
                </a:cubicBezTo>
                <a:cubicBezTo>
                  <a:pt x="24" y="1"/>
                  <a:pt x="23" y="1"/>
                  <a:pt x="22" y="1"/>
                </a:cubicBezTo>
                <a:close/>
              </a:path>
            </a:pathLst>
          </a:cu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171"/>
          <p:cNvSpPr/>
          <p:nvPr/>
        </p:nvSpPr>
        <p:spPr>
          <a:xfrm>
            <a:off x="1664640" y="1323360"/>
            <a:ext cx="1423800" cy="107280"/>
          </a:xfrm>
          <a:custGeom>
            <a:rect b="b" l="l" r="r" t="t"/>
            <a:pathLst>
              <a:path extrusionOk="0" h="65" w="853">
                <a:moveTo>
                  <a:pt x="20" y="0"/>
                </a:moveTo>
                <a:cubicBezTo>
                  <a:pt x="12" y="0"/>
                  <a:pt x="3" y="7"/>
                  <a:pt x="3" y="17"/>
                </a:cubicBezTo>
                <a:cubicBezTo>
                  <a:pt x="0" y="27"/>
                  <a:pt x="6" y="39"/>
                  <a:pt x="19" y="39"/>
                </a:cubicBezTo>
                <a:cubicBezTo>
                  <a:pt x="22" y="39"/>
                  <a:pt x="213" y="65"/>
                  <a:pt x="452" y="65"/>
                </a:cubicBezTo>
                <a:cubicBezTo>
                  <a:pt x="576" y="65"/>
                  <a:pt x="706" y="55"/>
                  <a:pt x="836" y="39"/>
                </a:cubicBezTo>
                <a:cubicBezTo>
                  <a:pt x="846" y="36"/>
                  <a:pt x="852" y="27"/>
                  <a:pt x="852" y="17"/>
                </a:cubicBezTo>
                <a:cubicBezTo>
                  <a:pt x="849" y="8"/>
                  <a:pt x="843" y="1"/>
                  <a:pt x="830" y="1"/>
                </a:cubicBezTo>
                <a:cubicBezTo>
                  <a:pt x="705" y="18"/>
                  <a:pt x="575" y="24"/>
                  <a:pt x="456" y="24"/>
                </a:cubicBezTo>
                <a:cubicBezTo>
                  <a:pt x="219" y="24"/>
                  <a:pt x="30" y="1"/>
                  <a:pt x="26" y="1"/>
                </a:cubicBezTo>
                <a:cubicBezTo>
                  <a:pt x="24" y="1"/>
                  <a:pt x="22" y="0"/>
                  <a:pt x="20" y="0"/>
                </a:cubicBezTo>
                <a:close/>
              </a:path>
            </a:pathLst>
          </a:cu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71"/>
          <p:cNvSpPr txBox="1"/>
          <p:nvPr/>
        </p:nvSpPr>
        <p:spPr>
          <a:xfrm>
            <a:off x="5102280" y="22275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types enforced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72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different data types in SQL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72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Data Types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73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Data Types SQL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73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Boolean Types 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Character String Types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Datetime Types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Character Types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Binary Types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Date/Time Types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NULL Type 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Not a complete list - every SQL implementation has different types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47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Housekeeping rules and class </a:t>
            </a:r>
            <a:r>
              <a:rPr lang="en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philosophy</a:t>
            </a:r>
            <a:r>
              <a:rPr lang="en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47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Course Overview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74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different data Integrities in SQL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74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Data Integrities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75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Data Integrity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75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Entity Integrity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Domain Integrity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Referential Integrity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User-Defined Integrity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Not a complete list - every SQL implementation has different data integrities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76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Entity Integrity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76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Enforced by: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Indexes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UNIQUE command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PRIMARY KEY constraint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77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Referential Integrity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77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Enforced by: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FOREIGN KEY and CHECK constraint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CHECK constraint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PRIMARY KEY constraint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78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Domain Integrity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78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Makes sure data types are consistent in all of our columns.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Example: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Try and insert a “date” column into a date column.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Google Shape;915;p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1450"/>
            <a:ext cx="454342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575" y="2571739"/>
            <a:ext cx="4543425" cy="837661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179"/>
          <p:cNvSpPr txBox="1"/>
          <p:nvPr/>
        </p:nvSpPr>
        <p:spPr>
          <a:xfrm>
            <a:off x="5015067" y="981805"/>
            <a:ext cx="36573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Database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80"/>
          <p:cNvSpPr txBox="1"/>
          <p:nvPr/>
        </p:nvSpPr>
        <p:spPr>
          <a:xfrm>
            <a:off x="729350" y="667445"/>
            <a:ext cx="7920600" cy="19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4, ‘LG’, </a:t>
            </a:r>
            <a:endParaRPr sz="6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‘Middle of the year </a:t>
            </a:r>
            <a:r>
              <a:rPr lang="en" sz="6000">
                <a:solidFill>
                  <a:srgbClr val="12924F"/>
                </a:solidFill>
                <a:latin typeface="Barlow Light"/>
                <a:ea typeface="Barlow Light"/>
                <a:cs typeface="Barlow Light"/>
                <a:sym typeface="Barlow Light"/>
              </a:rPr>
              <a:t>2020</a:t>
            </a:r>
            <a:r>
              <a:rPr lang="en" sz="6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’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3" name="Google Shape;923;p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613" y="2813002"/>
            <a:ext cx="5972775" cy="14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81"/>
          <p:cNvSpPr txBox="1"/>
          <p:nvPr/>
        </p:nvSpPr>
        <p:spPr>
          <a:xfrm>
            <a:off x="5102280" y="15472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Varchar value into date column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81"/>
          <p:cNvSpPr txBox="1"/>
          <p:nvPr/>
        </p:nvSpPr>
        <p:spPr>
          <a:xfrm>
            <a:off x="5102280" y="22834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type error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181"/>
          <p:cNvSpPr txBox="1"/>
          <p:nvPr/>
        </p:nvSpPr>
        <p:spPr>
          <a:xfrm>
            <a:off x="5102280" y="30196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Domain Integrity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81"/>
          <p:cNvSpPr txBox="1"/>
          <p:nvPr/>
        </p:nvSpPr>
        <p:spPr>
          <a:xfrm>
            <a:off x="5102280" y="8110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Insert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2" name="Google Shape;932;p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5" y="1375750"/>
            <a:ext cx="4453125" cy="1049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50" y="3700775"/>
            <a:ext cx="6464425" cy="11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82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Class exercises</a:t>
            </a:r>
            <a:r>
              <a:rPr lang="en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82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Lab Session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83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Task 1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83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Gain access to the </a:t>
            </a:r>
            <a:r>
              <a:rPr lang="en" sz="1600" u="sng">
                <a:solidFill>
                  <a:schemeClr val="hlink"/>
                </a:solidFill>
                <a:latin typeface="Barlow Medium"/>
                <a:ea typeface="Barlow Medium"/>
                <a:cs typeface="Barlow Medium"/>
                <a:sym typeface="Barlow Medium"/>
                <a:hlinkClick r:id="rId3"/>
              </a:rPr>
              <a:t>MATH 290.2 Spring 2021</a:t>
            </a: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 Google Sheet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Make sure that your name is on the list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Under column passion populate it with your own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48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Course overview - What? Summary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48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Technical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SQL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Overview of the engine running SQL (DBMS/RDBMS)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Data Visualization using PowerBI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Data concepts, methodologies, and techniques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Basic Cloud concepts on AWS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Soft-skills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Communication and interview skills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Knowledge about current events and data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Data literacy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Develop intuition working with data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Project management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84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Task 2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84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Name the column to the left of passion called passin_link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Find a link that contains a csv file on the web related to your interest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85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Task 3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185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Add a column called last_updated_timestamp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Type in the date and time string when you first made an update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86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Task 4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86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Type in the date and time string when you first made an update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87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Task 5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187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Discuss how to handle multiple interests for a particular student.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88"/>
          <p:cNvSpPr txBox="1"/>
          <p:nvPr/>
        </p:nvSpPr>
        <p:spPr>
          <a:xfrm>
            <a:off x="1524960" y="1208880"/>
            <a:ext cx="60936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8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Thank you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188"/>
          <p:cNvSpPr txBox="1"/>
          <p:nvPr/>
        </p:nvSpPr>
        <p:spPr>
          <a:xfrm>
            <a:off x="1585800" y="2751480"/>
            <a:ext cx="5970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Questions?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88"/>
          <p:cNvSpPr txBox="1"/>
          <p:nvPr/>
        </p:nvSpPr>
        <p:spPr>
          <a:xfrm>
            <a:off x="1585800" y="4380840"/>
            <a:ext cx="5970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Balázs Zombory</a:t>
            </a:r>
            <a:r>
              <a:rPr b="0" i="0" lang="en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|</a:t>
            </a:r>
            <a:r>
              <a:rPr lang="en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Data Architect</a:t>
            </a:r>
            <a:r>
              <a:rPr b="0" i="0" lang="en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| </a:t>
            </a:r>
            <a:r>
              <a:rPr lang="en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MongoDB</a:t>
            </a:r>
            <a:r>
              <a:rPr b="0" i="0" lang="en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49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Course overview - What? Details 1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49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SQL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Brief history and context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Intermediate level syntax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Data concepts, methodologies, and techniques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DBMS/RDBMS/ORDBMS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Brief history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Concepts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Glimpse</a:t>
            </a: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under the hood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50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Course overview - What? Details 2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50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 Visualization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Brief history and context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Exciting examples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Project work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AWS and cloud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Brief history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Basic concepts and applications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Project work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51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Course overview - How - Summary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51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16 weeks on Thursdays starting at 4:30 PM.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110 minutes classes held on Zoom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Start Date: 02/04/2021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End Date: 05/20/2021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9-12 homework assignments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3-4 group projects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Active participation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52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Course overview - How - Details 1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52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Homework </a:t>
            </a: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Assignments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9-12 assignments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Upload it to GitHub by Thursday 4:30 PM the next week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First Assignment due: 02/11/2021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First assignment is solo exercise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Shouldn’t take longer than 6 hours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53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Course overview - How - Details 2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53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Coding Buddy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Pick a buddy no later than 2/11/2021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Mark your buddy in the class sheet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Second Assignment due: 02/18/2021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8-12 are couple exercises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You can decide to submit 1 or 2 solutions per couple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This will enable collaboration, and ensure productivity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