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4" r:id="rId4"/>
    <p:sldMasterId id="2147483745" r:id="rId5"/>
    <p:sldMasterId id="2147483746" r:id="rId6"/>
    <p:sldMasterId id="2147483747" r:id="rId7"/>
    <p:sldMasterId id="2147483748" r:id="rId8"/>
    <p:sldMasterId id="2147483749" r:id="rId9"/>
    <p:sldMasterId id="2147483750" r:id="rId10"/>
    <p:sldMasterId id="2147483751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</p:sldIdLst>
  <p:sldSz cy="5143500" cx="9144000"/>
  <p:notesSz cx="6858000" cy="9144000"/>
  <p:embeddedFontLst>
    <p:embeddedFont>
      <p:font typeface="Fira Mono"/>
      <p:regular r:id="rId59"/>
      <p:bold r:id="rId60"/>
    </p:embeddedFont>
    <p:embeddedFont>
      <p:font typeface="Barlow Medium"/>
      <p:regular r:id="rId61"/>
      <p:bold r:id="rId62"/>
      <p:italic r:id="rId63"/>
      <p:boldItalic r:id="rId64"/>
    </p:embeddedFont>
    <p:embeddedFont>
      <p:font typeface="Barlow Light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8759A9-4134-421C-9DA3-30144188302A}">
  <a:tblStyle styleId="{138759A9-4134-421C-9DA3-301441883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1" Type="http://schemas.openxmlformats.org/officeDocument/2006/relationships/theme" Target="theme/theme9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9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62" Type="http://schemas.openxmlformats.org/officeDocument/2006/relationships/font" Target="fonts/BarlowMedium-bold.fntdata"/><Relationship Id="rId61" Type="http://schemas.openxmlformats.org/officeDocument/2006/relationships/font" Target="fonts/BarlowMedium-regular.fntdata"/><Relationship Id="rId20" Type="http://schemas.openxmlformats.org/officeDocument/2006/relationships/slide" Target="slides/slide8.xml"/><Relationship Id="rId64" Type="http://schemas.openxmlformats.org/officeDocument/2006/relationships/font" Target="fonts/BarlowMedium-boldItalic.fntdata"/><Relationship Id="rId63" Type="http://schemas.openxmlformats.org/officeDocument/2006/relationships/font" Target="fonts/BarlowMedium-italic.fntdata"/><Relationship Id="rId22" Type="http://schemas.openxmlformats.org/officeDocument/2006/relationships/slide" Target="slides/slide10.xml"/><Relationship Id="rId66" Type="http://schemas.openxmlformats.org/officeDocument/2006/relationships/font" Target="fonts/BarlowLight-bold.fntdata"/><Relationship Id="rId21" Type="http://schemas.openxmlformats.org/officeDocument/2006/relationships/slide" Target="slides/slide9.xml"/><Relationship Id="rId65" Type="http://schemas.openxmlformats.org/officeDocument/2006/relationships/font" Target="fonts/BarlowLight-regular.fntdata"/><Relationship Id="rId24" Type="http://schemas.openxmlformats.org/officeDocument/2006/relationships/slide" Target="slides/slide12.xml"/><Relationship Id="rId68" Type="http://schemas.openxmlformats.org/officeDocument/2006/relationships/font" Target="fonts/BarlowLight-boldItalic.fntdata"/><Relationship Id="rId23" Type="http://schemas.openxmlformats.org/officeDocument/2006/relationships/slide" Target="slides/slide11.xml"/><Relationship Id="rId67" Type="http://schemas.openxmlformats.org/officeDocument/2006/relationships/font" Target="fonts/BarlowLight-italic.fntdata"/><Relationship Id="rId60" Type="http://schemas.openxmlformats.org/officeDocument/2006/relationships/font" Target="fonts/FiraMono-bold.fntdata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slide" Target="slides/slide39.xml"/><Relationship Id="rId50" Type="http://schemas.openxmlformats.org/officeDocument/2006/relationships/slide" Target="slides/slide38.xml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43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2.xml"/><Relationship Id="rId13" Type="http://schemas.openxmlformats.org/officeDocument/2006/relationships/slide" Target="slides/slide1.xml"/><Relationship Id="rId57" Type="http://schemas.openxmlformats.org/officeDocument/2006/relationships/slide" Target="slides/slide45.xml"/><Relationship Id="rId12" Type="http://schemas.openxmlformats.org/officeDocument/2006/relationships/notesMaster" Target="notesMasters/notesMaster1.xml"/><Relationship Id="rId56" Type="http://schemas.openxmlformats.org/officeDocument/2006/relationships/slide" Target="slides/slide44.xml"/><Relationship Id="rId15" Type="http://schemas.openxmlformats.org/officeDocument/2006/relationships/slide" Target="slides/slide3.xml"/><Relationship Id="rId59" Type="http://schemas.openxmlformats.org/officeDocument/2006/relationships/font" Target="fonts/FiraMono-regular.fntdata"/><Relationship Id="rId14" Type="http://schemas.openxmlformats.org/officeDocument/2006/relationships/slide" Target="slides/slide2.xml"/><Relationship Id="rId58" Type="http://schemas.openxmlformats.org/officeDocument/2006/relationships/slide" Target="slides/slide4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a65e05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ba65e059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dc2cb2f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bdc2cb2fce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dc2cb2fc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bdc2cb2fc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ba65e05931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ba65e05931_0_1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a65e05931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ba65e05931_0_1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a65e05931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ba65e05931_0_1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ba65e05931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ba65e05931_0_14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ba65e05931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ba65e05931_0_1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ba65e05931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ba65e05931_0_14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ba65e05931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ba65e05931_0_14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ba65e05931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ba65e05931_0_15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a65e0593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ba65e0593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a65e05931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ba65e05931_0_15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ba65e05931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gba65e05931_0_15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a65e05931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ba65e05931_0_15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ba65e05931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ba65e05931_0_15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ba65e05931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ba65e05931_0_15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ba65e05931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ba65e05931_0_15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a65e05931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gba65e05931_0_15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ba65e05931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gba65e05931_0_16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ba65e05931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gba65e05931_0_16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ba65e05931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gba65e05931_0_16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a65e0593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ba65e05931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ba65e05931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ba65e05931_0_16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ba65e05931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ba65e05931_0_16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ba65e05931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gba65e05931_0_17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ba65e05931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gba65e05931_0_17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ba65e05931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ba65e05931_0_17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ba65e05931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gba65e05931_0_17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ba65e05931_0_1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ba65e05931_0_17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ba65e05931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gba65e05931_0_17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a65e05931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ba65e05931_0_17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bdc2cb2f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gbdc2cb2fc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a65e05931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ba65e05931_0_6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bdc2cb2f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gbdc2cb2fc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bdc2cb2f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bdc2cb2fc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bdc2cb2f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gbdc2cb2fc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bdc2cb2f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gbdc2cb2fce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ba65e05931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gba65e05931_0_20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ba65e05931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gba65e05931_0_20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ba65e05931_0_2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gba65e05931_0_2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a65e0593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ba65e05931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dc966e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bdc966e6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a6ffcd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ba6ffcd2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dc966e6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bdc966e64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dc2cb2f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bdc2cb2fc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8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9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0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0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2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2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2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2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2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8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2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7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4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5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7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7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7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8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8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8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8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8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8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81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82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3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5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8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86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6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8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7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8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88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89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89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9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9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9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90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91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91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91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91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91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91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94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9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96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96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8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99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99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99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0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0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00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0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0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01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02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02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0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03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10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03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0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104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04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04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04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04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04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9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24960" y="1208880"/>
            <a:ext cx="6093720" cy="13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1120" y="331200"/>
            <a:ext cx="1479960" cy="3999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614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/>
          <p:nvPr/>
        </p:nvSpPr>
        <p:spPr>
          <a:xfrm>
            <a:off x="-22680" y="0"/>
            <a:ext cx="2850000" cy="5143200"/>
          </a:xfrm>
          <a:prstGeom prst="rect">
            <a:avLst/>
          </a:prstGeom>
          <a:solidFill>
            <a:srgbClr val="21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924840" y="310572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23400" y="2002320"/>
            <a:ext cx="2758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0"/>
          <p:cNvSpPr/>
          <p:nvPr/>
        </p:nvSpPr>
        <p:spPr>
          <a:xfrm>
            <a:off x="-22680" y="0"/>
            <a:ext cx="2850000" cy="5143200"/>
          </a:xfrm>
          <a:prstGeom prst="rect">
            <a:avLst/>
          </a:prstGeom>
          <a:solidFill>
            <a:srgbClr val="21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0"/>
          <p:cNvSpPr/>
          <p:nvPr/>
        </p:nvSpPr>
        <p:spPr>
          <a:xfrm>
            <a:off x="23400" y="2001960"/>
            <a:ext cx="2758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Agenda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/>
          <p:nvPr/>
        </p:nvSpPr>
        <p:spPr>
          <a:xfrm>
            <a:off x="924840" y="310572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Google Shape;171;p4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3"/>
          <p:cNvSpPr/>
          <p:nvPr/>
        </p:nvSpPr>
        <p:spPr>
          <a:xfrm rot="10800000">
            <a:off x="4571622" y="682560"/>
            <a:ext cx="378" cy="3778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5F6F7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223" name="Google Shape;22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Google Shape;225;p5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6"/>
          <p:cNvSpPr/>
          <p:nvPr/>
        </p:nvSpPr>
        <p:spPr>
          <a:xfrm>
            <a:off x="619920" y="98064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6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79"/>
          <p:cNvSpPr txBox="1"/>
          <p:nvPr>
            <p:ph type="title"/>
          </p:nvPr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1" name="Google Shape;331;p79"/>
          <p:cNvSpPr/>
          <p:nvPr/>
        </p:nvSpPr>
        <p:spPr>
          <a:xfrm>
            <a:off x="4093920" y="252756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7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2"/>
          <p:cNvSpPr/>
          <p:nvPr/>
        </p:nvSpPr>
        <p:spPr>
          <a:xfrm>
            <a:off x="619920" y="98064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9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9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7" name="Google Shape;387;p92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A5vhwl1P7o_4V3op2ftebrEgdhWS7tPK-CMaZc9usTc/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google.com/spreadsheets/d/1LLqB1QfB3C2T-9NvEWToYVPXtMA7MMOcWm56F2SVaCo/edit?usp=sharing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cTduVN-MqKQnQ6DTwRQYigieR1N7aov7YIvcbDXLXQ0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5"/>
          <p:cNvSpPr txBox="1"/>
          <p:nvPr/>
        </p:nvSpPr>
        <p:spPr>
          <a:xfrm>
            <a:off x="1524960" y="1208880"/>
            <a:ext cx="6093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SQL, RDBMS &amp; Data Viz</a:t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AFBFC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41" name="Google Shape;441;p105"/>
          <p:cNvPicPr preferRelativeResize="0"/>
          <p:nvPr/>
        </p:nvPicPr>
        <p:blipFill rotWithShape="1">
          <a:blip r:embed="rId3">
            <a:alphaModFix/>
          </a:blip>
          <a:srcRect b="39" l="0" r="0" t="49"/>
          <a:stretch/>
        </p:blipFill>
        <p:spPr>
          <a:xfrm>
            <a:off x="4189320" y="3513600"/>
            <a:ext cx="765300" cy="764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2" name="Google Shape;442;p105"/>
          <p:cNvSpPr txBox="1"/>
          <p:nvPr/>
        </p:nvSpPr>
        <p:spPr>
          <a:xfrm>
            <a:off x="1586700" y="441839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Balázs Zombory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Data Architect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MongoDB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05"/>
          <p:cNvSpPr txBox="1"/>
          <p:nvPr/>
        </p:nvSpPr>
        <p:spPr>
          <a:xfrm>
            <a:off x="1586700" y="2198875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An introduction to SQL, Relational Database Management Systems and Data Visualization.</a:t>
            </a:r>
            <a:endParaRPr sz="2000">
              <a:solidFill>
                <a:srgbClr val="FAFBFC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MATH 290.2 - Lecture 3</a:t>
            </a:r>
            <a:endParaRPr sz="2000">
              <a:solidFill>
                <a:srgbClr val="FAFBFC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4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Error 2 - </a:t>
            </a: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permission denied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9" name="Google Shape;539;p114"/>
          <p:cNvSpPr txBox="1"/>
          <p:nvPr/>
        </p:nvSpPr>
        <p:spPr>
          <a:xfrm>
            <a:off x="370825" y="1531775"/>
            <a:ext cx="7707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</a:t>
            </a: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ouldn’t open the file for reading: permission denied. Hint: COPY FROM instructs the postgresql server process to read a file. You may want a client-side facility such as psql’s \copy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Discussion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15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Error 3 - Relation already exists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45" name="Google Shape;545;p115"/>
          <p:cNvPicPr preferRelativeResize="0"/>
          <p:nvPr/>
        </p:nvPicPr>
        <p:blipFill rotWithShape="1">
          <a:blip r:embed="rId3">
            <a:alphaModFix/>
          </a:blip>
          <a:srcRect b="11417" l="29942" r="19642" t="12519"/>
          <a:stretch/>
        </p:blipFill>
        <p:spPr>
          <a:xfrm>
            <a:off x="1741400" y="871775"/>
            <a:ext cx="4893575" cy="41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6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An introduction to some tuple operators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6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Relational Algebra, a Primer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1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Relational Algebra is...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17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 procedural query language that: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1) takes a relation as input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2) applies relational algebra operator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3) outputs another relation 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Relation is like a table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Tuple is like a row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Attribute is like a column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18"/>
          <p:cNvSpPr txBox="1"/>
          <p:nvPr/>
        </p:nvSpPr>
        <p:spPr>
          <a:xfrm>
            <a:off x="5102280" y="15472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Selection (σ)</a:t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63" name="Google Shape;563;p118"/>
          <p:cNvSpPr txBox="1"/>
          <p:nvPr/>
        </p:nvSpPr>
        <p:spPr>
          <a:xfrm>
            <a:off x="5102280" y="22834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Union (U)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18"/>
          <p:cNvSpPr txBox="1"/>
          <p:nvPr/>
        </p:nvSpPr>
        <p:spPr>
          <a:xfrm>
            <a:off x="5102280" y="30196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Set Difference (-)</a:t>
            </a:r>
            <a:r>
              <a:rPr b="0" i="0" lang="en-US" sz="2000" u="none" cap="none" strike="noStrike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18"/>
          <p:cNvSpPr txBox="1"/>
          <p:nvPr/>
        </p:nvSpPr>
        <p:spPr>
          <a:xfrm>
            <a:off x="5102280" y="37558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Cross Product(X)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18"/>
          <p:cNvSpPr txBox="1"/>
          <p:nvPr/>
        </p:nvSpPr>
        <p:spPr>
          <a:xfrm>
            <a:off x="5102280" y="8110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Projection (π)</a:t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67" name="Google Shape;567;p118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568" name="Google Shape;568;p118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69" name="Google Shape;569;p118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70" name="Google Shape;570;p118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1" name="Google Shape;571;p118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2" name="Google Shape;572;p118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3" name="Google Shape;573;p118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74" name="Google Shape;574;p118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5" name="Google Shape;575;p118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76" name="Google Shape;576;p118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7" name="Google Shape;577;p118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8" name="Google Shape;578;p118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9" name="Google Shape;579;p118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80" name="Google Shape;580;p118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81" name="Google Shape;581;p118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82" name="Google Shape;582;p118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83" name="Google Shape;583;p118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84" name="Google Shape;584;p118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85" name="Google Shape;585;p118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8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8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8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8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8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8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8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8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8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8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8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97" name="Google Shape;597;p118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98" name="Google Shape;598;p118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99" name="Google Shape;599;p118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8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8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8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8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8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8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8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8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8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8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8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8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8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8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8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8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8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8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8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8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8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8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8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8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8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8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8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8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8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8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8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8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8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8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8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8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8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8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8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8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8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8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8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8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8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8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8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8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8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8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8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8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8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8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8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8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8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8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8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8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8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8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8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8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8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8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8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8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8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8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8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8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8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8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8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8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8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8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8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8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8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8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8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8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8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8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18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18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8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9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Projection (π)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19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Used to project required attributes from a relation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Removes duplicate values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π(BC)?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695" name="Google Shape;695;p119"/>
          <p:cNvGraphicFramePr/>
          <p:nvPr/>
        </p:nvGraphicFramePr>
        <p:xfrm>
          <a:off x="570600" y="20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{138759A9-4134-421C-9DA3-30144188302A}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20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π(BC)?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20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Used to project required attributes from a relation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Removes duplicate values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702" name="Google Shape;702;p120"/>
          <p:cNvGraphicFramePr/>
          <p:nvPr/>
        </p:nvGraphicFramePr>
        <p:xfrm>
          <a:off x="570600" y="20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{138759A9-4134-421C-9DA3-30144188302A}</a:tableStyleId>
              </a:tblPr>
              <a:tblGrid>
                <a:gridCol w="2413000"/>
                <a:gridCol w="24130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21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Selection (σ)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21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Used to select required tuples from a relation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Using the same relation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σ(C&gt;3)R ?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709" name="Google Shape;709;p121"/>
          <p:cNvGraphicFramePr/>
          <p:nvPr/>
        </p:nvGraphicFramePr>
        <p:xfrm>
          <a:off x="570600" y="20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{138759A9-4134-421C-9DA3-30144188302A}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22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σ(C&gt;3)R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22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Used to select required tuples from a relation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Is this right?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716" name="Google Shape;716;p122"/>
          <p:cNvGraphicFramePr/>
          <p:nvPr/>
        </p:nvGraphicFramePr>
        <p:xfrm>
          <a:off x="570600" y="20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{138759A9-4134-421C-9DA3-30144188302A}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3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π(σ(C&gt;3)R)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23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Used to select required tuples from a relation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Will it actually show?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723" name="Google Shape;723;p123"/>
          <p:cNvGraphicFramePr/>
          <p:nvPr/>
        </p:nvGraphicFramePr>
        <p:xfrm>
          <a:off x="570600" y="20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{138759A9-4134-421C-9DA3-30144188302A}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6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Everybody deserves 10 minutes of fame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06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Coding Interview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4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Union (U)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24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Same as in set theory: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Attributes needs to be the same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Results are relations and sets at the same time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UNION command (2 select statements)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30" name="Google Shape;730;p124"/>
          <p:cNvGrpSpPr/>
          <p:nvPr/>
        </p:nvGrpSpPr>
        <p:grpSpPr>
          <a:xfrm>
            <a:off x="5568365" y="1720244"/>
            <a:ext cx="2555603" cy="1716094"/>
            <a:chOff x="5096520" y="2201400"/>
            <a:chExt cx="712800" cy="447832"/>
          </a:xfrm>
        </p:grpSpPr>
        <p:sp>
          <p:nvSpPr>
            <p:cNvPr id="731" name="Google Shape;731;p124"/>
            <p:cNvSpPr/>
            <p:nvPr/>
          </p:nvSpPr>
          <p:spPr>
            <a:xfrm>
              <a:off x="5096520" y="2201400"/>
              <a:ext cx="712800" cy="447832"/>
            </a:xfrm>
            <a:custGeom>
              <a:rect b="b" l="l" r="r" t="t"/>
              <a:pathLst>
                <a:path extrusionOk="0" h="8021" w="12950">
                  <a:moveTo>
                    <a:pt x="8957" y="385"/>
                  </a:moveTo>
                  <a:cubicBezTo>
                    <a:pt x="10945" y="385"/>
                    <a:pt x="12549" y="2006"/>
                    <a:pt x="12549" y="3977"/>
                  </a:cubicBezTo>
                  <a:cubicBezTo>
                    <a:pt x="12549" y="5966"/>
                    <a:pt x="10945" y="7570"/>
                    <a:pt x="8957" y="7570"/>
                  </a:cubicBezTo>
                  <a:cubicBezTo>
                    <a:pt x="8104" y="7570"/>
                    <a:pt x="7269" y="7286"/>
                    <a:pt x="6617" y="6717"/>
                  </a:cubicBezTo>
                  <a:cubicBezTo>
                    <a:pt x="6584" y="6701"/>
                    <a:pt x="6517" y="6684"/>
                    <a:pt x="6467" y="6684"/>
                  </a:cubicBezTo>
                  <a:cubicBezTo>
                    <a:pt x="6434" y="6684"/>
                    <a:pt x="6367" y="6701"/>
                    <a:pt x="6350" y="6717"/>
                  </a:cubicBezTo>
                  <a:cubicBezTo>
                    <a:pt x="5698" y="7269"/>
                    <a:pt x="4863" y="7570"/>
                    <a:pt x="4011" y="7570"/>
                  </a:cubicBezTo>
                  <a:cubicBezTo>
                    <a:pt x="2022" y="7570"/>
                    <a:pt x="418" y="5966"/>
                    <a:pt x="418" y="3977"/>
                  </a:cubicBezTo>
                  <a:cubicBezTo>
                    <a:pt x="418" y="2006"/>
                    <a:pt x="2022" y="385"/>
                    <a:pt x="4011" y="385"/>
                  </a:cubicBezTo>
                  <a:cubicBezTo>
                    <a:pt x="4863" y="385"/>
                    <a:pt x="5698" y="686"/>
                    <a:pt x="6350" y="1254"/>
                  </a:cubicBezTo>
                  <a:cubicBezTo>
                    <a:pt x="6392" y="1279"/>
                    <a:pt x="6438" y="1291"/>
                    <a:pt x="6484" y="1291"/>
                  </a:cubicBezTo>
                  <a:cubicBezTo>
                    <a:pt x="6530" y="1291"/>
                    <a:pt x="6576" y="1279"/>
                    <a:pt x="6617" y="1254"/>
                  </a:cubicBezTo>
                  <a:cubicBezTo>
                    <a:pt x="7269" y="702"/>
                    <a:pt x="8104" y="385"/>
                    <a:pt x="8957" y="385"/>
                  </a:cubicBezTo>
                  <a:close/>
                  <a:moveTo>
                    <a:pt x="4011" y="1"/>
                  </a:moveTo>
                  <a:cubicBezTo>
                    <a:pt x="1789" y="1"/>
                    <a:pt x="1" y="1788"/>
                    <a:pt x="1" y="4011"/>
                  </a:cubicBezTo>
                  <a:cubicBezTo>
                    <a:pt x="1" y="6216"/>
                    <a:pt x="1789" y="8021"/>
                    <a:pt x="4011" y="8021"/>
                  </a:cubicBezTo>
                  <a:cubicBezTo>
                    <a:pt x="4913" y="8021"/>
                    <a:pt x="5765" y="7703"/>
                    <a:pt x="6467" y="7152"/>
                  </a:cubicBezTo>
                  <a:cubicBezTo>
                    <a:pt x="7169" y="7720"/>
                    <a:pt x="8038" y="8021"/>
                    <a:pt x="8940" y="8021"/>
                  </a:cubicBezTo>
                  <a:cubicBezTo>
                    <a:pt x="11145" y="8021"/>
                    <a:pt x="12950" y="6216"/>
                    <a:pt x="12950" y="4011"/>
                  </a:cubicBezTo>
                  <a:cubicBezTo>
                    <a:pt x="12950" y="1788"/>
                    <a:pt x="11145" y="1"/>
                    <a:pt x="8940" y="1"/>
                  </a:cubicBezTo>
                  <a:cubicBezTo>
                    <a:pt x="8038" y="1"/>
                    <a:pt x="7185" y="301"/>
                    <a:pt x="6467" y="853"/>
                  </a:cubicBezTo>
                  <a:cubicBezTo>
                    <a:pt x="5782" y="285"/>
                    <a:pt x="4913" y="1"/>
                    <a:pt x="4011" y="1"/>
                  </a:cubicBezTo>
                  <a:close/>
                </a:path>
              </a:pathLst>
            </a:custGeom>
            <a:solidFill>
              <a:srgbClr val="14A8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24"/>
            <p:cNvSpPr/>
            <p:nvPr/>
          </p:nvSpPr>
          <p:spPr>
            <a:xfrm>
              <a:off x="5367960" y="2251800"/>
              <a:ext cx="168123" cy="346317"/>
            </a:xfrm>
            <a:custGeom>
              <a:rect b="b" l="l" r="r" t="t"/>
              <a:pathLst>
                <a:path extrusionOk="0" h="6200" w="3059">
                  <a:moveTo>
                    <a:pt x="1538" y="519"/>
                  </a:moveTo>
                  <a:cubicBezTo>
                    <a:pt x="2256" y="1187"/>
                    <a:pt x="2674" y="2123"/>
                    <a:pt x="2674" y="3109"/>
                  </a:cubicBezTo>
                  <a:cubicBezTo>
                    <a:pt x="2674" y="4078"/>
                    <a:pt x="2256" y="5030"/>
                    <a:pt x="1538" y="5682"/>
                  </a:cubicBezTo>
                  <a:cubicBezTo>
                    <a:pt x="819" y="5030"/>
                    <a:pt x="418" y="4078"/>
                    <a:pt x="418" y="3109"/>
                  </a:cubicBezTo>
                  <a:cubicBezTo>
                    <a:pt x="418" y="2123"/>
                    <a:pt x="836" y="1187"/>
                    <a:pt x="1538" y="519"/>
                  </a:cubicBezTo>
                  <a:close/>
                  <a:moveTo>
                    <a:pt x="1530" y="1"/>
                  </a:moveTo>
                  <a:cubicBezTo>
                    <a:pt x="1479" y="1"/>
                    <a:pt x="1429" y="18"/>
                    <a:pt x="1388" y="51"/>
                  </a:cubicBezTo>
                  <a:cubicBezTo>
                    <a:pt x="502" y="820"/>
                    <a:pt x="1" y="1922"/>
                    <a:pt x="1" y="3109"/>
                  </a:cubicBezTo>
                  <a:cubicBezTo>
                    <a:pt x="1" y="4278"/>
                    <a:pt x="502" y="5381"/>
                    <a:pt x="1388" y="6150"/>
                  </a:cubicBezTo>
                  <a:cubicBezTo>
                    <a:pt x="1438" y="6166"/>
                    <a:pt x="1505" y="6200"/>
                    <a:pt x="1538" y="6200"/>
                  </a:cubicBezTo>
                  <a:cubicBezTo>
                    <a:pt x="1588" y="6200"/>
                    <a:pt x="1655" y="6166"/>
                    <a:pt x="1672" y="6150"/>
                  </a:cubicBezTo>
                  <a:cubicBezTo>
                    <a:pt x="2574" y="5381"/>
                    <a:pt x="3058" y="4278"/>
                    <a:pt x="3058" y="3109"/>
                  </a:cubicBezTo>
                  <a:cubicBezTo>
                    <a:pt x="3058" y="1922"/>
                    <a:pt x="2557" y="820"/>
                    <a:pt x="1672" y="51"/>
                  </a:cubicBezTo>
                  <a:cubicBezTo>
                    <a:pt x="1630" y="18"/>
                    <a:pt x="1580" y="1"/>
                    <a:pt x="1530" y="1"/>
                  </a:cubicBezTo>
                  <a:close/>
                </a:path>
              </a:pathLst>
            </a:custGeom>
            <a:solidFill>
              <a:srgbClr val="12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5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Set Difference (-)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38" name="Google Shape;738;p125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Same as in set theory: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both relations should have the same set of attributes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EXCEPT operator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2 SELECT statements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26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Cross Product(X)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26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Enforced by: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Returns all attributes of A followed by each attribute of A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the , operator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SELECT * FROM TABLE_A, TABLE_B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A X B?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27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751" name="Google Shape;751;p127"/>
          <p:cNvGraphicFramePr/>
          <p:nvPr/>
        </p:nvGraphicFramePr>
        <p:xfrm>
          <a:off x="570600" y="13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{138759A9-4134-421C-9DA3-30144188302A}</a:tableStyleId>
              </a:tblPr>
              <a:tblGrid>
                <a:gridCol w="1206625"/>
                <a:gridCol w="1206625"/>
                <a:gridCol w="1206625"/>
              </a:tblGrid>
              <a:tr h="422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2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music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math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2" name="Google Shape;752;p127"/>
          <p:cNvGraphicFramePr/>
          <p:nvPr/>
        </p:nvGraphicFramePr>
        <p:xfrm>
          <a:off x="4697150" y="13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{138759A9-4134-421C-9DA3-30144188302A}</a:tableStyleId>
              </a:tblPr>
              <a:tblGrid>
                <a:gridCol w="1206625"/>
                <a:gridCol w="1206625"/>
              </a:tblGrid>
              <a:tr h="422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2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Course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RDBMS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Calculus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8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is A X B?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28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759" name="Google Shape;759;p128"/>
          <p:cNvGraphicFramePr/>
          <p:nvPr/>
        </p:nvGraphicFramePr>
        <p:xfrm>
          <a:off x="570600" y="114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{138759A9-4134-421C-9DA3-30144188302A}</a:tableStyleId>
              </a:tblPr>
              <a:tblGrid>
                <a:gridCol w="952650"/>
                <a:gridCol w="952650"/>
                <a:gridCol w="952650"/>
                <a:gridCol w="952650"/>
                <a:gridCol w="1156825"/>
              </a:tblGrid>
              <a:tr h="42267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AXB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Course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music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RDBMS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0" name="Google Shape;760;p128"/>
          <p:cNvGraphicFramePr/>
          <p:nvPr/>
        </p:nvGraphicFramePr>
        <p:xfrm>
          <a:off x="6285325" y="30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{138759A9-4134-421C-9DA3-30144188302A}</a:tableStyleId>
              </a:tblPr>
              <a:tblGrid>
                <a:gridCol w="1206625"/>
                <a:gridCol w="1206625"/>
              </a:tblGrid>
              <a:tr h="422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2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Course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RDBMS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Calculus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9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When and how should you use them?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29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SQL Constraints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0"/>
          <p:cNvSpPr txBox="1"/>
          <p:nvPr/>
        </p:nvSpPr>
        <p:spPr>
          <a:xfrm>
            <a:off x="5102280" y="129700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UNIQUE</a:t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72" name="Google Shape;772;p130"/>
          <p:cNvSpPr txBox="1"/>
          <p:nvPr/>
        </p:nvSpPr>
        <p:spPr>
          <a:xfrm>
            <a:off x="5102280" y="17829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PRIMARY KEY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30"/>
          <p:cNvSpPr txBox="1"/>
          <p:nvPr/>
        </p:nvSpPr>
        <p:spPr>
          <a:xfrm>
            <a:off x="5102280" y="22834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FOREIGN KEY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30"/>
          <p:cNvSpPr txBox="1"/>
          <p:nvPr/>
        </p:nvSpPr>
        <p:spPr>
          <a:xfrm>
            <a:off x="5102280" y="27840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CHECK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30"/>
          <p:cNvSpPr txBox="1"/>
          <p:nvPr/>
        </p:nvSpPr>
        <p:spPr>
          <a:xfrm>
            <a:off x="5102280" y="8110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NOT NULL</a:t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776" name="Google Shape;776;p130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777" name="Google Shape;777;p130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8" name="Google Shape;778;p130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79" name="Google Shape;779;p130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80" name="Google Shape;780;p130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81" name="Google Shape;781;p130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82" name="Google Shape;782;p130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83" name="Google Shape;783;p130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84" name="Google Shape;784;p130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85" name="Google Shape;785;p130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86" name="Google Shape;786;p130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87" name="Google Shape;787;p130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88" name="Google Shape;788;p130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89" name="Google Shape;789;p130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90" name="Google Shape;790;p130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91" name="Google Shape;791;p130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92" name="Google Shape;792;p130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93" name="Google Shape;793;p130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94" name="Google Shape;794;p130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0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0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0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0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0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0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0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0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0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0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0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806" name="Google Shape;806;p130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807" name="Google Shape;807;p130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808" name="Google Shape;808;p130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0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0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0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0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0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0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0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0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30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30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30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30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30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30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30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30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30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30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30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30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30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30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0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0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30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30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30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30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30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30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30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30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30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30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30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30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30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30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30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30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30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30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30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30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30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30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30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30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30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30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30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30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30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30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30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30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30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30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30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30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30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30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30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30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30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30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30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30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30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30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0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0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0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0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0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0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0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0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0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30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30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0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0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30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30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30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30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30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0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130"/>
          <p:cNvSpPr txBox="1"/>
          <p:nvPr/>
        </p:nvSpPr>
        <p:spPr>
          <a:xfrm>
            <a:off x="5102280" y="326995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HOW TO DROP THEM?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31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NOT NULL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31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Enforces </a:t>
            </a: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that an attribute cannot have NULL value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By default a Primary Key cannot be NULL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Pair it with an attribute during schema definition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32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NOT NULL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32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create table students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(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id INT Primary KEY NOT NULL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l_name varchar NOT NULL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33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UNIQUE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33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Prevents two identical records in an attribute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use it wisely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put the UNIQUE command after the attribute definition in your relation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7"/>
          <p:cNvSpPr/>
          <p:nvPr/>
        </p:nvSpPr>
        <p:spPr>
          <a:xfrm>
            <a:off x="3453840" y="845660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07"/>
          <p:cNvSpPr txBox="1"/>
          <p:nvPr/>
        </p:nvSpPr>
        <p:spPr>
          <a:xfrm>
            <a:off x="4107600" y="8751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State the problem clearly.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7"/>
          <p:cNvSpPr txBox="1"/>
          <p:nvPr/>
        </p:nvSpPr>
        <p:spPr>
          <a:xfrm>
            <a:off x="23400" y="2002320"/>
            <a:ext cx="2758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Do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07"/>
          <p:cNvGrpSpPr/>
          <p:nvPr/>
        </p:nvGrpSpPr>
        <p:grpSpPr>
          <a:xfrm>
            <a:off x="3562560" y="955100"/>
            <a:ext cx="221399" cy="221039"/>
            <a:chOff x="3562560" y="2451600"/>
            <a:chExt cx="221399" cy="221039"/>
          </a:xfrm>
        </p:grpSpPr>
        <p:sp>
          <p:nvSpPr>
            <p:cNvPr id="458" name="Google Shape;458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07"/>
          <p:cNvSpPr/>
          <p:nvPr/>
        </p:nvSpPr>
        <p:spPr>
          <a:xfrm>
            <a:off x="3453840" y="150744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07"/>
          <p:cNvSpPr txBox="1"/>
          <p:nvPr/>
        </p:nvSpPr>
        <p:spPr>
          <a:xfrm>
            <a:off x="4107600" y="15369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State the assumptions you made.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107"/>
          <p:cNvGrpSpPr/>
          <p:nvPr/>
        </p:nvGrpSpPr>
        <p:grpSpPr>
          <a:xfrm>
            <a:off x="3562560" y="1616888"/>
            <a:ext cx="221399" cy="221039"/>
            <a:chOff x="3562560" y="2451600"/>
            <a:chExt cx="221399" cy="221039"/>
          </a:xfrm>
        </p:grpSpPr>
        <p:sp>
          <p:nvSpPr>
            <p:cNvPr id="463" name="Google Shape;463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107"/>
          <p:cNvSpPr/>
          <p:nvPr/>
        </p:nvSpPr>
        <p:spPr>
          <a:xfrm>
            <a:off x="3453840" y="216924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07"/>
          <p:cNvSpPr txBox="1"/>
          <p:nvPr/>
        </p:nvSpPr>
        <p:spPr>
          <a:xfrm>
            <a:off x="4107600" y="21987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State your tools and methods you picked.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107"/>
          <p:cNvGrpSpPr/>
          <p:nvPr/>
        </p:nvGrpSpPr>
        <p:grpSpPr>
          <a:xfrm>
            <a:off x="3562560" y="2278688"/>
            <a:ext cx="221399" cy="221039"/>
            <a:chOff x="3562560" y="2451600"/>
            <a:chExt cx="221399" cy="221039"/>
          </a:xfrm>
        </p:grpSpPr>
        <p:sp>
          <p:nvSpPr>
            <p:cNvPr id="468" name="Google Shape;468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107"/>
          <p:cNvSpPr/>
          <p:nvPr/>
        </p:nvSpPr>
        <p:spPr>
          <a:xfrm>
            <a:off x="3453840" y="2826460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07"/>
          <p:cNvSpPr txBox="1"/>
          <p:nvPr/>
        </p:nvSpPr>
        <p:spPr>
          <a:xfrm>
            <a:off x="4107600" y="28559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Explain how the code solves the problem.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107"/>
          <p:cNvGrpSpPr/>
          <p:nvPr/>
        </p:nvGrpSpPr>
        <p:grpSpPr>
          <a:xfrm>
            <a:off x="3562560" y="2935900"/>
            <a:ext cx="221399" cy="221039"/>
            <a:chOff x="3562560" y="2451600"/>
            <a:chExt cx="221399" cy="221039"/>
          </a:xfrm>
        </p:grpSpPr>
        <p:sp>
          <p:nvSpPr>
            <p:cNvPr id="473" name="Google Shape;473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07"/>
          <p:cNvSpPr/>
          <p:nvPr/>
        </p:nvSpPr>
        <p:spPr>
          <a:xfrm>
            <a:off x="3453840" y="343189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07"/>
          <p:cNvSpPr txBox="1"/>
          <p:nvPr/>
        </p:nvSpPr>
        <p:spPr>
          <a:xfrm>
            <a:off x="4107600" y="346141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Address potential blindspots.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107"/>
          <p:cNvGrpSpPr/>
          <p:nvPr/>
        </p:nvGrpSpPr>
        <p:grpSpPr>
          <a:xfrm>
            <a:off x="3562560" y="3541338"/>
            <a:ext cx="221399" cy="221039"/>
            <a:chOff x="3562560" y="2451600"/>
            <a:chExt cx="221399" cy="221039"/>
          </a:xfrm>
        </p:grpSpPr>
        <p:sp>
          <p:nvSpPr>
            <p:cNvPr id="478" name="Google Shape;478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107"/>
          <p:cNvSpPr/>
          <p:nvPr/>
        </p:nvSpPr>
        <p:spPr>
          <a:xfrm>
            <a:off x="3453840" y="403734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07"/>
          <p:cNvSpPr txBox="1"/>
          <p:nvPr/>
        </p:nvSpPr>
        <p:spPr>
          <a:xfrm>
            <a:off x="4107600" y="40668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Have fun with it.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107"/>
          <p:cNvGrpSpPr/>
          <p:nvPr/>
        </p:nvGrpSpPr>
        <p:grpSpPr>
          <a:xfrm>
            <a:off x="3562560" y="4146788"/>
            <a:ext cx="221399" cy="221039"/>
            <a:chOff x="3562560" y="2451600"/>
            <a:chExt cx="221399" cy="221039"/>
          </a:xfrm>
        </p:grpSpPr>
        <p:sp>
          <p:nvSpPr>
            <p:cNvPr id="483" name="Google Shape;483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34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UNIQUE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34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create table students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(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id INT Primary KEY NOT NULL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l_name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age int NOT NULL UNIQUE </a:t>
            </a:r>
            <a:r>
              <a:rPr lang="en-US" sz="1200">
                <a:solidFill>
                  <a:srgbClr val="FFD966"/>
                </a:solidFill>
                <a:latin typeface="Fira Mono"/>
                <a:ea typeface="Fira Mono"/>
                <a:cs typeface="Fira Mono"/>
                <a:sym typeface="Fira Mono"/>
              </a:rPr>
              <a:t>-- Does this make sense?</a:t>
            </a:r>
            <a:endParaRPr sz="1200">
              <a:solidFill>
                <a:srgbClr val="FFD9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35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PRIMARY KEY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35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Unique key that identifies each tuple (row) in the relation (table).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The column is going to be UNIQUE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You need Primary Keys in your data model to build relations between tables.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36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PRIMARY KEY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36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create table students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(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id INT PRIMARY KEY NOT NULL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l_name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age int NOT NULL</a:t>
            </a:r>
            <a:endParaRPr sz="1200">
              <a:solidFill>
                <a:srgbClr val="FFD9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3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FOREIGN KEY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37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In its most simple way a foreign key is a column in one table matches another column in another table.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Does not need to be UNIQUE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requires the existence of a PRIMARY KEY constraint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38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FOREIGN KEY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38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create table students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(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lang="en-US" sz="1200">
                <a:solidFill>
                  <a:srgbClr val="FFFF00"/>
                </a:solidFill>
                <a:latin typeface="Fira Mono"/>
                <a:ea typeface="Fira Mono"/>
                <a:cs typeface="Fira Mono"/>
                <a:sym typeface="Fira Mono"/>
              </a:rPr>
              <a:t>id INT PRIMARY KEY NOT NULL</a:t>
            </a:r>
            <a:r>
              <a:rPr b="0" i="0" lang="en-US" sz="1200" u="none" cap="none" strike="noStrike">
                <a:solidFill>
                  <a:srgbClr val="FFFF00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b="0" i="0" sz="1200" u="none" cap="none" strike="noStrike">
              <a:solidFill>
                <a:srgbClr val="FFFF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l_name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age int NOT NULL</a:t>
            </a:r>
            <a:endParaRPr sz="1200">
              <a:solidFill>
                <a:srgbClr val="FFD9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create table student_interests( 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id INT PRIMARY KEY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lang="en-US" sz="1200">
                <a:solidFill>
                  <a:srgbClr val="FFFF00"/>
                </a:solidFill>
                <a:latin typeface="Fira Mono"/>
                <a:ea typeface="Fira Mono"/>
                <a:cs typeface="Fira Mono"/>
                <a:sym typeface="Fira Mono"/>
              </a:rPr>
              <a:t>student_id INT references students(ID)</a:t>
            </a:r>
            <a:endParaRPr sz="1200">
              <a:solidFill>
                <a:srgbClr val="FFFF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interest varchar NOT NULL</a:t>
            </a:r>
            <a:endParaRPr sz="1200">
              <a:solidFill>
                <a:srgbClr val="FFD9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);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9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CHECK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39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Enforces a adherence to a condition defined in the schema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Applied to the column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column doesn’t need to be UNIQUE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40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CHECK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40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create table students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(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id INT PRIMARY KEY NOT NULL,</a:t>
            </a:r>
            <a:endParaRPr b="0" i="0" sz="1200" u="none" cap="none" strike="noStrike">
              <a:solidFill>
                <a:srgbClr val="FFFF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l_name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age int NOT NULL </a:t>
            </a:r>
            <a:r>
              <a:rPr lang="en-US" sz="1200">
                <a:solidFill>
                  <a:srgbClr val="FFFF00"/>
                </a:solidFill>
                <a:latin typeface="Fira Mono"/>
                <a:ea typeface="Fira Mono"/>
                <a:cs typeface="Fira Mono"/>
                <a:sym typeface="Fira Mono"/>
              </a:rPr>
              <a:t>CHECK (age&gt;0)</a:t>
            </a:r>
            <a:endParaRPr sz="1200">
              <a:solidFill>
                <a:srgbClr val="FFFF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41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DROP CONSTRAINTS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41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Enforced by: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Indexes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UNIQUE command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PRIMARY KEY constraint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42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DROP CONSTRAINTS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142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ALTER TABLE students DROP CONSTRAINT students_age_check;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(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id INT PRIMARY KEY NOT NULL,</a:t>
            </a:r>
            <a:endParaRPr b="0" i="0" sz="1200" u="none" cap="none" strike="noStrike">
              <a:solidFill>
                <a:srgbClr val="FFFF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l_name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age int NOT NULL </a:t>
            </a:r>
            <a:r>
              <a:rPr lang="en-US" sz="1200">
                <a:solidFill>
                  <a:srgbClr val="FFFF00"/>
                </a:solidFill>
                <a:latin typeface="Fira Mono"/>
                <a:ea typeface="Fira Mono"/>
                <a:cs typeface="Fira Mono"/>
                <a:sym typeface="Fira Mono"/>
              </a:rPr>
              <a:t>CHECK (age&gt;0) -- the check constraint will be removed </a:t>
            </a:r>
            <a:endParaRPr sz="1200">
              <a:solidFill>
                <a:srgbClr val="FFFF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43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43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Postgres Architecture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43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Introduction to client-server relationship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08"/>
          <p:cNvSpPr txBox="1"/>
          <p:nvPr/>
        </p:nvSpPr>
        <p:spPr>
          <a:xfrm>
            <a:off x="3954960" y="193691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SQL Constraints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08"/>
          <p:cNvSpPr txBox="1"/>
          <p:nvPr/>
        </p:nvSpPr>
        <p:spPr>
          <a:xfrm>
            <a:off x="3954960" y="1588805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Relational Algebra, a Primer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08"/>
          <p:cNvSpPr txBox="1"/>
          <p:nvPr/>
        </p:nvSpPr>
        <p:spPr>
          <a:xfrm>
            <a:off x="3954960" y="8992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Homework Review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08"/>
          <p:cNvSpPr txBox="1"/>
          <p:nvPr/>
        </p:nvSpPr>
        <p:spPr>
          <a:xfrm>
            <a:off x="3954960" y="3567555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Lab Work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8"/>
          <p:cNvSpPr txBox="1"/>
          <p:nvPr/>
        </p:nvSpPr>
        <p:spPr>
          <a:xfrm>
            <a:off x="3954950" y="2262299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Postgres </a:t>
            </a: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Architecture Review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8"/>
          <p:cNvSpPr txBox="1"/>
          <p:nvPr/>
        </p:nvSpPr>
        <p:spPr>
          <a:xfrm>
            <a:off x="3954960" y="25930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SQL Syntax Review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8"/>
          <p:cNvSpPr txBox="1"/>
          <p:nvPr/>
        </p:nvSpPr>
        <p:spPr>
          <a:xfrm>
            <a:off x="3954960" y="2929843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DDL vs DML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08"/>
          <p:cNvSpPr txBox="1"/>
          <p:nvPr/>
        </p:nvSpPr>
        <p:spPr>
          <a:xfrm>
            <a:off x="3954960" y="32774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PowerBI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08"/>
          <p:cNvSpPr txBox="1"/>
          <p:nvPr/>
        </p:nvSpPr>
        <p:spPr>
          <a:xfrm>
            <a:off x="3954960" y="124713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Knowledge Base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44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Client-Server relationship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3" name="Google Shape;983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50" y="898860"/>
            <a:ext cx="6712899" cy="402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45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Initialized a server locally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9" name="Google Shape;989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75" y="1644613"/>
            <a:ext cx="26289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013" y="1643050"/>
            <a:ext cx="49244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46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pgAdmin - Monitor the server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6" name="Google Shape;996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3360"/>
            <a:ext cx="8329508" cy="402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4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Postgres Architecture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2" name="Google Shape;1002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75" y="914985"/>
            <a:ext cx="6041610" cy="402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48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Class exercises.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48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Lab Session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49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Task 1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149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Gain access to the </a:t>
            </a:r>
            <a:r>
              <a:rPr lang="en-US" sz="1600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MATH 290.2 Spring 2021</a:t>
            </a: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 Google Sheet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Make sure that your name is on the list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Under column passion populate it with your own</a:t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50"/>
          <p:cNvSpPr txBox="1"/>
          <p:nvPr/>
        </p:nvSpPr>
        <p:spPr>
          <a:xfrm>
            <a:off x="1524960" y="1208880"/>
            <a:ext cx="6093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Thank you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50"/>
          <p:cNvSpPr txBox="1"/>
          <p:nvPr/>
        </p:nvSpPr>
        <p:spPr>
          <a:xfrm>
            <a:off x="1585800" y="275148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Questions?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50"/>
          <p:cNvSpPr txBox="1"/>
          <p:nvPr/>
        </p:nvSpPr>
        <p:spPr>
          <a:xfrm>
            <a:off x="1585800" y="438084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Balázs Zombory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Data Architect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MongoDB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9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An expected error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9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Homework Review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110"/>
          <p:cNvPicPr preferRelativeResize="0"/>
          <p:nvPr/>
        </p:nvPicPr>
        <p:blipFill rotWithShape="1">
          <a:blip r:embed="rId3">
            <a:alphaModFix/>
          </a:blip>
          <a:srcRect b="7323" l="0" r="0" t="7323"/>
          <a:stretch/>
        </p:blipFill>
        <p:spPr>
          <a:xfrm>
            <a:off x="0" y="-29880"/>
            <a:ext cx="9143640" cy="520308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10"/>
          <p:cNvSpPr/>
          <p:nvPr/>
        </p:nvSpPr>
        <p:spPr>
          <a:xfrm>
            <a:off x="1704600" y="-29880"/>
            <a:ext cx="2796000" cy="5203200"/>
          </a:xfrm>
          <a:prstGeom prst="rect">
            <a:avLst/>
          </a:prstGeom>
          <a:solidFill>
            <a:srgbClr val="21313C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10"/>
          <p:cNvSpPr txBox="1"/>
          <p:nvPr/>
        </p:nvSpPr>
        <p:spPr>
          <a:xfrm>
            <a:off x="1930675" y="320750"/>
            <a:ext cx="2115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Escalation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10"/>
          <p:cNvSpPr txBox="1"/>
          <p:nvPr/>
        </p:nvSpPr>
        <p:spPr>
          <a:xfrm>
            <a:off x="1940760" y="1870920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Try and solve it yourself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10"/>
          <p:cNvSpPr txBox="1"/>
          <p:nvPr/>
        </p:nvSpPr>
        <p:spPr>
          <a:xfrm>
            <a:off x="1940760" y="2607120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Ask Slack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10"/>
          <p:cNvSpPr txBox="1"/>
          <p:nvPr/>
        </p:nvSpPr>
        <p:spPr>
          <a:xfrm>
            <a:off x="1940760" y="3343320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Ask Google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10"/>
          <p:cNvSpPr txBox="1"/>
          <p:nvPr/>
        </p:nvSpPr>
        <p:spPr>
          <a:xfrm>
            <a:off x="1940760" y="4079520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Ask the Prof.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10"/>
          <p:cNvSpPr/>
          <p:nvPr/>
        </p:nvSpPr>
        <p:spPr>
          <a:xfrm>
            <a:off x="1978560" y="979920"/>
            <a:ext cx="955800" cy="546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1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Asking the Prof...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11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Make sure nobody asked this question on the channel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It isn’t easy to find on Google</a:t>
            </a: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Write your question up in a document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Explain clearly what you have done to resolve it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Include steps and screenshots (including the error message)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12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If the Prof helps...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12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You are required to: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1) Create a </a:t>
            </a:r>
            <a:r>
              <a:rPr lang="en-US" sz="20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Knowledge Base</a:t>
            </a: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Article 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2) Populate the </a:t>
            </a: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necessary</a:t>
            </a: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fields in the KB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3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Error 1 - File too large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13"/>
          <p:cNvSpPr txBox="1"/>
          <p:nvPr/>
        </p:nvSpPr>
        <p:spPr>
          <a:xfrm>
            <a:off x="370825" y="1531775"/>
            <a:ext cx="7707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SQL Error [XX000]: ERROR: could not stat file "C:\Users\User Name\Desktop\Spring2021\MA2902\2018_Yellow_Taxi_Trip_Data.csv": value too large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copy table_name from program 'cmd /c "type x:\path\to\file.csv"' delimineter ‘,’ CSV HEADER;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