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58"/>
  </p:normalViewPr>
  <p:slideViewPr>
    <p:cSldViewPr snapToGrid="0">
      <p:cViewPr varScale="1">
        <p:scale>
          <a:sx n="120" d="100"/>
          <a:sy n="120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281A-AE50-41E4-2545-C4075A6D3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DDBS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6A197B-02E5-D605-1F19-35CF7FBB2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A038-AFCD-BF32-FC12-179D7204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050" y="17093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DE" sz="6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63AB-4397-9B28-69E3-69917A00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21" y="1940011"/>
            <a:ext cx="5058383" cy="4510216"/>
          </a:xfrm>
        </p:spPr>
        <p:txBody>
          <a:bodyPr>
            <a:normAutofit lnSpcReduction="10000"/>
          </a:bodyPr>
          <a:lstStyle/>
          <a:p>
            <a:r>
              <a:rPr lang="en-DE" sz="3600" dirty="0"/>
              <a:t>Architecture </a:t>
            </a:r>
          </a:p>
          <a:p>
            <a:endParaRPr lang="en-DE" sz="3600" dirty="0"/>
          </a:p>
          <a:p>
            <a:endParaRPr lang="en-DE" sz="3600" dirty="0"/>
          </a:p>
          <a:p>
            <a:r>
              <a:rPr lang="en-DE" sz="3600" dirty="0"/>
              <a:t>Demo</a:t>
            </a:r>
          </a:p>
          <a:p>
            <a:endParaRPr lang="en-DE" sz="3600" dirty="0"/>
          </a:p>
          <a:p>
            <a:endParaRPr lang="en-DE" sz="3600" dirty="0"/>
          </a:p>
          <a:p>
            <a:r>
              <a:rPr lang="en-DE" sz="3600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B4773-CF35-F581-6AFC-457B5583A9D5}"/>
              </a:ext>
            </a:extLst>
          </p:cNvPr>
          <p:cNvSpPr txBox="1"/>
          <p:nvPr/>
        </p:nvSpPr>
        <p:spPr>
          <a:xfrm>
            <a:off x="10826885" y="51264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4B9C18-D9C2-005E-68A4-E9FF79D5BBB4}"/>
              </a:ext>
            </a:extLst>
          </p:cNvPr>
          <p:cNvCxnSpPr>
            <a:cxnSpLocks/>
          </p:cNvCxnSpPr>
          <p:nvPr/>
        </p:nvCxnSpPr>
        <p:spPr>
          <a:xfrm>
            <a:off x="8649729" y="2728666"/>
            <a:ext cx="0" cy="9204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E751A1-D4A8-A739-661F-849996D69C37}"/>
              </a:ext>
            </a:extLst>
          </p:cNvPr>
          <p:cNvCxnSpPr>
            <a:cxnSpLocks/>
          </p:cNvCxnSpPr>
          <p:nvPr/>
        </p:nvCxnSpPr>
        <p:spPr>
          <a:xfrm>
            <a:off x="8649729" y="4655769"/>
            <a:ext cx="0" cy="9414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Finish ">
            <a:extLst>
              <a:ext uri="{FF2B5EF4-FFF2-40B4-BE49-F238E27FC236}">
                <a16:creationId xmlns:a16="http://schemas.microsoft.com/office/drawing/2014/main" id="{C19BC706-A0D4-755C-D00E-2260F8DE0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29" y="5772908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mo ">
            <a:extLst>
              <a:ext uri="{FF2B5EF4-FFF2-40B4-BE49-F238E27FC236}">
                <a16:creationId xmlns:a16="http://schemas.microsoft.com/office/drawing/2014/main" id="{8215874B-AA87-CF8F-4D8D-020F3A39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390" y="3719416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base management ">
            <a:extLst>
              <a:ext uri="{FF2B5EF4-FFF2-40B4-BE49-F238E27FC236}">
                <a16:creationId xmlns:a16="http://schemas.microsoft.com/office/drawing/2014/main" id="{A1CE1C91-0B27-D980-344D-B5961727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451" y="1792313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9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008D-6F52-53B4-01AE-C3F9FAE5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957" y="216243"/>
            <a:ext cx="3314167" cy="746500"/>
          </a:xfrm>
        </p:spPr>
        <p:txBody>
          <a:bodyPr/>
          <a:lstStyle/>
          <a:p>
            <a:r>
              <a:rPr lang="en-DE" dirty="0"/>
              <a:t>Architecture:</a:t>
            </a:r>
          </a:p>
        </p:txBody>
      </p:sp>
      <p:pic>
        <p:nvPicPr>
          <p:cNvPr id="2050" name="Picture 2" descr="How To Setup Apache Hadoop On CentOS | Unixmen">
            <a:extLst>
              <a:ext uri="{FF2B5EF4-FFF2-40B4-BE49-F238E27FC236}">
                <a16:creationId xmlns:a16="http://schemas.microsoft.com/office/drawing/2014/main" id="{28C6CF40-04B9-A5E3-4D62-5467A0A4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89941" l="8228" r="89873">
                        <a14:foregroundMark x1="89241" y1="52663" x2="89241" y2="52663"/>
                        <a14:foregroundMark x1="8228" y1="58580" x2="8228" y2="585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37" y="2968637"/>
            <a:ext cx="2537787" cy="90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Kubernetes? Here's what you need to know - Concise Software">
            <a:extLst>
              <a:ext uri="{FF2B5EF4-FFF2-40B4-BE49-F238E27FC236}">
                <a16:creationId xmlns:a16="http://schemas.microsoft.com/office/drawing/2014/main" id="{95059C4C-5564-0E0C-8AA6-E3677C31D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354" y1="72932" x2="18354" y2="72932"/>
                        <a14:foregroundMark x1="24473" y1="74060" x2="24473" y2="74060"/>
                        <a14:foregroundMark x1="31435" y1="73308" x2="31435" y2="73308"/>
                        <a14:foregroundMark x1="40084" y1="74812" x2="40084" y2="74812"/>
                        <a14:foregroundMark x1="45148" y1="72556" x2="45148" y2="72556"/>
                        <a14:foregroundMark x1="51477" y1="73684" x2="51477" y2="73684"/>
                        <a14:foregroundMark x1="57806" y1="73308" x2="57806" y2="73308"/>
                        <a14:foregroundMark x1="66245" y1="71429" x2="66245" y2="71429"/>
                        <a14:foregroundMark x1="71519" y1="72556" x2="71519" y2="72556"/>
                        <a14:foregroundMark x1="79114" y1="72556" x2="79114" y2="72556"/>
                        <a14:backgroundMark x1="39873" y1="72556" x2="39873" y2="72556"/>
                        <a14:backgroundMark x1="59916" y1="72556" x2="59916" y2="72556"/>
                        <a14:backgroundMark x1="73629" y1="72556" x2="73629" y2="72556"/>
                        <a14:backgroundMark x1="58439" y1="50752" x2="58439" y2="50752"/>
                        <a14:backgroundMark x1="41350" y1="55263" x2="41350" y2="55263"/>
                        <a14:backgroundMark x1="51477" y1="23684" x2="51477" y2="23684"/>
                        <a14:backgroundMark x1="58228" y1="32707" x2="58228" y2="327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43" y="409483"/>
            <a:ext cx="3040392" cy="170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ultimedia ">
            <a:extLst>
              <a:ext uri="{FF2B5EF4-FFF2-40B4-BE49-F238E27FC236}">
                <a16:creationId xmlns:a16="http://schemas.microsoft.com/office/drawing/2014/main" id="{F0565571-2A69-6768-5E00-7A6B6E65A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61" y="3996279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EF2DE-4B8F-2DB1-E411-69275A43782E}"/>
              </a:ext>
            </a:extLst>
          </p:cNvPr>
          <p:cNvSpPr txBox="1"/>
          <p:nvPr/>
        </p:nvSpPr>
        <p:spPr>
          <a:xfrm>
            <a:off x="1173704" y="4089080"/>
            <a:ext cx="7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10GB</a:t>
            </a:r>
          </a:p>
        </p:txBody>
      </p:sp>
      <p:pic>
        <p:nvPicPr>
          <p:cNvPr id="2066" name="Picture 18" descr="Docker Logo, symbol, meaning, history, PNG, brand">
            <a:extLst>
              <a:ext uri="{FF2B5EF4-FFF2-40B4-BE49-F238E27FC236}">
                <a16:creationId xmlns:a16="http://schemas.microsoft.com/office/drawing/2014/main" id="{F56FC321-3BAE-CA2F-9E11-C483668B1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15" b="96992" l="9916" r="89662">
                        <a14:foregroundMark x1="36076" y1="64286" x2="36076" y2="64286"/>
                        <a14:foregroundMark x1="33966" y1="62030" x2="33966" y2="62030"/>
                        <a14:foregroundMark x1="39241" y1="50752" x2="39241" y2="50752"/>
                        <a14:foregroundMark x1="25949" y1="81955" x2="25949" y2="81955"/>
                        <a14:foregroundMark x1="25527" y1="97368" x2="25527" y2="97368"/>
                        <a14:foregroundMark x1="33333" y1="83835" x2="33333" y2="83835"/>
                        <a14:foregroundMark x1="45992" y1="82707" x2="45992" y2="82707"/>
                        <a14:foregroundMark x1="54641" y1="81203" x2="54641" y2="81203"/>
                        <a14:foregroundMark x1="63291" y1="83459" x2="63291" y2="83459"/>
                        <a14:foregroundMark x1="75738" y1="84962" x2="75738" y2="84962"/>
                        <a14:foregroundMark x1="48101" y1="6015" x2="48101" y2="6015"/>
                        <a14:foregroundMark x1="37342" y1="65038" x2="37342" y2="65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54" y="1301382"/>
            <a:ext cx="2410152" cy="135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The Vitess Docs | Overview">
            <a:extLst>
              <a:ext uri="{FF2B5EF4-FFF2-40B4-BE49-F238E27FC236}">
                <a16:creationId xmlns:a16="http://schemas.microsoft.com/office/drawing/2014/main" id="{D198B481-34E9-BA48-DD03-14D1CB508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386" b="92544" l="3586" r="95148">
                        <a14:foregroundMark x1="5063" y1="8333" x2="5063" y2="8333"/>
                        <a14:foregroundMark x1="44515" y1="10526" x2="44515" y2="10526"/>
                        <a14:foregroundMark x1="25105" y1="92544" x2="25105" y2="92544"/>
                        <a14:foregroundMark x1="43460" y1="78947" x2="43460" y2="78947"/>
                        <a14:foregroundMark x1="43249" y1="55702" x2="43249" y2="55702"/>
                        <a14:foregroundMark x1="50422" y1="71491" x2="50422" y2="71491"/>
                        <a14:foregroundMark x1="59705" y1="77632" x2="59705" y2="77632"/>
                        <a14:foregroundMark x1="75105" y1="78070" x2="75105" y2="78070"/>
                        <a14:foregroundMark x1="89662" y1="75877" x2="89662" y2="75877"/>
                        <a14:foregroundMark x1="92616" y1="81579" x2="92616" y2="81579"/>
                        <a14:foregroundMark x1="95148" y1="84649" x2="95148" y2="84649"/>
                        <a14:foregroundMark x1="43882" y1="6579" x2="43882" y2="6579"/>
                        <a14:foregroundMark x1="4852" y1="4825" x2="4852" y2="4825"/>
                        <a14:foregroundMark x1="48312" y1="4386" x2="48312" y2="43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143" y="2423411"/>
            <a:ext cx="1591504" cy="76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1E2714-2CCD-6EF2-25FA-206932C53DCD}"/>
              </a:ext>
            </a:extLst>
          </p:cNvPr>
          <p:cNvSpPr/>
          <p:nvPr/>
        </p:nvSpPr>
        <p:spPr>
          <a:xfrm>
            <a:off x="772353" y="2806178"/>
            <a:ext cx="3600733" cy="2431137"/>
          </a:xfrm>
          <a:prstGeom prst="roundRect">
            <a:avLst/>
          </a:pr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Extract 8">
            <a:extLst>
              <a:ext uri="{FF2B5EF4-FFF2-40B4-BE49-F238E27FC236}">
                <a16:creationId xmlns:a16="http://schemas.microsoft.com/office/drawing/2014/main" id="{581E9E9D-E974-48AC-D26F-D97F3592D8B5}"/>
              </a:ext>
            </a:extLst>
          </p:cNvPr>
          <p:cNvSpPr/>
          <p:nvPr/>
        </p:nvSpPr>
        <p:spPr>
          <a:xfrm>
            <a:off x="1697111" y="2727516"/>
            <a:ext cx="1019406" cy="97479"/>
          </a:xfrm>
          <a:prstGeom prst="flowChartExtra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DA293F-656F-E687-70C3-F2627002B7AB}"/>
              </a:ext>
            </a:extLst>
          </p:cNvPr>
          <p:cNvSpPr/>
          <p:nvPr/>
        </p:nvSpPr>
        <p:spPr>
          <a:xfrm>
            <a:off x="6884017" y="2025964"/>
            <a:ext cx="4805756" cy="4509918"/>
          </a:xfrm>
          <a:prstGeom prst="round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Extract 10">
            <a:extLst>
              <a:ext uri="{FF2B5EF4-FFF2-40B4-BE49-F238E27FC236}">
                <a16:creationId xmlns:a16="http://schemas.microsoft.com/office/drawing/2014/main" id="{BBA4A94C-8A71-65B4-91C2-992BAD788977}"/>
              </a:ext>
            </a:extLst>
          </p:cNvPr>
          <p:cNvSpPr/>
          <p:nvPr/>
        </p:nvSpPr>
        <p:spPr>
          <a:xfrm>
            <a:off x="8361393" y="1900904"/>
            <a:ext cx="1658633" cy="153487"/>
          </a:xfrm>
          <a:prstGeom prst="flowChartExtra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D755D-461D-5F89-82EF-3A932FF14FF0}"/>
              </a:ext>
            </a:extLst>
          </p:cNvPr>
          <p:cNvSpPr txBox="1"/>
          <p:nvPr/>
        </p:nvSpPr>
        <p:spPr>
          <a:xfrm>
            <a:off x="9689080" y="71868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Structured Data: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7D7CB-CBB4-EDC5-E2EC-C2689A6DB096}"/>
              </a:ext>
            </a:extLst>
          </p:cNvPr>
          <p:cNvSpPr txBox="1"/>
          <p:nvPr/>
        </p:nvSpPr>
        <p:spPr>
          <a:xfrm>
            <a:off x="2702003" y="128638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Unstructured Data:</a:t>
            </a:r>
          </a:p>
        </p:txBody>
      </p:sp>
      <p:pic>
        <p:nvPicPr>
          <p:cNvPr id="20" name="Picture 6" descr="Dbms ">
            <a:extLst>
              <a:ext uri="{FF2B5EF4-FFF2-40B4-BE49-F238E27FC236}">
                <a16:creationId xmlns:a16="http://schemas.microsoft.com/office/drawing/2014/main" id="{25A0E427-0413-55E3-A8F6-A20E9004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694" y="4918474"/>
            <a:ext cx="778281" cy="77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06C811-5CF7-C09C-C90C-AFA74ED14EE3}"/>
              </a:ext>
            </a:extLst>
          </p:cNvPr>
          <p:cNvSpPr txBox="1"/>
          <p:nvPr/>
        </p:nvSpPr>
        <p:spPr>
          <a:xfrm>
            <a:off x="10156828" y="4192099"/>
            <a:ext cx="1178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</a:t>
            </a:r>
            <a:r>
              <a:rPr lang="en-DE" b="1" dirty="0"/>
              <a:t>bms2</a:t>
            </a:r>
          </a:p>
          <a:p>
            <a:r>
              <a:rPr lang="en-GB" b="1" dirty="0"/>
              <a:t>(s</a:t>
            </a:r>
            <a:r>
              <a:rPr lang="en-DE" b="1" dirty="0"/>
              <a:t>hard)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0B6A053-B350-CB88-6251-3A3F8820D5B5}"/>
              </a:ext>
            </a:extLst>
          </p:cNvPr>
          <p:cNvSpPr/>
          <p:nvPr/>
        </p:nvSpPr>
        <p:spPr>
          <a:xfrm>
            <a:off x="9911386" y="4188184"/>
            <a:ext cx="1415195" cy="1794816"/>
          </a:xfrm>
          <a:prstGeom prst="round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Extract 22">
            <a:extLst>
              <a:ext uri="{FF2B5EF4-FFF2-40B4-BE49-F238E27FC236}">
                <a16:creationId xmlns:a16="http://schemas.microsoft.com/office/drawing/2014/main" id="{9A7524E5-4C94-8089-052E-A74CB67A7A00}"/>
              </a:ext>
            </a:extLst>
          </p:cNvPr>
          <p:cNvSpPr/>
          <p:nvPr/>
        </p:nvSpPr>
        <p:spPr>
          <a:xfrm>
            <a:off x="10377835" y="4110806"/>
            <a:ext cx="519862" cy="105248"/>
          </a:xfrm>
          <a:prstGeom prst="flowChartExtra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070" name="Picture 22" descr="MySQL логотип PNG">
            <a:extLst>
              <a:ext uri="{FF2B5EF4-FFF2-40B4-BE49-F238E27FC236}">
                <a16:creationId xmlns:a16="http://schemas.microsoft.com/office/drawing/2014/main" id="{150A5A70-35DE-7F4F-5CD5-9A81C2B62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16" b="89662" l="8017" r="91772">
                        <a14:foregroundMark x1="30802" y1="62869" x2="30802" y2="62869"/>
                        <a14:foregroundMark x1="8017" y1="61181" x2="8017" y2="61181"/>
                        <a14:foregroundMark x1="47468" y1="61814" x2="47468" y2="61814"/>
                        <a14:foregroundMark x1="76160" y1="63502" x2="76160" y2="63502"/>
                        <a14:foregroundMark x1="89662" y1="66878" x2="89662" y2="66878"/>
                        <a14:foregroundMark x1="76793" y1="36709" x2="76793" y2="36709"/>
                        <a14:foregroundMark x1="91772" y1="68565" x2="91772" y2="68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081" y="5160193"/>
            <a:ext cx="963789" cy="9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Dbms ">
            <a:extLst>
              <a:ext uri="{FF2B5EF4-FFF2-40B4-BE49-F238E27FC236}">
                <a16:creationId xmlns:a16="http://schemas.microsoft.com/office/drawing/2014/main" id="{0A2A7FFB-73F8-8C92-DA6E-C55384835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919" y="4963585"/>
            <a:ext cx="778281" cy="77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61C4C9-0F77-8310-C8DA-E59589D744EA}"/>
              </a:ext>
            </a:extLst>
          </p:cNvPr>
          <p:cNvSpPr txBox="1"/>
          <p:nvPr/>
        </p:nvSpPr>
        <p:spPr>
          <a:xfrm>
            <a:off x="7385601" y="4243193"/>
            <a:ext cx="1178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</a:t>
            </a:r>
            <a:r>
              <a:rPr lang="en-DE" b="1" dirty="0"/>
              <a:t>bms1</a:t>
            </a:r>
          </a:p>
          <a:p>
            <a:r>
              <a:rPr lang="en-GB" b="1" dirty="0"/>
              <a:t>(s</a:t>
            </a:r>
            <a:r>
              <a:rPr lang="en-DE" b="1" dirty="0"/>
              <a:t>hard) </a:t>
            </a:r>
          </a:p>
        </p:txBody>
      </p:sp>
      <p:sp>
        <p:nvSpPr>
          <p:cNvPr id="29" name="Extract 28">
            <a:extLst>
              <a:ext uri="{FF2B5EF4-FFF2-40B4-BE49-F238E27FC236}">
                <a16:creationId xmlns:a16="http://schemas.microsoft.com/office/drawing/2014/main" id="{4C7983E0-6366-0362-7D14-04F89C1237B2}"/>
              </a:ext>
            </a:extLst>
          </p:cNvPr>
          <p:cNvSpPr/>
          <p:nvPr/>
        </p:nvSpPr>
        <p:spPr>
          <a:xfrm>
            <a:off x="7521653" y="4149384"/>
            <a:ext cx="519862" cy="105248"/>
          </a:xfrm>
          <a:prstGeom prst="flowChartExtra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0" name="Picture 22" descr="MySQL логотип PNG">
            <a:extLst>
              <a:ext uri="{FF2B5EF4-FFF2-40B4-BE49-F238E27FC236}">
                <a16:creationId xmlns:a16="http://schemas.microsoft.com/office/drawing/2014/main" id="{EACC92F1-1B92-D1FA-4786-9F8F74411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16" b="89662" l="8017" r="91772">
                        <a14:foregroundMark x1="30802" y1="62869" x2="30802" y2="62869"/>
                        <a14:foregroundMark x1="8017" y1="61181" x2="8017" y2="61181"/>
                        <a14:foregroundMark x1="47468" y1="61814" x2="47468" y2="61814"/>
                        <a14:foregroundMark x1="76160" y1="63502" x2="76160" y2="63502"/>
                        <a14:foregroundMark x1="89662" y1="66878" x2="89662" y2="66878"/>
                        <a14:foregroundMark x1="76793" y1="36709" x2="76793" y2="36709"/>
                        <a14:foregroundMark x1="91772" y1="68565" x2="91772" y2="68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06" y="5208363"/>
            <a:ext cx="988486" cy="98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FBE9CAA-2B16-6404-03FF-01F74254F1BB}"/>
              </a:ext>
            </a:extLst>
          </p:cNvPr>
          <p:cNvSpPr/>
          <p:nvPr/>
        </p:nvSpPr>
        <p:spPr>
          <a:xfrm>
            <a:off x="7144361" y="4243193"/>
            <a:ext cx="1415195" cy="1794816"/>
          </a:xfrm>
          <a:prstGeom prst="roundRect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0605FBD-0AEA-46E3-43EA-14A6D5512A6C}"/>
              </a:ext>
            </a:extLst>
          </p:cNvPr>
          <p:cNvSpPr/>
          <p:nvPr/>
        </p:nvSpPr>
        <p:spPr>
          <a:xfrm>
            <a:off x="1583573" y="5742939"/>
            <a:ext cx="1062674" cy="6547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Namenode:</a:t>
            </a:r>
            <a:br>
              <a:rPr lang="en-DE" sz="1100" dirty="0">
                <a:solidFill>
                  <a:schemeClr val="tx1"/>
                </a:solidFill>
              </a:rPr>
            </a:br>
            <a:r>
              <a:rPr lang="en-DE" sz="1100" dirty="0">
                <a:solidFill>
                  <a:schemeClr val="tx1"/>
                </a:solidFill>
              </a:rPr>
              <a:t>Port 50070</a:t>
            </a:r>
          </a:p>
        </p:txBody>
      </p:sp>
      <p:sp>
        <p:nvSpPr>
          <p:cNvPr id="36" name="Trapezium 35">
            <a:extLst>
              <a:ext uri="{FF2B5EF4-FFF2-40B4-BE49-F238E27FC236}">
                <a16:creationId xmlns:a16="http://schemas.microsoft.com/office/drawing/2014/main" id="{507D394E-2A18-AB41-4DC8-3C1F3A76CDAA}"/>
              </a:ext>
            </a:extLst>
          </p:cNvPr>
          <p:cNvSpPr/>
          <p:nvPr/>
        </p:nvSpPr>
        <p:spPr>
          <a:xfrm rot="10800000">
            <a:off x="1062554" y="3911158"/>
            <a:ext cx="2110356" cy="1795842"/>
          </a:xfrm>
          <a:prstGeom prst="trapezoid">
            <a:avLst>
              <a:gd name="adj" fmla="val 50451"/>
            </a:avLst>
          </a:prstGeom>
          <a:noFill/>
          <a:ln w="412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072" name="Picture 24" descr="Visible ">
            <a:extLst>
              <a:ext uri="{FF2B5EF4-FFF2-40B4-BE49-F238E27FC236}">
                <a16:creationId xmlns:a16="http://schemas.microsoft.com/office/drawing/2014/main" id="{F4A19FB2-A130-C386-7F17-87E7A5EA7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30" y="5237315"/>
            <a:ext cx="523835" cy="52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BD7A221-A9D9-89C3-DC1C-CE1ADD3FA5A9}"/>
              </a:ext>
            </a:extLst>
          </p:cNvPr>
          <p:cNvSpPr/>
          <p:nvPr/>
        </p:nvSpPr>
        <p:spPr>
          <a:xfrm>
            <a:off x="3426296" y="4089080"/>
            <a:ext cx="846929" cy="493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Datanode:</a:t>
            </a:r>
            <a:br>
              <a:rPr lang="en-DE" sz="1100" dirty="0">
                <a:solidFill>
                  <a:schemeClr val="tx1"/>
                </a:solidFill>
              </a:rPr>
            </a:br>
            <a:r>
              <a:rPr lang="en-DE" sz="1100" dirty="0">
                <a:solidFill>
                  <a:schemeClr val="tx1"/>
                </a:solidFill>
              </a:rPr>
              <a:t>10 GB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FD1D9D2-061C-B72D-1F5B-0B05DE72094C}"/>
              </a:ext>
            </a:extLst>
          </p:cNvPr>
          <p:cNvSpPr/>
          <p:nvPr/>
        </p:nvSpPr>
        <p:spPr>
          <a:xfrm>
            <a:off x="924754" y="3804378"/>
            <a:ext cx="2350878" cy="1073358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Extract 38">
            <a:extLst>
              <a:ext uri="{FF2B5EF4-FFF2-40B4-BE49-F238E27FC236}">
                <a16:creationId xmlns:a16="http://schemas.microsoft.com/office/drawing/2014/main" id="{E588EBEF-7E03-CCA9-4867-3A6A9CE26520}"/>
              </a:ext>
            </a:extLst>
          </p:cNvPr>
          <p:cNvSpPr/>
          <p:nvPr/>
        </p:nvSpPr>
        <p:spPr>
          <a:xfrm rot="5400000">
            <a:off x="3156886" y="4239571"/>
            <a:ext cx="340604" cy="133457"/>
          </a:xfrm>
          <a:prstGeom prst="flowChartExtra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FD57FA0-B3A9-910D-92D3-1DA5A0BC33AF}"/>
              </a:ext>
            </a:extLst>
          </p:cNvPr>
          <p:cNvSpPr/>
          <p:nvPr/>
        </p:nvSpPr>
        <p:spPr>
          <a:xfrm>
            <a:off x="4945939" y="2523573"/>
            <a:ext cx="1282700" cy="565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Queries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FE19FA-5D30-FAFC-88B3-DFFE50EDFAB3}"/>
              </a:ext>
            </a:extLst>
          </p:cNvPr>
          <p:cNvCxnSpPr>
            <a:stCxn id="40" idx="3"/>
            <a:endCxn id="2068" idx="1"/>
          </p:cNvCxnSpPr>
          <p:nvPr/>
        </p:nvCxnSpPr>
        <p:spPr>
          <a:xfrm>
            <a:off x="6228639" y="2806178"/>
            <a:ext cx="22625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9DA8A22-5C27-0D73-47C0-1B4ECA88890C}"/>
              </a:ext>
            </a:extLst>
          </p:cNvPr>
          <p:cNvSpPr/>
          <p:nvPr/>
        </p:nvSpPr>
        <p:spPr>
          <a:xfrm>
            <a:off x="8755558" y="3730004"/>
            <a:ext cx="1062674" cy="5246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VTGate</a:t>
            </a:r>
            <a:br>
              <a:rPr lang="en-DE" sz="1100" dirty="0">
                <a:solidFill>
                  <a:schemeClr val="tx1"/>
                </a:solidFill>
              </a:rPr>
            </a:br>
            <a:r>
              <a:rPr lang="en-DE" sz="1100" dirty="0">
                <a:solidFill>
                  <a:schemeClr val="tx1"/>
                </a:solidFill>
              </a:rPr>
              <a:t>(allocating)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AFFB9F-5E9C-22B5-4808-7FDFDEAAC934}"/>
              </a:ext>
            </a:extLst>
          </p:cNvPr>
          <p:cNvCxnSpPr>
            <a:cxnSpLocks/>
            <a:stCxn id="2068" idx="2"/>
            <a:endCxn id="44" idx="0"/>
          </p:cNvCxnSpPr>
          <p:nvPr/>
        </p:nvCxnSpPr>
        <p:spPr>
          <a:xfrm>
            <a:off x="9286895" y="3188945"/>
            <a:ext cx="0" cy="541059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28E11C3-1243-0D49-C039-42550BCE8C4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804503" y="3776284"/>
            <a:ext cx="833263" cy="334522"/>
          </a:xfrm>
          <a:prstGeom prst="bentConnector2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B4D2273-784E-17FD-0DEE-FA1B72237B06}"/>
              </a:ext>
            </a:extLst>
          </p:cNvPr>
          <p:cNvCxnSpPr>
            <a:cxnSpLocks/>
            <a:endCxn id="29" idx="0"/>
          </p:cNvCxnSpPr>
          <p:nvPr/>
        </p:nvCxnSpPr>
        <p:spPr>
          <a:xfrm rot="10800000" flipV="1">
            <a:off x="7781584" y="3804378"/>
            <a:ext cx="970912" cy="345006"/>
          </a:xfrm>
          <a:prstGeom prst="bentConnector2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684E8BD9-20F9-69BF-F98E-C4A80CAE77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77481" y="3460186"/>
            <a:ext cx="1947079" cy="1204274"/>
          </a:xfrm>
          <a:prstGeom prst="bentConnector3">
            <a:avLst>
              <a:gd name="adj1" fmla="val 617"/>
            </a:avLst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Rounded Rectangle 2047">
            <a:extLst>
              <a:ext uri="{FF2B5EF4-FFF2-40B4-BE49-F238E27FC236}">
                <a16:creationId xmlns:a16="http://schemas.microsoft.com/office/drawing/2014/main" id="{1068E104-0B2C-86CA-B855-F7443329AB82}"/>
              </a:ext>
            </a:extLst>
          </p:cNvPr>
          <p:cNvSpPr/>
          <p:nvPr/>
        </p:nvSpPr>
        <p:spPr>
          <a:xfrm>
            <a:off x="5984701" y="4089080"/>
            <a:ext cx="686858" cy="4261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>
                <a:solidFill>
                  <a:schemeClr val="tx1"/>
                </a:solidFill>
              </a:rPr>
              <a:t>HDFS URI</a:t>
            </a:r>
          </a:p>
        </p:txBody>
      </p:sp>
      <p:cxnSp>
        <p:nvCxnSpPr>
          <p:cNvPr id="2049" name="Elbow Connector 2048">
            <a:extLst>
              <a:ext uri="{FF2B5EF4-FFF2-40B4-BE49-F238E27FC236}">
                <a16:creationId xmlns:a16="http://schemas.microsoft.com/office/drawing/2014/main" id="{64C7709D-C12B-8681-3476-F4B14B247C99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>
            <a:off x="4184274" y="3177733"/>
            <a:ext cx="1247057" cy="1069154"/>
          </a:xfrm>
          <a:prstGeom prst="bentConnector2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ounded Rectangle 2056">
            <a:extLst>
              <a:ext uri="{FF2B5EF4-FFF2-40B4-BE49-F238E27FC236}">
                <a16:creationId xmlns:a16="http://schemas.microsoft.com/office/drawing/2014/main" id="{5EA78F3F-9F01-BE6C-3669-49523C1A66F0}"/>
              </a:ext>
            </a:extLst>
          </p:cNvPr>
          <p:cNvSpPr/>
          <p:nvPr/>
        </p:nvSpPr>
        <p:spPr>
          <a:xfrm>
            <a:off x="4524650" y="3566134"/>
            <a:ext cx="748879" cy="4261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R</a:t>
            </a:r>
            <a:r>
              <a:rPr lang="en-DE" sz="1100" dirty="0">
                <a:solidFill>
                  <a:schemeClr val="tx1"/>
                </a:solidFill>
              </a:rPr>
              <a:t>etrieve media</a:t>
            </a:r>
          </a:p>
        </p:txBody>
      </p:sp>
    </p:spTree>
    <p:extLst>
      <p:ext uri="{BB962C8B-B14F-4D97-AF65-F5344CB8AC3E}">
        <p14:creationId xmlns:p14="http://schemas.microsoft.com/office/powerpoint/2010/main" val="1259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8AEA-8D54-B8E3-7E1C-97999F28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301361"/>
            <a:ext cx="9612971" cy="2127640"/>
          </a:xfrm>
        </p:spPr>
        <p:txBody>
          <a:bodyPr/>
          <a:lstStyle/>
          <a:p>
            <a:pPr algn="ctr"/>
            <a:r>
              <a:rPr lang="en-DE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C332F-ACED-5921-70AB-D29AFDE3A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00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EF86-1E7F-D82F-6F63-9AF3BF85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 (not ready)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38719E-5A70-AD1F-48F9-C96FC38F7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6444"/>
            <a:ext cx="5058383" cy="4510216"/>
          </a:xfrm>
        </p:spPr>
        <p:txBody>
          <a:bodyPr>
            <a:normAutofit fontScale="92500"/>
          </a:bodyPr>
          <a:lstStyle/>
          <a:p>
            <a:r>
              <a:rPr lang="en-DE" sz="3600" dirty="0"/>
              <a:t>Challenging Task</a:t>
            </a:r>
          </a:p>
          <a:p>
            <a:endParaRPr lang="en-DE" sz="3600" dirty="0"/>
          </a:p>
          <a:p>
            <a:endParaRPr lang="en-DE" sz="3600" dirty="0"/>
          </a:p>
          <a:p>
            <a:r>
              <a:rPr lang="en-GB" sz="3600" dirty="0"/>
              <a:t>C</a:t>
            </a:r>
            <a:r>
              <a:rPr lang="en-DE" sz="3600" dirty="0"/>
              <a:t>omputational expensive</a:t>
            </a:r>
          </a:p>
          <a:p>
            <a:endParaRPr lang="en-DE" sz="3600" dirty="0"/>
          </a:p>
          <a:p>
            <a:endParaRPr lang="en-DE" sz="3600" dirty="0"/>
          </a:p>
          <a:p>
            <a:r>
              <a:rPr lang="en-GB" sz="3600" dirty="0"/>
              <a:t>L</a:t>
            </a:r>
            <a:r>
              <a:rPr lang="en-DE" sz="3600" dirty="0"/>
              <a:t>earned a lot </a:t>
            </a:r>
          </a:p>
        </p:txBody>
      </p:sp>
    </p:spTree>
    <p:extLst>
      <p:ext uri="{BB962C8B-B14F-4D97-AF65-F5344CB8AC3E}">
        <p14:creationId xmlns:p14="http://schemas.microsoft.com/office/powerpoint/2010/main" val="16348397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426</TotalTime>
  <Words>63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DDBS Project</vt:lpstr>
      <vt:lpstr>Agenda</vt:lpstr>
      <vt:lpstr>Architecture:</vt:lpstr>
      <vt:lpstr>DEMO</vt:lpstr>
      <vt:lpstr>Conclusion (not ready)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Wilhelm Pfaffenroth</dc:creator>
  <cp:lastModifiedBy>jmanz@student.ubc.ca</cp:lastModifiedBy>
  <cp:revision>6</cp:revision>
  <dcterms:created xsi:type="dcterms:W3CDTF">2024-12-23T04:51:05Z</dcterms:created>
  <dcterms:modified xsi:type="dcterms:W3CDTF">2025-01-20T04:59:57Z</dcterms:modified>
</cp:coreProperties>
</file>