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76" r:id="rId2"/>
    <p:sldId id="348" r:id="rId3"/>
    <p:sldId id="289" r:id="rId4"/>
    <p:sldId id="349" r:id="rId5"/>
    <p:sldId id="369" r:id="rId6"/>
    <p:sldId id="370" r:id="rId7"/>
    <p:sldId id="3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9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80475-61A4-E742-BB8F-BB7621DE108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BCD68-54CC-3D47-A6A0-5C6B6AE6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0CD7-F6C5-B243-A335-138B5ECA8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B8080-E21D-BA4A-B312-6F3A4361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5999A-B8FC-0F4F-9B6D-1DA5E940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0DA4-EF55-7C47-A7F7-D12F8074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0EE61-138C-E143-87C6-18999A22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FDB9-6E6D-184D-B1BB-DD489012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DE9FD-11D1-A642-BA9E-ECC1791E7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A8D20-6C47-D344-B44F-59A86D75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C188-B5E1-F649-A286-BF5A3EE7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87BCD-813A-CF46-85E8-FFACDA41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2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C76BB-2514-944B-877D-624CB3500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37A67-102E-BA46-BADE-3DA7D655D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A18D-B0E5-0B43-9CB7-8FD446EE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A76F9-777D-AF4E-BED0-DD214DBA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6CD7-AF17-6447-B76F-766C0597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9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E4F8-FD78-C24E-BEA5-378FE0EB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741D-BF0E-5145-AC0B-E2C3D18AD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C72FA-8767-2443-836F-37339708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16FBE-83B1-0C4E-8A7F-D51C7972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042B8-5570-FB40-B7AE-28007DDA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B2A5-2D0B-3849-8A04-CB522D60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553C9-4C15-0C47-BFB5-EAB3E14CF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41D8A-013B-5643-A8AD-1168A165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C7DA-B458-9748-AB56-20212DAF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F9972-BE41-064E-AE97-C36AEC9D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8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264B-FFAE-634E-945D-8BCF3426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5754-4E13-EF48-9752-647A4454C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C56AD-BDE4-A940-BA3A-B3110D89F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5EFC1-2E73-8D46-ACEB-03244F49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EF6A1-7F4F-4244-943F-FD9E3DA1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BEAB4-A6C1-DE40-AAB1-0A944DFE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2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6B50-AAFC-4940-AFD9-E1865D31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10DEE-EB7E-D740-B295-192CC975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49423-6917-8043-A182-7302A5795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17B34-BE20-494A-80D9-90027DB0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DD5EB-446F-B54F-BF65-0EC2536F5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DEFC8-CB36-514C-89A7-2DE8ABE6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9D165-E281-9E48-A023-5AE1C448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EE0E2-80C3-A64E-8D88-3CFBE258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3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D18-12D3-3F46-9293-092315DB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C6E9E-D4A7-7848-9B6E-493AA3C0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1F9BC-EF74-E54A-BC43-CC918C25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A04D2-B9A4-5E46-A5EA-D3D73754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F6C4C-68E2-D542-B956-571E9086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D4772-45A9-8D48-BE5D-45BD508C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38137-D98F-FF4C-8E5D-D792C57C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B754-D792-264C-A90E-BBF00153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0118-4DEE-BF45-BF1E-8E0A0D4B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C5F48-A8DC-354C-89B6-3509CEE8D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20D06-FF73-0744-B8E8-90D189ED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8AED9-9C3A-7944-9725-998DDAF6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DF248-0CBD-6045-88F3-1E1AFD0C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40CC-7768-5244-AA4B-B08FE219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4F410-4484-8049-851C-B1214673E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E9E7F-4552-7944-83E6-BC4A2EBB3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2185A-25D5-1F4E-9C7C-8BA6FDFB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9EF56-447F-4645-B7F2-2921DEBA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B90C6-FCF8-6E45-B78F-C38EC066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1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06BE5-E21A-A84E-B63E-D0E53C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FCD9A-D5B4-B341-B9AC-F9028A32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004E3-7213-1E41-87C9-DC0A33F49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 de agosto,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91BC5-56DA-F44F-9F5A-1EB57E9D3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73AE-A980-4A44-9747-09CD3C979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1995-6BDD-434A-80B9-5C7AC7937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Ancestría</a:t>
            </a:r>
            <a:r>
              <a:rPr lang="en-US" dirty="0"/>
              <a:t> </a:t>
            </a:r>
            <a:r>
              <a:rPr lang="en-US" dirty="0" err="1"/>
              <a:t>Genética</a:t>
            </a:r>
            <a:r>
              <a:rPr lang="en-US" dirty="0"/>
              <a:t>: </a:t>
            </a:r>
            <a:r>
              <a:rPr lang="en-US" dirty="0" err="1"/>
              <a:t>Análisis</a:t>
            </a:r>
            <a:r>
              <a:rPr lang="en-US" dirty="0"/>
              <a:t> de Mestizaje </a:t>
            </a:r>
            <a:r>
              <a:rPr lang="en-US" dirty="0" err="1"/>
              <a:t>Genómico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B125B-BD9E-DD42-AA13-151508188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Genetic ancestry: ADMXITURE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0216B-4257-874F-842B-23D90A4F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524B8-FD15-EC4B-9D01-9B7AFD94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 descr="Fulbright.org | 2021 – 75th Anniversary of the Fulbright Program">
            <a:extLst>
              <a:ext uri="{FF2B5EF4-FFF2-40B4-BE49-F238E27FC236}">
                <a16:creationId xmlns:a16="http://schemas.microsoft.com/office/drawing/2014/main" id="{91730782-5CFF-1541-A3DC-4EE28C4E6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" y="136525"/>
            <a:ext cx="1565000" cy="155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Logos | Official Institute Brand">
            <a:extLst>
              <a:ext uri="{FF2B5EF4-FFF2-40B4-BE49-F238E27FC236}">
                <a16:creationId xmlns:a16="http://schemas.microsoft.com/office/drawing/2014/main" id="{089A7B91-A07C-7446-9C98-8A108723B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13" y="432380"/>
            <a:ext cx="2266720" cy="96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Universidad de los Andes - APRU">
            <a:extLst>
              <a:ext uri="{FF2B5EF4-FFF2-40B4-BE49-F238E27FC236}">
                <a16:creationId xmlns:a16="http://schemas.microsoft.com/office/drawing/2014/main" id="{D975FBCA-D47C-8D41-84B7-167CA32EA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" t="14399" r="9110" b="16308"/>
          <a:stretch/>
        </p:blipFill>
        <p:spPr bwMode="auto">
          <a:xfrm>
            <a:off x="3581400" y="491899"/>
            <a:ext cx="2249585" cy="84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National Institute on Minority Health Disparities (NIMHD) | Diversity in  Extramural Programs">
            <a:extLst>
              <a:ext uri="{FF2B5EF4-FFF2-40B4-BE49-F238E27FC236}">
                <a16:creationId xmlns:a16="http://schemas.microsoft.com/office/drawing/2014/main" id="{B21EC0F2-4678-FD42-9151-8B3E1E7BC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361" y="588826"/>
            <a:ext cx="2802747" cy="64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09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Genome-wide ancestry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PCA doesn’t actually quantify the ancestry of individuals – all PCA does is collapse the data into a smaller number of easy-to-manage dimensions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Nevertheless, the first question we often ask about individuals is: ‘What are their continental ancestries?’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What fraction European?  Native American?  African?</a:t>
            </a:r>
          </a:p>
          <a:p>
            <a:endParaRPr lang="en-US" sz="24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42" y="4172565"/>
            <a:ext cx="11715316" cy="25489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2137-F094-4935-A8E6-363BD6994321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010299-FEFD-9241-9A01-54FA5FD8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9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Genome-wide ancestry: ADMIXTURE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+mj-lt"/>
              </a:rPr>
              <a:t>An unsupervised classification technique using observed genotypes</a:t>
            </a:r>
          </a:p>
          <a:p>
            <a:pPr marL="457200" indent="0">
              <a:buNone/>
            </a:pPr>
            <a:r>
              <a:rPr lang="en-US" dirty="0">
                <a:latin typeface="+mj-lt"/>
              </a:rPr>
              <a:t>ADMIXTURE doesn’t need to known ancestral populations </a:t>
            </a:r>
            <a:r>
              <a:rPr lang="en-US" i="1" dirty="0">
                <a:latin typeface="+mj-lt"/>
              </a:rPr>
              <a:t>a priori</a:t>
            </a:r>
          </a:p>
          <a:p>
            <a:pPr marL="457200" indent="0">
              <a:buNone/>
            </a:pPr>
            <a:endParaRPr lang="en-US" i="1" dirty="0">
              <a:latin typeface="+mj-lt"/>
            </a:endParaRPr>
          </a:p>
          <a:p>
            <a:r>
              <a:rPr lang="en-US" dirty="0">
                <a:latin typeface="+mj-lt"/>
              </a:rPr>
              <a:t>As input, ADMIXTURE wants </a:t>
            </a:r>
          </a:p>
          <a:p>
            <a:pPr marL="457200" indent="0">
              <a:buNone/>
            </a:pPr>
            <a:r>
              <a:rPr lang="en-US" dirty="0">
                <a:latin typeface="+mj-lt"/>
              </a:rPr>
              <a:t>1 -- A matrix of observed genotypes (</a:t>
            </a:r>
            <a:r>
              <a:rPr lang="en-US" i="1" dirty="0">
                <a:latin typeface="+mj-lt"/>
              </a:rPr>
              <a:t>g</a:t>
            </a:r>
            <a:r>
              <a:rPr lang="en-US" dirty="0">
                <a:latin typeface="+mj-lt"/>
              </a:rPr>
              <a:t>) and </a:t>
            </a:r>
          </a:p>
          <a:p>
            <a:pPr marL="457200" indent="0">
              <a:buNone/>
            </a:pPr>
            <a:r>
              <a:rPr lang="en-US" dirty="0">
                <a:latin typeface="+mj-lt"/>
              </a:rPr>
              <a:t>2 -- How many ancestries to infer (</a:t>
            </a:r>
            <a:r>
              <a:rPr lang="en-US" i="1" dirty="0">
                <a:latin typeface="+mj-lt"/>
              </a:rPr>
              <a:t>k</a:t>
            </a:r>
            <a:r>
              <a:rPr lang="en-US" dirty="0">
                <a:latin typeface="+mj-lt"/>
              </a:rPr>
              <a:t>) from those genotypes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ADMIXTURE finds two things from these inputs: </a:t>
            </a:r>
          </a:p>
          <a:p>
            <a:pPr marL="457200" indent="0">
              <a:buNone/>
            </a:pPr>
            <a:r>
              <a:rPr lang="en-US" dirty="0">
                <a:latin typeface="+mj-lt"/>
              </a:rPr>
              <a:t>1 -- </a:t>
            </a:r>
            <a:r>
              <a:rPr lang="en-US" i="1" dirty="0">
                <a:latin typeface="+mj-lt"/>
              </a:rPr>
              <a:t>k</a:t>
            </a:r>
            <a:r>
              <a:rPr lang="en-US" dirty="0">
                <a:latin typeface="+mj-lt"/>
              </a:rPr>
              <a:t> sets of allele frequencies (</a:t>
            </a:r>
            <a:r>
              <a:rPr lang="en-US" i="1" dirty="0">
                <a:latin typeface="+mj-lt"/>
              </a:rPr>
              <a:t>a)</a:t>
            </a:r>
            <a:endParaRPr lang="en-US" dirty="0">
              <a:latin typeface="+mj-lt"/>
            </a:endParaRPr>
          </a:p>
          <a:p>
            <a:pPr marL="914400" indent="0">
              <a:buNone/>
            </a:pPr>
            <a:r>
              <a:rPr lang="en-US" dirty="0">
                <a:latin typeface="+mj-lt"/>
              </a:rPr>
              <a:t>Represent the allele frequencies in the ancestral populations</a:t>
            </a:r>
          </a:p>
          <a:p>
            <a:pPr marL="914400" indent="-457200">
              <a:buNone/>
            </a:pPr>
            <a:r>
              <a:rPr lang="en-US" dirty="0">
                <a:latin typeface="+mj-lt"/>
              </a:rPr>
              <a:t>2 -- The fractions (</a:t>
            </a:r>
            <a:r>
              <a:rPr lang="en-US" i="1" dirty="0">
                <a:latin typeface="+mj-lt"/>
              </a:rPr>
              <a:t>f</a:t>
            </a:r>
            <a:r>
              <a:rPr lang="en-US" dirty="0">
                <a:latin typeface="+mj-lt"/>
              </a:rPr>
              <a:t>) of each of the </a:t>
            </a:r>
            <a:r>
              <a:rPr lang="en-US" i="1" dirty="0">
                <a:latin typeface="+mj-lt"/>
              </a:rPr>
              <a:t>k</a:t>
            </a:r>
            <a:r>
              <a:rPr lang="en-US" dirty="0">
                <a:latin typeface="+mj-lt"/>
              </a:rPr>
              <a:t> sets of allele frequencies in each individual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Represent the admixture ratio for each individual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2137-F094-4935-A8E6-363BD6994321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3BC77-B4BC-C54E-BEA3-73DEC17D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9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ADMIXTURE is a probabilistic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latin typeface="+mj-lt"/>
                  </a:rPr>
                  <a:t>ADMIXTURE optimizes those allele frequencies (</a:t>
                </a:r>
                <a:r>
                  <a:rPr lang="en-US" dirty="0"/>
                  <a:t>𝑎</a:t>
                </a:r>
                <a:r>
                  <a:rPr lang="en-US" dirty="0">
                    <a:latin typeface="+mj-lt"/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latin typeface="+mj-lt"/>
                  </a:rPr>
                  <a:t>and fractions (𝑓) to give the most likely probability of the observed data 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  <m:e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𝑥𝑦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𝑥𝑧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	𝑔 = Number of genotyped sites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	𝑛 = Number of individuals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j-lt"/>
                  </a:rPr>
                  <a:t> = Number of ancestral populations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	𝑓 = Estimated ancestry fractions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	𝑎 = Estimated allele frequencies in each ancestral population</a:t>
                </a:r>
              </a:p>
              <a:p>
                <a:r>
                  <a:rPr lang="en-US" dirty="0">
                    <a:latin typeface="+mj-lt"/>
                  </a:rPr>
                  <a:t>It’s up to the user to figure out what the inferred populations and fractions mean.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2137-F094-4935-A8E6-363BD6994321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0A5FC-7100-5943-94E2-B7DF0CEE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5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ADMIXTURE results of a few individuals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17461"/>
          <a:ext cx="10515600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8889366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492846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047663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0771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F3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0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Yoruba-11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0.99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86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Zapotec-2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0.99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83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British-2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0.95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74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Choco-1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0.77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3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Medellín-2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0.53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47228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2137-F094-4935-A8E6-363BD6994321}" type="slidenum">
              <a:rPr lang="en-US" smtClean="0"/>
              <a:t>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97E06-122A-F741-B219-841E293D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0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figure out the meaning of components from the reference individuals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17461"/>
          <a:ext cx="10515600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8889366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492846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047663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0771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African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European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Native</a:t>
                      </a:r>
                      <a:r>
                        <a:rPr lang="en-US" sz="2400" baseline="0" dirty="0">
                          <a:latin typeface="+mj-lt"/>
                        </a:rPr>
                        <a:t> American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0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Yoruba-11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0.99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86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Zapotec-2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0.99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83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British-2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0.95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74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Choco-1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0.77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3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Medellín-2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0.53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0.33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47228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2137-F094-4935-A8E6-363BD6994321}" type="slidenum">
              <a:rPr lang="en-US" smtClean="0"/>
              <a:t>6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8F51C-13E4-1E4E-BB61-3E2C3C29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6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EAD5-B3BE-5245-AA27-FE02D160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154BE-C16A-D243-8173-C34C86677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/articles/s41467-018-05257-7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bmcgenomics.biomedcentral.com</a:t>
            </a:r>
            <a:r>
              <a:rPr lang="en-US" dirty="0"/>
              <a:t>/articles/10.1186/s12864-018-5195-7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C1915-5AE4-7C41-87C5-B613B59F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B116B-B84D-1E4C-887C-EEF7C95D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411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Ancestría Genética: Análisis de Mestizaje Genómico</vt:lpstr>
      <vt:lpstr>Genome-wide ancestry inference</vt:lpstr>
      <vt:lpstr>Genome-wide ancestry: ADMIXTURE</vt:lpstr>
      <vt:lpstr>ADMIXTURE is a probabilistic approach</vt:lpstr>
      <vt:lpstr>The ADMIXTURE results of a few individuals</vt:lpstr>
      <vt:lpstr>We can figure out the meaning of components from the reference individuals 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Fulbright Cátedra</dc:title>
  <dc:creator>Nagar, Shashwat D</dc:creator>
  <cp:lastModifiedBy>Jordan, I. King</cp:lastModifiedBy>
  <cp:revision>15</cp:revision>
  <dcterms:created xsi:type="dcterms:W3CDTF">2021-08-18T14:47:33Z</dcterms:created>
  <dcterms:modified xsi:type="dcterms:W3CDTF">2021-08-20T14:30:38Z</dcterms:modified>
</cp:coreProperties>
</file>