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92" r:id="rId2"/>
    <p:sldId id="393" r:id="rId3"/>
    <p:sldId id="283" r:id="rId4"/>
    <p:sldId id="260" r:id="rId5"/>
    <p:sldId id="263" r:id="rId6"/>
    <p:sldId id="278" r:id="rId7"/>
    <p:sldId id="288" r:id="rId8"/>
    <p:sldId id="401" r:id="rId9"/>
    <p:sldId id="403" r:id="rId10"/>
    <p:sldId id="3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0475-61A4-E742-BB8F-BB7621DE108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CD68-54CC-3D47-A6A0-5C6B6AE6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0CD7-F6C5-B243-A335-138B5ECA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8080-E21D-BA4A-B312-6F3A4361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999A-B8FC-0F4F-9B6D-1DA5E94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0DA4-EF55-7C47-A7F7-D12F807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EE61-138C-E143-87C6-18999A22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FDB9-6E6D-184D-B1BB-DD48901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E9FD-11D1-A642-BA9E-ECC1791E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8D20-6C47-D344-B44F-59A86D7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188-B5E1-F649-A286-BF5A3EE7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7BCD-813A-CF46-85E8-FFACDA41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C76BB-2514-944B-877D-624CB350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37A67-102E-BA46-BADE-3DA7D655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A18D-B0E5-0B43-9CB7-8FD446EE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76F9-777D-AF4E-BED0-DD214DBA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6CD7-AF17-6447-B76F-766C0597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4F8-FD78-C24E-BEA5-378FE0E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741D-BF0E-5145-AC0B-E2C3D18A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72FA-8767-2443-836F-3733970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6FBE-83B1-0C4E-8A7F-D51C79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42B8-5570-FB40-B7AE-28007DD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B2A5-2D0B-3849-8A04-CB522D60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53C9-4C15-0C47-BFB5-EAB3E14C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1D8A-013B-5643-A8AD-1168A165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7DA-B458-9748-AB56-20212DA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972-BE41-064E-AE97-C36AEC9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64B-FFAE-634E-945D-8BCF3426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5754-4E13-EF48-9752-647A4454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56AD-BDE4-A940-BA3A-B3110D89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EFC1-2E73-8D46-ACEB-03244F4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F6A1-7F4F-4244-943F-FD9E3DA1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BEAB4-A6C1-DE40-AAB1-0A944DF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6B50-AAFC-4940-AFD9-E1865D31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0DEE-EB7E-D740-B295-192CC975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9423-6917-8043-A182-7302A579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17B34-BE20-494A-80D9-90027DB0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D5EB-446F-B54F-BF65-0EC2536F5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DEFC8-CB36-514C-89A7-2DE8ABE6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D165-E281-9E48-A023-5AE1C448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EE0E2-80C3-A64E-8D88-3CFBE258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18-12D3-3F46-9293-092315D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C6E9E-D4A7-7848-9B6E-493AA3C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F9BC-EF74-E54A-BC43-CC918C25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A04D2-B9A4-5E46-A5EA-D3D73754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6C4C-68E2-D542-B956-571E9086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4772-45A9-8D48-BE5D-45BD508C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38137-D98F-FF4C-8E5D-D792C57C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B754-D792-264C-A90E-BBF0015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0118-4DEE-BF45-BF1E-8E0A0D4B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5F48-A8DC-354C-89B6-3509CEE8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0D06-FF73-0744-B8E8-90D189E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AED9-9C3A-7944-9725-998DDAF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F248-0CBD-6045-88F3-1E1AFD0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40CC-7768-5244-AA4B-B08FE219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4F410-4484-8049-851C-B1214673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9E7F-4552-7944-83E6-BC4A2EBB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185A-25D5-1F4E-9C7C-8BA6FDF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EF56-447F-4645-B7F2-2921DEBA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90C6-FCF8-6E45-B78F-C38EC06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BE5-E21A-A84E-B63E-D0E53C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CD9A-D5B4-B341-B9AC-F9028A32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04E3-7213-1E41-87C9-DC0A33F4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1BC5-56DA-F44F-9F5A-1EB57E9D3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3AE-A980-4A44-9747-09CD3C97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1995-6BDD-434A-80B9-5C7AC793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01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Cálculo de Riesgo </a:t>
            </a:r>
            <a:r>
              <a:rPr lang="es-CO" dirty="0" err="1"/>
              <a:t>Poligénico</a:t>
            </a:r>
            <a:r>
              <a:rPr lang="es-CO" dirty="0"/>
              <a:t> para Enfermedades Comunes y Complejas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125B-BD9E-DD42-AA13-15150818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859"/>
            <a:ext cx="9144000" cy="1655762"/>
          </a:xfrm>
        </p:spPr>
        <p:txBody>
          <a:bodyPr/>
          <a:lstStyle/>
          <a:p>
            <a:r>
              <a:rPr lang="en-US" dirty="0"/>
              <a:t>Polygenic risk 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216B-4257-874F-842B-23D90A4F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24B8-FD15-EC4B-9D01-9B7AFD94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Fulbright.org | 2021 – 75th Anniversary of the Fulbright Program">
            <a:extLst>
              <a:ext uri="{FF2B5EF4-FFF2-40B4-BE49-F238E27FC236}">
                <a16:creationId xmlns:a16="http://schemas.microsoft.com/office/drawing/2014/main" id="{1B04D9E6-3466-C241-B104-6DEC0602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" y="136525"/>
            <a:ext cx="1565000" cy="15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s | Official Institute Brand">
            <a:extLst>
              <a:ext uri="{FF2B5EF4-FFF2-40B4-BE49-F238E27FC236}">
                <a16:creationId xmlns:a16="http://schemas.microsoft.com/office/drawing/2014/main" id="{F1425C39-0077-6742-B88D-7AB0E661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13" y="432380"/>
            <a:ext cx="2266720" cy="9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niversidad de los Andes - APRU">
            <a:extLst>
              <a:ext uri="{FF2B5EF4-FFF2-40B4-BE49-F238E27FC236}">
                <a16:creationId xmlns:a16="http://schemas.microsoft.com/office/drawing/2014/main" id="{75C9C765-048D-ED41-925A-D32480B99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4399" r="9110" b="16308"/>
          <a:stretch/>
        </p:blipFill>
        <p:spPr bwMode="auto">
          <a:xfrm>
            <a:off x="3581400" y="491899"/>
            <a:ext cx="2249585" cy="8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National Institute on Minority Health Disparities (NIMHD) | Diversity in  Extramural Programs">
            <a:extLst>
              <a:ext uri="{FF2B5EF4-FFF2-40B4-BE49-F238E27FC236}">
                <a16:creationId xmlns:a16="http://schemas.microsoft.com/office/drawing/2014/main" id="{65262D6B-FDA5-0043-A078-5ADAD9CD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61" y="588826"/>
            <a:ext cx="2802747" cy="6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9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01F0-7391-764C-A246-E49A8D9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86D9-EAA2-F64E-BAD5-C6184D57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www.genome.gov</a:t>
            </a:r>
            <a:r>
              <a:rPr lang="en-US" dirty="0"/>
              <a:t>/Health/Genomics-and-Medicine/Polygenic-risk-scores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/articles/d42473-019-00270-w</a:t>
            </a:r>
          </a:p>
          <a:p>
            <a:endParaRPr lang="en-US" dirty="0"/>
          </a:p>
          <a:p>
            <a:r>
              <a:rPr lang="en-US" dirty="0"/>
              <a:t>NHGRI-EBI GWAS Catalog: https://</a:t>
            </a:r>
            <a:r>
              <a:rPr lang="en-US" dirty="0" err="1"/>
              <a:t>www.ebi.ac.uk</a:t>
            </a:r>
            <a:r>
              <a:rPr lang="en-US" dirty="0"/>
              <a:t>/</a:t>
            </a:r>
            <a:r>
              <a:rPr lang="en-US" dirty="0" err="1"/>
              <a:t>gwas</a:t>
            </a:r>
            <a:r>
              <a:rPr lang="en-US" dirty="0"/>
              <a:t>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BD16-96A8-C641-91BF-5DCDD41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7ABE-F66E-E446-A6BD-D50F45EB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is graph shows allele frequency on the x-axis and penetrance on the y-axis. There are five categories displayed within the graph that indicate classes of diseases and the ability of GWAS to detect disease-associated alleles. Most variants identified by GWAS have a common allele frequency and low to modest penetrance.">
            <a:extLst>
              <a:ext uri="{FF2B5EF4-FFF2-40B4-BE49-F238E27FC236}">
                <a16:creationId xmlns:a16="http://schemas.microsoft.com/office/drawing/2014/main" id="{43F7A515-E95A-0449-83A7-4BCABC5D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20" y="1066800"/>
            <a:ext cx="10089065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3492-EF59-FE43-B6F1-BA5C0FA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49AD-A3FB-4D4A-8F4C-8DB3575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3DD505-7B20-8C47-81DB-AA742EF98DA7}"/>
              </a:ext>
            </a:extLst>
          </p:cNvPr>
          <p:cNvSpPr/>
          <p:nvPr/>
        </p:nvSpPr>
        <p:spPr>
          <a:xfrm>
            <a:off x="8034528" y="3218687"/>
            <a:ext cx="1755648" cy="16915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56099-4753-D545-AD0D-54EABF25537E}"/>
              </a:ext>
            </a:extLst>
          </p:cNvPr>
          <p:cNvSpPr/>
          <p:nvPr/>
        </p:nvSpPr>
        <p:spPr>
          <a:xfrm>
            <a:off x="2667674" y="6079351"/>
            <a:ext cx="6856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www.nature.com</a:t>
            </a:r>
            <a:r>
              <a:rPr lang="en-US" sz="1200" dirty="0"/>
              <a:t>/</a:t>
            </a:r>
            <a:r>
              <a:rPr lang="en-US" sz="1200" dirty="0" err="1"/>
              <a:t>scitable</a:t>
            </a:r>
            <a:r>
              <a:rPr lang="en-US" sz="1200" dirty="0"/>
              <a:t>/</a:t>
            </a:r>
            <a:r>
              <a:rPr lang="en-US" sz="1200" dirty="0" err="1"/>
              <a:t>topicpage</a:t>
            </a:r>
            <a:r>
              <a:rPr lang="en-US" sz="1200" dirty="0"/>
              <a:t>/multifactorial-inheritance-and-genetic-disease-919/</a:t>
            </a:r>
          </a:p>
        </p:txBody>
      </p:sp>
    </p:spTree>
    <p:extLst>
      <p:ext uri="{BB962C8B-B14F-4D97-AF65-F5344CB8AC3E}">
        <p14:creationId xmlns:p14="http://schemas.microsoft.com/office/powerpoint/2010/main" val="3520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8893-889C-45F3-A24A-DDF10CFEF71F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117" y="920621"/>
            <a:ext cx="10703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Genome-wide association studies (GWAS) can be used to discover genetic variants (SNPs) that are associated with heritable traits (phenotypes) of interest: disease, anthropometric, neurological etc.</a:t>
            </a:r>
          </a:p>
          <a:p>
            <a:endParaRPr lang="en-US" sz="4000" dirty="0"/>
          </a:p>
          <a:p>
            <a:r>
              <a:rPr lang="en-US" sz="4000" dirty="0"/>
              <a:t>You can use these </a:t>
            </a:r>
            <a:r>
              <a:rPr lang="en-US" sz="4000" u="sng" dirty="0"/>
              <a:t>SNP discoveries </a:t>
            </a:r>
            <a:r>
              <a:rPr lang="en-US" sz="4000" dirty="0"/>
              <a:t>to make </a:t>
            </a:r>
            <a:r>
              <a:rPr lang="en-US" sz="4000" b="1" dirty="0"/>
              <a:t>predictions</a:t>
            </a:r>
            <a:r>
              <a:rPr lang="en-US" sz="4000" dirty="0"/>
              <a:t> about phenotypes of interest given a personal genome sequence(s).</a:t>
            </a:r>
          </a:p>
        </p:txBody>
      </p:sp>
    </p:spTree>
    <p:extLst>
      <p:ext uri="{BB962C8B-B14F-4D97-AF65-F5344CB8AC3E}">
        <p14:creationId xmlns:p14="http://schemas.microsoft.com/office/powerpoint/2010/main" val="21142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GWAS: effect alleles &amp; risk alleles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Genetic variants (alleles) that are found at significantly different frequency in cases than controls are said to be ‘</a:t>
            </a:r>
            <a:r>
              <a:rPr lang="en-US" b="1" dirty="0"/>
              <a:t>associated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’ the trait (disease) of interest.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effect allele </a:t>
            </a:r>
            <a:r>
              <a:rPr lang="en-US" dirty="0"/>
              <a:t>is operationally defined as the allele that is associated with the trait.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choose to build an application that predicts a complex common trait(s), you will be </a:t>
            </a:r>
            <a:r>
              <a:rPr lang="en-US" b="1" dirty="0"/>
              <a:t>counting</a:t>
            </a:r>
            <a:r>
              <a:rPr lang="en-US" dirty="0"/>
              <a:t>, and </a:t>
            </a:r>
            <a:r>
              <a:rPr lang="en-US" b="1" dirty="0"/>
              <a:t>weighting</a:t>
            </a:r>
            <a:r>
              <a:rPr lang="en-US" dirty="0"/>
              <a:t>, the </a:t>
            </a:r>
            <a:r>
              <a:rPr lang="en-US" b="1" dirty="0"/>
              <a:t>number of effect alleles</a:t>
            </a:r>
            <a:r>
              <a:rPr lang="en-US" dirty="0"/>
              <a:t> for that trait found in a personal genome(s).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1162-856B-C047-92BB-944FD0243A2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GWAS: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strength (magnitude) of the effect/risk allele’s association with the trait under investigation is measured as the </a:t>
            </a:r>
            <a:r>
              <a:rPr lang="en-US" b="1" dirty="0"/>
              <a:t>effect size.</a:t>
            </a:r>
          </a:p>
          <a:p>
            <a:endParaRPr lang="en-US" dirty="0"/>
          </a:p>
          <a:p>
            <a:r>
              <a:rPr lang="en-US" dirty="0"/>
              <a:t>For binary traits, e.g. disease (case) or no disease (control), the </a:t>
            </a:r>
            <a:r>
              <a:rPr lang="en-US" b="1" dirty="0"/>
              <a:t>odds ratio </a:t>
            </a:r>
            <a:r>
              <a:rPr lang="en-US" dirty="0"/>
              <a:t>can be computed to quantify the effect size of any allele.</a:t>
            </a:r>
          </a:p>
          <a:p>
            <a:endParaRPr lang="en-US" dirty="0"/>
          </a:p>
          <a:p>
            <a:r>
              <a:rPr lang="en-US" dirty="0"/>
              <a:t>For continuous (quantitative traits), e.g. anthropometric or clinical measures, the slope  of the regression (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) between SNP allele dosage and the trait measure values </a:t>
            </a:r>
            <a:r>
              <a:rPr lang="en-US" dirty="0"/>
              <a:t>can be computed to quantify the effect size of any allele.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1162-856B-C047-92BB-944FD0243A2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1840-FEBE-0A44-BFA6-076155F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GWAS summary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9A48-4B34-BD4A-A4EF-F3A2CF1B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F81C-56FC-CB48-8F4A-914DA91C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1162-856B-C047-92BB-944FD0243A2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675"/>
          <a:stretch/>
        </p:blipFill>
        <p:spPr>
          <a:xfrm>
            <a:off x="695801" y="1932432"/>
            <a:ext cx="1080039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latin typeface="+mn-lt"/>
              </a:rPr>
              <a:t>Polygenic risk scores (PRS)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/>
          <a:lstStyle/>
          <a:p>
            <a:r>
              <a:rPr lang="en-US" dirty="0"/>
              <a:t>PRS are calculated as the weighted sum of the number of GWAS risk alleles found in a personal genome*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8893-889C-45F3-A24A-DDF10CFEF71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6486" y="6034522"/>
            <a:ext cx="95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*there are other more complicated ways to compute PRS, but we will use this simple definition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7676" y="2569464"/>
                <a:ext cx="4760855" cy="117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𝑷𝑹𝑺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76" y="2569464"/>
                <a:ext cx="4760855" cy="1178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87676" y="4154162"/>
                <a:ext cx="63938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risk alleles </a:t>
                </a:r>
              </a:p>
              <a:p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risk allele dosage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sz="2400" dirty="0"/>
                  <a:t> for SNP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effect size of SNP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(assumes additive SNP effect model)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76" y="4154162"/>
                <a:ext cx="6393802" cy="1569660"/>
              </a:xfrm>
              <a:prstGeom prst="rect">
                <a:avLst/>
              </a:prstGeom>
              <a:blipFill>
                <a:blip r:embed="rId3"/>
                <a:stretch>
                  <a:fillRect l="-1430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02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74B-371C-0649-B178-662D146F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71E1-5461-8540-84C7-CF41491F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database of polygenic scores and the relevant metadata</a:t>
            </a:r>
          </a:p>
          <a:p>
            <a:endParaRPr lang="en-US" dirty="0"/>
          </a:p>
          <a:p>
            <a:r>
              <a:rPr lang="en-US" dirty="0"/>
              <a:t>Central resource for finding polygenic risk scores for a trait of interest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8987-4F68-F442-AEE7-28E14CF6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78513-09C2-AB49-9B33-1E61D996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8</a:t>
            </a:fld>
            <a:endParaRPr lang="en-US"/>
          </a:p>
        </p:txBody>
      </p:sp>
      <p:pic>
        <p:nvPicPr>
          <p:cNvPr id="14338" name="Picture 2" descr="PGS Catalog - The Polygenic Score Catalog">
            <a:extLst>
              <a:ext uri="{FF2B5EF4-FFF2-40B4-BE49-F238E27FC236}">
                <a16:creationId xmlns:a16="http://schemas.microsoft.com/office/drawing/2014/main" id="{7D30DCCF-8F97-924D-969F-6DB67021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75" y="0"/>
            <a:ext cx="1681396" cy="21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9CD13F-4B48-FA48-88FC-340F85C60C7E}"/>
              </a:ext>
            </a:extLst>
          </p:cNvPr>
          <p:cNvSpPr/>
          <p:nvPr/>
        </p:nvSpPr>
        <p:spPr>
          <a:xfrm>
            <a:off x="4945140" y="6158011"/>
            <a:ext cx="230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www.pgscatalog.org</a:t>
            </a:r>
            <a:r>
              <a:rPr lang="en-US" sz="1400" dirty="0"/>
              <a:t>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6EB5B-06CA-0D4C-A18B-4DC37F71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5" y="3429000"/>
            <a:ext cx="10007150" cy="27273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15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37DE69-ECE2-AB4F-ABD1-65350EA6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46"/>
            <a:ext cx="12192000" cy="60016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F988-D8D3-E34E-90F5-8B79C1B1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0CEC3-2043-524E-B7F0-63ABC233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FD49E-C247-154C-9E97-BCB8BE3CD84C}"/>
              </a:ext>
            </a:extLst>
          </p:cNvPr>
          <p:cNvSpPr/>
          <p:nvPr/>
        </p:nvSpPr>
        <p:spPr>
          <a:xfrm>
            <a:off x="2500439" y="2322306"/>
            <a:ext cx="1505120" cy="402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478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Office Theme</vt:lpstr>
      <vt:lpstr>Cálculo de Riesgo Poligénico para Enfermedades Comunes y Complejas</vt:lpstr>
      <vt:lpstr>PowerPoint Presentation</vt:lpstr>
      <vt:lpstr>PowerPoint Presentation</vt:lpstr>
      <vt:lpstr>GWAS: effect alleles &amp; risk alleles</vt:lpstr>
      <vt:lpstr>GWAS: effect size</vt:lpstr>
      <vt:lpstr>GWAS summary statistics</vt:lpstr>
      <vt:lpstr>Polygenic risk scores (PRS)</vt:lpstr>
      <vt:lpstr>PGS Catalog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Fulbright Cátedra</dc:title>
  <dc:creator>Nagar, Shashwat D</dc:creator>
  <cp:lastModifiedBy>Jordan, I. King</cp:lastModifiedBy>
  <cp:revision>15</cp:revision>
  <dcterms:created xsi:type="dcterms:W3CDTF">2021-08-18T14:47:33Z</dcterms:created>
  <dcterms:modified xsi:type="dcterms:W3CDTF">2021-08-20T14:24:26Z</dcterms:modified>
</cp:coreProperties>
</file>