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95" r:id="rId2"/>
    <p:sldId id="396" r:id="rId3"/>
    <p:sldId id="318" r:id="rId4"/>
    <p:sldId id="397" r:id="rId5"/>
    <p:sldId id="321" r:id="rId6"/>
    <p:sldId id="315" r:id="rId7"/>
    <p:sldId id="316" r:id="rId8"/>
    <p:sldId id="4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0475-61A4-E742-BB8F-BB7621DE10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CD68-54CC-3D47-A6A0-5C6B6AE6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0CD7-F6C5-B243-A335-138B5ECA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8080-E21D-BA4A-B312-6F3A4361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999A-B8FC-0F4F-9B6D-1DA5E94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0DA4-EF55-7C47-A7F7-D12F807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EE61-138C-E143-87C6-18999A22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FDB9-6E6D-184D-B1BB-DD48901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E9FD-11D1-A642-BA9E-ECC1791E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8D20-6C47-D344-B44F-59A86D7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188-B5E1-F649-A286-BF5A3EE7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7BCD-813A-CF46-85E8-FFACDA41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C76BB-2514-944B-877D-624CB350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37A67-102E-BA46-BADE-3DA7D655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A18D-B0E5-0B43-9CB7-8FD446EE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76F9-777D-AF4E-BED0-DD214DBA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6CD7-AF17-6447-B76F-766C0597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4F8-FD78-C24E-BEA5-378FE0E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741D-BF0E-5145-AC0B-E2C3D18A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72FA-8767-2443-836F-3733970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6FBE-83B1-0C4E-8A7F-D51C79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42B8-5570-FB40-B7AE-28007DD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B2A5-2D0B-3849-8A04-CB522D60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53C9-4C15-0C47-BFB5-EAB3E14C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1D8A-013B-5643-A8AD-1168A165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7DA-B458-9748-AB56-20212DA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972-BE41-064E-AE97-C36AEC9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64B-FFAE-634E-945D-8BCF3426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5754-4E13-EF48-9752-647A4454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56AD-BDE4-A940-BA3A-B3110D89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EFC1-2E73-8D46-ACEB-03244F4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F6A1-7F4F-4244-943F-FD9E3DA1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BEAB4-A6C1-DE40-AAB1-0A944DF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6B50-AAFC-4940-AFD9-E1865D31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0DEE-EB7E-D740-B295-192CC975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9423-6917-8043-A182-7302A579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17B34-BE20-494A-80D9-90027DB0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D5EB-446F-B54F-BF65-0EC2536F5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DEFC8-CB36-514C-89A7-2DE8ABE6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9D165-E281-9E48-A023-5AE1C448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EE0E2-80C3-A64E-8D88-3CFBE258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18-12D3-3F46-9293-092315D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C6E9E-D4A7-7848-9B6E-493AA3C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F9BC-EF74-E54A-BC43-CC918C25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A04D2-B9A4-5E46-A5EA-D3D73754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6C4C-68E2-D542-B956-571E9086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4772-45A9-8D48-BE5D-45BD508C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38137-D98F-FF4C-8E5D-D792C57C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B754-D792-264C-A90E-BBF0015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0118-4DEE-BF45-BF1E-8E0A0D4B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5F48-A8DC-354C-89B6-3509CEE8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0D06-FF73-0744-B8E8-90D189E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AED9-9C3A-7944-9725-998DDAF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F248-0CBD-6045-88F3-1E1AFD0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40CC-7768-5244-AA4B-B08FE219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4F410-4484-8049-851C-B1214673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9E7F-4552-7944-83E6-BC4A2EBB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185A-25D5-1F4E-9C7C-8BA6FDF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EF56-447F-4645-B7F2-2921DEBA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90C6-FCF8-6E45-B78F-C38EC06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BE5-E21A-A84E-B63E-D0E53C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CD9A-D5B4-B341-B9AC-F9028A32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04E3-7213-1E41-87C9-DC0A33F4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 de agosto,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1BC5-56DA-F44F-9F5A-1EB57E9D3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3AE-A980-4A44-9747-09CD3C97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D6B3-BAD3-1145-BDF9-CE0BF5B5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armgkb.org/whatIsPharmacogenom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1995-6BDD-434A-80B9-5C7AC7937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Farmacogenómica</a:t>
            </a:r>
            <a:r>
              <a:rPr lang="es-CO" dirty="0"/>
              <a:t> para el Tratamiento de Enfermedades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125B-BD9E-DD42-AA13-15150818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Pharmacogenomics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216B-4257-874F-842B-23D90A4F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24B8-FD15-EC4B-9D01-9B7AFD94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Fulbright.org | 2021 – 75th Anniversary of the Fulbright Program">
            <a:extLst>
              <a:ext uri="{FF2B5EF4-FFF2-40B4-BE49-F238E27FC236}">
                <a16:creationId xmlns:a16="http://schemas.microsoft.com/office/drawing/2014/main" id="{1CDDA084-D965-E847-95B7-655FF234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" y="136525"/>
            <a:ext cx="1565000" cy="15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s | Official Institute Brand">
            <a:extLst>
              <a:ext uri="{FF2B5EF4-FFF2-40B4-BE49-F238E27FC236}">
                <a16:creationId xmlns:a16="http://schemas.microsoft.com/office/drawing/2014/main" id="{F49C2B49-D345-2949-872E-7E19991E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13" y="432380"/>
            <a:ext cx="2266720" cy="9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iversidad de los Andes - APRU">
            <a:extLst>
              <a:ext uri="{FF2B5EF4-FFF2-40B4-BE49-F238E27FC236}">
                <a16:creationId xmlns:a16="http://schemas.microsoft.com/office/drawing/2014/main" id="{AB2D424A-424D-454B-A221-0FFD7AC83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4399" r="9110" b="16308"/>
          <a:stretch/>
        </p:blipFill>
        <p:spPr bwMode="auto">
          <a:xfrm>
            <a:off x="3581400" y="491899"/>
            <a:ext cx="2249585" cy="8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National Institute on Minority Health Disparities (NIMHD) | Diversity in  Extramural Programs">
            <a:extLst>
              <a:ext uri="{FF2B5EF4-FFF2-40B4-BE49-F238E27FC236}">
                <a16:creationId xmlns:a16="http://schemas.microsoft.com/office/drawing/2014/main" id="{438AA9A3-B9AB-ED45-B649-CFB4E9D4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61" y="588826"/>
            <a:ext cx="2802747" cy="6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is graph shows allele frequency on the x-axis and penetrance on the y-axis. There are five categories displayed within the graph that indicate classes of diseases and the ability of GWAS to detect disease-associated alleles. Most variants identified by GWAS have a common allele frequency and low to modest penetrance.">
            <a:extLst>
              <a:ext uri="{FF2B5EF4-FFF2-40B4-BE49-F238E27FC236}">
                <a16:creationId xmlns:a16="http://schemas.microsoft.com/office/drawing/2014/main" id="{43F7A515-E95A-0449-83A7-4BCABC5D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67" y="1066800"/>
            <a:ext cx="10089065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3492-EF59-FE43-B6F1-BA5C0FA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49AD-A3FB-4D4A-8F4C-8DB3575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3DD505-7B20-8C47-81DB-AA742EF98DA7}"/>
              </a:ext>
            </a:extLst>
          </p:cNvPr>
          <p:cNvSpPr/>
          <p:nvPr/>
        </p:nvSpPr>
        <p:spPr>
          <a:xfrm>
            <a:off x="7936992" y="1402079"/>
            <a:ext cx="1938528" cy="16915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8B2-E1E3-9F42-BB9F-857EFC07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5F2-B46A-DD44-9602-90F7D2CD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Many medicines are currently prescribed as though they work equally well in all people, or the dose is adjusted depending on the age, size, or gender of a patient.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even if patients are the same age, size or gender, </a:t>
            </a:r>
            <a:r>
              <a:rPr lang="en-US" b="1" dirty="0">
                <a:latin typeface="+mn-lt"/>
              </a:rPr>
              <a:t>they may still have different responses</a:t>
            </a:r>
            <a:r>
              <a:rPr lang="en-US" dirty="0"/>
              <a:t> to the same medicine because of genetic variation.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a result, the choice or dose of a medicine can be tailored to that individual, personalizing their treatment.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72E0-25DD-DD4B-A9BC-8271BEA9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96A45-30C5-B14E-AD9A-3D56055C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8893-889C-45F3-A24A-DDF10CFEF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2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Pharmacogenomics is study of the </a:t>
            </a:r>
            <a:r>
              <a:rPr lang="en-US" b="1" dirty="0">
                <a:latin typeface="+mn-lt"/>
              </a:rPr>
              <a:t>relationship between genetic variations </a:t>
            </a:r>
            <a:r>
              <a:rPr lang="en-US" dirty="0"/>
              <a:t>and how our body </a:t>
            </a:r>
            <a:r>
              <a:rPr lang="en-US" b="1" dirty="0">
                <a:latin typeface="+mn-lt"/>
              </a:rPr>
              <a:t>responds to medication</a:t>
            </a:r>
            <a:r>
              <a:rPr lang="en-US" dirty="0"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Pharmacogenomic testing gives </a:t>
            </a:r>
            <a:r>
              <a:rPr lang="en-US" b="1" dirty="0">
                <a:latin typeface="+mn-lt"/>
              </a:rPr>
              <a:t>insight</a:t>
            </a:r>
            <a:r>
              <a:rPr lang="en-US" dirty="0"/>
              <a:t> into how </a:t>
            </a:r>
            <a:r>
              <a:rPr lang="en-US" b="1" dirty="0">
                <a:latin typeface="+mn-lt"/>
              </a:rPr>
              <a:t>an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individual </a:t>
            </a:r>
            <a:r>
              <a:rPr lang="en-US" dirty="0"/>
              <a:t>patient may respond to a drug.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C522-552A-4788-9924-CFF25C19CAA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5660" y="5894685"/>
            <a:ext cx="351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Text taken from PharmGKB: </a:t>
            </a:r>
            <a:r>
              <a:rPr lang="en-US" sz="1200" dirty="0">
                <a:latin typeface="+mj-lt"/>
                <a:hlinkClick r:id="rId2"/>
              </a:rPr>
              <a:t>https://www.pharmgkb.org/whatIsPharmacogenomics</a:t>
            </a:r>
            <a:r>
              <a:rPr lang="en-US" sz="1200" dirty="0">
                <a:latin typeface="+mj-lt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7691C-C771-8642-8BA4-44B3AE6B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0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EE8-0B36-2245-BA5F-0E131617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Pharmacogenomics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9E0D71-8352-5448-AA09-B88F22641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20" y="1861360"/>
            <a:ext cx="6461760" cy="42798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96F9-079B-A747-B2DB-7EA95DF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70AF9-8F33-324B-A838-8F8DFBF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8893-889C-45F3-A24A-DDF10CFEF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PharmGKB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Stanford University with funding from the NIH</a:t>
            </a:r>
          </a:p>
          <a:p>
            <a:endParaRPr lang="en-US" dirty="0"/>
          </a:p>
          <a:p>
            <a:r>
              <a:rPr lang="en-US" dirty="0"/>
              <a:t>Partner of the NIH </a:t>
            </a:r>
            <a:r>
              <a:rPr lang="en-US" b="1" dirty="0">
                <a:latin typeface="+mn-lt"/>
              </a:rPr>
              <a:t>P</a:t>
            </a:r>
            <a:r>
              <a:rPr lang="en-US" dirty="0"/>
              <a:t>harmaco</a:t>
            </a:r>
            <a:r>
              <a:rPr lang="en-US" b="1" dirty="0">
                <a:latin typeface="+mn-lt"/>
              </a:rPr>
              <a:t>g</a:t>
            </a:r>
            <a:r>
              <a:rPr lang="en-US" dirty="0"/>
              <a:t>enomics </a:t>
            </a:r>
            <a:r>
              <a:rPr lang="en-US" b="1" dirty="0">
                <a:latin typeface="+mn-lt"/>
              </a:rPr>
              <a:t>R</a:t>
            </a:r>
            <a:r>
              <a:rPr lang="en-US" dirty="0"/>
              <a:t>esearch </a:t>
            </a:r>
            <a:r>
              <a:rPr lang="en-US" b="1" dirty="0">
                <a:latin typeface="+mn-lt"/>
              </a:rPr>
              <a:t>N</a:t>
            </a:r>
            <a:r>
              <a:rPr lang="en-US" dirty="0"/>
              <a:t>etwork (PGRN)</a:t>
            </a:r>
          </a:p>
          <a:p>
            <a:endParaRPr lang="en-US" dirty="0"/>
          </a:p>
          <a:p>
            <a:r>
              <a:rPr lang="en-US" dirty="0"/>
              <a:t>Aim is to aid researchers in understanding how genetic variation among </a:t>
            </a:r>
            <a:r>
              <a:rPr lang="en-US" b="1" dirty="0">
                <a:latin typeface="+mn-lt"/>
              </a:rPr>
              <a:t>individuals</a:t>
            </a:r>
            <a:r>
              <a:rPr lang="en-US" dirty="0"/>
              <a:t> contributes to differences in reactions to drugs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C522-552A-4788-9924-CFF25C19CAA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45" y="136525"/>
            <a:ext cx="3664013" cy="14455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717665-FFAA-6B44-BE48-CB23B95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C3EE6-3FEA-EF4F-B444-04A7C543C3EF}"/>
              </a:ext>
            </a:extLst>
          </p:cNvPr>
          <p:cNvSpPr/>
          <p:nvPr/>
        </p:nvSpPr>
        <p:spPr>
          <a:xfrm>
            <a:off x="5112428" y="6079351"/>
            <a:ext cx="1967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www.pharmgkb.org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615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PharmGKB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70368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Strength of relationship provided by level of evidence for each variant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C522-552A-4788-9924-CFF25C19CAA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5918" y="1874850"/>
            <a:ext cx="5209364" cy="33734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27B9E-C6AA-E640-860D-7F6CFCFD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920-F1B8-D64B-9C42-CEF855EB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3325-8558-0C4C-9169-642B5098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www.mayoclinic.org</a:t>
            </a:r>
            <a:r>
              <a:rPr lang="en-US" dirty="0"/>
              <a:t>/healthy-lifestyle/consumer-health/in-depth/personalized-medicine/art-20044300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www.nigms.nih.gov</a:t>
            </a:r>
            <a:r>
              <a:rPr lang="en-US" dirty="0"/>
              <a:t>/education/fact-sheets/Pages/</a:t>
            </a:r>
            <a:r>
              <a:rPr lang="en-US" dirty="0" err="1"/>
              <a:t>pharmacogenomics.aspx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www.cdc.gov</a:t>
            </a:r>
            <a:r>
              <a:rPr lang="en-US" dirty="0"/>
              <a:t>/genomics/disease/</a:t>
            </a:r>
            <a:r>
              <a:rPr lang="en-US" dirty="0" err="1"/>
              <a:t>pharma.htm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35F5-B30E-D542-AFAB-6EBE3A20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 de agosto,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8CB7-81BC-8347-B2DD-1CA3046F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D6B3-BAD3-1145-BDF9-CE0BF5B57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249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Farmacogenómica para el Tratamiento de Enfermedades</vt:lpstr>
      <vt:lpstr>PowerPoint Presentation</vt:lpstr>
      <vt:lpstr>Pharmacogenomics</vt:lpstr>
      <vt:lpstr>Pharmacogenomics</vt:lpstr>
      <vt:lpstr>Pharmacogenomics</vt:lpstr>
      <vt:lpstr>PharmGKB</vt:lpstr>
      <vt:lpstr>PharmGKB data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Fulbright Cátedra</dc:title>
  <dc:creator>Nagar, Shashwat D</dc:creator>
  <cp:lastModifiedBy>Jordan, I. King</cp:lastModifiedBy>
  <cp:revision>15</cp:revision>
  <dcterms:created xsi:type="dcterms:W3CDTF">2021-08-18T14:47:33Z</dcterms:created>
  <dcterms:modified xsi:type="dcterms:W3CDTF">2021-08-20T14:23:48Z</dcterms:modified>
</cp:coreProperties>
</file>