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5DE-A938-0BD6-8C52-EDDFAB8B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5B91F-AF79-A253-FE6D-203404C91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6777-1888-147A-BA08-5D13884B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5791-12A3-3DF8-E2B3-53979389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EEF6-257E-5247-2794-7F92E63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78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5743-601A-38AD-8825-A58EEA8D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E15E-100D-04A7-A26F-F469E2A8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46A0-C2C1-E6FB-D54F-FBEA638F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BBA3-D83B-FB67-D11D-CEA5C2E0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7FBE-1AFB-EF4D-6492-80ADA052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4925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5A908-A099-28ED-5582-C8A149359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302A-B027-046C-27FB-959A719B3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A38C-5A35-C172-EAB3-FB40892A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BDDE-E720-D421-29D9-33079B56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3692-2A88-21D5-124C-D0ED0782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235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92B-FE5F-2150-B5B8-59B8A71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639B-48C8-559D-4AF4-5E5CCE3B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58CC-53C1-E236-ABF8-F3239401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6A2C-1A36-4797-9328-9E2B68C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0B6E-9D40-8DAC-D9D1-BCBC798E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279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8D2A-31F3-93A4-C4E6-AF31EDDD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FE1A-5A9E-0240-B1CA-A6F4250F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B661-1D44-F036-4796-49974116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4478-4A9E-7EEA-99DF-AF5F7DB6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0817-F149-9B60-E36A-7AF9109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0507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CB2F-4D9A-967C-C15A-191BB85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1819-7F05-5EEE-3955-7D8431354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21EA-435B-F7B9-14CB-2DAB09C0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0A56-7746-2CC1-24B6-89F3AE67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AAD73-2FD2-A862-58A2-50609476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33D5-57CD-2FB2-B5C1-7CDBFDB0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0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8B3B-36B0-FC7D-523C-B3AD623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4444-F2B2-DA7D-C681-4BD3E0E4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E3519-67A0-9E9F-B6DE-806233B6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137BF-1330-00D3-AD44-DDB86406B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15E7C-C283-B953-ECD3-46F7CF27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E4D31-9889-438C-2C07-960C5ADA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06D89-BC13-4B7D-5547-67F551B8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4DD78-E55D-F13E-03F1-327BD622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248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0B00-9B50-9600-E5DD-FB71B972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2F62B-44DE-3A1C-DE1C-E567A340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BBE07-E2DE-A091-CE58-425726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44EF9-5D02-7405-046F-1BE4EC67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389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0483-0F5E-A86D-9D80-2E454A2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E4A9-BC70-8967-F941-AAD98C94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CCF5-FEDA-34E7-673F-1B2E0F7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3831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CD-DA76-8D9E-A152-77B5AC57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AE5A-1634-1F95-0257-18C620A9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738E9-E048-7DF2-9025-BCF74393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61ED-4511-855F-C118-E55B1A61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DCBD-63A8-ABDE-49BE-C3A54A39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7C13-041A-FEB0-347E-3F127EFA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8076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835-52AD-7127-F5AC-5FEA677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60AE-E45A-C8DF-5D48-54E6C4E5F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371A3-9046-B621-F379-FF5E12BD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AF1D-78C0-C0B3-BE17-BE637E9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D8FA-1779-E08E-6DD5-FF61ABD7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E0A4-3E2E-FB6C-4BBB-5B06F610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579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CDC94-39B5-B9FB-4220-BCD6EADD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BEB4A-F695-C6F2-EF77-5B0E6878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3BDE-E161-3B5C-8C17-2E7DC62E6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625F6-DAF0-3C4C-BCCF-8358A54C418B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5753-2903-4A76-2E77-72C669FA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C965-FD07-33D9-48BC-9399678F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480AF-96CE-C641-9F41-E8B28CF23B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424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F2F0-2B99-C25A-58A5-DB27F08F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Take Home Assessment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EDUARDO TELLEZ</a:t>
            </a:r>
            <a:endParaRPr lang="en-MX" sz="115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B574-2376-9701-F9F2-10FD2113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735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BE9B6-3528-C7E0-4E4A-92571E4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MX" sz="2000" dirty="0">
                <a:solidFill>
                  <a:schemeClr val="bg2"/>
                </a:solidFill>
              </a:rPr>
              <a:t>BOXPLOT</a:t>
            </a:r>
            <a:br>
              <a:rPr lang="en-MX" sz="20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Display shows the highest variability, while Facebook has seen an increase in the past year.</a:t>
            </a:r>
            <a:endParaRPr lang="en-MX" sz="24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DBDA-B023-9677-15CD-D278581D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MX" sz="2000" dirty="0"/>
          </a:p>
        </p:txBody>
      </p:sp>
      <p:pic>
        <p:nvPicPr>
          <p:cNvPr id="4" name="Picture 3" descr="A group of red dots&#10;&#10;Description automatically generated">
            <a:extLst>
              <a:ext uri="{FF2B5EF4-FFF2-40B4-BE49-F238E27FC236}">
                <a16:creationId xmlns:a16="http://schemas.microsoft.com/office/drawing/2014/main" id="{913BBBC3-F15A-660C-1EA4-B00D20B7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03" y="1979612"/>
            <a:ext cx="5642741" cy="42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36B0-9118-BF9C-96E0-88FDAF55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MX" sz="2000" dirty="0">
                <a:solidFill>
                  <a:schemeClr val="bg2"/>
                </a:solidFill>
              </a:rPr>
              <a:t>SCATTER PLOT</a:t>
            </a:r>
            <a:br>
              <a:rPr lang="en-MX" sz="20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The variable with the strongest relationship is </a:t>
            </a:r>
            <a:r>
              <a:rPr lang="en-US" sz="2400" dirty="0" err="1">
                <a:solidFill>
                  <a:schemeClr val="bg2"/>
                </a:solidFill>
              </a:rPr>
              <a:t>ggsearch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  <a:endParaRPr lang="en-MX" sz="24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0C34-AA7C-ED46-2E1B-F1547795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MX" sz="2000"/>
          </a:p>
        </p:txBody>
      </p:sp>
      <p:pic>
        <p:nvPicPr>
          <p:cNvPr id="4" name="Picture Placeholder 23" descr="A group of black dots with white text&#10;&#10;Description automatically generated">
            <a:extLst>
              <a:ext uri="{FF2B5EF4-FFF2-40B4-BE49-F238E27FC236}">
                <a16:creationId xmlns:a16="http://schemas.microsoft.com/office/drawing/2014/main" id="{DD4A9FB5-6D36-533A-7E2F-8C1CDA4B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6" b="7956"/>
          <a:stretch>
            <a:fillRect/>
          </a:stretch>
        </p:blipFill>
        <p:spPr>
          <a:xfrm>
            <a:off x="6096000" y="2076450"/>
            <a:ext cx="5491163" cy="3467100"/>
          </a:xfrm>
          <a:prstGeom prst="rect">
            <a:avLst/>
          </a:prstGeom>
        </p:spPr>
      </p:pic>
      <p:pic>
        <p:nvPicPr>
          <p:cNvPr id="5" name="Picture Placeholder 25" descr="A group of black dots with white text&#10;&#10;Description automatically generated">
            <a:extLst>
              <a:ext uri="{FF2B5EF4-FFF2-40B4-BE49-F238E27FC236}">
                <a16:creationId xmlns:a16="http://schemas.microsoft.com/office/drawing/2014/main" id="{C0929F82-FB58-C3C5-0E87-F0FA1F0F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40" b="4440"/>
          <a:stretch>
            <a:fillRect/>
          </a:stretch>
        </p:blipFill>
        <p:spPr>
          <a:xfrm>
            <a:off x="762000" y="2076450"/>
            <a:ext cx="506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ACBE5-E29E-DA6C-2FF6-F194DE0B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CORPLOT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We can see that monthly data presents a better relationship.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screen shot of a chart&#10;&#10;Description automatically generated">
            <a:extLst>
              <a:ext uri="{FF2B5EF4-FFF2-40B4-BE49-F238E27FC236}">
                <a16:creationId xmlns:a16="http://schemas.microsoft.com/office/drawing/2014/main" id="{10399416-81AB-6B04-C500-DCFB3E810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0140" y="2050595"/>
            <a:ext cx="3466708" cy="2617365"/>
          </a:xfrm>
          <a:prstGeom prst="rect">
            <a:avLst/>
          </a:prstGeom>
        </p:spPr>
      </p:pic>
      <p:pic>
        <p:nvPicPr>
          <p:cNvPr id="6" name="Content Placeholder 5" descr="A graph with numbers and words&#10;&#10;Description automatically generated with medium confidence">
            <a:extLst>
              <a:ext uri="{FF2B5EF4-FFF2-40B4-BE49-F238E27FC236}">
                <a16:creationId xmlns:a16="http://schemas.microsoft.com/office/drawing/2014/main" id="{D5D7FD60-4537-0192-0A92-31E8900F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466708" cy="261736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83369B-F875-857F-64E0-39A4AD18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8" y="507034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CONCLUSIONS: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We observe that </a:t>
            </a:r>
            <a:r>
              <a:rPr lang="en-US" sz="1200" dirty="0" err="1">
                <a:solidFill>
                  <a:schemeClr val="tx2"/>
                </a:solidFill>
              </a:rPr>
              <a:t>ggsearch</a:t>
            </a:r>
            <a:r>
              <a:rPr lang="en-US" sz="1200" dirty="0">
                <a:solidFill>
                  <a:schemeClr val="tx2"/>
                </a:solidFill>
              </a:rPr>
              <a:t> shows the strongest relationship; however, it’s important to note that this is a one-to-one relationship. In a multiple regression model, this may change.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 Additionally, we must consider that </a:t>
            </a:r>
            <a:r>
              <a:rPr lang="en-US" sz="1200" dirty="0" err="1">
                <a:solidFill>
                  <a:schemeClr val="tx2"/>
                </a:solidFill>
              </a:rPr>
              <a:t>ggsearch</a:t>
            </a:r>
            <a:r>
              <a:rPr lang="en-US" sz="1200" dirty="0">
                <a:solidFill>
                  <a:schemeClr val="tx2"/>
                </a:solidFill>
              </a:rPr>
              <a:t> is the most expensive media channel.</a:t>
            </a:r>
          </a:p>
        </p:txBody>
      </p:sp>
    </p:spTree>
    <p:extLst>
      <p:ext uri="{BB962C8B-B14F-4D97-AF65-F5344CB8AC3E}">
        <p14:creationId xmlns:p14="http://schemas.microsoft.com/office/powerpoint/2010/main" val="18852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592DF-E9D1-26E9-5485-2853B9A0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1AC00-21C0-1FFE-F195-F2CC2F39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MX" sz="4800" dirty="0">
                <a:solidFill>
                  <a:schemeClr val="bg2"/>
                </a:solidFill>
              </a:rPr>
              <a:t>MODEL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0903C-165C-B7A5-D19F-68310976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734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1F5E2-D013-1648-2C36-A5A6F4CA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3BCB1F-DB0B-D5C2-0D03-F725AD0C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THE MODEL SHOWS AN R² OF 62%.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 We can see that the model's performance is strong, as it follows the trend closely.</a:t>
            </a:r>
            <a:endParaRPr lang="en-MX" sz="1800" dirty="0">
              <a:solidFill>
                <a:schemeClr val="bg2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3CEEDA2-5E4F-4AD7-9A0F-B3D70D1A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115344"/>
            <a:ext cx="5143500" cy="3771900"/>
          </a:xfrm>
        </p:spPr>
      </p:pic>
    </p:spTree>
    <p:extLst>
      <p:ext uri="{BB962C8B-B14F-4D97-AF65-F5344CB8AC3E}">
        <p14:creationId xmlns:p14="http://schemas.microsoft.com/office/powerpoint/2010/main" val="32607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3473B-78DD-8706-A2E9-1D66A7C5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ELASTICITY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4704BB42-2599-FEC2-BBB3-6C3C8C73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2" y="1498864"/>
            <a:ext cx="4777381" cy="36905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BF86B-8E05-307B-7D8B-75B9B7C9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Display</a:t>
            </a:r>
            <a:r>
              <a:rPr lang="en-US" b="0" i="0">
                <a:effectLst/>
              </a:rPr>
              <a:t>: A 10% increase in display spending is associated with a 12% increase in the number of leads.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GGsearch</a:t>
            </a:r>
            <a:r>
              <a:rPr lang="en-US" b="0" i="0">
                <a:effectLst/>
              </a:rPr>
              <a:t>: A 10% increase in ggsearch spending results in a 5% increase in the number of leads.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Facebook</a:t>
            </a:r>
            <a:r>
              <a:rPr lang="en-US" b="0" i="0">
                <a:effectLst/>
              </a:rPr>
              <a:t>: A 10% increase in Facebook spending leads to a 2% increase in the number of leads.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6C1E-6FE4-4EB7-82D2-1E22CD79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MX" sz="3700">
                <a:solidFill>
                  <a:schemeClr val="accent1"/>
                </a:solidFill>
              </a:rPr>
              <a:t>CONCLUSIONS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05B0-4BB8-CA92-C20C-085B1EA49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system-ui"/>
              </a:rPr>
              <a:t>In the analysis, we observed that </a:t>
            </a:r>
            <a:r>
              <a:rPr lang="en-US" sz="1400" dirty="0" err="1"/>
              <a:t>ggsearch</a:t>
            </a:r>
            <a:r>
              <a:rPr lang="en-US" sz="1400" b="0" i="0" dirty="0">
                <a:effectLst/>
                <a:latin typeface="system-ui"/>
              </a:rPr>
              <a:t> initially showed a stronger one-to-one relationship with the number of leads. However, when working with weekly data and using a multiple regression model, </a:t>
            </a:r>
            <a:r>
              <a:rPr lang="en-US" sz="1400" dirty="0"/>
              <a:t>display</a:t>
            </a:r>
            <a:r>
              <a:rPr lang="en-US" sz="1400" b="0" i="0" dirty="0">
                <a:effectLst/>
                <a:latin typeface="system-ui"/>
              </a:rPr>
              <a:t> emerged as more relevant.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system-ui"/>
              </a:rPr>
              <a:t>Additionally, when comparing market share, display proved to be the most cost-effective, while </a:t>
            </a:r>
            <a:r>
              <a:rPr lang="en-US" sz="1400" dirty="0" err="1">
                <a:latin typeface="system-ui"/>
              </a:rPr>
              <a:t>ggsearch</a:t>
            </a:r>
            <a:r>
              <a:rPr lang="en-US" sz="1400" dirty="0">
                <a:latin typeface="system-ui"/>
              </a:rPr>
              <a:t> was the most expensive. </a:t>
            </a:r>
            <a:endParaRPr lang="en-MX" sz="1400" dirty="0">
              <a:latin typeface="system-u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8E511-7AD1-1269-C20C-3D580D32E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C00000"/>
                </a:solidFill>
                <a:effectLst/>
                <a:latin typeface="system-ui"/>
              </a:rPr>
              <a:t>BASED ON THIS ANALYSIS, I WOULD RECOMMEND PRIORITIZING SPENDING ON </a:t>
            </a:r>
            <a:r>
              <a:rPr lang="en-US" sz="1400" dirty="0">
                <a:solidFill>
                  <a:srgbClr val="C00000"/>
                </a:solidFill>
              </a:rPr>
              <a:t>DISPLAY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ystem-ui"/>
              </a:rPr>
              <a:t>, FOLLOWED BY </a:t>
            </a:r>
            <a:r>
              <a:rPr lang="en-US" sz="1400" dirty="0">
                <a:solidFill>
                  <a:srgbClr val="C00000"/>
                </a:solidFill>
              </a:rPr>
              <a:t>GGSEARCH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ystem-ui"/>
              </a:rPr>
              <a:t>, AND FINALLY </a:t>
            </a:r>
            <a:r>
              <a:rPr lang="en-US" sz="1400" dirty="0">
                <a:solidFill>
                  <a:srgbClr val="C00000"/>
                </a:solidFill>
              </a:rPr>
              <a:t>FACEBOOK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endParaRPr lang="en-MX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0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277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system-ui</vt:lpstr>
      <vt:lpstr>Office Theme</vt:lpstr>
      <vt:lpstr>Take Home Assessment  EDUARDO TELLEZ</vt:lpstr>
      <vt:lpstr>BOXPLOT Display shows the highest variability, while Facebook has seen an increase in the past year.</vt:lpstr>
      <vt:lpstr>SCATTER PLOT The variable with the strongest relationship is ggsearch.</vt:lpstr>
      <vt:lpstr>CORPLOT We can see that monthly data presents a better relationship.</vt:lpstr>
      <vt:lpstr>MODEL SECTION</vt:lpstr>
      <vt:lpstr>THE MODEL SHOWS AN R² OF 62%.  We can see that the model's performance is strong, as it follows the trend closely.</vt:lpstr>
      <vt:lpstr>ELASTICITY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Eduardo Martínez Téllez</dc:creator>
  <cp:lastModifiedBy>José Eduardo Martínez Téllez</cp:lastModifiedBy>
  <cp:revision>1</cp:revision>
  <dcterms:created xsi:type="dcterms:W3CDTF">2024-11-04T17:47:01Z</dcterms:created>
  <dcterms:modified xsi:type="dcterms:W3CDTF">2024-11-04T18:04:33Z</dcterms:modified>
</cp:coreProperties>
</file>