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20"/>
  </p:notesMasterIdLst>
  <p:sldIdLst>
    <p:sldId id="256" r:id="rId2"/>
    <p:sldId id="257" r:id="rId3"/>
    <p:sldId id="274" r:id="rId4"/>
    <p:sldId id="258" r:id="rId5"/>
    <p:sldId id="259" r:id="rId6"/>
    <p:sldId id="268" r:id="rId7"/>
    <p:sldId id="262" r:id="rId8"/>
    <p:sldId id="263" r:id="rId9"/>
    <p:sldId id="269" r:id="rId10"/>
    <p:sldId id="273" r:id="rId11"/>
    <p:sldId id="272" r:id="rId12"/>
    <p:sldId id="264" r:id="rId13"/>
    <p:sldId id="265" r:id="rId14"/>
    <p:sldId id="266" r:id="rId15"/>
    <p:sldId id="267" r:id="rId16"/>
    <p:sldId id="260" r:id="rId17"/>
    <p:sldId id="261"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imoni" initials="MM" lastIdx="1" clrIdx="0">
    <p:extLst>
      <p:ext uri="{19B8F6BF-5375-455C-9EA6-DF929625EA0E}">
        <p15:presenceInfo xmlns:p15="http://schemas.microsoft.com/office/powerpoint/2012/main" userId="S::mmaimoni@personalmicrosoftsoftware.uci.edu::7eb20658-d1bd-45ff-a3ca-29537b0c55c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A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43"/>
    <p:restoredTop sz="75986"/>
  </p:normalViewPr>
  <p:slideViewPr>
    <p:cSldViewPr snapToGrid="0" snapToObjects="1">
      <p:cViewPr varScale="1">
        <p:scale>
          <a:sx n="84" d="100"/>
          <a:sy n="84" d="100"/>
        </p:scale>
        <p:origin x="184" y="432"/>
      </p:cViewPr>
      <p:guideLst/>
    </p:cSldViewPr>
  </p:slideViewPr>
  <p:outlineViewPr>
    <p:cViewPr>
      <p:scale>
        <a:sx n="33" d="100"/>
        <a:sy n="33" d="100"/>
      </p:scale>
      <p:origin x="0" y="-5560"/>
    </p:cViewPr>
  </p:outlineViewPr>
  <p:notesTextViewPr>
    <p:cViewPr>
      <p:scale>
        <a:sx n="165" d="100"/>
        <a:sy n="16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A588C-77B3-FD43-B96B-011AAB714D76}"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48127-78F7-C84C-BEB8-7212171D7E91}" type="slidenum">
              <a:rPr lang="en-US" smtClean="0"/>
              <a:t>‹#›</a:t>
            </a:fld>
            <a:endParaRPr lang="en-US"/>
          </a:p>
        </p:txBody>
      </p:sp>
    </p:spTree>
    <p:extLst>
      <p:ext uri="{BB962C8B-B14F-4D97-AF65-F5344CB8AC3E}">
        <p14:creationId xmlns:p14="http://schemas.microsoft.com/office/powerpoint/2010/main" val="142819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71348127-78F7-C84C-BEB8-7212171D7E91}" type="slidenum">
              <a:rPr lang="en-US" smtClean="0"/>
              <a:t>4</a:t>
            </a:fld>
            <a:endParaRPr lang="en-US"/>
          </a:p>
        </p:txBody>
      </p:sp>
    </p:spTree>
    <p:extLst>
      <p:ext uri="{BB962C8B-B14F-4D97-AF65-F5344CB8AC3E}">
        <p14:creationId xmlns:p14="http://schemas.microsoft.com/office/powerpoint/2010/main" val="198495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there any difficulties that arose during your analysis? If yes, then how did you deal with them?</a:t>
            </a:r>
          </a:p>
          <a:p>
            <a:r>
              <a:rPr lang="en-US" dirty="0"/>
              <a:t>Did any additional questions come up in your analysis?</a:t>
            </a:r>
          </a:p>
          <a:p>
            <a:endParaRPr lang="en-US" dirty="0"/>
          </a:p>
        </p:txBody>
      </p:sp>
      <p:sp>
        <p:nvSpPr>
          <p:cNvPr id="4" name="Slide Number Placeholder 3"/>
          <p:cNvSpPr>
            <a:spLocks noGrp="1"/>
          </p:cNvSpPr>
          <p:nvPr>
            <p:ph type="sldNum" sz="quarter" idx="5"/>
          </p:nvPr>
        </p:nvSpPr>
        <p:spPr/>
        <p:txBody>
          <a:bodyPr/>
          <a:lstStyle/>
          <a:p>
            <a:fld id="{71348127-78F7-C84C-BEB8-7212171D7E91}" type="slidenum">
              <a:rPr lang="en-US" smtClean="0"/>
              <a:t>13</a:t>
            </a:fld>
            <a:endParaRPr lang="en-US"/>
          </a:p>
        </p:txBody>
      </p:sp>
    </p:spTree>
    <p:extLst>
      <p:ext uri="{BB962C8B-B14F-4D97-AF65-F5344CB8AC3E}">
        <p14:creationId xmlns:p14="http://schemas.microsoft.com/office/powerpoint/2010/main" val="367031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348127-78F7-C84C-BEB8-7212171D7E91}" type="slidenum">
              <a:rPr lang="en-US" smtClean="0"/>
              <a:t>14</a:t>
            </a:fld>
            <a:endParaRPr lang="en-US"/>
          </a:p>
        </p:txBody>
      </p:sp>
    </p:spTree>
    <p:extLst>
      <p:ext uri="{BB962C8B-B14F-4D97-AF65-F5344CB8AC3E}">
        <p14:creationId xmlns:p14="http://schemas.microsoft.com/office/powerpoint/2010/main" val="3239584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348127-78F7-C84C-BEB8-7212171D7E91}" type="slidenum">
              <a:rPr lang="en-US" smtClean="0"/>
              <a:t>15</a:t>
            </a:fld>
            <a:endParaRPr lang="en-US"/>
          </a:p>
        </p:txBody>
      </p:sp>
    </p:spTree>
    <p:extLst>
      <p:ext uri="{BB962C8B-B14F-4D97-AF65-F5344CB8AC3E}">
        <p14:creationId xmlns:p14="http://schemas.microsoft.com/office/powerpoint/2010/main" val="173704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1348127-78F7-C84C-BEB8-7212171D7E91}" type="slidenum">
              <a:rPr lang="en-US" smtClean="0"/>
              <a:t>16</a:t>
            </a:fld>
            <a:endParaRPr lang="en-US"/>
          </a:p>
        </p:txBody>
      </p:sp>
    </p:spTree>
    <p:extLst>
      <p:ext uri="{BB962C8B-B14F-4D97-AF65-F5344CB8AC3E}">
        <p14:creationId xmlns:p14="http://schemas.microsoft.com/office/powerpoint/2010/main" val="327043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key questions</a:t>
            </a:r>
          </a:p>
        </p:txBody>
      </p:sp>
      <p:sp>
        <p:nvSpPr>
          <p:cNvPr id="4" name="Slide Number Placeholder 3"/>
          <p:cNvSpPr>
            <a:spLocks noGrp="1"/>
          </p:cNvSpPr>
          <p:nvPr>
            <p:ph type="sldNum" sz="quarter" idx="5"/>
          </p:nvPr>
        </p:nvSpPr>
        <p:spPr/>
        <p:txBody>
          <a:bodyPr/>
          <a:lstStyle/>
          <a:p>
            <a:fld id="{71348127-78F7-C84C-BEB8-7212171D7E91}" type="slidenum">
              <a:rPr lang="en-US" smtClean="0"/>
              <a:t>5</a:t>
            </a:fld>
            <a:endParaRPr lang="en-US"/>
          </a:p>
        </p:txBody>
      </p:sp>
    </p:spTree>
    <p:extLst>
      <p:ext uri="{BB962C8B-B14F-4D97-AF65-F5344CB8AC3E}">
        <p14:creationId xmlns:p14="http://schemas.microsoft.com/office/powerpoint/2010/main" val="308670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primary data sources as listed above</a:t>
            </a:r>
          </a:p>
          <a:p>
            <a:r>
              <a:rPr lang="en-US" dirty="0"/>
              <a:t> - FRED</a:t>
            </a:r>
          </a:p>
          <a:p>
            <a:r>
              <a:rPr lang="en-US" dirty="0"/>
              <a:t> - EIA</a:t>
            </a:r>
          </a:p>
          <a:p>
            <a:r>
              <a:rPr lang="en-US" dirty="0"/>
              <a:t> - BTS</a:t>
            </a:r>
          </a:p>
        </p:txBody>
      </p:sp>
      <p:sp>
        <p:nvSpPr>
          <p:cNvPr id="4" name="Slide Number Placeholder 3"/>
          <p:cNvSpPr>
            <a:spLocks noGrp="1"/>
          </p:cNvSpPr>
          <p:nvPr>
            <p:ph type="sldNum" sz="quarter" idx="5"/>
          </p:nvPr>
        </p:nvSpPr>
        <p:spPr/>
        <p:txBody>
          <a:bodyPr/>
          <a:lstStyle/>
          <a:p>
            <a:fld id="{71348127-78F7-C84C-BEB8-7212171D7E91}" type="slidenum">
              <a:rPr lang="en-US" smtClean="0"/>
              <a:t>6</a:t>
            </a:fld>
            <a:endParaRPr lang="en-US"/>
          </a:p>
        </p:txBody>
      </p:sp>
    </p:spTree>
    <p:extLst>
      <p:ext uri="{BB962C8B-B14F-4D97-AF65-F5344CB8AC3E}">
        <p14:creationId xmlns:p14="http://schemas.microsoft.com/office/powerpoint/2010/main" val="112159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Insights on the data clean-up</a:t>
            </a:r>
          </a:p>
          <a:p>
            <a:r>
              <a:rPr lang="en-US" dirty="0"/>
              <a:t> - took a long time to convert to a integer / float; solution was to do a </a:t>
            </a:r>
            <a:r>
              <a:rPr lang="en-US" dirty="0" err="1"/>
              <a:t>to_numeric</a:t>
            </a:r>
            <a:r>
              <a:rPr lang="en-US" dirty="0"/>
              <a:t>()</a:t>
            </a:r>
          </a:p>
          <a:p>
            <a:r>
              <a:rPr lang="en-US" dirty="0"/>
              <a:t> - when transposing the data, a new index was created that was problematic to remove; later removed using del()</a:t>
            </a:r>
          </a:p>
        </p:txBody>
      </p:sp>
      <p:sp>
        <p:nvSpPr>
          <p:cNvPr id="4" name="Slide Number Placeholder 3"/>
          <p:cNvSpPr>
            <a:spLocks noGrp="1"/>
          </p:cNvSpPr>
          <p:nvPr>
            <p:ph type="sldNum" sz="quarter" idx="5"/>
          </p:nvPr>
        </p:nvSpPr>
        <p:spPr/>
        <p:txBody>
          <a:bodyPr/>
          <a:lstStyle/>
          <a:p>
            <a:fld id="{71348127-78F7-C84C-BEB8-7212171D7E91}" type="slidenum">
              <a:rPr lang="en-US" smtClean="0"/>
              <a:t>7</a:t>
            </a:fld>
            <a:endParaRPr lang="en-US"/>
          </a:p>
        </p:txBody>
      </p:sp>
    </p:spTree>
    <p:extLst>
      <p:ext uri="{BB962C8B-B14F-4D97-AF65-F5344CB8AC3E}">
        <p14:creationId xmlns:p14="http://schemas.microsoft.com/office/powerpoint/2010/main" val="48183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a:t>
            </a:r>
          </a:p>
          <a:p>
            <a:r>
              <a:rPr lang="en-US" dirty="0"/>
              <a:t> - After obtaining a clean </a:t>
            </a:r>
            <a:r>
              <a:rPr lang="en-US" dirty="0" err="1"/>
              <a:t>dataframe</a:t>
            </a:r>
            <a:endParaRPr lang="en-US" dirty="0"/>
          </a:p>
          <a:p>
            <a:endParaRPr lang="en-US" dirty="0"/>
          </a:p>
          <a:p>
            <a:r>
              <a:rPr lang="en-US" dirty="0"/>
              <a:t> </a:t>
            </a:r>
            <a:r>
              <a:rPr lang="en-US" dirty="0">
                <a:sym typeface="Wingdings" pitchFamily="2" charset="2"/>
              </a:rPr>
              <a:t></a:t>
            </a:r>
            <a:r>
              <a:rPr lang="en-US" dirty="0" err="1">
                <a:sym typeface="Wingdings" pitchFamily="2" charset="2"/>
              </a:rPr>
              <a:t>mathplotlib.pyplot</a:t>
            </a:r>
            <a:r>
              <a:rPr lang="en-US" dirty="0">
                <a:sym typeface="Wingdings" pitchFamily="2" charset="2"/>
              </a:rPr>
              <a:t>() --&gt; scatterplots of x and y using various pairs</a:t>
            </a:r>
          </a:p>
          <a:p>
            <a:endParaRPr lang="en-US" dirty="0">
              <a:sym typeface="Wingdings" pitchFamily="2" charset="2"/>
            </a:endParaRPr>
          </a:p>
          <a:p>
            <a:r>
              <a:rPr lang="en-US" dirty="0">
                <a:sym typeface="Wingdings" pitchFamily="2" charset="2"/>
              </a:rPr>
              <a:t>  Seaborn  full correlation across entire </a:t>
            </a:r>
            <a:r>
              <a:rPr lang="en-US" dirty="0" err="1">
                <a:sym typeface="Wingdings" pitchFamily="2" charset="2"/>
              </a:rPr>
              <a:t>dataframe</a:t>
            </a:r>
            <a:r>
              <a:rPr lang="en-US" dirty="0">
                <a:sym typeface="Wingdings" pitchFamily="2" charset="2"/>
              </a:rPr>
              <a:t> / confidence interval around linear regression plot</a:t>
            </a:r>
            <a:endParaRPr lang="en-US" dirty="0"/>
          </a:p>
        </p:txBody>
      </p:sp>
      <p:sp>
        <p:nvSpPr>
          <p:cNvPr id="4" name="Slide Number Placeholder 3"/>
          <p:cNvSpPr>
            <a:spLocks noGrp="1"/>
          </p:cNvSpPr>
          <p:nvPr>
            <p:ph type="sldNum" sz="quarter" idx="5"/>
          </p:nvPr>
        </p:nvSpPr>
        <p:spPr/>
        <p:txBody>
          <a:bodyPr/>
          <a:lstStyle/>
          <a:p>
            <a:fld id="{71348127-78F7-C84C-BEB8-7212171D7E91}" type="slidenum">
              <a:rPr lang="en-US" smtClean="0"/>
              <a:t>8</a:t>
            </a:fld>
            <a:endParaRPr lang="en-US"/>
          </a:p>
        </p:txBody>
      </p:sp>
    </p:spTree>
    <p:extLst>
      <p:ext uri="{BB962C8B-B14F-4D97-AF65-F5344CB8AC3E}">
        <p14:creationId xmlns:p14="http://schemas.microsoft.com/office/powerpoint/2010/main" val="356847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on the right. Scatter plot and linear regression model</a:t>
            </a:r>
          </a:p>
        </p:txBody>
      </p:sp>
      <p:sp>
        <p:nvSpPr>
          <p:cNvPr id="4" name="Slide Number Placeholder 3"/>
          <p:cNvSpPr>
            <a:spLocks noGrp="1"/>
          </p:cNvSpPr>
          <p:nvPr>
            <p:ph type="sldNum" sz="quarter" idx="5"/>
          </p:nvPr>
        </p:nvSpPr>
        <p:spPr/>
        <p:txBody>
          <a:bodyPr/>
          <a:lstStyle/>
          <a:p>
            <a:fld id="{71348127-78F7-C84C-BEB8-7212171D7E91}" type="slidenum">
              <a:rPr lang="en-US" smtClean="0"/>
              <a:t>9</a:t>
            </a:fld>
            <a:endParaRPr lang="en-US"/>
          </a:p>
        </p:txBody>
      </p:sp>
    </p:spTree>
    <p:extLst>
      <p:ext uri="{BB962C8B-B14F-4D97-AF65-F5344CB8AC3E}">
        <p14:creationId xmlns:p14="http://schemas.microsoft.com/office/powerpoint/2010/main" val="209001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Seaborn regplot – plots linear regression as well as scatterplot for two lists; also displays confidence interval around the linear regression plot with shading. </a:t>
            </a:r>
          </a:p>
          <a:p>
            <a:endParaRPr lang="en-US" dirty="0"/>
          </a:p>
          <a:p>
            <a:r>
              <a:rPr lang="en-US" dirty="0"/>
              <a:t>Pretty cool.</a:t>
            </a:r>
          </a:p>
          <a:p>
            <a:endParaRPr lang="en-US" dirty="0"/>
          </a:p>
        </p:txBody>
      </p:sp>
      <p:sp>
        <p:nvSpPr>
          <p:cNvPr id="4" name="Slide Number Placeholder 3"/>
          <p:cNvSpPr>
            <a:spLocks noGrp="1"/>
          </p:cNvSpPr>
          <p:nvPr>
            <p:ph type="sldNum" sz="quarter" idx="5"/>
          </p:nvPr>
        </p:nvSpPr>
        <p:spPr/>
        <p:txBody>
          <a:bodyPr/>
          <a:lstStyle/>
          <a:p>
            <a:fld id="{71348127-78F7-C84C-BEB8-7212171D7E91}" type="slidenum">
              <a:rPr lang="en-US" smtClean="0"/>
              <a:t>10</a:t>
            </a:fld>
            <a:endParaRPr lang="en-US"/>
          </a:p>
        </p:txBody>
      </p:sp>
    </p:spTree>
    <p:extLst>
      <p:ext uri="{BB962C8B-B14F-4D97-AF65-F5344CB8AC3E}">
        <p14:creationId xmlns:p14="http://schemas.microsoft.com/office/powerpoint/2010/main" val="151064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combination of all pairs of factors and their scatterplots, as well as histograms</a:t>
            </a:r>
          </a:p>
          <a:p>
            <a:endParaRPr lang="en-US" dirty="0"/>
          </a:p>
          <a:p>
            <a:r>
              <a:rPr lang="en-US" dirty="0"/>
              <a:t>Based on the visual, we can see varying levels of correlation between the various factor pairs</a:t>
            </a:r>
          </a:p>
          <a:p>
            <a:endParaRPr lang="en-US" dirty="0"/>
          </a:p>
          <a:p>
            <a:r>
              <a:rPr lang="en-US" dirty="0"/>
              <a:t>Separately, we can see that our data does not appear to be normally distributed – likely would improve with a larger dataset, but…hit us with the funding (round b)</a:t>
            </a:r>
          </a:p>
        </p:txBody>
      </p:sp>
      <p:sp>
        <p:nvSpPr>
          <p:cNvPr id="4" name="Slide Number Placeholder 3"/>
          <p:cNvSpPr>
            <a:spLocks noGrp="1"/>
          </p:cNvSpPr>
          <p:nvPr>
            <p:ph type="sldNum" sz="quarter" idx="5"/>
          </p:nvPr>
        </p:nvSpPr>
        <p:spPr/>
        <p:txBody>
          <a:bodyPr/>
          <a:lstStyle/>
          <a:p>
            <a:fld id="{71348127-78F7-C84C-BEB8-7212171D7E91}" type="slidenum">
              <a:rPr lang="en-US" smtClean="0"/>
              <a:t>11</a:t>
            </a:fld>
            <a:endParaRPr lang="en-US"/>
          </a:p>
        </p:txBody>
      </p:sp>
    </p:spTree>
    <p:extLst>
      <p:ext uri="{BB962C8B-B14F-4D97-AF65-F5344CB8AC3E}">
        <p14:creationId xmlns:p14="http://schemas.microsoft.com/office/powerpoint/2010/main" val="48562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Price / Annual Miles – interesting insight into what might cause this situation to occur, probably external economic factors. We need to take into account the period over which it was happening. </a:t>
            </a:r>
          </a:p>
          <a:p>
            <a:pPr marL="228600" indent="-228600">
              <a:buAutoNum type="arabicPeriod"/>
            </a:pPr>
            <a:r>
              <a:rPr lang="en-US" dirty="0"/>
              <a:t>Price / Average MPG – I don’t know how these would have any correlation. What was the p-value for this? P-value is .41. Additionally, average MPG has other influences (regulation).</a:t>
            </a:r>
          </a:p>
          <a:p>
            <a:pPr marL="228600" indent="-228600">
              <a:buAutoNum type="arabicPeriod"/>
            </a:pPr>
            <a:r>
              <a:rPr lang="en-US" dirty="0"/>
              <a:t>??? – no relationship anticipated – Avg MPG / Real GDP – low p-value and high correlation coefficient –inconclusive without a larger dataset. So although the cc is strong, we don’t have enough information to conclude.</a:t>
            </a:r>
          </a:p>
          <a:p>
            <a:pPr marL="228600" indent="-228600">
              <a:buAutoNum type="arabicPeriod"/>
            </a:pPr>
            <a:r>
              <a:rPr lang="en-US" dirty="0"/>
              <a:t>Average MPG / Consumption - ??? - </a:t>
            </a:r>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1348127-78F7-C84C-BEB8-7212171D7E91}" type="slidenum">
              <a:rPr lang="en-US" smtClean="0"/>
              <a:t>12</a:t>
            </a:fld>
            <a:endParaRPr lang="en-US"/>
          </a:p>
        </p:txBody>
      </p:sp>
    </p:spTree>
    <p:extLst>
      <p:ext uri="{BB962C8B-B14F-4D97-AF65-F5344CB8AC3E}">
        <p14:creationId xmlns:p14="http://schemas.microsoft.com/office/powerpoint/2010/main" val="1380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850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613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543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5513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1263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1/29/20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160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1/29/20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455502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811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7309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1/29/20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51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1/29/20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859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1/29/20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3615988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fred.stlouisfed.org/series/GDPCA" TargetMode="External"/><Relationship Id="rId7" Type="http://schemas.openxmlformats.org/officeDocument/2006/relationships/hyperlink" Target="https://www.bts.gov/content/average-fuel-efficiency-us-light-duty-vehicl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eia.gov/state/seds-data-complete.php?sid=US#CompleteDataFile" TargetMode="External"/><Relationship Id="rId9" Type="http://schemas.openxmlformats.org/officeDocument/2006/relationships/hyperlink" Target="https://www.bts.gov/content/us-vehicle-mil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6004">
              <a:schemeClr val="tx1"/>
            </a:gs>
            <a:gs pos="39000">
              <a:schemeClr val="accent2"/>
            </a:gs>
            <a:gs pos="100000">
              <a:schemeClr val="tx1"/>
            </a:gs>
            <a:gs pos="95000">
              <a:schemeClr val="tx1"/>
            </a:gs>
            <a:gs pos="89000">
              <a:schemeClr val="tx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F472-858D-F741-B63B-2C507A977C3C}"/>
              </a:ext>
            </a:extLst>
          </p:cNvPr>
          <p:cNvSpPr>
            <a:spLocks noGrp="1"/>
          </p:cNvSpPr>
          <p:nvPr>
            <p:ph type="ctrTitle"/>
          </p:nvPr>
        </p:nvSpPr>
        <p:spPr>
          <a:ln>
            <a:noFill/>
          </a:ln>
        </p:spPr>
        <p:txBody>
          <a:bodyPr/>
          <a:lstStyle/>
          <a:p>
            <a:r>
              <a:rPr lang="en-US" dirty="0"/>
              <a:t>What Fuels GDP? </a:t>
            </a:r>
            <a:br>
              <a:rPr lang="en-US" dirty="0"/>
            </a:br>
            <a:r>
              <a:rPr lang="en-US" dirty="0"/>
              <a:t>A deeper look at petroleum</a:t>
            </a:r>
          </a:p>
        </p:txBody>
      </p:sp>
      <p:sp>
        <p:nvSpPr>
          <p:cNvPr id="3" name="Subtitle 2">
            <a:extLst>
              <a:ext uri="{FF2B5EF4-FFF2-40B4-BE49-F238E27FC236}">
                <a16:creationId xmlns:a16="http://schemas.microsoft.com/office/drawing/2014/main" id="{494F8B82-4AF2-6B41-84E6-600158AFC9B2}"/>
              </a:ext>
            </a:extLst>
          </p:cNvPr>
          <p:cNvSpPr>
            <a:spLocks noGrp="1"/>
          </p:cNvSpPr>
          <p:nvPr>
            <p:ph type="subTitle" idx="1"/>
          </p:nvPr>
        </p:nvSpPr>
        <p:spPr/>
        <p:txBody>
          <a:bodyPr/>
          <a:lstStyle/>
          <a:p>
            <a:r>
              <a:rPr lang="en-US" dirty="0">
                <a:solidFill>
                  <a:schemeClr val="bg2">
                    <a:lumMod val="75000"/>
                  </a:schemeClr>
                </a:solidFill>
              </a:rPr>
              <a:t>Project One</a:t>
            </a:r>
          </a:p>
          <a:p>
            <a:r>
              <a:rPr lang="en-US" dirty="0">
                <a:solidFill>
                  <a:schemeClr val="bg2">
                    <a:lumMod val="75000"/>
                  </a:schemeClr>
                </a:solidFill>
              </a:rPr>
              <a:t>January 28</a:t>
            </a:r>
            <a:r>
              <a:rPr lang="en-US" baseline="30000" dirty="0">
                <a:solidFill>
                  <a:schemeClr val="bg2">
                    <a:lumMod val="75000"/>
                  </a:schemeClr>
                </a:solidFill>
              </a:rPr>
              <a:t>th</a:t>
            </a:r>
            <a:r>
              <a:rPr lang="en-US" dirty="0">
                <a:solidFill>
                  <a:schemeClr val="bg2">
                    <a:lumMod val="75000"/>
                  </a:schemeClr>
                </a:solidFill>
              </a:rPr>
              <a:t>, 2020</a:t>
            </a:r>
          </a:p>
        </p:txBody>
      </p:sp>
    </p:spTree>
    <p:extLst>
      <p:ext uri="{BB962C8B-B14F-4D97-AF65-F5344CB8AC3E}">
        <p14:creationId xmlns:p14="http://schemas.microsoft.com/office/powerpoint/2010/main" val="288891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E5E3-F97F-A342-BEA7-E42E26A2EE78}"/>
              </a:ext>
            </a:extLst>
          </p:cNvPr>
          <p:cNvSpPr>
            <a:spLocks noGrp="1"/>
          </p:cNvSpPr>
          <p:nvPr>
            <p:ph type="title"/>
          </p:nvPr>
        </p:nvSpPr>
        <p:spPr>
          <a:xfrm>
            <a:off x="402298" y="323127"/>
            <a:ext cx="11387403" cy="663930"/>
          </a:xfrm>
          <a:solidFill>
            <a:schemeClr val="bg1"/>
          </a:solidFill>
          <a:ln>
            <a:solidFill>
              <a:schemeClr val="tx1"/>
            </a:solidFill>
          </a:ln>
        </p:spPr>
        <p:txBody>
          <a:bodyPr vert="horz" wrap="square" lIns="182880" tIns="182880" rIns="182880" bIns="182880" rtlCol="0" anchor="ctr">
            <a:normAutofit fontScale="90000"/>
          </a:bodyPr>
          <a:lstStyle/>
          <a:p>
            <a:r>
              <a:rPr lang="en-US" sz="2400" dirty="0">
                <a:solidFill>
                  <a:schemeClr val="tx1">
                    <a:lumMod val="75000"/>
                    <a:lumOff val="25000"/>
                  </a:schemeClr>
                </a:solidFill>
              </a:rPr>
              <a:t>Data Visualizations: seaborn</a:t>
            </a:r>
          </a:p>
        </p:txBody>
      </p:sp>
      <p:sp>
        <p:nvSpPr>
          <p:cNvPr id="4" name="Content Placeholder 2">
            <a:extLst>
              <a:ext uri="{FF2B5EF4-FFF2-40B4-BE49-F238E27FC236}">
                <a16:creationId xmlns:a16="http://schemas.microsoft.com/office/drawing/2014/main" id="{F8917BC7-93AC-D540-B983-237E195BB250}"/>
              </a:ext>
            </a:extLst>
          </p:cNvPr>
          <p:cNvSpPr txBox="1">
            <a:spLocks/>
          </p:cNvSpPr>
          <p:nvPr/>
        </p:nvSpPr>
        <p:spPr>
          <a:xfrm>
            <a:off x="7252892" y="1310184"/>
            <a:ext cx="4654294" cy="4743482"/>
          </a:xfrm>
          <a:prstGeom prst="rect">
            <a:avLst/>
          </a:prstGeom>
          <a:ln w="28575">
            <a:noFill/>
          </a:ln>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About Seaborn: </a:t>
            </a:r>
          </a:p>
          <a:p>
            <a:pPr marL="0" indent="0">
              <a:buNone/>
            </a:pPr>
            <a:r>
              <a:rPr lang="en-US" sz="1900" b="1" dirty="0">
                <a:solidFill>
                  <a:schemeClr val="tx1"/>
                </a:solidFill>
                <a:latin typeface="Simplified Arabic Fixed" panose="02070309020205020404" pitchFamily="49" charset="-78"/>
                <a:cs typeface="Simplified Arabic Fixed" panose="02070309020205020404" pitchFamily="49" charset="-78"/>
              </a:rPr>
              <a:t>Seaborn is a Python data visualization library based on matplotlib. It provides a high-level interface for drawing attractive and informative statistical graphics.</a:t>
            </a:r>
          </a:p>
          <a:p>
            <a:pPr marL="0" indent="0">
              <a:buNone/>
            </a:pPr>
            <a:endPar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endParaRPr>
          </a:p>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Code Implemented: </a:t>
            </a:r>
          </a:p>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[1]</a:t>
            </a:r>
            <a:r>
              <a:rPr lang="en-US" sz="2000" b="1" dirty="0">
                <a:solidFill>
                  <a:schemeClr val="tx1"/>
                </a:solidFill>
                <a:latin typeface="Simplified Arabic Fixed" panose="020F0502020204030204" pitchFamily="34" charset="0"/>
                <a:cs typeface="Simplified Arabic Fixed" panose="020F0502020204030204" pitchFamily="34" charset="0"/>
              </a:rPr>
              <a:t> import</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rgbClr val="FF79DC"/>
                </a:solidFill>
                <a:latin typeface="Simplified Arabic Fixed" panose="020F0502020204030204" pitchFamily="34" charset="0"/>
                <a:cs typeface="Simplified Arabic Fixed" panose="020F0502020204030204" pitchFamily="34" charset="0"/>
              </a:rPr>
              <a:t>seaborn</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chemeClr val="tx1"/>
                </a:solidFill>
                <a:latin typeface="Simplified Arabic Fixed" panose="020F0502020204030204" pitchFamily="34" charset="0"/>
                <a:cs typeface="Simplified Arabic Fixed" panose="020F0502020204030204" pitchFamily="34" charset="0"/>
              </a:rPr>
              <a:t>as</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rgbClr val="FF79DC"/>
                </a:solidFill>
                <a:latin typeface="Simplified Arabic Fixed" panose="020F0502020204030204" pitchFamily="34" charset="0"/>
                <a:cs typeface="Simplified Arabic Fixed" panose="020F0502020204030204" pitchFamily="34" charset="0"/>
              </a:rPr>
              <a:t>sn</a:t>
            </a:r>
            <a:r>
              <a:rPr lang="en-US" sz="2000" dirty="0">
                <a:solidFill>
                  <a:srgbClr val="FF79DC"/>
                </a:solidFill>
                <a:latin typeface="Simplified Arabic Fixed" panose="020F0502020204030204" pitchFamily="34" charset="0"/>
                <a:cs typeface="Simplified Arabic Fixed" panose="020F0502020204030204" pitchFamily="34" charset="0"/>
              </a:rPr>
              <a:t>s</a:t>
            </a: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[2]</a:t>
            </a:r>
            <a:r>
              <a:rPr lang="en-US" sz="2000" b="1" dirty="0">
                <a:solidFill>
                  <a:srgbClr val="FF79DC"/>
                </a:solidFill>
                <a:latin typeface="Simplified Arabic Fixed" panose="020F0502020204030204" pitchFamily="34" charset="0"/>
                <a:cs typeface="Simplified Arabic Fixed" panose="020F0502020204030204" pitchFamily="34" charset="0"/>
              </a:rPr>
              <a:t> sns.regplot(</a:t>
            </a:r>
            <a:r>
              <a:rPr lang="en-US" sz="2000" b="1" dirty="0">
                <a:solidFill>
                  <a:schemeClr val="tx1"/>
                </a:solidFill>
                <a:latin typeface="Simplified Arabic Fixed" panose="020F0502020204030204" pitchFamily="34" charset="0"/>
                <a:cs typeface="Simplified Arabic Fixed" panose="020F0502020204030204" pitchFamily="34" charset="0"/>
              </a:rPr>
              <a:t>file[‘Total Miles’], file[‘GDP]</a:t>
            </a:r>
            <a:r>
              <a:rPr lang="en-US" sz="2000" b="1" dirty="0">
                <a:solidFill>
                  <a:srgbClr val="FF79DC"/>
                </a:solidFill>
                <a:latin typeface="Simplified Arabic Fixed" panose="020F0502020204030204" pitchFamily="34" charset="0"/>
                <a:cs typeface="Simplified Arabic Fixed" panose="020F0502020204030204" pitchFamily="34" charset="0"/>
              </a:rPr>
              <a:t>)</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8" name="Picture 7">
            <a:extLst>
              <a:ext uri="{FF2B5EF4-FFF2-40B4-BE49-F238E27FC236}">
                <a16:creationId xmlns:a16="http://schemas.microsoft.com/office/drawing/2014/main" id="{F48B153B-BAA7-BC4F-8F64-9F42605148C2}"/>
              </a:ext>
            </a:extLst>
          </p:cNvPr>
          <p:cNvPicPr>
            <a:picLocks noChangeAspect="1"/>
          </p:cNvPicPr>
          <p:nvPr/>
        </p:nvPicPr>
        <p:blipFill>
          <a:blip r:embed="rId3"/>
          <a:stretch>
            <a:fillRect/>
          </a:stretch>
        </p:blipFill>
        <p:spPr>
          <a:xfrm>
            <a:off x="402298" y="1310184"/>
            <a:ext cx="6227064" cy="3596129"/>
          </a:xfrm>
          <a:prstGeom prst="rect">
            <a:avLst/>
          </a:prstGeom>
        </p:spPr>
      </p:pic>
      <p:sp>
        <p:nvSpPr>
          <p:cNvPr id="10" name="Content Placeholder 2">
            <a:extLst>
              <a:ext uri="{FF2B5EF4-FFF2-40B4-BE49-F238E27FC236}">
                <a16:creationId xmlns:a16="http://schemas.microsoft.com/office/drawing/2014/main" id="{3B4A076E-54C1-134A-BC15-AE5DA5396E51}"/>
              </a:ext>
            </a:extLst>
          </p:cNvPr>
          <p:cNvSpPr txBox="1">
            <a:spLocks/>
          </p:cNvSpPr>
          <p:nvPr/>
        </p:nvSpPr>
        <p:spPr>
          <a:xfrm>
            <a:off x="462246" y="5016316"/>
            <a:ext cx="6167116" cy="1518557"/>
          </a:xfrm>
          <a:prstGeom prst="rect">
            <a:avLst/>
          </a:prstGeom>
          <a:ln w="28575">
            <a:solidFill>
              <a:schemeClr val="tx1">
                <a:lumMod val="65000"/>
                <a:lumOff val="35000"/>
              </a:schemeClr>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This is a Seaborn regression plot, or the </a:t>
            </a:r>
            <a:r>
              <a:rPr lang="en-US" b="1" dirty="0">
                <a:solidFill>
                  <a:schemeClr val="tx1"/>
                </a:solidFill>
              </a:rPr>
              <a:t>regplot()</a:t>
            </a:r>
            <a:r>
              <a:rPr lang="en-US" dirty="0">
                <a:solidFill>
                  <a:schemeClr val="tx1"/>
                </a:solidFill>
              </a:rPr>
              <a:t> function, showing a scatterplot, linear regression, and confidence interval for Total Miles to GDP.</a:t>
            </a:r>
          </a:p>
        </p:txBody>
      </p:sp>
    </p:spTree>
    <p:extLst>
      <p:ext uri="{BB962C8B-B14F-4D97-AF65-F5344CB8AC3E}">
        <p14:creationId xmlns:p14="http://schemas.microsoft.com/office/powerpoint/2010/main" val="214295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E5E3-F97F-A342-BEA7-E42E26A2EE78}"/>
              </a:ext>
            </a:extLst>
          </p:cNvPr>
          <p:cNvSpPr>
            <a:spLocks noGrp="1"/>
          </p:cNvSpPr>
          <p:nvPr>
            <p:ph type="title"/>
          </p:nvPr>
        </p:nvSpPr>
        <p:spPr>
          <a:xfrm>
            <a:off x="402298" y="323127"/>
            <a:ext cx="11387403" cy="663930"/>
          </a:xfrm>
          <a:solidFill>
            <a:schemeClr val="bg1"/>
          </a:solidFill>
          <a:ln>
            <a:solidFill>
              <a:schemeClr val="tx1"/>
            </a:solidFill>
          </a:ln>
        </p:spPr>
        <p:txBody>
          <a:bodyPr vert="horz" wrap="square" lIns="182880" tIns="182880" rIns="182880" bIns="182880" rtlCol="0" anchor="ctr">
            <a:normAutofit fontScale="90000"/>
          </a:bodyPr>
          <a:lstStyle/>
          <a:p>
            <a:r>
              <a:rPr lang="en-US" sz="2400" dirty="0">
                <a:solidFill>
                  <a:schemeClr val="tx1">
                    <a:lumMod val="75000"/>
                    <a:lumOff val="25000"/>
                  </a:schemeClr>
                </a:solidFill>
              </a:rPr>
              <a:t>Data Visualizations: seaborn (cont’d)</a:t>
            </a:r>
          </a:p>
        </p:txBody>
      </p:sp>
      <p:sp>
        <p:nvSpPr>
          <p:cNvPr id="4" name="Content Placeholder 2">
            <a:extLst>
              <a:ext uri="{FF2B5EF4-FFF2-40B4-BE49-F238E27FC236}">
                <a16:creationId xmlns:a16="http://schemas.microsoft.com/office/drawing/2014/main" id="{F8917BC7-93AC-D540-B983-237E195BB250}"/>
              </a:ext>
            </a:extLst>
          </p:cNvPr>
          <p:cNvSpPr txBox="1">
            <a:spLocks/>
          </p:cNvSpPr>
          <p:nvPr/>
        </p:nvSpPr>
        <p:spPr>
          <a:xfrm>
            <a:off x="7780713" y="1310184"/>
            <a:ext cx="4008987" cy="4743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[1]</a:t>
            </a:r>
            <a:r>
              <a:rPr lang="en-US" sz="2000" b="1" dirty="0">
                <a:solidFill>
                  <a:schemeClr val="tx1"/>
                </a:solidFill>
                <a:latin typeface="Simplified Arabic Fixed" panose="020F0502020204030204" pitchFamily="34" charset="0"/>
                <a:cs typeface="Simplified Arabic Fixed" panose="020F0502020204030204" pitchFamily="34" charset="0"/>
              </a:rPr>
              <a:t> import</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rgbClr val="FF79DC"/>
                </a:solidFill>
                <a:latin typeface="Simplified Arabic Fixed" panose="020F0502020204030204" pitchFamily="34" charset="0"/>
                <a:cs typeface="Simplified Arabic Fixed" panose="020F0502020204030204" pitchFamily="34" charset="0"/>
              </a:rPr>
              <a:t>seaborn</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chemeClr val="tx1"/>
                </a:solidFill>
                <a:latin typeface="Simplified Arabic Fixed" panose="020F0502020204030204" pitchFamily="34" charset="0"/>
                <a:cs typeface="Simplified Arabic Fixed" panose="020F0502020204030204" pitchFamily="34" charset="0"/>
              </a:rPr>
              <a:t>as</a:t>
            </a:r>
            <a:r>
              <a:rPr lang="en-US" sz="2000" b="1" dirty="0">
                <a:solidFill>
                  <a:schemeClr val="bg1"/>
                </a:solidFill>
                <a:latin typeface="Simplified Arabic Fixed" panose="020F0502020204030204" pitchFamily="34" charset="0"/>
                <a:cs typeface="Simplified Arabic Fixed" panose="020F0502020204030204" pitchFamily="34" charset="0"/>
              </a:rPr>
              <a:t> </a:t>
            </a:r>
            <a:r>
              <a:rPr lang="en-US" sz="2000" b="1" dirty="0">
                <a:solidFill>
                  <a:srgbClr val="FF79DC"/>
                </a:solidFill>
                <a:latin typeface="Simplified Arabic Fixed" panose="020F0502020204030204" pitchFamily="34" charset="0"/>
                <a:cs typeface="Simplified Arabic Fixed" panose="020F0502020204030204" pitchFamily="34" charset="0"/>
              </a:rPr>
              <a:t>sn</a:t>
            </a:r>
            <a:r>
              <a:rPr lang="en-US" sz="2000" dirty="0">
                <a:solidFill>
                  <a:srgbClr val="FF79DC"/>
                </a:solidFill>
                <a:latin typeface="Simplified Arabic Fixed" panose="020F0502020204030204" pitchFamily="34" charset="0"/>
                <a:cs typeface="Simplified Arabic Fixed" panose="020F0502020204030204" pitchFamily="34" charset="0"/>
              </a:rPr>
              <a:t>s</a:t>
            </a: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endParaRPr lang="en-US" sz="2000" dirty="0">
              <a:solidFill>
                <a:srgbClr val="FF79DC"/>
              </a:solidFill>
              <a:latin typeface="Simplified Arabic Fixed" panose="020F0502020204030204" pitchFamily="34" charset="0"/>
              <a:cs typeface="Simplified Arabic Fixed" panose="020F0502020204030204" pitchFamily="34" charset="0"/>
            </a:endParaRPr>
          </a:p>
          <a:p>
            <a:pPr marL="0" indent="0">
              <a:buNone/>
            </a:pPr>
            <a:r>
              <a:rPr lang="en-US" sz="2000" b="1" dirty="0">
                <a:solidFill>
                  <a:schemeClr val="tx1"/>
                </a:solidFill>
                <a:highlight>
                  <a:srgbClr val="FFFF00"/>
                </a:highlight>
                <a:latin typeface="Simplified Arabic Fixed" panose="020F0502020204030204" pitchFamily="34" charset="0"/>
                <a:cs typeface="Simplified Arabic Fixed" panose="020F0502020204030204" pitchFamily="34" charset="0"/>
              </a:rPr>
              <a:t>[2]</a:t>
            </a:r>
            <a:r>
              <a:rPr lang="en-US" sz="2000" b="1" dirty="0">
                <a:solidFill>
                  <a:srgbClr val="FF79DC"/>
                </a:solidFill>
                <a:latin typeface="Simplified Arabic Fixed" panose="020F0502020204030204" pitchFamily="34" charset="0"/>
                <a:cs typeface="Simplified Arabic Fixed" panose="020F0502020204030204" pitchFamily="34" charset="0"/>
              </a:rPr>
              <a:t> sns.pairplot(</a:t>
            </a:r>
            <a:r>
              <a:rPr lang="en-US" sz="2000" b="1" dirty="0">
                <a:solidFill>
                  <a:schemeClr val="tx1"/>
                </a:solidFill>
                <a:latin typeface="Simplified Arabic Fixed" panose="020F0502020204030204" pitchFamily="34" charset="0"/>
                <a:cs typeface="Simplified Arabic Fixed" panose="020F0502020204030204" pitchFamily="34" charset="0"/>
              </a:rPr>
              <a:t>file</a:t>
            </a:r>
            <a:r>
              <a:rPr lang="en-US" sz="2000" b="1" dirty="0">
                <a:solidFill>
                  <a:srgbClr val="FF79DC"/>
                </a:solidFill>
                <a:latin typeface="Simplified Arabic Fixed" panose="020F0502020204030204" pitchFamily="34" charset="0"/>
                <a:cs typeface="Simplified Arabic Fixed" panose="020F0502020204030204" pitchFamily="34" charset="0"/>
              </a:rPr>
              <a:t>)</a:t>
            </a:r>
          </a:p>
          <a:p>
            <a:pPr marL="0" indent="0">
              <a:buNone/>
            </a:pPr>
            <a:r>
              <a:rPr lang="en-US" sz="2000" b="1" dirty="0">
                <a:solidFill>
                  <a:schemeClr val="tx1"/>
                </a:solidFill>
                <a:latin typeface="Simplified Arabic Fixed" panose="020F0502020204030204" pitchFamily="34" charset="0"/>
                <a:cs typeface="Simplified Arabic Fixed" panose="020F0502020204030204" pitchFamily="34" charset="0"/>
              </a:rPr>
              <a:t>##Diagonal Histogram, graphed for each variable-to-variable relationship.</a:t>
            </a:r>
          </a:p>
          <a:p>
            <a:pPr marL="0" indent="0">
              <a:buNone/>
            </a:pPr>
            <a:endParaRPr lang="en-US" dirty="0">
              <a:solidFill>
                <a:schemeClr val="bg1"/>
              </a:solidFill>
            </a:endParaRPr>
          </a:p>
          <a:p>
            <a:pPr marL="0" indent="0">
              <a:buNone/>
            </a:pPr>
            <a:endParaRPr lang="en-US" dirty="0">
              <a:solidFill>
                <a:schemeClr val="bg1"/>
              </a:solidFill>
            </a:endParaRPr>
          </a:p>
        </p:txBody>
      </p:sp>
      <p:pic>
        <p:nvPicPr>
          <p:cNvPr id="7" name="Picture 6">
            <a:extLst>
              <a:ext uri="{FF2B5EF4-FFF2-40B4-BE49-F238E27FC236}">
                <a16:creationId xmlns:a16="http://schemas.microsoft.com/office/drawing/2014/main" id="{8522BEA7-B816-5443-9065-8294A3868559}"/>
              </a:ext>
            </a:extLst>
          </p:cNvPr>
          <p:cNvPicPr>
            <a:picLocks noChangeAspect="1"/>
          </p:cNvPicPr>
          <p:nvPr/>
        </p:nvPicPr>
        <p:blipFill>
          <a:blip r:embed="rId3"/>
          <a:stretch>
            <a:fillRect/>
          </a:stretch>
        </p:blipFill>
        <p:spPr>
          <a:xfrm>
            <a:off x="1110998" y="1304557"/>
            <a:ext cx="5315709" cy="5230316"/>
          </a:xfrm>
          <a:prstGeom prst="rect">
            <a:avLst/>
          </a:prstGeom>
        </p:spPr>
      </p:pic>
      <p:pic>
        <p:nvPicPr>
          <p:cNvPr id="9" name="Picture 8">
            <a:extLst>
              <a:ext uri="{FF2B5EF4-FFF2-40B4-BE49-F238E27FC236}">
                <a16:creationId xmlns:a16="http://schemas.microsoft.com/office/drawing/2014/main" id="{38BB6FCE-FFB9-9E42-9FD3-6E2DDBFDFAD0}"/>
              </a:ext>
            </a:extLst>
          </p:cNvPr>
          <p:cNvPicPr>
            <a:picLocks noChangeAspect="1"/>
          </p:cNvPicPr>
          <p:nvPr/>
        </p:nvPicPr>
        <p:blipFill>
          <a:blip r:embed="rId4"/>
          <a:stretch>
            <a:fillRect/>
          </a:stretch>
        </p:blipFill>
        <p:spPr>
          <a:xfrm>
            <a:off x="7676833" y="2016114"/>
            <a:ext cx="4216745" cy="1819359"/>
          </a:xfrm>
          <a:prstGeom prst="rect">
            <a:avLst/>
          </a:prstGeom>
        </p:spPr>
      </p:pic>
    </p:spTree>
    <p:extLst>
      <p:ext uri="{BB962C8B-B14F-4D97-AF65-F5344CB8AC3E}">
        <p14:creationId xmlns:p14="http://schemas.microsoft.com/office/powerpoint/2010/main" val="340173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48DB-7E77-DB49-96E4-CA6FEA4EB78A}"/>
              </a:ext>
            </a:extLst>
          </p:cNvPr>
          <p:cNvSpPr>
            <a:spLocks noGrp="1"/>
          </p:cNvSpPr>
          <p:nvPr>
            <p:ph type="title"/>
          </p:nvPr>
        </p:nvSpPr>
        <p:spPr>
          <a:xfrm>
            <a:off x="2231136" y="348967"/>
            <a:ext cx="7729728" cy="616804"/>
          </a:xfrm>
        </p:spPr>
        <p:txBody>
          <a:bodyPr>
            <a:normAutofit fontScale="90000"/>
          </a:bodyPr>
          <a:lstStyle/>
          <a:p>
            <a:r>
              <a:rPr lang="en-US" dirty="0"/>
              <a:t>discussion</a:t>
            </a:r>
          </a:p>
        </p:txBody>
      </p:sp>
      <p:graphicFrame>
        <p:nvGraphicFramePr>
          <p:cNvPr id="4" name="Content Placeholder 3">
            <a:extLst>
              <a:ext uri="{FF2B5EF4-FFF2-40B4-BE49-F238E27FC236}">
                <a16:creationId xmlns:a16="http://schemas.microsoft.com/office/drawing/2014/main" id="{A860C6BB-3A4D-4C81-AAE7-2DE402672F35}"/>
              </a:ext>
            </a:extLst>
          </p:cNvPr>
          <p:cNvGraphicFramePr>
            <a:graphicFrameLocks/>
          </p:cNvGraphicFramePr>
          <p:nvPr>
            <p:extLst>
              <p:ext uri="{D42A27DB-BD31-4B8C-83A1-F6EECF244321}">
                <p14:modId xmlns:p14="http://schemas.microsoft.com/office/powerpoint/2010/main" val="1807577128"/>
              </p:ext>
            </p:extLst>
          </p:nvPr>
        </p:nvGraphicFramePr>
        <p:xfrm>
          <a:off x="54794" y="1056193"/>
          <a:ext cx="12082412" cy="5253564"/>
        </p:xfrm>
        <a:graphic>
          <a:graphicData uri="http://schemas.openxmlformats.org/drawingml/2006/table">
            <a:tbl>
              <a:tblPr/>
              <a:tblGrid>
                <a:gridCol w="2006888">
                  <a:extLst>
                    <a:ext uri="{9D8B030D-6E8A-4147-A177-3AD203B41FA5}">
                      <a16:colId xmlns:a16="http://schemas.microsoft.com/office/drawing/2014/main" val="2644217900"/>
                    </a:ext>
                  </a:extLst>
                </a:gridCol>
                <a:gridCol w="3177999">
                  <a:extLst>
                    <a:ext uri="{9D8B030D-6E8A-4147-A177-3AD203B41FA5}">
                      <a16:colId xmlns:a16="http://schemas.microsoft.com/office/drawing/2014/main" val="2487972177"/>
                    </a:ext>
                  </a:extLst>
                </a:gridCol>
                <a:gridCol w="2299175">
                  <a:extLst>
                    <a:ext uri="{9D8B030D-6E8A-4147-A177-3AD203B41FA5}">
                      <a16:colId xmlns:a16="http://schemas.microsoft.com/office/drawing/2014/main" val="2045868157"/>
                    </a:ext>
                  </a:extLst>
                </a:gridCol>
                <a:gridCol w="2299175">
                  <a:extLst>
                    <a:ext uri="{9D8B030D-6E8A-4147-A177-3AD203B41FA5}">
                      <a16:colId xmlns:a16="http://schemas.microsoft.com/office/drawing/2014/main" val="97395094"/>
                    </a:ext>
                  </a:extLst>
                </a:gridCol>
                <a:gridCol w="2299175">
                  <a:extLst>
                    <a:ext uri="{9D8B030D-6E8A-4147-A177-3AD203B41FA5}">
                      <a16:colId xmlns:a16="http://schemas.microsoft.com/office/drawing/2014/main" val="2894405348"/>
                    </a:ext>
                  </a:extLst>
                </a:gridCol>
              </a:tblGrid>
              <a:tr h="392641">
                <a:tc>
                  <a:txBody>
                    <a:bodyPr/>
                    <a:lstStyle/>
                    <a:p>
                      <a:pPr algn="ctr" rtl="0" fontAlgn="b"/>
                      <a:r>
                        <a:rPr lang="en-US" sz="2800" b="1" dirty="0">
                          <a:effectLst/>
                        </a:rPr>
                        <a:t>Analysis Set</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Factor Pair (Simple)</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Correlation Coefficients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Hypothesized Relationship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Observed Relationship </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9831706"/>
                  </a:ext>
                </a:extLst>
              </a:tr>
              <a:tr h="392641">
                <a:tc rowSpan="3">
                  <a:txBody>
                    <a:bodyPr/>
                    <a:lstStyle/>
                    <a:p>
                      <a:pPr algn="ctr" rtl="0" fontAlgn="b"/>
                      <a:r>
                        <a:rPr lang="en-US" sz="2000" dirty="0">
                          <a:effectLst/>
                        </a:rPr>
                        <a:t>Price vs. Other Factors</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2000" dirty="0">
                          <a:effectLst/>
                        </a:rPr>
                        <a:t>Price / Consumption</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dirty="0">
                          <a:solidFill>
                            <a:srgbClr val="FF0000"/>
                          </a:solidFill>
                          <a:effectLst/>
                          <a:latin typeface="+mn-lt"/>
                        </a:rPr>
                        <a:t>-0.57305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1765527"/>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Price / Average MPG</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i="0" dirty="0">
                          <a:solidFill>
                            <a:srgbClr val="FF0000"/>
                          </a:solidFill>
                          <a:effectLst/>
                          <a:latin typeface="+mn-lt"/>
                        </a:rPr>
                        <a:t>-0.58738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702499"/>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Price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b="0" i="0" dirty="0">
                          <a:solidFill>
                            <a:srgbClr val="00B050"/>
                          </a:solidFill>
                          <a:effectLst/>
                          <a:latin typeface="+mn-lt"/>
                        </a:rPr>
                        <a:t>0.61704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8626394"/>
                  </a:ext>
                </a:extLst>
              </a:tr>
              <a:tr h="392641">
                <a:tc rowSpan="4">
                  <a:txBody>
                    <a:bodyPr/>
                    <a:lstStyle/>
                    <a:p>
                      <a:pPr algn="ctr" rtl="0" fontAlgn="b"/>
                      <a:r>
                        <a:rPr lang="en-US" sz="2000" dirty="0">
                          <a:effectLst/>
                        </a:rPr>
                        <a:t>Factors vs. Real GDP</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000" dirty="0">
                          <a:effectLst/>
                        </a:rPr>
                        <a:t>Price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FF0000"/>
                          </a:solidFill>
                          <a:effectLst/>
                          <a:latin typeface="+mn-lt"/>
                        </a:rPr>
                        <a:t>-0.30844</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84435017"/>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Consumption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0.22695</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B8043"/>
                          </a:solidFill>
                          <a:effectLst/>
                          <a:uLnTx/>
                          <a:uFillTx/>
                          <a:latin typeface="Gill Sans MT" panose="020B0502020104020203"/>
                          <a:ea typeface="+mn-ea"/>
                          <a:cs typeface="+mn-cs"/>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20524715"/>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Average MPG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0.70717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n-lt"/>
                          <a:ea typeface="+mn-ea"/>
                          <a:cs typeface="+mn-cs"/>
                        </a:rPr>
                        <a:t>? ? ?</a:t>
                      </a:r>
                      <a:endParaRPr kumimoji="0" lang="en-US" sz="2800" b="0" i="1" u="none" strike="noStrike" kern="1200" cap="none" spc="0" normalizeH="0" baseline="0" noProof="0" dirty="0">
                        <a:ln>
                          <a:noFill/>
                        </a:ln>
                        <a:solidFill>
                          <a:schemeClr val="tx1"/>
                        </a:solidFill>
                        <a:effectLst/>
                        <a:uLnTx/>
                        <a:uFillTx/>
                        <a:latin typeface="Gill Sans MT" panose="020B0502020104020203"/>
                        <a:ea typeface="+mn-ea"/>
                        <a:cs typeface="+mn-cs"/>
                      </a:endParaRP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05588079"/>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Annual Miles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0.89660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8314981"/>
                  </a:ext>
                </a:extLst>
              </a:tr>
              <a:tr h="392641">
                <a:tc rowSpan="3">
                  <a:txBody>
                    <a:bodyPr/>
                    <a:lstStyle/>
                    <a:p>
                      <a:pPr algn="ctr" rtl="0" fontAlgn="b"/>
                      <a:r>
                        <a:rPr lang="en-US" sz="2000" dirty="0">
                          <a:effectLst/>
                        </a:rPr>
                        <a:t>Other</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000" dirty="0">
                          <a:effectLst/>
                        </a:rPr>
                        <a:t>Consumption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b="0" dirty="0">
                          <a:solidFill>
                            <a:srgbClr val="00B050"/>
                          </a:solidFill>
                          <a:effectLst/>
                          <a:latin typeface="+mn-lt"/>
                        </a:rPr>
                        <a:t>0.57517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4115964"/>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Average MPG / Consumption</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1" dirty="0">
                          <a:solidFill>
                            <a:srgbClr val="00B050"/>
                          </a:solidFill>
                          <a:effectLst/>
                          <a:latin typeface="+mn-lt"/>
                        </a:rPr>
                        <a:t>0.24919</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n-lt"/>
                          <a:ea typeface="+mn-ea"/>
                          <a:cs typeface="+mn-cs"/>
                        </a:rPr>
                        <a:t>? ? ?</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72462486"/>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2000" dirty="0">
                          <a:effectLst/>
                        </a:rPr>
                        <a:t>Average MPG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b="0" dirty="0">
                          <a:solidFill>
                            <a:srgbClr val="00B050"/>
                          </a:solidFill>
                          <a:effectLst/>
                          <a:latin typeface="+mn-lt"/>
                        </a:rPr>
                        <a:t>0.77933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7222364"/>
                  </a:ext>
                </a:extLst>
              </a:tr>
            </a:tbl>
          </a:graphicData>
        </a:graphic>
      </p:graphicFrame>
      <p:sp>
        <p:nvSpPr>
          <p:cNvPr id="3" name="Rectangle 2">
            <a:extLst>
              <a:ext uri="{FF2B5EF4-FFF2-40B4-BE49-F238E27FC236}">
                <a16:creationId xmlns:a16="http://schemas.microsoft.com/office/drawing/2014/main" id="{D9995CF9-7D12-FC40-8213-ED6C2DD4C93D}"/>
              </a:ext>
            </a:extLst>
          </p:cNvPr>
          <p:cNvSpPr/>
          <p:nvPr/>
        </p:nvSpPr>
        <p:spPr>
          <a:xfrm>
            <a:off x="687639" y="6400179"/>
            <a:ext cx="3632898" cy="369332"/>
          </a:xfrm>
          <a:prstGeom prst="rect">
            <a:avLst/>
          </a:prstGeom>
        </p:spPr>
        <p:txBody>
          <a:bodyPr wrap="square">
            <a:spAutoFit/>
          </a:bodyPr>
          <a:lstStyle/>
          <a:p>
            <a:r>
              <a:rPr lang="en-US" i="1" dirty="0">
                <a:latin typeface="Gill Sans" panose="020B0502020104020203" pitchFamily="34" charset="-79"/>
              </a:rPr>
              <a:t>* = Correlation Coefficient &gt; 0.50 (abs)</a:t>
            </a:r>
            <a:endParaRPr lang="en-US" dirty="0">
              <a:latin typeface="Gill Sans" panose="020B0502020104020203" pitchFamily="34" charset="-79"/>
            </a:endParaRPr>
          </a:p>
        </p:txBody>
      </p:sp>
    </p:spTree>
    <p:extLst>
      <p:ext uri="{BB962C8B-B14F-4D97-AF65-F5344CB8AC3E}">
        <p14:creationId xmlns:p14="http://schemas.microsoft.com/office/powerpoint/2010/main" val="7287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6F941B-19B8-468B-9346-3AF3510392A4}"/>
              </a:ext>
            </a:extLst>
          </p:cNvPr>
          <p:cNvPicPr>
            <a:picLocks noChangeAspect="1"/>
          </p:cNvPicPr>
          <p:nvPr/>
        </p:nvPicPr>
        <p:blipFill rotWithShape="1">
          <a:blip r:embed="rId3"/>
          <a:srcRect l="45777" r="2"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7843E9ED-73E6-5143-A308-C1D07B1F8250}"/>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Post mortem</a:t>
            </a:r>
          </a:p>
        </p:txBody>
      </p:sp>
      <p:sp>
        <p:nvSpPr>
          <p:cNvPr id="3" name="Content Placeholder 2">
            <a:extLst>
              <a:ext uri="{FF2B5EF4-FFF2-40B4-BE49-F238E27FC236}">
                <a16:creationId xmlns:a16="http://schemas.microsoft.com/office/drawing/2014/main" id="{E98F8A3F-2495-BC45-8E17-E95218BA60E6}"/>
              </a:ext>
            </a:extLst>
          </p:cNvPr>
          <p:cNvSpPr>
            <a:spLocks noGrp="1"/>
          </p:cNvSpPr>
          <p:nvPr>
            <p:ph idx="1"/>
          </p:nvPr>
        </p:nvSpPr>
        <p:spPr>
          <a:xfrm>
            <a:off x="6743941" y="976129"/>
            <a:ext cx="4804931" cy="4919815"/>
          </a:xfrm>
        </p:spPr>
        <p:txBody>
          <a:bodyPr anchor="t">
            <a:normAutofit/>
          </a:bodyPr>
          <a:lstStyle/>
          <a:p>
            <a:pPr marL="0" indent="0">
              <a:buNone/>
            </a:pPr>
            <a:r>
              <a:rPr lang="en-US" b="1" dirty="0"/>
              <a:t>If you had two more weeks to do this project, what would be the next challenge?</a:t>
            </a:r>
          </a:p>
          <a:p>
            <a:pPr>
              <a:buFont typeface="Wingdings" pitchFamily="2" charset="2"/>
              <a:buChar char="ü"/>
            </a:pPr>
            <a:r>
              <a:rPr lang="en-US" dirty="0"/>
              <a:t>Ordinary Least Squares Regression for the top factors uncovered within our preliminary analysis to further understand the impact these factors jointly have on GDP. </a:t>
            </a:r>
          </a:p>
          <a:p>
            <a:pPr>
              <a:buFont typeface="Wingdings" pitchFamily="2" charset="2"/>
              <a:buChar char="ü"/>
            </a:pPr>
            <a:r>
              <a:rPr lang="en-US" dirty="0"/>
              <a:t>Increase the time series to another decade or two to have a more comprehensive look.</a:t>
            </a:r>
          </a:p>
          <a:p>
            <a:pPr>
              <a:buFont typeface="Wingdings" pitchFamily="2" charset="2"/>
              <a:buChar char="ü"/>
            </a:pPr>
            <a:r>
              <a:rPr lang="en-US" dirty="0"/>
              <a:t>Disaggregation of data points.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2785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2E4E-3396-BF46-9234-6DB923E688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E5BFA6E-68D8-D349-B5A4-E6ED9294017F}"/>
              </a:ext>
            </a:extLst>
          </p:cNvPr>
          <p:cNvSpPr>
            <a:spLocks noGrp="1"/>
          </p:cNvSpPr>
          <p:nvPr>
            <p:ph idx="1"/>
          </p:nvPr>
        </p:nvSpPr>
        <p:spPr/>
        <p:txBody>
          <a:bodyPr/>
          <a:lstStyle/>
          <a:p>
            <a:r>
              <a:rPr lang="en-US" dirty="0"/>
              <a:t>Open discussion to Q&amp;A from the class.</a:t>
            </a:r>
          </a:p>
        </p:txBody>
      </p:sp>
    </p:spTree>
    <p:extLst>
      <p:ext uri="{BB962C8B-B14F-4D97-AF65-F5344CB8AC3E}">
        <p14:creationId xmlns:p14="http://schemas.microsoft.com/office/powerpoint/2010/main" val="330495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E840-17F0-E944-8488-3713C0683883}"/>
              </a:ext>
            </a:extLst>
          </p:cNvPr>
          <p:cNvSpPr>
            <a:spLocks noGrp="1"/>
          </p:cNvSpPr>
          <p:nvPr>
            <p:ph type="title"/>
          </p:nvPr>
        </p:nvSpPr>
        <p:spPr/>
        <p:txBody>
          <a:bodyPr/>
          <a:lstStyle/>
          <a:p>
            <a:r>
              <a:rPr lang="en-US" dirty="0"/>
              <a:t>end</a:t>
            </a:r>
          </a:p>
        </p:txBody>
      </p:sp>
    </p:spTree>
    <p:extLst>
      <p:ext uri="{BB962C8B-B14F-4D97-AF65-F5344CB8AC3E}">
        <p14:creationId xmlns:p14="http://schemas.microsoft.com/office/powerpoint/2010/main" val="156362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9FEC-C8A3-DD4B-97E5-99D614CEAFCE}"/>
              </a:ext>
            </a:extLst>
          </p:cNvPr>
          <p:cNvSpPr>
            <a:spLocks noGrp="1"/>
          </p:cNvSpPr>
          <p:nvPr>
            <p:ph type="title"/>
          </p:nvPr>
        </p:nvSpPr>
        <p:spPr/>
        <p:txBody>
          <a:bodyPr/>
          <a:lstStyle/>
          <a:p>
            <a:r>
              <a:rPr lang="en-US" dirty="0"/>
              <a:t>Appendix A - Questions</a:t>
            </a:r>
          </a:p>
        </p:txBody>
      </p:sp>
      <p:sp>
        <p:nvSpPr>
          <p:cNvPr id="3" name="Content Placeholder 2">
            <a:extLst>
              <a:ext uri="{FF2B5EF4-FFF2-40B4-BE49-F238E27FC236}">
                <a16:creationId xmlns:a16="http://schemas.microsoft.com/office/drawing/2014/main" id="{0698574F-3EED-A648-AF11-4A542B5BE557}"/>
              </a:ext>
            </a:extLst>
          </p:cNvPr>
          <p:cNvSpPr>
            <a:spLocks noGrp="1"/>
          </p:cNvSpPr>
          <p:nvPr>
            <p:ph idx="1"/>
          </p:nvPr>
        </p:nvSpPr>
        <p:spPr>
          <a:xfrm>
            <a:off x="2231136" y="2638044"/>
            <a:ext cx="4265917" cy="3101983"/>
          </a:xfrm>
        </p:spPr>
        <p:txBody>
          <a:bodyPr>
            <a:normAutofit fontScale="55000" lnSpcReduction="20000"/>
          </a:bodyPr>
          <a:lstStyle/>
          <a:p>
            <a:r>
              <a:rPr lang="en-US" b="1" dirty="0"/>
              <a:t>Relationship between price and other data points</a:t>
            </a:r>
          </a:p>
          <a:p>
            <a:pPr lvl="1"/>
            <a:r>
              <a:rPr lang="en-US" dirty="0"/>
              <a:t>What is the relationship between price and consumption?</a:t>
            </a:r>
          </a:p>
          <a:p>
            <a:pPr lvl="1"/>
            <a:r>
              <a:rPr lang="en-US" dirty="0"/>
              <a:t>What is the relationship between price and average MPG?</a:t>
            </a:r>
          </a:p>
          <a:p>
            <a:pPr lvl="1"/>
            <a:r>
              <a:rPr lang="en-US" dirty="0"/>
              <a:t>What is the relationship between price and annual miles?</a:t>
            </a:r>
          </a:p>
          <a:p>
            <a:pPr lvl="1"/>
            <a:r>
              <a:rPr lang="en-US" dirty="0"/>
              <a:t>What is the relationship between price and real GDP?</a:t>
            </a:r>
          </a:p>
          <a:p>
            <a:r>
              <a:rPr lang="en-US" b="1" dirty="0"/>
              <a:t>Relationships between factors and GDP</a:t>
            </a:r>
          </a:p>
          <a:p>
            <a:pPr lvl="1"/>
            <a:r>
              <a:rPr lang="en-US" dirty="0"/>
              <a:t>What is the relationship between consumption and real GDP?</a:t>
            </a:r>
          </a:p>
          <a:p>
            <a:pPr lvl="1"/>
            <a:r>
              <a:rPr lang="en-US" dirty="0"/>
              <a:t>What is the relationship between average MPG and real GDP?</a:t>
            </a:r>
          </a:p>
          <a:p>
            <a:pPr lvl="1"/>
            <a:r>
              <a:rPr lang="en-US" dirty="0"/>
              <a:t>What is the relationship between annual miles and real GDP?</a:t>
            </a:r>
          </a:p>
          <a:p>
            <a:r>
              <a:rPr lang="en-US" b="1" dirty="0"/>
              <a:t>Other questions</a:t>
            </a:r>
          </a:p>
          <a:p>
            <a:pPr lvl="1"/>
            <a:r>
              <a:rPr lang="en-US" dirty="0"/>
              <a:t>What is the relationship between consumption and annual miles?</a:t>
            </a:r>
          </a:p>
          <a:p>
            <a:pPr lvl="1"/>
            <a:r>
              <a:rPr lang="en-US" dirty="0"/>
              <a:t>What is the relationship between average MPG and consumption?</a:t>
            </a:r>
          </a:p>
          <a:p>
            <a:pPr lvl="1"/>
            <a:r>
              <a:rPr lang="en-US" dirty="0"/>
              <a:t>What is the relationship between average MPG and annual miles?</a:t>
            </a:r>
          </a:p>
        </p:txBody>
      </p:sp>
    </p:spTree>
    <p:extLst>
      <p:ext uri="{BB962C8B-B14F-4D97-AF65-F5344CB8AC3E}">
        <p14:creationId xmlns:p14="http://schemas.microsoft.com/office/powerpoint/2010/main" val="175153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9FEC-C8A3-DD4B-97E5-99D614CEAFCE}"/>
              </a:ext>
            </a:extLst>
          </p:cNvPr>
          <p:cNvSpPr>
            <a:spLocks noGrp="1"/>
          </p:cNvSpPr>
          <p:nvPr>
            <p:ph type="title"/>
          </p:nvPr>
        </p:nvSpPr>
        <p:spPr>
          <a:xfrm>
            <a:off x="2231136" y="410510"/>
            <a:ext cx="7729728" cy="534712"/>
          </a:xfrm>
        </p:spPr>
        <p:txBody>
          <a:bodyPr>
            <a:normAutofit fontScale="90000"/>
          </a:bodyPr>
          <a:lstStyle/>
          <a:p>
            <a:r>
              <a:rPr lang="en-US" dirty="0"/>
              <a:t>Appendix B - Summary of Findings</a:t>
            </a:r>
          </a:p>
        </p:txBody>
      </p:sp>
      <p:sp>
        <p:nvSpPr>
          <p:cNvPr id="7" name="Rectangle 6">
            <a:extLst>
              <a:ext uri="{FF2B5EF4-FFF2-40B4-BE49-F238E27FC236}">
                <a16:creationId xmlns:a16="http://schemas.microsoft.com/office/drawing/2014/main" id="{92C1DCD0-A0FB-1D4C-AE1B-1016D5231BC9}"/>
              </a:ext>
            </a:extLst>
          </p:cNvPr>
          <p:cNvSpPr/>
          <p:nvPr/>
        </p:nvSpPr>
        <p:spPr>
          <a:xfrm>
            <a:off x="687639" y="6400179"/>
            <a:ext cx="3632898" cy="369332"/>
          </a:xfrm>
          <a:prstGeom prst="rect">
            <a:avLst/>
          </a:prstGeom>
        </p:spPr>
        <p:txBody>
          <a:bodyPr wrap="square">
            <a:spAutoFit/>
          </a:bodyPr>
          <a:lstStyle/>
          <a:p>
            <a:r>
              <a:rPr lang="en-US" i="1" dirty="0">
                <a:latin typeface="Gill Sans" panose="020B0502020104020203" pitchFamily="34" charset="-79"/>
              </a:rPr>
              <a:t>* = Correlation Coefficient &gt; 0.50 (abs)</a:t>
            </a:r>
            <a:endParaRPr lang="en-US" dirty="0">
              <a:latin typeface="Gill Sans" panose="020B0502020104020203" pitchFamily="34" charset="-79"/>
            </a:endParaRPr>
          </a:p>
        </p:txBody>
      </p:sp>
      <p:graphicFrame>
        <p:nvGraphicFramePr>
          <p:cNvPr id="8" name="Content Placeholder 3">
            <a:extLst>
              <a:ext uri="{FF2B5EF4-FFF2-40B4-BE49-F238E27FC236}">
                <a16:creationId xmlns:a16="http://schemas.microsoft.com/office/drawing/2014/main" id="{211752BD-08BA-D446-85EF-FCB41C8F4702}"/>
              </a:ext>
            </a:extLst>
          </p:cNvPr>
          <p:cNvGraphicFramePr>
            <a:graphicFrameLocks/>
          </p:cNvGraphicFramePr>
          <p:nvPr>
            <p:extLst>
              <p:ext uri="{D42A27DB-BD31-4B8C-83A1-F6EECF244321}">
                <p14:modId xmlns:p14="http://schemas.microsoft.com/office/powerpoint/2010/main" val="58585708"/>
              </p:ext>
            </p:extLst>
          </p:nvPr>
        </p:nvGraphicFramePr>
        <p:xfrm>
          <a:off x="54794" y="1056193"/>
          <a:ext cx="12082412" cy="5253564"/>
        </p:xfrm>
        <a:graphic>
          <a:graphicData uri="http://schemas.openxmlformats.org/drawingml/2006/table">
            <a:tbl>
              <a:tblPr/>
              <a:tblGrid>
                <a:gridCol w="2006888">
                  <a:extLst>
                    <a:ext uri="{9D8B030D-6E8A-4147-A177-3AD203B41FA5}">
                      <a16:colId xmlns:a16="http://schemas.microsoft.com/office/drawing/2014/main" val="2644217900"/>
                    </a:ext>
                  </a:extLst>
                </a:gridCol>
                <a:gridCol w="3177999">
                  <a:extLst>
                    <a:ext uri="{9D8B030D-6E8A-4147-A177-3AD203B41FA5}">
                      <a16:colId xmlns:a16="http://schemas.microsoft.com/office/drawing/2014/main" val="2487972177"/>
                    </a:ext>
                  </a:extLst>
                </a:gridCol>
                <a:gridCol w="2299175">
                  <a:extLst>
                    <a:ext uri="{9D8B030D-6E8A-4147-A177-3AD203B41FA5}">
                      <a16:colId xmlns:a16="http://schemas.microsoft.com/office/drawing/2014/main" val="2045868157"/>
                    </a:ext>
                  </a:extLst>
                </a:gridCol>
                <a:gridCol w="2299175">
                  <a:extLst>
                    <a:ext uri="{9D8B030D-6E8A-4147-A177-3AD203B41FA5}">
                      <a16:colId xmlns:a16="http://schemas.microsoft.com/office/drawing/2014/main" val="97395094"/>
                    </a:ext>
                  </a:extLst>
                </a:gridCol>
                <a:gridCol w="2299175">
                  <a:extLst>
                    <a:ext uri="{9D8B030D-6E8A-4147-A177-3AD203B41FA5}">
                      <a16:colId xmlns:a16="http://schemas.microsoft.com/office/drawing/2014/main" val="2894405348"/>
                    </a:ext>
                  </a:extLst>
                </a:gridCol>
              </a:tblGrid>
              <a:tr h="392641">
                <a:tc>
                  <a:txBody>
                    <a:bodyPr/>
                    <a:lstStyle/>
                    <a:p>
                      <a:pPr algn="ctr" rtl="0" fontAlgn="b"/>
                      <a:r>
                        <a:rPr lang="en-US" sz="2800" b="1" dirty="0">
                          <a:effectLst/>
                        </a:rPr>
                        <a:t>Analysis Set</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Factor Pair (Simple)</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Correlation Coefficients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Hypothesized Relationship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800" b="1" dirty="0">
                          <a:effectLst/>
                        </a:rPr>
                        <a:t>Observed Relationship </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59831706"/>
                  </a:ext>
                </a:extLst>
              </a:tr>
              <a:tr h="392641">
                <a:tc rowSpan="3">
                  <a:txBody>
                    <a:bodyPr/>
                    <a:lstStyle/>
                    <a:p>
                      <a:pPr algn="ctr" rtl="0" fontAlgn="b"/>
                      <a:r>
                        <a:rPr lang="en-US" sz="2000" dirty="0">
                          <a:effectLst/>
                        </a:rPr>
                        <a:t>Price vs. Other Factors</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2000" dirty="0">
                          <a:effectLst/>
                        </a:rPr>
                        <a:t>Price / Consumption</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dirty="0">
                          <a:solidFill>
                            <a:srgbClr val="FF0000"/>
                          </a:solidFill>
                          <a:effectLst/>
                          <a:latin typeface="+mn-lt"/>
                        </a:rPr>
                        <a:t>-0.57305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1765527"/>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Price / Average MPG</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i="0" dirty="0">
                          <a:solidFill>
                            <a:srgbClr val="FF0000"/>
                          </a:solidFill>
                          <a:effectLst/>
                          <a:latin typeface="+mn-lt"/>
                        </a:rPr>
                        <a:t>-0.58738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702499"/>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Price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b="0" i="0" dirty="0">
                          <a:solidFill>
                            <a:srgbClr val="00B050"/>
                          </a:solidFill>
                          <a:effectLst/>
                          <a:latin typeface="+mn-lt"/>
                        </a:rPr>
                        <a:t>0.61704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8626394"/>
                  </a:ext>
                </a:extLst>
              </a:tr>
              <a:tr h="392641">
                <a:tc rowSpan="4">
                  <a:txBody>
                    <a:bodyPr/>
                    <a:lstStyle/>
                    <a:p>
                      <a:pPr algn="ctr" rtl="0" fontAlgn="b"/>
                      <a:r>
                        <a:rPr lang="en-US" sz="2000" dirty="0">
                          <a:effectLst/>
                        </a:rPr>
                        <a:t>Factors vs. Real GDP</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000" dirty="0">
                          <a:effectLst/>
                        </a:rPr>
                        <a:t>Price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FF0000"/>
                          </a:solidFill>
                          <a:effectLst/>
                          <a:latin typeface="+mn-lt"/>
                        </a:rPr>
                        <a:t>-0.30844</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C53929"/>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84435017"/>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Consumption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0.22695</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B8043"/>
                          </a:solidFill>
                          <a:effectLst/>
                          <a:uLnTx/>
                          <a:uFillTx/>
                          <a:latin typeface="Gill Sans MT" panose="020B0502020104020203"/>
                          <a:ea typeface="+mn-ea"/>
                          <a:cs typeface="+mn-cs"/>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20524715"/>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Average MPG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0.70717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n-lt"/>
                          <a:ea typeface="+mn-ea"/>
                          <a:cs typeface="+mn-cs"/>
                        </a:rPr>
                        <a:t>? ? ?</a:t>
                      </a:r>
                      <a:endParaRPr kumimoji="0" lang="en-US" sz="2800" b="0" i="1" u="none" strike="noStrike" kern="1200" cap="none" spc="0" normalizeH="0" baseline="0" noProof="0" dirty="0">
                        <a:ln>
                          <a:noFill/>
                        </a:ln>
                        <a:solidFill>
                          <a:schemeClr val="tx1"/>
                        </a:solidFill>
                        <a:effectLst/>
                        <a:uLnTx/>
                        <a:uFillTx/>
                        <a:latin typeface="Gill Sans MT" panose="020B0502020104020203"/>
                        <a:ea typeface="+mn-ea"/>
                        <a:cs typeface="+mn-cs"/>
                      </a:endParaRP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05588079"/>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Annual Miles / Real GDP</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0" dirty="0">
                          <a:solidFill>
                            <a:srgbClr val="00B050"/>
                          </a:solidFill>
                          <a:effectLst/>
                          <a:latin typeface="+mn-lt"/>
                        </a:rPr>
                        <a:t>0.89660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38314981"/>
                  </a:ext>
                </a:extLst>
              </a:tr>
              <a:tr h="392641">
                <a:tc rowSpan="3">
                  <a:txBody>
                    <a:bodyPr/>
                    <a:lstStyle/>
                    <a:p>
                      <a:pPr algn="ctr" rtl="0" fontAlgn="b"/>
                      <a:r>
                        <a:rPr lang="en-US" sz="2000" dirty="0">
                          <a:effectLst/>
                        </a:rPr>
                        <a:t>Other</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sz="2000" dirty="0">
                          <a:effectLst/>
                        </a:rPr>
                        <a:t>Consumption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b="0" dirty="0">
                          <a:solidFill>
                            <a:srgbClr val="00B050"/>
                          </a:solidFill>
                          <a:effectLst/>
                          <a:latin typeface="+mn-lt"/>
                        </a:rPr>
                        <a:t>0.57517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4115964"/>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dirty="0">
                          <a:effectLst/>
                        </a:rPr>
                        <a:t>Average MPG / Consumption</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i="1" dirty="0">
                          <a:solidFill>
                            <a:srgbClr val="00B050"/>
                          </a:solidFill>
                          <a:effectLst/>
                          <a:latin typeface="+mn-lt"/>
                        </a:rPr>
                        <a:t>0.24919</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chemeClr val="tx1"/>
                          </a:solidFill>
                          <a:effectLst/>
                          <a:uLnTx/>
                          <a:uFillTx/>
                          <a:latin typeface="+mn-lt"/>
                          <a:ea typeface="+mn-ea"/>
                          <a:cs typeface="+mn-cs"/>
                        </a:rPr>
                        <a:t>? ? ?</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72462486"/>
                  </a:ext>
                </a:extLst>
              </a:tr>
              <a:tr h="392641">
                <a:tc vMerge="1">
                  <a:txBody>
                    <a:bodyPr/>
                    <a:lstStyle/>
                    <a:p>
                      <a:pPr algn="ctr" rtl="0" fontAlgn="b"/>
                      <a:endParaRPr lang="en-US" sz="2000" dirty="0">
                        <a:effectLst/>
                      </a:endParaRPr>
                    </a:p>
                  </a:txBody>
                  <a:tcPr marL="9063" marR="9063" marT="6042" marB="6042"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2000" dirty="0">
                          <a:effectLst/>
                        </a:rPr>
                        <a:t>Average MPG / Annual Miles</a:t>
                      </a:r>
                    </a:p>
                  </a:txBody>
                  <a:tcPr marL="9063" marR="9063" marT="6042" marB="6042"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b"/>
                      <a:r>
                        <a:rPr lang="en-US" b="0" dirty="0">
                          <a:solidFill>
                            <a:srgbClr val="00B050"/>
                          </a:solidFill>
                          <a:effectLst/>
                          <a:latin typeface="+mn-lt"/>
                        </a:rPr>
                        <a:t>0.77933 *</a:t>
                      </a:r>
                    </a:p>
                  </a:txBody>
                  <a:tcPr marL="28575" marR="28575" marT="19050" marB="1905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rtl="0" fontAlgn="ctr"/>
                      <a:r>
                        <a:rPr lang="en-US" sz="2800" i="1" dirty="0">
                          <a:solidFill>
                            <a:srgbClr val="0B8043"/>
                          </a:solidFill>
                          <a:effectLst/>
                        </a:rPr>
                        <a:t>▲</a:t>
                      </a:r>
                    </a:p>
                  </a:txBody>
                  <a:tcPr marL="9063" marR="9063" marT="6042" marB="604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67222364"/>
                  </a:ext>
                </a:extLst>
              </a:tr>
            </a:tbl>
          </a:graphicData>
        </a:graphic>
      </p:graphicFrame>
    </p:spTree>
    <p:extLst>
      <p:ext uri="{BB962C8B-B14F-4D97-AF65-F5344CB8AC3E}">
        <p14:creationId xmlns:p14="http://schemas.microsoft.com/office/powerpoint/2010/main" val="281875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8B9E-2FF3-534D-BCCA-5BD7D3C3B2DE}"/>
              </a:ext>
            </a:extLst>
          </p:cNvPr>
          <p:cNvSpPr>
            <a:spLocks noGrp="1"/>
          </p:cNvSpPr>
          <p:nvPr>
            <p:ph type="title"/>
          </p:nvPr>
        </p:nvSpPr>
        <p:spPr>
          <a:xfrm>
            <a:off x="2125940" y="425538"/>
            <a:ext cx="7729728" cy="718451"/>
          </a:xfrm>
        </p:spPr>
        <p:txBody>
          <a:bodyPr>
            <a:normAutofit fontScale="90000"/>
          </a:bodyPr>
          <a:lstStyle/>
          <a:p>
            <a:r>
              <a:rPr lang="en-US" dirty="0"/>
              <a:t>Motivation &amp; Summary (Expanded)</a:t>
            </a:r>
          </a:p>
        </p:txBody>
      </p:sp>
      <p:sp>
        <p:nvSpPr>
          <p:cNvPr id="3" name="Content Placeholder 2">
            <a:extLst>
              <a:ext uri="{FF2B5EF4-FFF2-40B4-BE49-F238E27FC236}">
                <a16:creationId xmlns:a16="http://schemas.microsoft.com/office/drawing/2014/main" id="{8CDA6922-BD65-4542-8FAA-7A09BA2864E6}"/>
              </a:ext>
            </a:extLst>
          </p:cNvPr>
          <p:cNvSpPr>
            <a:spLocks noGrp="1"/>
          </p:cNvSpPr>
          <p:nvPr>
            <p:ph idx="1"/>
          </p:nvPr>
        </p:nvSpPr>
        <p:spPr>
          <a:xfrm>
            <a:off x="946767" y="1375687"/>
            <a:ext cx="10191285" cy="3956477"/>
          </a:xfrm>
        </p:spPr>
        <p:txBody>
          <a:bodyPr>
            <a:normAutofit fontScale="77500" lnSpcReduction="20000"/>
          </a:bodyPr>
          <a:lstStyle/>
          <a:p>
            <a:pPr marL="0" indent="0">
              <a:buNone/>
            </a:pPr>
            <a:r>
              <a:rPr lang="en-US" b="1" u="sng" dirty="0">
                <a:latin typeface="Gill Sans" panose="020B0502020104020203" pitchFamily="34" charset="-79"/>
              </a:rPr>
              <a:t>Core Message</a:t>
            </a:r>
          </a:p>
          <a:p>
            <a:pPr marL="0" indent="0">
              <a:buNone/>
            </a:pPr>
            <a:r>
              <a:rPr lang="en-US" dirty="0">
                <a:latin typeface="Gill Sans" panose="020B0502020104020203" pitchFamily="34" charset="-79"/>
              </a:rPr>
              <a:t>Gross Domestic Product, or GDP, is a number that is determined by economists to be the defining number of economic health for a nation in any given quarter or year. This number includes a variety of calculations and input factors that are equally hard to decipher. </a:t>
            </a:r>
          </a:p>
          <a:p>
            <a:pPr marL="0" indent="0">
              <a:buNone/>
            </a:pPr>
            <a:r>
              <a:rPr lang="en-US" dirty="0">
                <a:latin typeface="Gill Sans" panose="020B0502020104020203" pitchFamily="34" charset="-79"/>
              </a:rPr>
              <a:t>Our team decided to break apart several of the input factors of interest and discern for ourselves which factors are stronger and which weaker as determinant of real GDP.  The focus was around petroleum-related products and consumption.</a:t>
            </a:r>
          </a:p>
          <a:p>
            <a:pPr marL="0" indent="0">
              <a:buNone/>
            </a:pPr>
            <a:r>
              <a:rPr lang="en-US" i="1" dirty="0">
                <a:latin typeface="Gill Sans" panose="020B0502020104020203" pitchFamily="34" charset="-79"/>
              </a:rPr>
              <a:t>Disclaimer</a:t>
            </a:r>
            <a:r>
              <a:rPr lang="en-US" dirty="0">
                <a:latin typeface="Gill Sans" panose="020B0502020104020203" pitchFamily="34" charset="-79"/>
              </a:rPr>
              <a:t>: Our goal was not to reperform or debunk the publications of data scientists or economists but to go about finding out for ourselves the significance of petroleum-related factors as inputs to real GDP and to each other.</a:t>
            </a:r>
          </a:p>
          <a:p>
            <a:pPr marL="0" indent="0">
              <a:buNone/>
            </a:pPr>
            <a:endParaRPr lang="en-US" dirty="0">
              <a:latin typeface="Gill Sans" panose="020B0502020104020203" pitchFamily="34" charset="-79"/>
            </a:endParaRPr>
          </a:p>
          <a:p>
            <a:pPr marL="0" indent="0">
              <a:buNone/>
            </a:pPr>
            <a:r>
              <a:rPr lang="en-US" b="1" u="sng" dirty="0">
                <a:latin typeface="Gill Sans" panose="020B0502020104020203" pitchFamily="34" charset="-79"/>
              </a:rPr>
              <a:t>Questions Asked</a:t>
            </a:r>
          </a:p>
          <a:p>
            <a:pPr marL="0" indent="0">
              <a:buNone/>
            </a:pPr>
            <a:r>
              <a:rPr lang="en-US" dirty="0">
                <a:latin typeface="Gill Sans" panose="020B0502020104020203" pitchFamily="34" charset="-79"/>
              </a:rPr>
              <a:t>Our team focused the analysis on the strength of the relationships between each of the key variables, and ultimately on the relationships of these key variables (inputs) as determinants of real GDP (output). This was done as a time series, from 2007 to 2017, on the following factors: Real GDP, Annual Miles, Average MPG, Price of Petroleum, and Consumption of Petroleum.</a:t>
            </a:r>
          </a:p>
          <a:p>
            <a:pPr marL="0" indent="0">
              <a:buNone/>
            </a:pPr>
            <a:r>
              <a:rPr lang="en-US" i="1" dirty="0">
                <a:latin typeface="Gill Sans" panose="020B0502020104020203" pitchFamily="34" charset="-79"/>
              </a:rPr>
              <a:t>Note: See the following slide for illustration of key variables and relationships analyzed.</a:t>
            </a:r>
          </a:p>
          <a:p>
            <a:pPr marL="0" indent="0">
              <a:buNone/>
            </a:pPr>
            <a:r>
              <a:rPr lang="en-US" dirty="0">
                <a:latin typeface="Gill Sans" panose="020B0502020104020203" pitchFamily="34" charset="-79"/>
              </a:rPr>
              <a:t>Upon completion of all 10 linear regressions, our team was able to answer our questions based upon the p-value and correlation coefficients obtained from each regression completed.</a:t>
            </a:r>
          </a:p>
        </p:txBody>
      </p:sp>
    </p:spTree>
    <p:extLst>
      <p:ext uri="{BB962C8B-B14F-4D97-AF65-F5344CB8AC3E}">
        <p14:creationId xmlns:p14="http://schemas.microsoft.com/office/powerpoint/2010/main" val="385631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69C6-1D3E-5749-BDD5-40ACEF73CA47}"/>
              </a:ext>
            </a:extLst>
          </p:cNvPr>
          <p:cNvSpPr>
            <a:spLocks noGrp="1"/>
          </p:cNvSpPr>
          <p:nvPr>
            <p:ph type="title"/>
          </p:nvPr>
        </p:nvSpPr>
        <p:spPr>
          <a:xfrm>
            <a:off x="2231136" y="563102"/>
            <a:ext cx="7729728" cy="677991"/>
          </a:xfrm>
        </p:spPr>
        <p:txBody>
          <a:bodyPr>
            <a:normAutofit fontScale="90000"/>
          </a:bodyPr>
          <a:lstStyle/>
          <a:p>
            <a:r>
              <a:rPr lang="en-US" dirty="0"/>
              <a:t>Team Members</a:t>
            </a:r>
          </a:p>
        </p:txBody>
      </p:sp>
      <p:sp>
        <p:nvSpPr>
          <p:cNvPr id="3" name="Content Placeholder 2">
            <a:extLst>
              <a:ext uri="{FF2B5EF4-FFF2-40B4-BE49-F238E27FC236}">
                <a16:creationId xmlns:a16="http://schemas.microsoft.com/office/drawing/2014/main" id="{CFC51489-A2D6-3146-8F25-DDD3519217B1}"/>
              </a:ext>
            </a:extLst>
          </p:cNvPr>
          <p:cNvSpPr>
            <a:spLocks noGrp="1"/>
          </p:cNvSpPr>
          <p:nvPr>
            <p:ph idx="1"/>
          </p:nvPr>
        </p:nvSpPr>
        <p:spPr>
          <a:xfrm>
            <a:off x="2231136" y="1586079"/>
            <a:ext cx="7729728" cy="3101983"/>
          </a:xfrm>
        </p:spPr>
        <p:txBody>
          <a:bodyPr/>
          <a:lstStyle/>
          <a:p>
            <a:r>
              <a:rPr lang="en-US" dirty="0"/>
              <a:t>Jonpaul Mastropaolo</a:t>
            </a:r>
          </a:p>
          <a:p>
            <a:r>
              <a:rPr lang="en-US" dirty="0"/>
              <a:t>Tiger Cosmos</a:t>
            </a:r>
          </a:p>
          <a:p>
            <a:r>
              <a:rPr lang="en-US" dirty="0"/>
              <a:t>Tiania Chan</a:t>
            </a:r>
          </a:p>
          <a:p>
            <a:r>
              <a:rPr lang="en-US" dirty="0"/>
              <a:t>Joana Sean</a:t>
            </a:r>
          </a:p>
          <a:p>
            <a:r>
              <a:rPr lang="en-US" dirty="0"/>
              <a:t>Michael Maimoni</a:t>
            </a:r>
          </a:p>
        </p:txBody>
      </p:sp>
    </p:spTree>
    <p:extLst>
      <p:ext uri="{BB962C8B-B14F-4D97-AF65-F5344CB8AC3E}">
        <p14:creationId xmlns:p14="http://schemas.microsoft.com/office/powerpoint/2010/main" val="343510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69C6-1D3E-5749-BDD5-40ACEF73CA47}"/>
              </a:ext>
            </a:extLst>
          </p:cNvPr>
          <p:cNvSpPr>
            <a:spLocks noGrp="1"/>
          </p:cNvSpPr>
          <p:nvPr>
            <p:ph type="title"/>
          </p:nvPr>
        </p:nvSpPr>
        <p:spPr>
          <a:xfrm>
            <a:off x="2231136" y="563102"/>
            <a:ext cx="7729728" cy="677991"/>
          </a:xfrm>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CFC51489-A2D6-3146-8F25-DDD3519217B1}"/>
              </a:ext>
            </a:extLst>
          </p:cNvPr>
          <p:cNvSpPr>
            <a:spLocks noGrp="1"/>
          </p:cNvSpPr>
          <p:nvPr>
            <p:ph idx="1"/>
          </p:nvPr>
        </p:nvSpPr>
        <p:spPr>
          <a:xfrm>
            <a:off x="2231136" y="1586079"/>
            <a:ext cx="7729728" cy="4327041"/>
          </a:xfrm>
        </p:spPr>
        <p:txBody>
          <a:bodyPr>
            <a:normAutofit/>
          </a:bodyPr>
          <a:lstStyle/>
          <a:p>
            <a:r>
              <a:rPr lang="en-US" dirty="0"/>
              <a:t>Motivation &amp; Summary</a:t>
            </a:r>
          </a:p>
          <a:p>
            <a:r>
              <a:rPr lang="en-US" dirty="0"/>
              <a:t>Questions &amp; Data</a:t>
            </a:r>
          </a:p>
          <a:p>
            <a:r>
              <a:rPr lang="en-US" dirty="0"/>
              <a:t>Data Sources</a:t>
            </a:r>
          </a:p>
          <a:p>
            <a:r>
              <a:rPr lang="en-US" dirty="0"/>
              <a:t>Data Clean-up &amp; Exploration</a:t>
            </a:r>
          </a:p>
          <a:p>
            <a:r>
              <a:rPr lang="en-US" dirty="0"/>
              <a:t>Data Analysis / Visualizations</a:t>
            </a:r>
          </a:p>
          <a:p>
            <a:r>
              <a:rPr lang="en-US" dirty="0"/>
              <a:t>Discussion</a:t>
            </a:r>
          </a:p>
          <a:p>
            <a:r>
              <a:rPr lang="en-US"/>
              <a:t>Post-mortem</a:t>
            </a:r>
            <a:endParaRPr lang="en-US" dirty="0"/>
          </a:p>
          <a:p>
            <a:r>
              <a:rPr lang="en-US" dirty="0"/>
              <a:t>Questions</a:t>
            </a:r>
          </a:p>
        </p:txBody>
      </p:sp>
    </p:spTree>
    <p:extLst>
      <p:ext uri="{BB962C8B-B14F-4D97-AF65-F5344CB8AC3E}">
        <p14:creationId xmlns:p14="http://schemas.microsoft.com/office/powerpoint/2010/main" val="9184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8B9E-2FF3-534D-BCCA-5BD7D3C3B2DE}"/>
              </a:ext>
            </a:extLst>
          </p:cNvPr>
          <p:cNvSpPr>
            <a:spLocks noGrp="1"/>
          </p:cNvSpPr>
          <p:nvPr>
            <p:ph type="title"/>
          </p:nvPr>
        </p:nvSpPr>
        <p:spPr>
          <a:xfrm>
            <a:off x="2125940" y="425538"/>
            <a:ext cx="7729728" cy="718451"/>
          </a:xfrm>
        </p:spPr>
        <p:txBody>
          <a:bodyPr>
            <a:normAutofit fontScale="90000"/>
          </a:bodyPr>
          <a:lstStyle/>
          <a:p>
            <a:r>
              <a:rPr lang="en-US" dirty="0"/>
              <a:t>Motivation &amp; Summary (Simple)</a:t>
            </a:r>
          </a:p>
        </p:txBody>
      </p:sp>
      <p:sp>
        <p:nvSpPr>
          <p:cNvPr id="3" name="Content Placeholder 2">
            <a:extLst>
              <a:ext uri="{FF2B5EF4-FFF2-40B4-BE49-F238E27FC236}">
                <a16:creationId xmlns:a16="http://schemas.microsoft.com/office/drawing/2014/main" id="{8CDA6922-BD65-4542-8FAA-7A09BA2864E6}"/>
              </a:ext>
            </a:extLst>
          </p:cNvPr>
          <p:cNvSpPr>
            <a:spLocks noGrp="1"/>
          </p:cNvSpPr>
          <p:nvPr>
            <p:ph idx="1"/>
          </p:nvPr>
        </p:nvSpPr>
        <p:spPr>
          <a:xfrm>
            <a:off x="946767" y="1375687"/>
            <a:ext cx="10191285" cy="5056775"/>
          </a:xfrm>
        </p:spPr>
        <p:txBody>
          <a:bodyPr>
            <a:normAutofit fontScale="85000" lnSpcReduction="10000"/>
          </a:bodyPr>
          <a:lstStyle/>
          <a:p>
            <a:pPr marL="0" indent="0">
              <a:buNone/>
            </a:pPr>
            <a:r>
              <a:rPr lang="en-US" b="1" u="sng" dirty="0">
                <a:latin typeface="Gill Sans" panose="020B0502020104020203" pitchFamily="34" charset="-79"/>
              </a:rPr>
              <a:t>Core Message</a:t>
            </a:r>
          </a:p>
          <a:p>
            <a:r>
              <a:rPr lang="en-US" dirty="0">
                <a:latin typeface="Gill Sans" panose="020B0502020104020203" pitchFamily="34" charset="-79"/>
              </a:rPr>
              <a:t>(Real) GDP is a measure of the economic health of a nation.</a:t>
            </a:r>
          </a:p>
          <a:p>
            <a:r>
              <a:rPr lang="en-US" dirty="0">
                <a:latin typeface="Gill Sans" panose="020B0502020104020203" pitchFamily="34" charset="-79"/>
              </a:rPr>
              <a:t>We hypothesized that there is a correlation between petroleum / transportation-related indicators and Real GDP, as well as among these indicators themselves.</a:t>
            </a:r>
          </a:p>
          <a:p>
            <a:pPr marL="0" indent="0">
              <a:buNone/>
            </a:pPr>
            <a:endParaRPr lang="en-US" dirty="0">
              <a:latin typeface="Gill Sans" panose="020B0502020104020203" pitchFamily="34" charset="-79"/>
            </a:endParaRPr>
          </a:p>
          <a:p>
            <a:pPr marL="0" indent="0">
              <a:buNone/>
            </a:pPr>
            <a:r>
              <a:rPr lang="en-US" b="1" u="sng" dirty="0">
                <a:latin typeface="Gill Sans" panose="020B0502020104020203" pitchFamily="34" charset="-79"/>
              </a:rPr>
              <a:t>Questions Asked</a:t>
            </a:r>
          </a:p>
          <a:p>
            <a:r>
              <a:rPr lang="en-US" dirty="0">
                <a:latin typeface="Gill Sans" panose="020B0502020104020203" pitchFamily="34" charset="-79"/>
              </a:rPr>
              <a:t>What is the relationship between our selected indicators set (below) and Real GDP in recent years (2007 to 2017)? </a:t>
            </a:r>
          </a:p>
          <a:p>
            <a:pPr lvl="2">
              <a:buFont typeface="Wingdings" pitchFamily="2" charset="2"/>
              <a:buChar char="Ø"/>
            </a:pPr>
            <a:r>
              <a:rPr lang="en-US" i="1" dirty="0">
                <a:latin typeface="Gill Sans" panose="020B0502020104020203" pitchFamily="34" charset="-79"/>
              </a:rPr>
              <a:t>Annual Miles, </a:t>
            </a:r>
          </a:p>
          <a:p>
            <a:pPr lvl="2">
              <a:buFont typeface="Wingdings" pitchFamily="2" charset="2"/>
              <a:buChar char="Ø"/>
            </a:pPr>
            <a:r>
              <a:rPr lang="en-US" i="1" dirty="0">
                <a:latin typeface="Gill Sans" panose="020B0502020104020203" pitchFamily="34" charset="-79"/>
              </a:rPr>
              <a:t>Average MPG, </a:t>
            </a:r>
          </a:p>
          <a:p>
            <a:pPr lvl="2">
              <a:buFont typeface="Wingdings" pitchFamily="2" charset="2"/>
              <a:buChar char="Ø"/>
            </a:pPr>
            <a:r>
              <a:rPr lang="en-US" i="1" dirty="0">
                <a:latin typeface="Gill Sans" panose="020B0502020104020203" pitchFamily="34" charset="-79"/>
              </a:rPr>
              <a:t>Price of Petroleum, and </a:t>
            </a:r>
          </a:p>
          <a:p>
            <a:pPr lvl="2">
              <a:buFont typeface="Wingdings" pitchFamily="2" charset="2"/>
              <a:buChar char="Ø"/>
            </a:pPr>
            <a:r>
              <a:rPr lang="en-US" i="1" dirty="0">
                <a:latin typeface="Gill Sans" panose="020B0502020104020203" pitchFamily="34" charset="-79"/>
              </a:rPr>
              <a:t>Consumption of Petroleum</a:t>
            </a:r>
          </a:p>
          <a:p>
            <a:r>
              <a:rPr lang="en-US" dirty="0">
                <a:latin typeface="Gill Sans" panose="020B0502020104020203" pitchFamily="34" charset="-79"/>
              </a:rPr>
              <a:t>What is the relationship between price and other indicators?</a:t>
            </a:r>
          </a:p>
          <a:p>
            <a:r>
              <a:rPr lang="en-US" dirty="0">
                <a:latin typeface="Gill Sans" panose="020B0502020104020203" pitchFamily="34" charset="-79"/>
              </a:rPr>
              <a:t>Are there other meaningful relationships between the other indicators?</a:t>
            </a:r>
          </a:p>
          <a:p>
            <a:pPr marL="0" indent="0">
              <a:buNone/>
            </a:pPr>
            <a:endParaRPr lang="en-US" i="1" dirty="0">
              <a:latin typeface="Gill Sans" panose="020B0502020104020203" pitchFamily="34" charset="-79"/>
            </a:endParaRPr>
          </a:p>
          <a:p>
            <a:pPr marL="0" indent="0">
              <a:buNone/>
            </a:pPr>
            <a:r>
              <a:rPr lang="en-US" b="1" i="1" dirty="0">
                <a:solidFill>
                  <a:srgbClr val="FF0000"/>
                </a:solidFill>
                <a:latin typeface="Gill Sans" panose="020B0502020104020203" pitchFamily="34" charset="-79"/>
              </a:rPr>
              <a:t>Disclaimer</a:t>
            </a:r>
            <a:r>
              <a:rPr lang="en-US" dirty="0">
                <a:latin typeface="Gill Sans" panose="020B0502020104020203" pitchFamily="34" charset="-79"/>
              </a:rPr>
              <a:t>: Our goal was not to reperform or debunk the publications of data scientists or economists but to go about finding out for ourselves the significance of petroleum-related factors as inputs to real GDP and to each other.</a:t>
            </a:r>
          </a:p>
        </p:txBody>
      </p:sp>
    </p:spTree>
    <p:extLst>
      <p:ext uri="{BB962C8B-B14F-4D97-AF65-F5344CB8AC3E}">
        <p14:creationId xmlns:p14="http://schemas.microsoft.com/office/powerpoint/2010/main" val="229851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8B9E-2FF3-534D-BCCA-5BD7D3C3B2DE}"/>
              </a:ext>
            </a:extLst>
          </p:cNvPr>
          <p:cNvSpPr>
            <a:spLocks noGrp="1"/>
          </p:cNvSpPr>
          <p:nvPr>
            <p:ph type="title"/>
          </p:nvPr>
        </p:nvSpPr>
        <p:spPr>
          <a:xfrm>
            <a:off x="2231136" y="349698"/>
            <a:ext cx="7729728" cy="677991"/>
          </a:xfrm>
        </p:spPr>
        <p:txBody>
          <a:bodyPr>
            <a:normAutofit fontScale="90000"/>
          </a:bodyPr>
          <a:lstStyle/>
          <a:p>
            <a:r>
              <a:rPr lang="en-US" dirty="0"/>
              <a:t>Questions and Data</a:t>
            </a:r>
          </a:p>
        </p:txBody>
      </p:sp>
      <p:sp>
        <p:nvSpPr>
          <p:cNvPr id="3" name="Content Placeholder 2">
            <a:extLst>
              <a:ext uri="{FF2B5EF4-FFF2-40B4-BE49-F238E27FC236}">
                <a16:creationId xmlns:a16="http://schemas.microsoft.com/office/drawing/2014/main" id="{8CDA6922-BD65-4542-8FAA-7A09BA2864E6}"/>
              </a:ext>
            </a:extLst>
          </p:cNvPr>
          <p:cNvSpPr>
            <a:spLocks noGrp="1"/>
          </p:cNvSpPr>
          <p:nvPr>
            <p:ph idx="1"/>
          </p:nvPr>
        </p:nvSpPr>
        <p:spPr>
          <a:xfrm>
            <a:off x="378060" y="1201144"/>
            <a:ext cx="2947767" cy="5126828"/>
          </a:xfrm>
        </p:spPr>
        <p:txBody>
          <a:bodyPr>
            <a:normAutofit fontScale="70000" lnSpcReduction="20000"/>
          </a:bodyPr>
          <a:lstStyle/>
          <a:p>
            <a:pPr marL="0" indent="0" algn="ctr">
              <a:buNone/>
            </a:pPr>
            <a:r>
              <a:rPr lang="en-US" b="1" u="sng" dirty="0">
                <a:solidFill>
                  <a:schemeClr val="tx1">
                    <a:lumMod val="75000"/>
                    <a:lumOff val="25000"/>
                  </a:schemeClr>
                </a:solidFill>
              </a:rPr>
              <a:t>5 Key Variables</a:t>
            </a:r>
          </a:p>
          <a:p>
            <a:pPr>
              <a:buFont typeface="Wingdings" panose="05000000000000000000" pitchFamily="2" charset="2"/>
              <a:buChar char="ü"/>
            </a:pPr>
            <a:r>
              <a:rPr lang="en-US" dirty="0">
                <a:solidFill>
                  <a:schemeClr val="tx1">
                    <a:lumMod val="75000"/>
                    <a:lumOff val="25000"/>
                  </a:schemeClr>
                </a:solidFill>
              </a:rPr>
              <a:t>Avg. Price of Petroleum</a:t>
            </a:r>
          </a:p>
          <a:p>
            <a:pPr>
              <a:buFont typeface="Wingdings" panose="05000000000000000000" pitchFamily="2" charset="2"/>
              <a:buChar char="ü"/>
            </a:pPr>
            <a:r>
              <a:rPr lang="en-US" dirty="0">
                <a:solidFill>
                  <a:schemeClr val="tx1">
                    <a:lumMod val="75000"/>
                    <a:lumOff val="25000"/>
                  </a:schemeClr>
                </a:solidFill>
              </a:rPr>
              <a:t>Real GDP</a:t>
            </a:r>
          </a:p>
          <a:p>
            <a:pPr>
              <a:buFont typeface="Wingdings" panose="05000000000000000000" pitchFamily="2" charset="2"/>
              <a:buChar char="ü"/>
            </a:pPr>
            <a:r>
              <a:rPr lang="en-US" dirty="0">
                <a:solidFill>
                  <a:schemeClr val="tx1">
                    <a:lumMod val="75000"/>
                    <a:lumOff val="25000"/>
                  </a:schemeClr>
                </a:solidFill>
              </a:rPr>
              <a:t>Annual Miles</a:t>
            </a:r>
          </a:p>
          <a:p>
            <a:pPr>
              <a:buFont typeface="Wingdings" panose="05000000000000000000" pitchFamily="2" charset="2"/>
              <a:buChar char="ü"/>
            </a:pPr>
            <a:r>
              <a:rPr lang="en-US" dirty="0">
                <a:solidFill>
                  <a:schemeClr val="tx1">
                    <a:lumMod val="75000"/>
                    <a:lumOff val="25000"/>
                  </a:schemeClr>
                </a:solidFill>
              </a:rPr>
              <a:t>Average Miles Per Gallon</a:t>
            </a:r>
          </a:p>
          <a:p>
            <a:pPr>
              <a:buFont typeface="Wingdings" panose="05000000000000000000" pitchFamily="2" charset="2"/>
              <a:buChar char="ü"/>
            </a:pPr>
            <a:r>
              <a:rPr lang="en-US" dirty="0">
                <a:solidFill>
                  <a:schemeClr val="tx1">
                    <a:lumMod val="75000"/>
                    <a:lumOff val="25000"/>
                  </a:schemeClr>
                </a:solidFill>
              </a:rPr>
              <a:t>Petroleum Consumption</a:t>
            </a:r>
          </a:p>
          <a:p>
            <a:pPr marL="0" indent="0" algn="ctr">
              <a:buNone/>
            </a:pPr>
            <a:r>
              <a:rPr lang="en-US" b="1" u="sng" dirty="0">
                <a:solidFill>
                  <a:schemeClr val="tx1">
                    <a:lumMod val="75000"/>
                    <a:lumOff val="25000"/>
                  </a:schemeClr>
                </a:solidFill>
              </a:rPr>
              <a:t>Question</a:t>
            </a:r>
          </a:p>
          <a:p>
            <a:pPr marL="0" indent="0">
              <a:buNone/>
            </a:pPr>
            <a:r>
              <a:rPr lang="en-US" dirty="0">
                <a:solidFill>
                  <a:schemeClr val="tx1">
                    <a:lumMod val="75000"/>
                    <a:lumOff val="25000"/>
                  </a:schemeClr>
                </a:solidFill>
              </a:rPr>
              <a:t>How are these key variables related to each other? </a:t>
            </a:r>
          </a:p>
          <a:p>
            <a:pPr marL="0" indent="0">
              <a:buNone/>
            </a:pPr>
            <a:r>
              <a:rPr lang="en-US" dirty="0">
                <a:solidFill>
                  <a:schemeClr val="tx1">
                    <a:lumMod val="75000"/>
                    <a:lumOff val="25000"/>
                  </a:schemeClr>
                </a:solidFill>
              </a:rPr>
              <a:t>Is each variable significant in determining real GDP based upon the statistics obtained from the regression?</a:t>
            </a:r>
          </a:p>
          <a:p>
            <a:pPr marL="0" indent="0">
              <a:buNone/>
            </a:pPr>
            <a:r>
              <a:rPr lang="en-US" dirty="0">
                <a:solidFill>
                  <a:schemeClr val="tx1">
                    <a:lumMod val="75000"/>
                    <a:lumOff val="25000"/>
                  </a:schemeClr>
                </a:solidFill>
              </a:rPr>
              <a:t>Based upon the p-values and correlation coefficients, is the linear regression a “good” predictive model?</a:t>
            </a:r>
          </a:p>
          <a:p>
            <a:pPr marL="0" indent="0" algn="ctr">
              <a:buNone/>
            </a:pPr>
            <a:r>
              <a:rPr lang="en-US" b="1" u="sng" dirty="0">
                <a:solidFill>
                  <a:schemeClr val="tx1">
                    <a:lumMod val="75000"/>
                    <a:lumOff val="25000"/>
                  </a:schemeClr>
                </a:solidFill>
              </a:rPr>
              <a:t>Analyses</a:t>
            </a:r>
          </a:p>
          <a:p>
            <a:pPr marL="0" indent="0">
              <a:buNone/>
            </a:pPr>
            <a:r>
              <a:rPr lang="en-US" dirty="0">
                <a:solidFill>
                  <a:schemeClr val="tx1">
                    <a:lumMod val="75000"/>
                    <a:lumOff val="25000"/>
                  </a:schemeClr>
                </a:solidFill>
              </a:rPr>
              <a:t>10 linear regressions conducted across the key variable set to determine the interrelationships of each key variable to  other variables. See illustration.</a:t>
            </a:r>
          </a:p>
          <a:p>
            <a:pPr marL="0" indent="0">
              <a:buNone/>
            </a:pPr>
            <a:r>
              <a:rPr lang="en-US" dirty="0">
                <a:solidFill>
                  <a:schemeClr val="tx1">
                    <a:lumMod val="75000"/>
                    <a:lumOff val="25000"/>
                  </a:schemeClr>
                </a:solidFill>
              </a:rPr>
              <a:t>Note: The time period of this data observed is from 2007 to 2017</a:t>
            </a: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25FD64B7-08B4-4803-B6F5-A442849A3462}"/>
              </a:ext>
            </a:extLst>
          </p:cNvPr>
          <p:cNvPicPr>
            <a:picLocks noChangeAspect="1"/>
          </p:cNvPicPr>
          <p:nvPr/>
        </p:nvPicPr>
        <p:blipFill>
          <a:blip r:embed="rId3"/>
          <a:stretch>
            <a:fillRect/>
          </a:stretch>
        </p:blipFill>
        <p:spPr>
          <a:xfrm>
            <a:off x="3535705" y="1951553"/>
            <a:ext cx="8391525" cy="3324225"/>
          </a:xfrm>
          <a:prstGeom prst="rect">
            <a:avLst/>
          </a:prstGeom>
        </p:spPr>
      </p:pic>
      <p:sp>
        <p:nvSpPr>
          <p:cNvPr id="12" name="Rectangle 11">
            <a:extLst>
              <a:ext uri="{FF2B5EF4-FFF2-40B4-BE49-F238E27FC236}">
                <a16:creationId xmlns:a16="http://schemas.microsoft.com/office/drawing/2014/main" id="{3B7FA910-1DA9-424B-937C-114127E7241D}"/>
              </a:ext>
            </a:extLst>
          </p:cNvPr>
          <p:cNvSpPr/>
          <p:nvPr/>
        </p:nvSpPr>
        <p:spPr>
          <a:xfrm>
            <a:off x="5633439" y="1564714"/>
            <a:ext cx="3854453" cy="369332"/>
          </a:xfrm>
          <a:prstGeom prst="rect">
            <a:avLst/>
          </a:prstGeom>
        </p:spPr>
        <p:txBody>
          <a:bodyPr wrap="none">
            <a:spAutoFit/>
          </a:bodyPr>
          <a:lstStyle/>
          <a:p>
            <a:pPr algn="ctr"/>
            <a:r>
              <a:rPr lang="en-US" b="1" u="sng" dirty="0"/>
              <a:t> </a:t>
            </a:r>
            <a:r>
              <a:rPr lang="en-US" b="1" dirty="0">
                <a:solidFill>
                  <a:schemeClr val="tx1">
                    <a:lumMod val="75000"/>
                    <a:lumOff val="25000"/>
                  </a:schemeClr>
                </a:solidFill>
              </a:rPr>
              <a:t>Variable-to-Variable Relationships</a:t>
            </a:r>
          </a:p>
        </p:txBody>
      </p:sp>
    </p:spTree>
    <p:extLst>
      <p:ext uri="{BB962C8B-B14F-4D97-AF65-F5344CB8AC3E}">
        <p14:creationId xmlns:p14="http://schemas.microsoft.com/office/powerpoint/2010/main" val="230405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B274-35B5-4507-8D91-4DE6CA643BB5}"/>
              </a:ext>
            </a:extLst>
          </p:cNvPr>
          <p:cNvSpPr>
            <a:spLocks noGrp="1"/>
          </p:cNvSpPr>
          <p:nvPr>
            <p:ph type="title"/>
          </p:nvPr>
        </p:nvSpPr>
        <p:spPr>
          <a:xfrm>
            <a:off x="2231136" y="406342"/>
            <a:ext cx="7729728" cy="653715"/>
          </a:xfrm>
        </p:spPr>
        <p:txBody>
          <a:bodyPr>
            <a:normAutofit fontScale="90000"/>
          </a:bodyPr>
          <a:lstStyle/>
          <a:p>
            <a:r>
              <a:rPr lang="en-US" dirty="0"/>
              <a:t>Data sources</a:t>
            </a:r>
          </a:p>
        </p:txBody>
      </p:sp>
      <p:sp>
        <p:nvSpPr>
          <p:cNvPr id="3" name="Content Placeholder 2">
            <a:extLst>
              <a:ext uri="{FF2B5EF4-FFF2-40B4-BE49-F238E27FC236}">
                <a16:creationId xmlns:a16="http://schemas.microsoft.com/office/drawing/2014/main" id="{C6BAC060-17B1-4E35-BB34-0B8DBE3FFA44}"/>
              </a:ext>
            </a:extLst>
          </p:cNvPr>
          <p:cNvSpPr>
            <a:spLocks noGrp="1"/>
          </p:cNvSpPr>
          <p:nvPr>
            <p:ph idx="1"/>
          </p:nvPr>
        </p:nvSpPr>
        <p:spPr>
          <a:xfrm>
            <a:off x="750294" y="1159283"/>
            <a:ext cx="7729728" cy="1165211"/>
          </a:xfrm>
        </p:spPr>
        <p:txBody>
          <a:bodyPr>
            <a:normAutofit fontScale="77500" lnSpcReduction="20000"/>
          </a:bodyPr>
          <a:lstStyle/>
          <a:p>
            <a:pPr marL="0" indent="0">
              <a:buNone/>
            </a:pPr>
            <a:r>
              <a:rPr lang="en-US" b="1" u="sng" dirty="0"/>
              <a:t>Real GDP</a:t>
            </a:r>
          </a:p>
          <a:p>
            <a:pPr marL="0" indent="0">
              <a:buNone/>
            </a:pPr>
            <a:r>
              <a:rPr lang="en-US" dirty="0"/>
              <a:t>Source: St. Louis Fed (FRED)</a:t>
            </a:r>
          </a:p>
          <a:p>
            <a:pPr marL="0" indent="0">
              <a:buNone/>
            </a:pPr>
            <a:r>
              <a:rPr lang="en-US" dirty="0"/>
              <a:t>Website: </a:t>
            </a:r>
            <a:r>
              <a:rPr lang="en-US" dirty="0">
                <a:hlinkClick r:id="rId3"/>
              </a:rPr>
              <a:t>https://fred.stlouisfed.org/series/GDPCA</a:t>
            </a:r>
            <a:endParaRPr lang="en-US" dirty="0"/>
          </a:p>
          <a:p>
            <a:pPr marL="0" indent="0">
              <a:buNone/>
            </a:pPr>
            <a:r>
              <a:rPr lang="en-US" dirty="0"/>
              <a:t>Time Series: 2007 to 2017</a:t>
            </a:r>
          </a:p>
          <a:p>
            <a:pPr marL="0" indent="0">
              <a:buNone/>
            </a:pPr>
            <a:endParaRPr lang="en-US" b="1" u="sng" dirty="0"/>
          </a:p>
          <a:p>
            <a:pPr marL="0" indent="0">
              <a:buNone/>
            </a:pPr>
            <a:endParaRPr lang="en-US" b="1" u="sng" dirty="0"/>
          </a:p>
        </p:txBody>
      </p:sp>
      <p:sp>
        <p:nvSpPr>
          <p:cNvPr id="4" name="Content Placeholder 2">
            <a:extLst>
              <a:ext uri="{FF2B5EF4-FFF2-40B4-BE49-F238E27FC236}">
                <a16:creationId xmlns:a16="http://schemas.microsoft.com/office/drawing/2014/main" id="{5B75D888-BED3-4519-91CD-A63772929419}"/>
              </a:ext>
            </a:extLst>
          </p:cNvPr>
          <p:cNvSpPr txBox="1">
            <a:spLocks/>
          </p:cNvSpPr>
          <p:nvPr/>
        </p:nvSpPr>
        <p:spPr>
          <a:xfrm>
            <a:off x="5044036" y="2466326"/>
            <a:ext cx="4057650" cy="140785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500" b="1" u="sng" dirty="0"/>
              <a:t>Price and Consumption</a:t>
            </a:r>
          </a:p>
          <a:p>
            <a:pPr marL="0" indent="0">
              <a:buFont typeface="Arial" panose="020B0604020202020204" pitchFamily="34" charset="0"/>
              <a:buNone/>
            </a:pPr>
            <a:r>
              <a:rPr lang="en-US" sz="2500" dirty="0"/>
              <a:t>Source: U. S. Energy Information Administration</a:t>
            </a:r>
          </a:p>
          <a:p>
            <a:pPr marL="0" indent="0">
              <a:buFont typeface="Arial" panose="020B0604020202020204" pitchFamily="34" charset="0"/>
              <a:buNone/>
            </a:pPr>
            <a:r>
              <a:rPr lang="en-US" sz="2500" dirty="0"/>
              <a:t>Website: </a:t>
            </a:r>
            <a:r>
              <a:rPr lang="en-US" sz="2500" dirty="0">
                <a:hlinkClick r:id="rId4"/>
              </a:rPr>
              <a:t>https://www.eia.gov/state/seds-data-complete.php?sid=US#CompleteDataFile</a:t>
            </a:r>
            <a:endParaRPr lang="en-US" sz="2500" dirty="0"/>
          </a:p>
          <a:p>
            <a:pPr marL="0" indent="0">
              <a:buFont typeface="Arial" panose="020B0604020202020204" pitchFamily="34" charset="0"/>
              <a:buNone/>
            </a:pPr>
            <a:r>
              <a:rPr lang="en-US" sz="2500" dirty="0"/>
              <a:t>Time Series: 2007 to 2017</a:t>
            </a:r>
          </a:p>
          <a:p>
            <a:pPr marL="0" indent="0">
              <a:buFont typeface="Arial" panose="020B0604020202020204" pitchFamily="34" charset="0"/>
              <a:buNone/>
            </a:pPr>
            <a:endParaRPr lang="en-US" b="1" u="sng" dirty="0"/>
          </a:p>
          <a:p>
            <a:pPr marL="0" indent="0">
              <a:buFont typeface="Arial" panose="020B0604020202020204" pitchFamily="34" charset="0"/>
              <a:buNone/>
            </a:pPr>
            <a:endParaRPr lang="en-US" b="1" u="sng" dirty="0"/>
          </a:p>
        </p:txBody>
      </p:sp>
      <p:pic>
        <p:nvPicPr>
          <p:cNvPr id="5" name="Picture 4">
            <a:extLst>
              <a:ext uri="{FF2B5EF4-FFF2-40B4-BE49-F238E27FC236}">
                <a16:creationId xmlns:a16="http://schemas.microsoft.com/office/drawing/2014/main" id="{57AD5F31-06F8-4A19-B788-0D503114A5BA}"/>
              </a:ext>
            </a:extLst>
          </p:cNvPr>
          <p:cNvPicPr>
            <a:picLocks noChangeAspect="1"/>
          </p:cNvPicPr>
          <p:nvPr/>
        </p:nvPicPr>
        <p:blipFill>
          <a:blip r:embed="rId5"/>
          <a:stretch>
            <a:fillRect/>
          </a:stretch>
        </p:blipFill>
        <p:spPr>
          <a:xfrm>
            <a:off x="682429" y="2591457"/>
            <a:ext cx="3816743" cy="1021382"/>
          </a:xfrm>
          <a:prstGeom prst="rect">
            <a:avLst/>
          </a:prstGeom>
        </p:spPr>
      </p:pic>
      <p:pic>
        <p:nvPicPr>
          <p:cNvPr id="6" name="Picture 5">
            <a:extLst>
              <a:ext uri="{FF2B5EF4-FFF2-40B4-BE49-F238E27FC236}">
                <a16:creationId xmlns:a16="http://schemas.microsoft.com/office/drawing/2014/main" id="{B0DDB74E-37A4-46D1-B3C6-9A222EECCD01}"/>
              </a:ext>
            </a:extLst>
          </p:cNvPr>
          <p:cNvPicPr>
            <a:picLocks noChangeAspect="1"/>
          </p:cNvPicPr>
          <p:nvPr/>
        </p:nvPicPr>
        <p:blipFill>
          <a:blip r:embed="rId6"/>
          <a:stretch>
            <a:fillRect/>
          </a:stretch>
        </p:blipFill>
        <p:spPr>
          <a:xfrm>
            <a:off x="5044036" y="1275721"/>
            <a:ext cx="5499887" cy="844862"/>
          </a:xfrm>
          <a:prstGeom prst="rect">
            <a:avLst/>
          </a:prstGeom>
        </p:spPr>
      </p:pic>
      <p:sp>
        <p:nvSpPr>
          <p:cNvPr id="7" name="Content Placeholder 2">
            <a:extLst>
              <a:ext uri="{FF2B5EF4-FFF2-40B4-BE49-F238E27FC236}">
                <a16:creationId xmlns:a16="http://schemas.microsoft.com/office/drawing/2014/main" id="{88291395-65AB-4D17-A97F-B67FEAA7F250}"/>
              </a:ext>
            </a:extLst>
          </p:cNvPr>
          <p:cNvSpPr txBox="1">
            <a:spLocks/>
          </p:cNvSpPr>
          <p:nvPr/>
        </p:nvSpPr>
        <p:spPr>
          <a:xfrm>
            <a:off x="750294" y="4086478"/>
            <a:ext cx="4057650" cy="140785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500" b="1" u="sng" dirty="0"/>
              <a:t>Average Miles Per Gallon (MPG)</a:t>
            </a:r>
          </a:p>
          <a:p>
            <a:pPr marL="0" indent="0">
              <a:buFont typeface="Arial" panose="020B0604020202020204" pitchFamily="34" charset="0"/>
              <a:buNone/>
            </a:pPr>
            <a:r>
              <a:rPr lang="en-US" sz="2500" dirty="0"/>
              <a:t>Source: United States Department of Transportation</a:t>
            </a:r>
          </a:p>
          <a:p>
            <a:pPr marL="0" indent="0">
              <a:buFont typeface="Arial" panose="020B0604020202020204" pitchFamily="34" charset="0"/>
              <a:buNone/>
            </a:pPr>
            <a:r>
              <a:rPr lang="en-US" sz="2500" dirty="0"/>
              <a:t>Website: </a:t>
            </a:r>
            <a:r>
              <a:rPr lang="en-US" sz="2500" dirty="0">
                <a:hlinkClick r:id="rId7"/>
              </a:rPr>
              <a:t>https://www.bts.gov/content/average-fuel-efficiency-us-light-duty-vehicles</a:t>
            </a:r>
            <a:endParaRPr lang="en-US" sz="2500" dirty="0"/>
          </a:p>
          <a:p>
            <a:pPr marL="0" indent="0">
              <a:buFont typeface="Arial" panose="020B0604020202020204" pitchFamily="34" charset="0"/>
              <a:buNone/>
            </a:pPr>
            <a:r>
              <a:rPr lang="en-US" sz="2500" dirty="0"/>
              <a:t>Time Series: 2007 to 2017</a:t>
            </a:r>
          </a:p>
          <a:p>
            <a:pPr marL="0" indent="0">
              <a:buFont typeface="Arial" panose="020B0604020202020204" pitchFamily="34" charset="0"/>
              <a:buNone/>
            </a:pPr>
            <a:endParaRPr lang="en-US" b="1" u="sng" dirty="0"/>
          </a:p>
          <a:p>
            <a:pPr marL="0" indent="0">
              <a:buFont typeface="Arial" panose="020B0604020202020204" pitchFamily="34" charset="0"/>
              <a:buNone/>
            </a:pPr>
            <a:endParaRPr lang="en-US" b="1" u="sng" dirty="0"/>
          </a:p>
        </p:txBody>
      </p:sp>
      <p:pic>
        <p:nvPicPr>
          <p:cNvPr id="8" name="Picture 7">
            <a:extLst>
              <a:ext uri="{FF2B5EF4-FFF2-40B4-BE49-F238E27FC236}">
                <a16:creationId xmlns:a16="http://schemas.microsoft.com/office/drawing/2014/main" id="{56707BC8-6CCF-4696-A295-F6DC747C9748}"/>
              </a:ext>
            </a:extLst>
          </p:cNvPr>
          <p:cNvPicPr>
            <a:picLocks noChangeAspect="1"/>
          </p:cNvPicPr>
          <p:nvPr/>
        </p:nvPicPr>
        <p:blipFill>
          <a:blip r:embed="rId8"/>
          <a:stretch>
            <a:fillRect/>
          </a:stretch>
        </p:blipFill>
        <p:spPr>
          <a:xfrm>
            <a:off x="4946931" y="4519097"/>
            <a:ext cx="4486275" cy="438150"/>
          </a:xfrm>
          <a:prstGeom prst="rect">
            <a:avLst/>
          </a:prstGeom>
        </p:spPr>
      </p:pic>
      <p:sp>
        <p:nvSpPr>
          <p:cNvPr id="9" name="Content Placeholder 2">
            <a:extLst>
              <a:ext uri="{FF2B5EF4-FFF2-40B4-BE49-F238E27FC236}">
                <a16:creationId xmlns:a16="http://schemas.microsoft.com/office/drawing/2014/main" id="{D2E3330F-E2CD-4AE2-8B84-1F1A265A10F9}"/>
              </a:ext>
            </a:extLst>
          </p:cNvPr>
          <p:cNvSpPr txBox="1">
            <a:spLocks/>
          </p:cNvSpPr>
          <p:nvPr/>
        </p:nvSpPr>
        <p:spPr>
          <a:xfrm>
            <a:off x="750294" y="5450142"/>
            <a:ext cx="4057650" cy="140785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2500" b="1" u="sng" dirty="0"/>
              <a:t>Annual Miles</a:t>
            </a:r>
          </a:p>
          <a:p>
            <a:pPr marL="0" indent="0">
              <a:buFont typeface="Arial" panose="020B0604020202020204" pitchFamily="34" charset="0"/>
              <a:buNone/>
            </a:pPr>
            <a:r>
              <a:rPr lang="en-US" sz="2500" dirty="0"/>
              <a:t>Source: United States Department of Transportation</a:t>
            </a:r>
          </a:p>
          <a:p>
            <a:pPr marL="0" indent="0">
              <a:buFont typeface="Arial" panose="020B0604020202020204" pitchFamily="34" charset="0"/>
              <a:buNone/>
            </a:pPr>
            <a:r>
              <a:rPr lang="en-US" sz="2500" dirty="0"/>
              <a:t>Website: </a:t>
            </a:r>
            <a:r>
              <a:rPr lang="en-US" sz="2500" dirty="0">
                <a:hlinkClick r:id="rId9"/>
              </a:rPr>
              <a:t>https://www.bts.gov/content/us-vehicle-miles</a:t>
            </a:r>
            <a:endParaRPr lang="en-US" sz="2500" dirty="0"/>
          </a:p>
          <a:p>
            <a:pPr marL="0" indent="0">
              <a:buFont typeface="Arial" panose="020B0604020202020204" pitchFamily="34" charset="0"/>
              <a:buNone/>
            </a:pPr>
            <a:r>
              <a:rPr lang="en-US" sz="2500" dirty="0"/>
              <a:t>Time Series: 2007 to 2017</a:t>
            </a:r>
          </a:p>
          <a:p>
            <a:pPr marL="0" indent="0">
              <a:buFont typeface="Arial" panose="020B0604020202020204" pitchFamily="34" charset="0"/>
              <a:buNone/>
            </a:pPr>
            <a:endParaRPr lang="en-US" b="1" u="sng" dirty="0"/>
          </a:p>
          <a:p>
            <a:pPr marL="0" indent="0">
              <a:buFont typeface="Arial" panose="020B0604020202020204" pitchFamily="34" charset="0"/>
              <a:buNone/>
            </a:pPr>
            <a:endParaRPr lang="en-US" b="1" u="sng" dirty="0"/>
          </a:p>
        </p:txBody>
      </p:sp>
      <p:pic>
        <p:nvPicPr>
          <p:cNvPr id="10" name="Picture 9">
            <a:extLst>
              <a:ext uri="{FF2B5EF4-FFF2-40B4-BE49-F238E27FC236}">
                <a16:creationId xmlns:a16="http://schemas.microsoft.com/office/drawing/2014/main" id="{6C14D3EF-ECC0-4AC6-9231-72ADBC440D4A}"/>
              </a:ext>
            </a:extLst>
          </p:cNvPr>
          <p:cNvPicPr>
            <a:picLocks noChangeAspect="1"/>
          </p:cNvPicPr>
          <p:nvPr/>
        </p:nvPicPr>
        <p:blipFill>
          <a:blip r:embed="rId8"/>
          <a:stretch>
            <a:fillRect/>
          </a:stretch>
        </p:blipFill>
        <p:spPr>
          <a:xfrm>
            <a:off x="4946931" y="5715921"/>
            <a:ext cx="4486275" cy="438150"/>
          </a:xfrm>
          <a:prstGeom prst="rect">
            <a:avLst/>
          </a:prstGeom>
        </p:spPr>
      </p:pic>
    </p:spTree>
    <p:extLst>
      <p:ext uri="{BB962C8B-B14F-4D97-AF65-F5344CB8AC3E}">
        <p14:creationId xmlns:p14="http://schemas.microsoft.com/office/powerpoint/2010/main" val="183331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8B9E-2FF3-534D-BCCA-5BD7D3C3B2DE}"/>
              </a:ext>
            </a:extLst>
          </p:cNvPr>
          <p:cNvSpPr>
            <a:spLocks noGrp="1"/>
          </p:cNvSpPr>
          <p:nvPr>
            <p:ph type="title"/>
          </p:nvPr>
        </p:nvSpPr>
        <p:spPr>
          <a:xfrm>
            <a:off x="2231136" y="407614"/>
            <a:ext cx="7729728" cy="710359"/>
          </a:xfrm>
        </p:spPr>
        <p:txBody>
          <a:bodyPr>
            <a:normAutofit fontScale="90000"/>
          </a:bodyPr>
          <a:lstStyle/>
          <a:p>
            <a:r>
              <a:rPr lang="en-US" dirty="0"/>
              <a:t>Data clean-up &amp; exploration</a:t>
            </a:r>
          </a:p>
        </p:txBody>
      </p:sp>
      <p:sp>
        <p:nvSpPr>
          <p:cNvPr id="4" name="Content Placeholder 2">
            <a:extLst>
              <a:ext uri="{FF2B5EF4-FFF2-40B4-BE49-F238E27FC236}">
                <a16:creationId xmlns:a16="http://schemas.microsoft.com/office/drawing/2014/main" id="{FD133463-163D-421F-98D8-2B8FD0AC5D38}"/>
              </a:ext>
            </a:extLst>
          </p:cNvPr>
          <p:cNvSpPr txBox="1">
            <a:spLocks/>
          </p:cNvSpPr>
          <p:nvPr/>
        </p:nvSpPr>
        <p:spPr>
          <a:xfrm>
            <a:off x="653189" y="1521343"/>
            <a:ext cx="5127125" cy="474882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Key Functions Used Include (but not limited to):</a:t>
            </a:r>
          </a:p>
          <a:p>
            <a:pPr>
              <a:buFont typeface="Wingdings" panose="05000000000000000000" pitchFamily="2" charset="2"/>
              <a:buChar char="ü"/>
            </a:pPr>
            <a:r>
              <a:rPr lang="en-US" dirty="0"/>
              <a:t>Import Functions </a:t>
            </a:r>
          </a:p>
          <a:p>
            <a:pPr>
              <a:buFont typeface="Wingdings" panose="05000000000000000000" pitchFamily="2" charset="2"/>
              <a:buChar char="ü"/>
            </a:pPr>
            <a:r>
              <a:rPr lang="en-US" dirty="0"/>
              <a:t>Data Frame Concatenations</a:t>
            </a:r>
          </a:p>
          <a:p>
            <a:pPr>
              <a:buFont typeface="Wingdings" panose="05000000000000000000" pitchFamily="2" charset="2"/>
              <a:buChar char="ü"/>
            </a:pPr>
            <a:r>
              <a:rPr lang="en-US" dirty="0"/>
              <a:t>Transposition (Column Headers)</a:t>
            </a:r>
          </a:p>
          <a:p>
            <a:pPr>
              <a:buFont typeface="Wingdings" panose="05000000000000000000" pitchFamily="2" charset="2"/>
              <a:buChar char="ü"/>
            </a:pPr>
            <a:r>
              <a:rPr lang="en-US" dirty="0"/>
              <a:t>Data Type Casting (To Numeric)</a:t>
            </a:r>
          </a:p>
          <a:p>
            <a:pPr>
              <a:buFont typeface="Wingdings" panose="05000000000000000000" pitchFamily="2" charset="2"/>
              <a:buChar char="ü"/>
            </a:pPr>
            <a:r>
              <a:rPr lang="en-US" dirty="0"/>
              <a:t>Punctuation Removal (Commas) </a:t>
            </a:r>
          </a:p>
          <a:p>
            <a:pPr>
              <a:buFont typeface="Wingdings" panose="05000000000000000000" pitchFamily="2" charset="2"/>
              <a:buChar char="ü"/>
            </a:pPr>
            <a:r>
              <a:rPr lang="en-US" dirty="0"/>
              <a:t>Index Reset</a:t>
            </a:r>
          </a:p>
          <a:p>
            <a:pPr marL="0" indent="0">
              <a:buNone/>
            </a:pPr>
            <a:endParaRPr lang="en-US" i="1" dirty="0"/>
          </a:p>
          <a:p>
            <a:pPr marL="0" indent="0">
              <a:buNone/>
            </a:pPr>
            <a:r>
              <a:rPr lang="en-US" i="1" dirty="0"/>
              <a:t>Note: No problems gaps or significant problems were discovered in the data clean up process. </a:t>
            </a:r>
          </a:p>
          <a:p>
            <a:pPr marL="0" indent="0">
              <a:buNone/>
            </a:pPr>
            <a:endParaRPr lang="en-US" dirty="0"/>
          </a:p>
          <a:p>
            <a:pPr>
              <a:buFont typeface="Wingdings" panose="05000000000000000000" pitchFamily="2" charset="2"/>
              <a:buChar char="ü"/>
            </a:pPr>
            <a:endParaRPr lang="en-US" b="1" u="sng" dirty="0"/>
          </a:p>
          <a:p>
            <a:pPr marL="0" indent="0">
              <a:buFont typeface="Arial" panose="020B0604020202020204" pitchFamily="34" charset="0"/>
              <a:buNone/>
            </a:pPr>
            <a:endParaRPr lang="en-US" b="1" u="sng" dirty="0"/>
          </a:p>
        </p:txBody>
      </p:sp>
      <p:pic>
        <p:nvPicPr>
          <p:cNvPr id="9" name="Picture 8" descr="A screenshot of a cell phone&#10;&#10;Description automatically generated">
            <a:extLst>
              <a:ext uri="{FF2B5EF4-FFF2-40B4-BE49-F238E27FC236}">
                <a16:creationId xmlns:a16="http://schemas.microsoft.com/office/drawing/2014/main" id="{F56C0533-AAD9-BE47-A2F7-AB0DCB13C9A5}"/>
              </a:ext>
            </a:extLst>
          </p:cNvPr>
          <p:cNvPicPr>
            <a:picLocks noChangeAspect="1"/>
          </p:cNvPicPr>
          <p:nvPr/>
        </p:nvPicPr>
        <p:blipFill rotWithShape="1">
          <a:blip r:embed="rId3"/>
          <a:srcRect l="2478" b="17910"/>
          <a:stretch/>
        </p:blipFill>
        <p:spPr>
          <a:xfrm>
            <a:off x="5780314" y="4547631"/>
            <a:ext cx="4370246" cy="971425"/>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F5387448-9742-DD49-99F8-505F57917254}"/>
              </a:ext>
            </a:extLst>
          </p:cNvPr>
          <p:cNvPicPr>
            <a:picLocks noChangeAspect="1"/>
          </p:cNvPicPr>
          <p:nvPr/>
        </p:nvPicPr>
        <p:blipFill>
          <a:blip r:embed="rId4"/>
          <a:stretch>
            <a:fillRect/>
          </a:stretch>
        </p:blipFill>
        <p:spPr>
          <a:xfrm>
            <a:off x="5780314" y="1521343"/>
            <a:ext cx="4371531" cy="2622919"/>
          </a:xfrm>
          <a:prstGeom prst="rect">
            <a:avLst/>
          </a:prstGeom>
        </p:spPr>
      </p:pic>
    </p:spTree>
    <p:extLst>
      <p:ext uri="{BB962C8B-B14F-4D97-AF65-F5344CB8AC3E}">
        <p14:creationId xmlns:p14="http://schemas.microsoft.com/office/powerpoint/2010/main" val="119058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E5E3-F97F-A342-BEA7-E42E26A2EE78}"/>
              </a:ext>
            </a:extLst>
          </p:cNvPr>
          <p:cNvSpPr>
            <a:spLocks noGrp="1"/>
          </p:cNvSpPr>
          <p:nvPr>
            <p:ph type="title"/>
          </p:nvPr>
        </p:nvSpPr>
        <p:spPr>
          <a:xfrm>
            <a:off x="2231136" y="408101"/>
            <a:ext cx="7729728" cy="709872"/>
          </a:xfrm>
        </p:spPr>
        <p:txBody>
          <a:bodyPr>
            <a:normAutofit fontScale="90000"/>
          </a:bodyPr>
          <a:lstStyle/>
          <a:p>
            <a:r>
              <a:rPr lang="en-US" dirty="0"/>
              <a:t>Data analysis: Visualizations</a:t>
            </a:r>
          </a:p>
        </p:txBody>
      </p:sp>
      <p:sp>
        <p:nvSpPr>
          <p:cNvPr id="4" name="Content Placeholder 2">
            <a:extLst>
              <a:ext uri="{FF2B5EF4-FFF2-40B4-BE49-F238E27FC236}">
                <a16:creationId xmlns:a16="http://schemas.microsoft.com/office/drawing/2014/main" id="{F8917BC7-93AC-D540-B983-237E195BB250}"/>
              </a:ext>
            </a:extLst>
          </p:cNvPr>
          <p:cNvSpPr txBox="1">
            <a:spLocks/>
          </p:cNvSpPr>
          <p:nvPr/>
        </p:nvSpPr>
        <p:spPr>
          <a:xfrm>
            <a:off x="489467" y="4968608"/>
            <a:ext cx="3507755" cy="15185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Scatterplot of Year (x-value) against Real GDP (y-value)</a:t>
            </a:r>
          </a:p>
          <a:p>
            <a:pPr marL="0" indent="0">
              <a:buNone/>
            </a:pPr>
            <a:endParaRPr lang="en-US" dirty="0">
              <a:solidFill>
                <a:schemeClr val="tx1"/>
              </a:solidFill>
            </a:endParaRPr>
          </a:p>
        </p:txBody>
      </p:sp>
      <p:pic>
        <p:nvPicPr>
          <p:cNvPr id="10" name="Picture 9">
            <a:extLst>
              <a:ext uri="{FF2B5EF4-FFF2-40B4-BE49-F238E27FC236}">
                <a16:creationId xmlns:a16="http://schemas.microsoft.com/office/drawing/2014/main" id="{C2C568AE-3809-EE43-9391-091DA98E81DA}"/>
              </a:ext>
            </a:extLst>
          </p:cNvPr>
          <p:cNvPicPr>
            <a:picLocks noChangeAspect="1"/>
          </p:cNvPicPr>
          <p:nvPr/>
        </p:nvPicPr>
        <p:blipFill>
          <a:blip r:embed="rId3"/>
          <a:stretch>
            <a:fillRect/>
          </a:stretch>
        </p:blipFill>
        <p:spPr>
          <a:xfrm>
            <a:off x="363154" y="2505231"/>
            <a:ext cx="3735963" cy="2414730"/>
          </a:xfrm>
          <a:prstGeom prst="rect">
            <a:avLst/>
          </a:prstGeom>
        </p:spPr>
      </p:pic>
      <p:pic>
        <p:nvPicPr>
          <p:cNvPr id="12" name="Picture 11">
            <a:extLst>
              <a:ext uri="{FF2B5EF4-FFF2-40B4-BE49-F238E27FC236}">
                <a16:creationId xmlns:a16="http://schemas.microsoft.com/office/drawing/2014/main" id="{5BA405BA-6ECE-6549-BD62-8982951DC995}"/>
              </a:ext>
            </a:extLst>
          </p:cNvPr>
          <p:cNvPicPr>
            <a:picLocks noChangeAspect="1"/>
          </p:cNvPicPr>
          <p:nvPr/>
        </p:nvPicPr>
        <p:blipFill>
          <a:blip r:embed="rId4"/>
          <a:stretch>
            <a:fillRect/>
          </a:stretch>
        </p:blipFill>
        <p:spPr>
          <a:xfrm>
            <a:off x="4312513" y="2540875"/>
            <a:ext cx="3668868" cy="2445912"/>
          </a:xfrm>
          <a:prstGeom prst="rect">
            <a:avLst/>
          </a:prstGeom>
        </p:spPr>
      </p:pic>
      <p:pic>
        <p:nvPicPr>
          <p:cNvPr id="14" name="Picture 13">
            <a:extLst>
              <a:ext uri="{FF2B5EF4-FFF2-40B4-BE49-F238E27FC236}">
                <a16:creationId xmlns:a16="http://schemas.microsoft.com/office/drawing/2014/main" id="{9E8D2150-A796-4F4F-A63B-6CD92FF8F12C}"/>
              </a:ext>
            </a:extLst>
          </p:cNvPr>
          <p:cNvPicPr>
            <a:picLocks noChangeAspect="1"/>
          </p:cNvPicPr>
          <p:nvPr/>
        </p:nvPicPr>
        <p:blipFill>
          <a:blip r:embed="rId5"/>
          <a:stretch>
            <a:fillRect/>
          </a:stretch>
        </p:blipFill>
        <p:spPr>
          <a:xfrm>
            <a:off x="8194778" y="2572057"/>
            <a:ext cx="3796516" cy="2414730"/>
          </a:xfrm>
          <a:prstGeom prst="rect">
            <a:avLst/>
          </a:prstGeom>
        </p:spPr>
      </p:pic>
      <p:sp>
        <p:nvSpPr>
          <p:cNvPr id="15" name="Content Placeholder 2">
            <a:extLst>
              <a:ext uri="{FF2B5EF4-FFF2-40B4-BE49-F238E27FC236}">
                <a16:creationId xmlns:a16="http://schemas.microsoft.com/office/drawing/2014/main" id="{21EE0D71-41FC-9149-B2BD-361F76870866}"/>
              </a:ext>
            </a:extLst>
          </p:cNvPr>
          <p:cNvSpPr txBox="1">
            <a:spLocks/>
          </p:cNvSpPr>
          <p:nvPr/>
        </p:nvSpPr>
        <p:spPr>
          <a:xfrm>
            <a:off x="4312513" y="4968607"/>
            <a:ext cx="3507755" cy="151855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Scatterplot of Year (x-value) against Total Miles (y-value)</a:t>
            </a:r>
          </a:p>
        </p:txBody>
      </p:sp>
      <p:sp>
        <p:nvSpPr>
          <p:cNvPr id="16" name="Content Placeholder 2">
            <a:extLst>
              <a:ext uri="{FF2B5EF4-FFF2-40B4-BE49-F238E27FC236}">
                <a16:creationId xmlns:a16="http://schemas.microsoft.com/office/drawing/2014/main" id="{BCC0F469-DB02-9147-8DE6-123B6BB682AF}"/>
              </a:ext>
            </a:extLst>
          </p:cNvPr>
          <p:cNvSpPr txBox="1">
            <a:spLocks/>
          </p:cNvSpPr>
          <p:nvPr/>
        </p:nvSpPr>
        <p:spPr>
          <a:xfrm>
            <a:off x="8194777" y="4986787"/>
            <a:ext cx="3957629" cy="8019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Scatterplot of Year (x-value) against Price of Petroleum</a:t>
            </a:r>
          </a:p>
        </p:txBody>
      </p:sp>
      <p:sp>
        <p:nvSpPr>
          <p:cNvPr id="11" name="TextBox 10">
            <a:extLst>
              <a:ext uri="{FF2B5EF4-FFF2-40B4-BE49-F238E27FC236}">
                <a16:creationId xmlns:a16="http://schemas.microsoft.com/office/drawing/2014/main" id="{F7B84368-4F99-A54A-9CEA-DAEFE984A318}"/>
              </a:ext>
            </a:extLst>
          </p:cNvPr>
          <p:cNvSpPr txBox="1"/>
          <p:nvPr/>
        </p:nvSpPr>
        <p:spPr>
          <a:xfrm>
            <a:off x="363154" y="1332115"/>
            <a:ext cx="10433154" cy="923330"/>
          </a:xfrm>
          <a:prstGeom prst="rect">
            <a:avLst/>
          </a:prstGeom>
          <a:noFill/>
        </p:spPr>
        <p:txBody>
          <a:bodyPr wrap="square" rtlCol="0">
            <a:spAutoFit/>
          </a:bodyPr>
          <a:lstStyle/>
          <a:p>
            <a:r>
              <a:rPr lang="en-US" b="1" dirty="0"/>
              <a:t>Economic Cycles Within Time Series Analyzed (2007 – 2017)</a:t>
            </a:r>
            <a:r>
              <a:rPr lang="en-US" dirty="0"/>
              <a:t> </a:t>
            </a:r>
          </a:p>
          <a:p>
            <a:r>
              <a:rPr lang="en-US" dirty="0"/>
              <a:t>Periods of Downturn: 2008 – 2010</a:t>
            </a:r>
          </a:p>
          <a:p>
            <a:r>
              <a:rPr lang="en-US" dirty="0"/>
              <a:t>Periods of Expansion:  2007, 2011 - 2017 </a:t>
            </a:r>
          </a:p>
        </p:txBody>
      </p:sp>
    </p:spTree>
    <p:extLst>
      <p:ext uri="{BB962C8B-B14F-4D97-AF65-F5344CB8AC3E}">
        <p14:creationId xmlns:p14="http://schemas.microsoft.com/office/powerpoint/2010/main" val="24023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E5E3-F97F-A342-BEA7-E42E26A2EE78}"/>
              </a:ext>
            </a:extLst>
          </p:cNvPr>
          <p:cNvSpPr>
            <a:spLocks noGrp="1"/>
          </p:cNvSpPr>
          <p:nvPr>
            <p:ph type="title"/>
          </p:nvPr>
        </p:nvSpPr>
        <p:spPr>
          <a:xfrm>
            <a:off x="2231136" y="408101"/>
            <a:ext cx="7729728" cy="709872"/>
          </a:xfrm>
        </p:spPr>
        <p:txBody>
          <a:bodyPr>
            <a:normAutofit fontScale="90000"/>
          </a:bodyPr>
          <a:lstStyle/>
          <a:p>
            <a:r>
              <a:rPr lang="en-US" dirty="0"/>
              <a:t>Data analysis: Visualizations (cont’D)</a:t>
            </a:r>
          </a:p>
        </p:txBody>
      </p:sp>
      <p:sp>
        <p:nvSpPr>
          <p:cNvPr id="4" name="Content Placeholder 2">
            <a:extLst>
              <a:ext uri="{FF2B5EF4-FFF2-40B4-BE49-F238E27FC236}">
                <a16:creationId xmlns:a16="http://schemas.microsoft.com/office/drawing/2014/main" id="{F8917BC7-93AC-D540-B983-237E195BB250}"/>
              </a:ext>
            </a:extLst>
          </p:cNvPr>
          <p:cNvSpPr txBox="1">
            <a:spLocks/>
          </p:cNvSpPr>
          <p:nvPr/>
        </p:nvSpPr>
        <p:spPr>
          <a:xfrm>
            <a:off x="342064" y="3859338"/>
            <a:ext cx="3866341" cy="1013746"/>
          </a:xfrm>
          <a:prstGeom prst="rect">
            <a:avLst/>
          </a:prstGeom>
          <a:ln w="28575">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Overlaid line charts of Real GDP and other factors on a normalized scale (10,000s).</a:t>
            </a:r>
          </a:p>
        </p:txBody>
      </p:sp>
      <p:cxnSp>
        <p:nvCxnSpPr>
          <p:cNvPr id="21" name="Straight Connector 20">
            <a:extLst>
              <a:ext uri="{FF2B5EF4-FFF2-40B4-BE49-F238E27FC236}">
                <a16:creationId xmlns:a16="http://schemas.microsoft.com/office/drawing/2014/main" id="{23BFDB82-E959-824F-97D6-E483399F48DA}"/>
              </a:ext>
            </a:extLst>
          </p:cNvPr>
          <p:cNvCxnSpPr>
            <a:cxnSpLocks/>
          </p:cNvCxnSpPr>
          <p:nvPr/>
        </p:nvCxnSpPr>
        <p:spPr>
          <a:xfrm>
            <a:off x="4599482" y="1258671"/>
            <a:ext cx="0" cy="55540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C9CD22E9-DAE5-C44A-857E-C826297C8679}"/>
              </a:ext>
            </a:extLst>
          </p:cNvPr>
          <p:cNvSpPr txBox="1">
            <a:spLocks/>
          </p:cNvSpPr>
          <p:nvPr/>
        </p:nvSpPr>
        <p:spPr>
          <a:xfrm>
            <a:off x="5033977" y="4306773"/>
            <a:ext cx="6815954" cy="1644322"/>
          </a:xfrm>
          <a:prstGeom prst="rect">
            <a:avLst/>
          </a:prstGeom>
          <a:ln w="28575">
            <a:solidFill>
              <a:schemeClr val="tx1">
                <a:lumMod val="65000"/>
                <a:lumOff val="35000"/>
              </a:schemeClr>
            </a:solidFill>
          </a:ln>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solidFill>
                  <a:schemeClr val="tx1"/>
                </a:solidFill>
              </a:rPr>
              <a:t>Scatterplot of Total Annual Miles (x-value) against Real GDP (y-value).  A linear regression line (line of best fit) is overlaid on the scatter to model the relationship.</a:t>
            </a:r>
          </a:p>
          <a:p>
            <a:pPr marL="0" indent="0">
              <a:buNone/>
            </a:pPr>
            <a:endParaRPr lang="en-US" dirty="0">
              <a:solidFill>
                <a:schemeClr val="tx1"/>
              </a:solidFill>
            </a:endParaRPr>
          </a:p>
          <a:p>
            <a:pPr marL="0" indent="0">
              <a:buNone/>
            </a:pPr>
            <a:r>
              <a:rPr lang="en-US" dirty="0">
                <a:solidFill>
                  <a:schemeClr val="tx1"/>
                </a:solidFill>
              </a:rPr>
              <a:t>Note: The Seaborn Illustration for this regression on the following slide.</a:t>
            </a:r>
          </a:p>
        </p:txBody>
      </p:sp>
      <p:pic>
        <p:nvPicPr>
          <p:cNvPr id="9" name="Picture 8">
            <a:extLst>
              <a:ext uri="{FF2B5EF4-FFF2-40B4-BE49-F238E27FC236}">
                <a16:creationId xmlns:a16="http://schemas.microsoft.com/office/drawing/2014/main" id="{E37F3B85-B710-904D-A7F8-E83C08F86711}"/>
              </a:ext>
            </a:extLst>
          </p:cNvPr>
          <p:cNvPicPr>
            <a:picLocks noChangeAspect="1"/>
          </p:cNvPicPr>
          <p:nvPr/>
        </p:nvPicPr>
        <p:blipFill>
          <a:blip r:embed="rId3"/>
          <a:stretch>
            <a:fillRect/>
          </a:stretch>
        </p:blipFill>
        <p:spPr>
          <a:xfrm>
            <a:off x="5033978" y="1258671"/>
            <a:ext cx="5792915" cy="2851146"/>
          </a:xfrm>
          <a:prstGeom prst="rect">
            <a:avLst/>
          </a:prstGeom>
        </p:spPr>
      </p:pic>
      <p:pic>
        <p:nvPicPr>
          <p:cNvPr id="5" name="Picture 4" descr="A close up of a map&#10;&#10;Description automatically generated">
            <a:extLst>
              <a:ext uri="{FF2B5EF4-FFF2-40B4-BE49-F238E27FC236}">
                <a16:creationId xmlns:a16="http://schemas.microsoft.com/office/drawing/2014/main" id="{3FDB505E-DC01-8847-BC47-6D98B3B95D6E}"/>
              </a:ext>
            </a:extLst>
          </p:cNvPr>
          <p:cNvPicPr>
            <a:picLocks noChangeAspect="1"/>
          </p:cNvPicPr>
          <p:nvPr/>
        </p:nvPicPr>
        <p:blipFill>
          <a:blip r:embed="rId4"/>
          <a:stretch>
            <a:fillRect/>
          </a:stretch>
        </p:blipFill>
        <p:spPr>
          <a:xfrm>
            <a:off x="393021" y="1233363"/>
            <a:ext cx="3764426" cy="2509617"/>
          </a:xfrm>
          <a:prstGeom prst="rect">
            <a:avLst/>
          </a:prstGeom>
        </p:spPr>
      </p:pic>
    </p:spTree>
    <p:extLst>
      <p:ext uri="{BB962C8B-B14F-4D97-AF65-F5344CB8AC3E}">
        <p14:creationId xmlns:p14="http://schemas.microsoft.com/office/powerpoint/2010/main" val="10169295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{8C830BF9-1048-2E44-8474-F7E5FD008C21}tf10001120</Template>
  <TotalTime>82</TotalTime>
  <Words>1830</Words>
  <Application>Microsoft Macintosh PowerPoint</Application>
  <PresentationFormat>Widescreen</PresentationFormat>
  <Paragraphs>285</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vt:lpstr>
      <vt:lpstr>Gill Sans MT</vt:lpstr>
      <vt:lpstr>Simplified Arabic Fixed</vt:lpstr>
      <vt:lpstr>Wingdings</vt:lpstr>
      <vt:lpstr>Parcel</vt:lpstr>
      <vt:lpstr>What Fuels GDP?  A deeper look at petroleum</vt:lpstr>
      <vt:lpstr>Team Members</vt:lpstr>
      <vt:lpstr>Table of Contents</vt:lpstr>
      <vt:lpstr>Motivation &amp; Summary (Simple)</vt:lpstr>
      <vt:lpstr>Questions and Data</vt:lpstr>
      <vt:lpstr>Data sources</vt:lpstr>
      <vt:lpstr>Data clean-up &amp; exploration</vt:lpstr>
      <vt:lpstr>Data analysis: Visualizations</vt:lpstr>
      <vt:lpstr>Data analysis: Visualizations (cont’D)</vt:lpstr>
      <vt:lpstr>Data Visualizations: seaborn</vt:lpstr>
      <vt:lpstr>Data Visualizations: seaborn (cont’d)</vt:lpstr>
      <vt:lpstr>discussion</vt:lpstr>
      <vt:lpstr>Post mortem</vt:lpstr>
      <vt:lpstr>Questions</vt:lpstr>
      <vt:lpstr>end</vt:lpstr>
      <vt:lpstr>Appendix A - Questions</vt:lpstr>
      <vt:lpstr>Appendix B - Summary of Findings</vt:lpstr>
      <vt:lpstr>Motivation &amp; Summary (Expanded)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Fuels GDP?  A deeper look at petroleum</dc:title>
  <dc:creator>Joana Sean</dc:creator>
  <cp:lastModifiedBy>Michael Maimoni</cp:lastModifiedBy>
  <cp:revision>10</cp:revision>
  <dcterms:created xsi:type="dcterms:W3CDTF">2020-01-28T04:40:44Z</dcterms:created>
  <dcterms:modified xsi:type="dcterms:W3CDTF">2020-01-30T01:35:33Z</dcterms:modified>
</cp:coreProperties>
</file>