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66" r:id="rId12"/>
    <p:sldId id="270" r:id="rId13"/>
    <p:sldId id="267" r:id="rId14"/>
    <p:sldId id="271" r:id="rId15"/>
    <p:sldId id="272" r:id="rId16"/>
    <p:sldId id="284" r:id="rId17"/>
    <p:sldId id="273" r:id="rId18"/>
    <p:sldId id="274" r:id="rId19"/>
    <p:sldId id="275" r:id="rId20"/>
    <p:sldId id="276" r:id="rId21"/>
    <p:sldId id="285" r:id="rId22"/>
    <p:sldId id="277" r:id="rId23"/>
    <p:sldId id="278" r:id="rId24"/>
    <p:sldId id="286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355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65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602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64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60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14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93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3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09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27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1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93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5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4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5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FC-85CE-411C-9FFB-58B7CE873AE6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82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EFF07-6CB1-65B1-FC3E-3639A40A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Prueba Científico de datos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7C07B-CA29-C554-589D-8C90C4996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Julián David Mazo correa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628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48601-1086-7545-4A6B-5AD1451E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Estadísticos: test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EF865-5C3B-4BC2-C007-4CA82640A9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Verdades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2501.000000</a:t>
            </a:r>
          </a:p>
          <a:p>
            <a:pPr lvl="1"/>
            <a:r>
              <a:rPr lang="en-US" dirty="0"/>
              <a:t>mean       18.396641</a:t>
            </a:r>
          </a:p>
          <a:p>
            <a:pPr lvl="1"/>
            <a:r>
              <a:rPr lang="en-US" dirty="0"/>
              <a:t>std        18.369655</a:t>
            </a:r>
          </a:p>
          <a:p>
            <a:pPr lvl="1"/>
            <a:r>
              <a:rPr lang="en-US" dirty="0"/>
              <a:t>min         1.000000</a:t>
            </a:r>
          </a:p>
          <a:p>
            <a:pPr lvl="1"/>
            <a:r>
              <a:rPr lang="en-US" dirty="0"/>
              <a:t>25%         6.000000</a:t>
            </a:r>
          </a:p>
          <a:p>
            <a:pPr lvl="1"/>
            <a:r>
              <a:rPr lang="en-US" dirty="0"/>
              <a:t>50%        13.000000</a:t>
            </a:r>
          </a:p>
          <a:p>
            <a:pPr lvl="1"/>
            <a:r>
              <a:rPr lang="en-US" dirty="0"/>
              <a:t>75%        25.000000</a:t>
            </a:r>
          </a:p>
          <a:p>
            <a:pPr lvl="1"/>
            <a:r>
              <a:rPr lang="en-US" dirty="0"/>
              <a:t>max       213.000000</a:t>
            </a:r>
            <a:endParaRPr lang="es-ES" dirty="0"/>
          </a:p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3C3995-B383-C829-D189-211DC0D0B5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Mentiras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240.000000</a:t>
            </a:r>
          </a:p>
          <a:p>
            <a:pPr lvl="1"/>
            <a:r>
              <a:rPr lang="en-US" dirty="0"/>
              <a:t>mean      30.520833</a:t>
            </a:r>
          </a:p>
          <a:p>
            <a:pPr lvl="1"/>
            <a:r>
              <a:rPr lang="en-US" dirty="0"/>
              <a:t>std       25.726588</a:t>
            </a:r>
          </a:p>
          <a:p>
            <a:pPr lvl="1"/>
            <a:r>
              <a:rPr lang="en-US" dirty="0"/>
              <a:t>min        1.000000</a:t>
            </a:r>
          </a:p>
          <a:p>
            <a:pPr lvl="1"/>
            <a:r>
              <a:rPr lang="en-US" dirty="0"/>
              <a:t>25%       12.000000</a:t>
            </a:r>
          </a:p>
          <a:p>
            <a:pPr lvl="1"/>
            <a:r>
              <a:rPr lang="en-US" dirty="0"/>
              <a:t>50%       24.000000</a:t>
            </a:r>
          </a:p>
          <a:p>
            <a:pPr lvl="1"/>
            <a:r>
              <a:rPr lang="en-US" dirty="0"/>
              <a:t>75%       41.000000</a:t>
            </a:r>
          </a:p>
          <a:p>
            <a:pPr lvl="1"/>
            <a:r>
              <a:rPr lang="en-US" dirty="0"/>
              <a:t>max      146.000000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413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2235C-E09B-FD93-F279-E3D90D2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Undersampling: definición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DD03C-1031-029F-1354-AD22EEC5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aprecia entonces que la longitud promedio de las mentiras es mayor a las verdades, es decir, presentan mayor elaboración los mensajes falsos, y aplicando la teoría del descarte de las muestras más cercanas a la clase minoritaria pues se realiza una poda de las muestras con una longitud mayor a 25 palabras, ayudando a un balanceo más acertado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091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36633-C26E-3002-3B3B-A61BBD37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 las stop_words e undersampling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C8368-CADD-31C1-48BD-7DC380802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Verdades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10487.000000</a:t>
            </a:r>
          </a:p>
          <a:p>
            <a:pPr lvl="1"/>
            <a:r>
              <a:rPr lang="en-US" dirty="0"/>
              <a:t>mean         8.794984</a:t>
            </a:r>
          </a:p>
          <a:p>
            <a:pPr lvl="1"/>
            <a:r>
              <a:rPr lang="en-US" dirty="0"/>
              <a:t>std          5.750579</a:t>
            </a:r>
          </a:p>
          <a:p>
            <a:pPr lvl="1"/>
            <a:r>
              <a:rPr lang="en-US" dirty="0"/>
              <a:t>min          1.000000</a:t>
            </a:r>
          </a:p>
          <a:p>
            <a:pPr lvl="1"/>
            <a:r>
              <a:rPr lang="en-US" dirty="0"/>
              <a:t>25%          4.000000</a:t>
            </a:r>
          </a:p>
          <a:p>
            <a:pPr lvl="1"/>
            <a:r>
              <a:rPr lang="en-US" dirty="0"/>
              <a:t>50%          7.000000</a:t>
            </a:r>
          </a:p>
          <a:p>
            <a:pPr lvl="1"/>
            <a:r>
              <a:rPr lang="en-US" dirty="0"/>
              <a:t>75%         12.000000</a:t>
            </a:r>
          </a:p>
          <a:p>
            <a:pPr lvl="1"/>
            <a:r>
              <a:rPr lang="en-US" dirty="0"/>
              <a:t>max         25.000000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8D2E28-188C-E17D-19C0-3CB8B2AD0F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Mentiras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556.000000</a:t>
            </a:r>
          </a:p>
          <a:p>
            <a:pPr lvl="1"/>
            <a:r>
              <a:rPr lang="en-US" dirty="0"/>
              <a:t>mean      15.516187</a:t>
            </a:r>
          </a:p>
          <a:p>
            <a:pPr lvl="1"/>
            <a:r>
              <a:rPr lang="en-US" dirty="0"/>
              <a:t>std       14.286821</a:t>
            </a:r>
          </a:p>
          <a:p>
            <a:pPr lvl="1"/>
            <a:r>
              <a:rPr lang="en-US" dirty="0"/>
              <a:t>min        2.000000</a:t>
            </a:r>
          </a:p>
          <a:p>
            <a:pPr lvl="1"/>
            <a:r>
              <a:rPr lang="en-US" dirty="0"/>
              <a:t>25%        6.000000</a:t>
            </a:r>
          </a:p>
          <a:p>
            <a:pPr lvl="1"/>
            <a:r>
              <a:rPr lang="en-US" dirty="0"/>
              <a:t>50%       11.000000</a:t>
            </a:r>
          </a:p>
          <a:p>
            <a:pPr lvl="1"/>
            <a:r>
              <a:rPr lang="en-US" dirty="0"/>
              <a:t>75%       20.000000</a:t>
            </a:r>
          </a:p>
          <a:p>
            <a:pPr lvl="1"/>
            <a:r>
              <a:rPr lang="en-US" dirty="0"/>
              <a:t>max       86.000000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630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D7AB-5134-A03D-E171-F063758D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weight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00318-42E6-98B6-E741-626F34B0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peso de clases se realiza a partir del parámetro en el método </a:t>
            </a:r>
            <a:r>
              <a:rPr lang="es-ES" dirty="0" err="1"/>
              <a:t>fit</a:t>
            </a:r>
            <a:r>
              <a:rPr lang="es-ES" dirty="0"/>
              <a:t> del modelo que nos permite agregar un diccionario con  un peso a las clases, se establece el valor con el inverso de las muestras por clase. Por la suma de las muestras sobre 2</a:t>
            </a:r>
          </a:p>
          <a:p>
            <a:endParaRPr lang="es-ES" dirty="0"/>
          </a:p>
          <a:p>
            <a:r>
              <a:rPr lang="es-ES" dirty="0"/>
              <a:t>Con el Undersampling se obtienen 556 muestras falsas y 7167 muestras verdaderas, para unos pesos de:</a:t>
            </a:r>
          </a:p>
          <a:p>
            <a:pPr lvl="1"/>
            <a:r>
              <a:rPr lang="es-ES" dirty="0" err="1"/>
              <a:t>Weight_true</a:t>
            </a:r>
            <a:r>
              <a:rPr lang="es-ES" dirty="0"/>
              <a:t> = 0.5327322843688986</a:t>
            </a:r>
          </a:p>
          <a:p>
            <a:pPr lvl="1"/>
            <a:r>
              <a:rPr lang="es-ES" dirty="0" err="1"/>
              <a:t>Weiight_false</a:t>
            </a:r>
            <a:r>
              <a:rPr lang="es-ES" dirty="0"/>
              <a:t> =  8.137719298245614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032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4BA2F-816F-9131-3315-E50DF92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Entrenamiento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EDA37EF-24B9-EB21-6A21-8EAEC751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el entrenamiento, se utiliza el </a:t>
            </a:r>
            <a:r>
              <a:rPr lang="es-ES" dirty="0" err="1"/>
              <a:t>framework</a:t>
            </a:r>
            <a:r>
              <a:rPr lang="es-ES" dirty="0"/>
              <a:t> de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, esto por facilidad y velocidad al ser implementado en Google </a:t>
            </a:r>
            <a:r>
              <a:rPr lang="es-ES" dirty="0" err="1"/>
              <a:t>Colab</a:t>
            </a:r>
            <a:r>
              <a:rPr lang="es-ES" dirty="0"/>
              <a:t>: Se describirán 4 pasos: cabe anotar que el 99.9 % del código es tomado del siguiente tutorial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Arquitectura del modelo</a:t>
            </a:r>
          </a:p>
          <a:p>
            <a:pPr lvl="1"/>
            <a:r>
              <a:rPr lang="es-ES" dirty="0"/>
              <a:t>Elección del optimizador</a:t>
            </a:r>
          </a:p>
          <a:p>
            <a:pPr lvl="1"/>
            <a:r>
              <a:rPr lang="es-ES" dirty="0"/>
              <a:t>Seleccionador de la función de pérdida</a:t>
            </a:r>
          </a:p>
          <a:p>
            <a:pPr lvl="1"/>
            <a:r>
              <a:rPr lang="es-ES" dirty="0"/>
              <a:t>Entrenamiento</a:t>
            </a:r>
          </a:p>
        </p:txBody>
      </p:sp>
    </p:spTree>
    <p:extLst>
      <p:ext uri="{BB962C8B-B14F-4D97-AF65-F5344CB8AC3E}">
        <p14:creationId xmlns:p14="http://schemas.microsoft.com/office/powerpoint/2010/main" val="98319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F5A02-98BC-7E6C-8CAE-13793458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modelo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2E41AA-667C-667D-0A6F-D04632E3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849" y="1873378"/>
            <a:ext cx="2609850" cy="4314825"/>
          </a:xfrm>
        </p:spPr>
      </p:pic>
    </p:spTree>
    <p:extLst>
      <p:ext uri="{BB962C8B-B14F-4D97-AF65-F5344CB8AC3E}">
        <p14:creationId xmlns:p14="http://schemas.microsoft.com/office/powerpoint/2010/main" val="211737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D52C4-620F-9F73-5641-B44011BF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del modelo para transfer 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9DD94-EDF4-C493-F37C-E0FF9A40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SmallBeto</a:t>
            </a:r>
            <a:r>
              <a:rPr lang="es-ES" dirty="0"/>
              <a:t>: menor número de parámetros a entrenar lo que significa que es más veloz. (tiempo de entrenamiento = 3 horas)</a:t>
            </a:r>
          </a:p>
          <a:p>
            <a:r>
              <a:rPr lang="es-ES" dirty="0" err="1"/>
              <a:t>ExpertBeto</a:t>
            </a:r>
            <a:r>
              <a:rPr lang="es-ES" dirty="0"/>
              <a:t>: Ocho modelos que todos tienen la arquitectura BERT-base, pero ofrecen una elección entre diferentes dominios </a:t>
            </a:r>
            <a:r>
              <a:rPr lang="es-ES" dirty="0" err="1"/>
              <a:t>pre-formación</a:t>
            </a:r>
            <a:r>
              <a:rPr lang="es-ES" dirty="0"/>
              <a:t>, para alinear más estrechamente con la tarea de destino. (tiempo de entrenamiento 5 horas)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358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B68EE-71AC-4122-E24A-B2D97CA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Optimizador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89A26-DA58-629A-CA02-A9304CFC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Se define un </a:t>
            </a:r>
            <a:r>
              <a:rPr lang="es-ES" sz="2400" dirty="0" err="1"/>
              <a:t>AdamW</a:t>
            </a:r>
            <a:r>
              <a:rPr lang="es-ES" sz="2400" dirty="0"/>
              <a:t>, este fue sugerido por la documentación de </a:t>
            </a:r>
            <a:r>
              <a:rPr lang="es-ES" sz="2400" dirty="0" err="1"/>
              <a:t>Tensorflow</a:t>
            </a:r>
            <a:r>
              <a:rPr lang="es-ES" sz="2400" dirty="0"/>
              <a:t>, el cual optimiza y regulariza el </a:t>
            </a:r>
            <a:r>
              <a:rPr lang="es-ES" sz="2400" dirty="0" err="1"/>
              <a:t>backpropagation</a:t>
            </a:r>
            <a:r>
              <a:rPr lang="es-ES" sz="2400" dirty="0"/>
              <a:t> del modelo hasta encontrar un mínimo correcto, esto es una mejora al optimizador Adam con un </a:t>
            </a:r>
            <a:r>
              <a:rPr lang="es-ES" sz="2400" dirty="0" err="1"/>
              <a:t>weight_decay</a:t>
            </a:r>
            <a:r>
              <a:rPr lang="es-ES" sz="2400" dirty="0"/>
              <a:t>, además de un learning </a:t>
            </a:r>
            <a:r>
              <a:rPr lang="es-ES" sz="2400" dirty="0" err="1"/>
              <a:t>rate</a:t>
            </a:r>
            <a:r>
              <a:rPr lang="es-ES" sz="2400" dirty="0"/>
              <a:t> de 3e-5 y los </a:t>
            </a:r>
            <a:r>
              <a:rPr lang="es-ES" sz="2400" dirty="0" err="1"/>
              <a:t>steps</a:t>
            </a:r>
            <a:r>
              <a:rPr lang="es-ES" sz="2400" dirty="0"/>
              <a:t> por </a:t>
            </a:r>
            <a:r>
              <a:rPr lang="es-ES" sz="2400" dirty="0" err="1"/>
              <a:t>epochs</a:t>
            </a:r>
            <a:r>
              <a:rPr lang="es-ES" sz="2400" dirty="0"/>
              <a:t> determinada por el conjunto de entrenamiento, es decir, su dimensión.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7220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10DDD-D2D9-287A-4E45-1B03C030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de pérdida y métrica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6ECB4-9C0E-D3F0-94CE-A7FE0448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Loss</a:t>
            </a:r>
            <a:r>
              <a:rPr lang="es-ES" dirty="0"/>
              <a:t>: </a:t>
            </a:r>
            <a:r>
              <a:rPr lang="es-ES" b="1" dirty="0" err="1"/>
              <a:t>BinaryCrossentropy</a:t>
            </a:r>
            <a:r>
              <a:rPr lang="es-ES" b="1" dirty="0"/>
              <a:t> </a:t>
            </a:r>
            <a:r>
              <a:rPr lang="es-ES" dirty="0"/>
              <a:t>para un problema de clase binario que es el ideal para estos casos de cero o uno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Métrica: </a:t>
            </a:r>
            <a:r>
              <a:rPr lang="es-CO" b="1" dirty="0" err="1"/>
              <a:t>BinaryAccuracy</a:t>
            </a:r>
            <a:r>
              <a:rPr lang="es-CO" b="1" dirty="0"/>
              <a:t> </a:t>
            </a:r>
            <a:r>
              <a:rPr lang="es-CO" dirty="0"/>
              <a:t>debido a que es un problema de clase binaria es decir con valores objetivos de unos y ceros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880168-B4A1-3985-3C53-9C2D031E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057525"/>
            <a:ext cx="5324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1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D4F5B-C467-4CFE-901E-1C6B89B3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Entrenamiento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0F9F8-C668-CC32-8186-1744ADE3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El entrenamiento consta de 5 parámetros particularmente_</a:t>
            </a:r>
          </a:p>
          <a:p>
            <a:pPr lvl="1"/>
            <a:r>
              <a:rPr lang="es-ES" sz="2000" b="1" dirty="0"/>
              <a:t>X</a:t>
            </a:r>
            <a:r>
              <a:rPr lang="es-ES" sz="2000" dirty="0"/>
              <a:t> que define el conjunto de entrenamiento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b="1" dirty="0" err="1"/>
              <a:t>Validation_data</a:t>
            </a:r>
            <a:r>
              <a:rPr lang="es-ES" sz="2000" b="1" dirty="0"/>
              <a:t> </a:t>
            </a:r>
            <a:r>
              <a:rPr lang="es-ES" sz="2000" dirty="0"/>
              <a:t>que define el conjunto de validación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b="1" dirty="0" err="1"/>
              <a:t>Epochs</a:t>
            </a:r>
            <a:r>
              <a:rPr lang="es-ES" sz="2000" dirty="0"/>
              <a:t>: número de épocas que serán configuradas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b="1" dirty="0" err="1"/>
              <a:t>Class_weight</a:t>
            </a:r>
            <a:r>
              <a:rPr lang="es-ES" sz="2000" dirty="0"/>
              <a:t>: define el peso a las clases para un balanceo como el problema que se posee en este momento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 err="1"/>
              <a:t>Callbacks</a:t>
            </a:r>
            <a:r>
              <a:rPr lang="es-ES" sz="2000" dirty="0"/>
              <a:t> en este definimos el </a:t>
            </a:r>
            <a:r>
              <a:rPr lang="es-ES" sz="2000" dirty="0" err="1"/>
              <a:t>stop_early</a:t>
            </a:r>
            <a:r>
              <a:rPr lang="es-ES" sz="2000" dirty="0"/>
              <a:t> y el </a:t>
            </a:r>
            <a:r>
              <a:rPr lang="es-ES" sz="2000" dirty="0" err="1"/>
              <a:t>save_best</a:t>
            </a:r>
            <a:r>
              <a:rPr lang="es-ES" sz="2000" dirty="0"/>
              <a:t>, estos parámetros determinan cuando se deja de entrenar el modelo pues ya ha llegado a un valle la métrica o está decreciendo y cuando eso pase donde se guardan los mejores pesos del modelo.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4159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B306-7E21-33FC-571A-06E62221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4D400-EBC3-0246-BA89-44564CA2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análisis exploratorio de los datos en un problema de NLP para la tarea de clasificación de texto, el reto es entender la distribución del target y comprender como están las clases, recordemos que un problema ideal nos da clases homogénea, sin embargo, en la vida real tenemos problemas desbalanceados en todos los aspectos y debemos mitigarlo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9401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00223-41D0-5441-1671-E25E1530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324" y="136525"/>
            <a:ext cx="9038304" cy="18923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Métricas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AB4202A-62B9-CCFE-3FDD-B9CAC6F3F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769765"/>
              </p:ext>
            </p:extLst>
          </p:nvPr>
        </p:nvGraphicFramePr>
        <p:xfrm>
          <a:off x="973788" y="1246400"/>
          <a:ext cx="9471428" cy="5047684"/>
        </p:xfrm>
        <a:graphic>
          <a:graphicData uri="http://schemas.openxmlformats.org/drawingml/2006/table">
            <a:tbl>
              <a:tblPr/>
              <a:tblGrid>
                <a:gridCol w="3428692">
                  <a:extLst>
                    <a:ext uri="{9D8B030D-6E8A-4147-A177-3AD203B41FA5}">
                      <a16:colId xmlns:a16="http://schemas.microsoft.com/office/drawing/2014/main" val="212959715"/>
                    </a:ext>
                  </a:extLst>
                </a:gridCol>
                <a:gridCol w="3787114">
                  <a:extLst>
                    <a:ext uri="{9D8B030D-6E8A-4147-A177-3AD203B41FA5}">
                      <a16:colId xmlns:a16="http://schemas.microsoft.com/office/drawing/2014/main" val="1878596591"/>
                    </a:ext>
                  </a:extLst>
                </a:gridCol>
                <a:gridCol w="2255622">
                  <a:extLst>
                    <a:ext uri="{9D8B030D-6E8A-4147-A177-3AD203B41FA5}">
                      <a16:colId xmlns:a16="http://schemas.microsoft.com/office/drawing/2014/main" val="2471804755"/>
                    </a:ext>
                  </a:extLst>
                </a:gridCol>
              </a:tblGrid>
              <a:tr h="484418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EVALUACIÓN DE LOS MODELOS</a:t>
                      </a:r>
                      <a:endParaRPr lang="es-CO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9820" marR="149820" marT="74910" marB="749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77481"/>
                  </a:ext>
                </a:extLst>
              </a:tr>
              <a:tr h="61488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70038"/>
                  </a:ext>
                </a:extLst>
              </a:tr>
              <a:tr h="35020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Modelo transformers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Características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F1_Score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415951"/>
                  </a:ext>
                </a:extLst>
              </a:tr>
              <a:tr h="89954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bert_en_uncased_L-2_H-128_A-2/1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Todo el dataset con balanceo</a:t>
                      </a:r>
                      <a:b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 clases proporcional al  número de </a:t>
                      </a:r>
                      <a:b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muestras a 15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epochs</a:t>
                      </a:r>
                      <a:endParaRPr lang="es-E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0.5343303950648229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338607"/>
                  </a:ext>
                </a:extLst>
              </a:tr>
              <a:tr h="89954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bert_en_uncased_L-2_H-128_A-2/2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Todo el dataset con balanceo</a:t>
                      </a:r>
                      <a:b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 clases proporcional al  número de </a:t>
                      </a:r>
                      <a:b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muestras + undersampling a 15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epochs</a:t>
                      </a:r>
                      <a:endParaRPr lang="es-E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0.5306547133697825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776421"/>
                  </a:ext>
                </a:extLst>
              </a:tr>
              <a:tr h="899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experts-bert</a:t>
                      </a:r>
                      <a:endParaRPr lang="es-CO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Todo el dataset con balanceo</a:t>
                      </a:r>
                      <a:b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 clases proporcional al  número de </a:t>
                      </a:r>
                      <a:b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muestras + undersampling a 5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epochs</a:t>
                      </a:r>
                      <a:endParaRPr lang="es-E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0.5274259904503806</a:t>
                      </a:r>
                      <a:endParaRPr lang="es-CO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675376"/>
                  </a:ext>
                </a:extLst>
              </a:tr>
              <a:tr h="899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Roberta</a:t>
                      </a:r>
                      <a:endParaRPr lang="es-CO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Todo el dataset con balanceo</a:t>
                      </a:r>
                      <a:br>
                        <a:rPr lang="es-E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E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de clases proporcional al  número de </a:t>
                      </a:r>
                      <a:br>
                        <a:rPr lang="es-E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E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muestras + undersampling a 3 </a:t>
                      </a:r>
                      <a:r>
                        <a:rPr lang="es-E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epochs</a:t>
                      </a:r>
                      <a:endParaRPr lang="es-E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0,50</a:t>
                      </a:r>
                      <a:endParaRPr lang="es-CO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35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4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9CA99-C52D-CDD9-2271-5993BDD1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Posición actual con respecto al </a:t>
            </a:r>
            <a:r>
              <a:rPr lang="es-ES" dirty="0" err="1"/>
              <a:t>paper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69B289D-8317-CC3A-CA3C-918538070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19" y="2272039"/>
            <a:ext cx="8751799" cy="3051340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DC2CB28-EC2D-EDDF-D58D-E13F5E9A9D8C}"/>
              </a:ext>
            </a:extLst>
          </p:cNvPr>
          <p:cNvSpPr/>
          <p:nvPr/>
        </p:nvSpPr>
        <p:spPr>
          <a:xfrm>
            <a:off x="1545997" y="3583858"/>
            <a:ext cx="7268066" cy="384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66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6D257-E114-D024-6A1E-37626071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ECBF3-0558-BE96-0664-60A734C7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tratamiento de la data es fundamental para un buen desarrollo de ejercicio ya que el </a:t>
            </a:r>
            <a:r>
              <a:rPr lang="es-ES" dirty="0" err="1"/>
              <a:t>stoper</a:t>
            </a:r>
            <a:r>
              <a:rPr lang="es-ES" dirty="0"/>
              <a:t> principal es el desbalanceo de clases, </a:t>
            </a:r>
            <a:r>
              <a:rPr lang="es-ES" dirty="0" err="1"/>
              <a:t>entodos</a:t>
            </a:r>
            <a:r>
              <a:rPr lang="es-ES" dirty="0"/>
              <a:t> los conjuntos de datos</a:t>
            </a:r>
          </a:p>
          <a:p>
            <a:r>
              <a:rPr lang="es-ES" dirty="0"/>
              <a:t>Con una modificación a la arquitectura o al modelo de transfer learning es posible aumentar el f1_score macro incluso iterando sobre mas épocas</a:t>
            </a:r>
          </a:p>
          <a:p>
            <a:r>
              <a:rPr lang="es-ES" dirty="0"/>
              <a:t>Se deberá probar con un LLM el comportamiento realizando un fine-</a:t>
            </a:r>
            <a:r>
              <a:rPr lang="es-ES" dirty="0" err="1"/>
              <a:t>tunning</a:t>
            </a:r>
            <a:r>
              <a:rPr lang="es-ES" dirty="0"/>
              <a:t> para otorgarle contexto sobre el ejercicio actual.</a:t>
            </a:r>
          </a:p>
        </p:txBody>
      </p:sp>
    </p:spTree>
    <p:extLst>
      <p:ext uri="{BB962C8B-B14F-4D97-AF65-F5344CB8AC3E}">
        <p14:creationId xmlns:p14="http://schemas.microsoft.com/office/powerpoint/2010/main" val="31248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CBBD-EEED-CC44-9F75-3879927E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visión por computadora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71D11-F233-C7C8-4B44-70BA7CAC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ejercicio se aborda a partir del objeto JSON (OCR)  donde se encuentran las coordenadas del texto líquido del documento.</a:t>
            </a:r>
          </a:p>
          <a:p>
            <a:endParaRPr lang="es-ES" dirty="0"/>
          </a:p>
          <a:p>
            <a:r>
              <a:rPr lang="es-ES" dirty="0"/>
              <a:t>Con la librería </a:t>
            </a:r>
            <a:r>
              <a:rPr lang="es-ES" dirty="0" err="1"/>
              <a:t>textract</a:t>
            </a:r>
            <a:r>
              <a:rPr lang="es-ES" dirty="0"/>
              <a:t>-TRP se obtiene las características de un OCR como, página, bloque, línea y palabra en particular que se requiera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540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26AB-D627-28EA-D4EA-7D0398C4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alto nivel</a:t>
            </a:r>
            <a:endParaRPr lang="es-CO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F31148FB-7C58-667C-C196-FBC8D059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06" y="2191544"/>
            <a:ext cx="5534025" cy="3819525"/>
          </a:xfrm>
        </p:spPr>
      </p:pic>
    </p:spTree>
    <p:extLst>
      <p:ext uri="{BB962C8B-B14F-4D97-AF65-F5344CB8AC3E}">
        <p14:creationId xmlns:p14="http://schemas.microsoft.com/office/powerpoint/2010/main" val="1568679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8C20C-059D-F976-89EC-04D5B3AF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solución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1D603-3FF0-7A3D-2C30-AD6555BB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Se carga el objeto OCR a una instancia </a:t>
            </a:r>
            <a:r>
              <a:rPr lang="es-ES" dirty="0" err="1"/>
              <a:t>trp.Document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Se obtienen las líneas de la página procesada a través de una variable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Luego y con ayuda de un diccionario que contiene las expresiones regulares se ejecuta la función  “</a:t>
            </a:r>
            <a:r>
              <a:rPr lang="es-ES" dirty="0" err="1"/>
              <a:t>get_value</a:t>
            </a:r>
            <a:r>
              <a:rPr lang="es-ES" dirty="0"/>
              <a:t>” quien recorre las líneas anteriormente obtenidas y con la expresión regular elegida se obtiene la línea y posteriormente el valor deseado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Posterior a eso se orquestan estas funciones para crear un diccionario con la entidad y el valor de cada uno de los documentos.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4685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48A24-09B0-A7DF-99A9-9A92ABB8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307FC-DE4B-2FA8-BDBD-B6089B4E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2400" dirty="0"/>
              <a:t>este es el archivo: 001-1007202-220301269555588250_pag1.json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000" dirty="0"/>
              <a:t>{'</a:t>
            </a:r>
            <a:r>
              <a:rPr lang="es-CO" sz="2000" dirty="0" err="1"/>
              <a:t>Nro_Registro</a:t>
            </a:r>
            <a:r>
              <a:rPr lang="es-CO" sz="2000" dirty="0"/>
              <a:t>': '001-1007202', '</a:t>
            </a:r>
            <a:r>
              <a:rPr lang="es-CO" sz="2000" dirty="0" err="1"/>
              <a:t>fecha_impresion</a:t>
            </a:r>
            <a:r>
              <a:rPr lang="es-CO" sz="2000" dirty="0"/>
              <a:t>': '1 de Marzo de 2022 a las 02:29:10 PM', 'departamento': 'ANTIOQUIA', 'municipio': 'MEDELLIN', 'vereda': ': MEDELLIN', '</a:t>
            </a:r>
            <a:r>
              <a:rPr lang="es-CO" sz="2000" dirty="0" err="1"/>
              <a:t>status_folio</a:t>
            </a:r>
            <a:r>
              <a:rPr lang="es-CO" sz="2000" dirty="0"/>
              <a:t>': 'ACTIVO’}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400" dirty="0"/>
              <a:t>este es el archivo: 040-464031-220204640254303951_pag1.json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000" dirty="0"/>
              <a:t>{'</a:t>
            </a:r>
            <a:r>
              <a:rPr lang="es-CO" sz="2000" dirty="0" err="1"/>
              <a:t>Nro_Registro</a:t>
            </a:r>
            <a:r>
              <a:rPr lang="es-CO" sz="2000" dirty="0"/>
              <a:t>': ': 040-464031', '</a:t>
            </a:r>
            <a:r>
              <a:rPr lang="es-CO" sz="2000" dirty="0" err="1"/>
              <a:t>fecha_impresion</a:t>
            </a:r>
            <a:r>
              <a:rPr lang="es-CO" sz="2000" dirty="0"/>
              <a:t>': '4 de Febrero de 2022 a las 01:16:08 PM', 'departamento': 'ATLANTICO', 'municipio': 'BARRANQUILLA', 'vereda': ': BARRANQUILLA', '</a:t>
            </a:r>
            <a:r>
              <a:rPr lang="es-CO" sz="2000" dirty="0" err="1"/>
              <a:t>status_folio</a:t>
            </a:r>
            <a:r>
              <a:rPr lang="es-CO" sz="2000" dirty="0"/>
              <a:t>': 'ACTIVO'}</a:t>
            </a:r>
          </a:p>
        </p:txBody>
      </p:sp>
    </p:spTree>
    <p:extLst>
      <p:ext uri="{BB962C8B-B14F-4D97-AF65-F5344CB8AC3E}">
        <p14:creationId xmlns:p14="http://schemas.microsoft.com/office/powerpoint/2010/main" val="7652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BD1A-E316-A6BB-A3A6-1664DE8E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las clases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85D395-ED4C-02BB-B1D1-1DFDDDB3D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4500"/>
            <a:ext cx="8596312" cy="3313613"/>
          </a:xfrm>
        </p:spPr>
      </p:pic>
    </p:spTree>
    <p:extLst>
      <p:ext uri="{BB962C8B-B14F-4D97-AF65-F5344CB8AC3E}">
        <p14:creationId xmlns:p14="http://schemas.microsoft.com/office/powerpoint/2010/main" val="385278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3106D-7987-22AB-B719-3AD3F393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de balanceo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59E94-D254-BEB5-7A73-18B2AE56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se suponía se tiene un desbalanceo de clases al igual que lo menciona el paper, donde se puede resolver de muchas maneras: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Oversampling</a:t>
            </a:r>
          </a:p>
          <a:p>
            <a:pPr lvl="1"/>
            <a:r>
              <a:rPr lang="es-ES" dirty="0"/>
              <a:t>Undersampling</a:t>
            </a:r>
          </a:p>
          <a:p>
            <a:pPr lvl="1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weight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Para este problema se abordarán dos criterios como son el Undersampling y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weight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64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Muestra se introduce con una pipeta en un recipiente situado en una bandeja">
            <a:extLst>
              <a:ext uri="{FF2B5EF4-FFF2-40B4-BE49-F238E27FC236}">
                <a16:creationId xmlns:a16="http://schemas.microsoft.com/office/drawing/2014/main" id="{3C600A5A-9F42-46B0-C720-AE8B2061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98" r="104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2B0FEF-9A81-C949-2829-75C89D8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ES" dirty="0"/>
              <a:t>Undersampling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136AE-23FB-F124-3C34-EABB07FE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ES" dirty="0"/>
              <a:t>Consiste en desagregar muestras de la clase dominante  ya sea de forma aleatoria  o gracias a una característica, es decir, cuando hay muestras de la clase dominante muy cercanas a las de la clase superada, dichas muestras pueden ser descartadas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75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BB0D8-458D-A164-2A37-423E7D26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</a:t>
            </a:r>
            <a:r>
              <a:rPr lang="es-ES" dirty="0" err="1"/>
              <a:t>features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F72F9-B625-673C-BE75-A2FBD9DB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/>
              <a:t>Para no realizar un Undersampling aleatorio que conlleve a pérdida de información, se debe elegir un patrón para las muestras que ayude de forma estadística a elegir ese filtro que </a:t>
            </a:r>
            <a:r>
              <a:rPr lang="es-ES" dirty="0"/>
              <a:t>permita depurar ese exceso de muestras y de alguna forma mitigar.</a:t>
            </a:r>
          </a:p>
          <a:p>
            <a:endParaRPr lang="es-ES" dirty="0"/>
          </a:p>
          <a:p>
            <a:r>
              <a:rPr lang="es-ES" dirty="0"/>
              <a:t>Una de las cosas descubiertas mientras se hallaba el </a:t>
            </a:r>
            <a:r>
              <a:rPr lang="es-ES" dirty="0" err="1"/>
              <a:t>max_lenght</a:t>
            </a:r>
            <a:r>
              <a:rPr lang="es-ES" dirty="0"/>
              <a:t> para el </a:t>
            </a:r>
            <a:r>
              <a:rPr lang="es-ES" dirty="0" err="1"/>
              <a:t>padding</a:t>
            </a:r>
            <a:r>
              <a:rPr lang="es-ES" dirty="0"/>
              <a:t> fue la longitud de los mensajes por palabra y a continuación se aprecia el resultado para el conjunto de </a:t>
            </a:r>
            <a:r>
              <a:rPr lang="es-ES" dirty="0" err="1"/>
              <a:t>train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324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658D1-CE2E-B988-AB65-58F34EF7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longitud del mensaje por palabra: conjunto de </a:t>
            </a:r>
            <a:r>
              <a:rPr lang="es-ES" dirty="0" err="1"/>
              <a:t>train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F9E19-5257-9263-BB69-B526DDFF54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Verdades</a:t>
            </a:r>
          </a:p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A2EFF2-A35E-89F0-AE56-5B1138BBF1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Mentiras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25200-DF96-D43D-AFAB-C98B73A9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91556"/>
            <a:ext cx="4378163" cy="31398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F63124-E1FA-83A2-5667-E65B72A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577" y="2491556"/>
            <a:ext cx="4308820" cy="32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8D8FD-E581-6F2D-F1CA-4D7FDDA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Estadísticos: </a:t>
            </a:r>
            <a:r>
              <a:rPr lang="es-ES" dirty="0" err="1"/>
              <a:t>train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CA400-D7C8-15B6-0816-74EAC673A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Verdades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12541.000000</a:t>
            </a:r>
          </a:p>
          <a:p>
            <a:pPr lvl="1"/>
            <a:r>
              <a:rPr lang="en-US" dirty="0"/>
              <a:t>mean        </a:t>
            </a:r>
            <a:r>
              <a:rPr lang="en-US" dirty="0">
                <a:highlight>
                  <a:srgbClr val="FFFF00"/>
                </a:highlight>
              </a:rPr>
              <a:t>20.229328</a:t>
            </a:r>
          </a:p>
          <a:p>
            <a:pPr lvl="1"/>
            <a:r>
              <a:rPr lang="en-US" dirty="0"/>
              <a:t>std         21.680378</a:t>
            </a:r>
          </a:p>
          <a:p>
            <a:pPr lvl="1"/>
            <a:r>
              <a:rPr lang="en-US" dirty="0"/>
              <a:t>min          0.000000</a:t>
            </a:r>
          </a:p>
          <a:p>
            <a:pPr lvl="1"/>
            <a:r>
              <a:rPr lang="en-US" dirty="0"/>
              <a:t>25%          7.000000</a:t>
            </a:r>
          </a:p>
          <a:p>
            <a:pPr lvl="1"/>
            <a:r>
              <a:rPr lang="en-US" dirty="0"/>
              <a:t>50%         14.000000</a:t>
            </a:r>
          </a:p>
          <a:p>
            <a:pPr lvl="1"/>
            <a:r>
              <a:rPr lang="en-US" dirty="0"/>
              <a:t>75%         </a:t>
            </a:r>
            <a:r>
              <a:rPr lang="en-US" dirty="0">
                <a:highlight>
                  <a:srgbClr val="FFFF00"/>
                </a:highlight>
              </a:rPr>
              <a:t>26.000000</a:t>
            </a:r>
          </a:p>
          <a:p>
            <a:pPr lvl="1"/>
            <a:r>
              <a:rPr lang="en-US" dirty="0"/>
              <a:t>max        294.000000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2BDB1C-7DED-3D1C-2BBE-B84C17525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Mentiras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591.000000</a:t>
            </a:r>
          </a:p>
          <a:p>
            <a:pPr lvl="1"/>
            <a:r>
              <a:rPr lang="en-US" dirty="0"/>
              <a:t>mean      </a:t>
            </a:r>
            <a:r>
              <a:rPr lang="en-US" dirty="0">
                <a:highlight>
                  <a:srgbClr val="FFFF00"/>
                </a:highlight>
              </a:rPr>
              <a:t>29.822335</a:t>
            </a:r>
          </a:p>
          <a:p>
            <a:pPr lvl="1"/>
            <a:r>
              <a:rPr lang="en-US" dirty="0"/>
              <a:t>std       29.268203</a:t>
            </a:r>
          </a:p>
          <a:p>
            <a:pPr lvl="1"/>
            <a:r>
              <a:rPr lang="en-US" dirty="0"/>
              <a:t>min        0.000000</a:t>
            </a:r>
          </a:p>
          <a:p>
            <a:pPr lvl="1"/>
            <a:r>
              <a:rPr lang="en-US" dirty="0"/>
              <a:t>25%       10.000000</a:t>
            </a:r>
          </a:p>
          <a:p>
            <a:pPr lvl="1"/>
            <a:r>
              <a:rPr lang="en-US" dirty="0"/>
              <a:t>50%       20.000000</a:t>
            </a:r>
          </a:p>
          <a:p>
            <a:pPr lvl="1"/>
            <a:r>
              <a:rPr lang="en-US" dirty="0"/>
              <a:t>75%       </a:t>
            </a:r>
            <a:r>
              <a:rPr lang="en-US" dirty="0">
                <a:highlight>
                  <a:srgbClr val="FFFF00"/>
                </a:highlight>
              </a:rPr>
              <a:t>40.000000</a:t>
            </a:r>
          </a:p>
          <a:p>
            <a:pPr lvl="1"/>
            <a:r>
              <a:rPr lang="en-US" dirty="0"/>
              <a:t>max      180.000000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973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550FB-8306-F2D4-8028-D1C2FC0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de longitud de test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2E2A2-B5CF-7694-2E39-89BCFD7616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Verdades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41E9EF-E02B-CC79-FB5A-15E40FF022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Mentiras</a:t>
            </a:r>
          </a:p>
          <a:p>
            <a:endParaRPr lang="es-ES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B0B3FD-D61B-5DF0-A67D-DCCCDC0C8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68998"/>
            <a:ext cx="4561246" cy="3362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6421C14-5980-75A6-47E5-724909DB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68998"/>
            <a:ext cx="4351480" cy="33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31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745</TotalTime>
  <Words>1335</Words>
  <Application>Microsoft Office PowerPoint</Application>
  <PresentationFormat>Panorámica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 Narrow</vt:lpstr>
      <vt:lpstr>Arial</vt:lpstr>
      <vt:lpstr>Trebuchet MS</vt:lpstr>
      <vt:lpstr>Wingdings 3</vt:lpstr>
      <vt:lpstr>Faceta</vt:lpstr>
      <vt:lpstr>Prueba Científico de datos</vt:lpstr>
      <vt:lpstr>EDA</vt:lpstr>
      <vt:lpstr>Distribución de las clases</vt:lpstr>
      <vt:lpstr>Problema de balanceo</vt:lpstr>
      <vt:lpstr>Undersampling</vt:lpstr>
      <vt:lpstr>Trabajando con features</vt:lpstr>
      <vt:lpstr>Resultado longitud del mensaje por palabra: conjunto de train</vt:lpstr>
      <vt:lpstr>Estadísticos: train</vt:lpstr>
      <vt:lpstr>Resultado de longitud de test</vt:lpstr>
      <vt:lpstr>Estadísticos: test</vt:lpstr>
      <vt:lpstr>Undersampling: definición</vt:lpstr>
      <vt:lpstr>Sin las stop_words e undersampling</vt:lpstr>
      <vt:lpstr>Class weight</vt:lpstr>
      <vt:lpstr>Entrenamiento</vt:lpstr>
      <vt:lpstr>Arquitectura del modelo</vt:lpstr>
      <vt:lpstr>Elección del modelo para transfer learning</vt:lpstr>
      <vt:lpstr>Optimizador</vt:lpstr>
      <vt:lpstr>Función de pérdida y métrica</vt:lpstr>
      <vt:lpstr>Entrenamiento</vt:lpstr>
      <vt:lpstr>Métricas</vt:lpstr>
      <vt:lpstr>Posición actual con respecto al paper</vt:lpstr>
      <vt:lpstr>Conclusiones</vt:lpstr>
      <vt:lpstr>Ejercicio de visión por computadora</vt:lpstr>
      <vt:lpstr>Diagrama de alto nivel</vt:lpstr>
      <vt:lpstr>Desarrollo de la solución</vt:lpstr>
      <vt:lpstr>Resulados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DAVID MAZO CORREA</dc:creator>
  <cp:lastModifiedBy>Julián David Mazo Correa</cp:lastModifiedBy>
  <cp:revision>14</cp:revision>
  <dcterms:created xsi:type="dcterms:W3CDTF">2024-07-21T16:28:28Z</dcterms:created>
  <dcterms:modified xsi:type="dcterms:W3CDTF">2024-07-25T16:05:40Z</dcterms:modified>
</cp:coreProperties>
</file>