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1" r:id="rId4"/>
    <p:sldId id="258" r:id="rId5"/>
    <p:sldId id="259" r:id="rId6"/>
    <p:sldId id="260" r:id="rId7"/>
    <p:sldId id="263" r:id="rId8"/>
    <p:sldId id="262" r:id="rId9"/>
    <p:sldId id="268" r:id="rId10"/>
    <p:sldId id="265" r:id="rId11"/>
    <p:sldId id="266"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76529" autoAdjust="0"/>
  </p:normalViewPr>
  <p:slideViewPr>
    <p:cSldViewPr snapToGrid="0">
      <p:cViewPr>
        <p:scale>
          <a:sx n="66" d="100"/>
          <a:sy n="66" d="100"/>
        </p:scale>
        <p:origin x="1003"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9C0C0-9C25-4D31-9381-B6425E816A4A}"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67CD8-4157-47AA-ADE5-9838674D9326}" type="slidenum">
              <a:rPr lang="en-US" smtClean="0"/>
              <a:t>‹#›</a:t>
            </a:fld>
            <a:endParaRPr lang="en-US"/>
          </a:p>
        </p:txBody>
      </p:sp>
    </p:spTree>
    <p:extLst>
      <p:ext uri="{BB962C8B-B14F-4D97-AF65-F5344CB8AC3E}">
        <p14:creationId xmlns:p14="http://schemas.microsoft.com/office/powerpoint/2010/main" val="1422057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67CD8-4157-47AA-ADE5-9838674D9326}" type="slidenum">
              <a:rPr lang="en-US" smtClean="0"/>
              <a:t>8</a:t>
            </a:fld>
            <a:endParaRPr lang="en-US"/>
          </a:p>
        </p:txBody>
      </p:sp>
    </p:spTree>
    <p:extLst>
      <p:ext uri="{BB962C8B-B14F-4D97-AF65-F5344CB8AC3E}">
        <p14:creationId xmlns:p14="http://schemas.microsoft.com/office/powerpoint/2010/main" val="345153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tells Auto Scaling to maintain an average CPU </a:t>
            </a:r>
            <a:r>
              <a:rPr lang="en-US" dirty="0" err="1"/>
              <a:t>untilization</a:t>
            </a:r>
            <a:r>
              <a:rPr lang="en-US" dirty="0"/>
              <a:t> across all instances 60%. Auto scaling will automatically add or remove capacity as required to keep the metric at, or close to, the specified target value. It adjusts to fluctuations in the metric due to a fluctuating load pattern</a:t>
            </a:r>
          </a:p>
        </p:txBody>
      </p:sp>
      <p:sp>
        <p:nvSpPr>
          <p:cNvPr id="4" name="Slide Number Placeholder 3"/>
          <p:cNvSpPr>
            <a:spLocks noGrp="1"/>
          </p:cNvSpPr>
          <p:nvPr>
            <p:ph type="sldNum" sz="quarter" idx="5"/>
          </p:nvPr>
        </p:nvSpPr>
        <p:spPr/>
        <p:txBody>
          <a:bodyPr/>
          <a:lstStyle/>
          <a:p>
            <a:fld id="{17367CD8-4157-47AA-ADE5-9838674D9326}" type="slidenum">
              <a:rPr lang="en-US" smtClean="0"/>
              <a:t>11</a:t>
            </a:fld>
            <a:endParaRPr lang="en-US"/>
          </a:p>
        </p:txBody>
      </p:sp>
    </p:spTree>
    <p:extLst>
      <p:ext uri="{BB962C8B-B14F-4D97-AF65-F5344CB8AC3E}">
        <p14:creationId xmlns:p14="http://schemas.microsoft.com/office/powerpoint/2010/main" val="317336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8/13/2021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8/13/2021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a:t>Jamie Gonzales Esguerra (S10204749K)</a:t>
            </a:r>
            <a:endParaRPr lang="en-US" dirty="0"/>
          </a:p>
        </p:txBody>
      </p:sp>
      <p:sp>
        <p:nvSpPr>
          <p:cNvPr id="3" name="Subtitle 2"/>
          <p:cNvSpPr>
            <a:spLocks noGrp="1"/>
          </p:cNvSpPr>
          <p:nvPr>
            <p:ph type="subTitle" idx="1"/>
          </p:nvPr>
        </p:nvSpPr>
        <p:spPr/>
        <p:txBody>
          <a:bodyPr/>
          <a:lstStyle/>
          <a:p>
            <a:r>
              <a:rPr lang="en-SG" dirty="0" err="1"/>
              <a:t>Sacf</a:t>
            </a:r>
            <a:r>
              <a:rPr lang="en-SG" dirty="0"/>
              <a:t> Project </a:t>
            </a:r>
            <a:endParaRPr lang="en-US"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43D2-D5D1-46A6-9F38-C763D50F0A91}"/>
              </a:ext>
            </a:extLst>
          </p:cNvPr>
          <p:cNvSpPr>
            <a:spLocks noGrp="1"/>
          </p:cNvSpPr>
          <p:nvPr>
            <p:ph type="title"/>
          </p:nvPr>
        </p:nvSpPr>
        <p:spPr/>
        <p:txBody>
          <a:bodyPr/>
          <a:lstStyle/>
          <a:p>
            <a:r>
              <a:rPr lang="en-SG" dirty="0"/>
              <a:t>Elastic Load balancer</a:t>
            </a:r>
            <a:endParaRPr lang="en-US" dirty="0"/>
          </a:p>
        </p:txBody>
      </p:sp>
      <p:pic>
        <p:nvPicPr>
          <p:cNvPr id="5" name="Content Placeholder 4">
            <a:extLst>
              <a:ext uri="{FF2B5EF4-FFF2-40B4-BE49-F238E27FC236}">
                <a16:creationId xmlns:a16="http://schemas.microsoft.com/office/drawing/2014/main" id="{0778110B-30E7-42AB-B6C3-4B59AFC2CC90}"/>
              </a:ext>
            </a:extLst>
          </p:cNvPr>
          <p:cNvPicPr>
            <a:picLocks noGrp="1" noChangeAspect="1"/>
          </p:cNvPicPr>
          <p:nvPr>
            <p:ph idx="1"/>
          </p:nvPr>
        </p:nvPicPr>
        <p:blipFill>
          <a:blip r:embed="rId2"/>
          <a:stretch>
            <a:fillRect/>
          </a:stretch>
        </p:blipFill>
        <p:spPr>
          <a:xfrm>
            <a:off x="4174388" y="1014935"/>
            <a:ext cx="7636721" cy="1441186"/>
          </a:xfrm>
          <a:prstGeom prst="rect">
            <a:avLst/>
          </a:prstGeom>
        </p:spPr>
      </p:pic>
      <p:sp>
        <p:nvSpPr>
          <p:cNvPr id="4" name="Text Placeholder 3">
            <a:extLst>
              <a:ext uri="{FF2B5EF4-FFF2-40B4-BE49-F238E27FC236}">
                <a16:creationId xmlns:a16="http://schemas.microsoft.com/office/drawing/2014/main" id="{25DB9B83-75BF-4081-9DF7-7AAC8A0C37C7}"/>
              </a:ext>
            </a:extLst>
          </p:cNvPr>
          <p:cNvSpPr>
            <a:spLocks noGrp="1"/>
          </p:cNvSpPr>
          <p:nvPr>
            <p:ph type="body" sz="half" idx="2"/>
          </p:nvPr>
        </p:nvSpPr>
        <p:spPr/>
        <p:txBody>
          <a:bodyPr/>
          <a:lstStyle/>
          <a:p>
            <a:r>
              <a:rPr lang="en-US" dirty="0"/>
              <a:t>When the load balancer identifies an unhealthy target, it redirects traffic to a healthy target. When it determines that the target is healthy again, it resumes directing traffic to it.</a:t>
            </a:r>
          </a:p>
          <a:p>
            <a:r>
              <a:rPr lang="en-US" dirty="0"/>
              <a:t>Hence it enables be to have fault tolerance.</a:t>
            </a:r>
          </a:p>
        </p:txBody>
      </p:sp>
      <p:pic>
        <p:nvPicPr>
          <p:cNvPr id="6" name="Picture 5">
            <a:extLst>
              <a:ext uri="{FF2B5EF4-FFF2-40B4-BE49-F238E27FC236}">
                <a16:creationId xmlns:a16="http://schemas.microsoft.com/office/drawing/2014/main" id="{9DB64A85-7257-4D9A-BAA8-EBE53A6B1A2A}"/>
              </a:ext>
            </a:extLst>
          </p:cNvPr>
          <p:cNvPicPr>
            <a:picLocks noChangeAspect="1"/>
          </p:cNvPicPr>
          <p:nvPr/>
        </p:nvPicPr>
        <p:blipFill>
          <a:blip r:embed="rId3"/>
          <a:stretch>
            <a:fillRect/>
          </a:stretch>
        </p:blipFill>
        <p:spPr>
          <a:xfrm>
            <a:off x="5303271" y="2801682"/>
            <a:ext cx="5730737" cy="2651990"/>
          </a:xfrm>
          <a:prstGeom prst="rect">
            <a:avLst/>
          </a:prstGeom>
        </p:spPr>
      </p:pic>
    </p:spTree>
    <p:extLst>
      <p:ext uri="{BB962C8B-B14F-4D97-AF65-F5344CB8AC3E}">
        <p14:creationId xmlns:p14="http://schemas.microsoft.com/office/powerpoint/2010/main" val="121022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EA06-AB24-422E-8638-526C73F052E8}"/>
              </a:ext>
            </a:extLst>
          </p:cNvPr>
          <p:cNvSpPr>
            <a:spLocks noGrp="1"/>
          </p:cNvSpPr>
          <p:nvPr>
            <p:ph type="title"/>
          </p:nvPr>
        </p:nvSpPr>
        <p:spPr/>
        <p:txBody>
          <a:bodyPr/>
          <a:lstStyle/>
          <a:p>
            <a:r>
              <a:rPr lang="en-SG" dirty="0"/>
              <a:t>Auto-scaling</a:t>
            </a:r>
            <a:endParaRPr lang="en-US" dirty="0"/>
          </a:p>
        </p:txBody>
      </p:sp>
      <p:pic>
        <p:nvPicPr>
          <p:cNvPr id="5" name="Content Placeholder 4">
            <a:extLst>
              <a:ext uri="{FF2B5EF4-FFF2-40B4-BE49-F238E27FC236}">
                <a16:creationId xmlns:a16="http://schemas.microsoft.com/office/drawing/2014/main" id="{37C7636F-EEDB-4595-A59E-D0C80C1B119F}"/>
              </a:ext>
            </a:extLst>
          </p:cNvPr>
          <p:cNvPicPr>
            <a:picLocks noGrp="1" noChangeAspect="1"/>
          </p:cNvPicPr>
          <p:nvPr>
            <p:ph idx="1"/>
          </p:nvPr>
        </p:nvPicPr>
        <p:blipFill>
          <a:blip r:embed="rId3"/>
          <a:stretch>
            <a:fillRect/>
          </a:stretch>
        </p:blipFill>
        <p:spPr>
          <a:xfrm>
            <a:off x="907770" y="7108753"/>
            <a:ext cx="3368103" cy="4659312"/>
          </a:xfrm>
          <a:prstGeom prst="rect">
            <a:avLst/>
          </a:prstGeom>
        </p:spPr>
      </p:pic>
      <p:sp>
        <p:nvSpPr>
          <p:cNvPr id="4" name="Text Placeholder 3">
            <a:extLst>
              <a:ext uri="{FF2B5EF4-FFF2-40B4-BE49-F238E27FC236}">
                <a16:creationId xmlns:a16="http://schemas.microsoft.com/office/drawing/2014/main" id="{EAFB5DBE-B1FC-4C46-918C-F2D75827AE54}"/>
              </a:ext>
            </a:extLst>
          </p:cNvPr>
          <p:cNvSpPr>
            <a:spLocks noGrp="1"/>
          </p:cNvSpPr>
          <p:nvPr>
            <p:ph type="body" sz="half" idx="2"/>
          </p:nvPr>
        </p:nvSpPr>
        <p:spPr/>
        <p:txBody>
          <a:bodyPr/>
          <a:lstStyle/>
          <a:p>
            <a:r>
              <a:rPr lang="en-US" dirty="0"/>
              <a:t>Amazon EC2 Auto Scaling adapts to changing conditions by adding or terminating instances, launching instances from an AMI, and ensuring that a minimum number of Amazon EC2 instances are operating.</a:t>
            </a:r>
          </a:p>
        </p:txBody>
      </p:sp>
      <p:pic>
        <p:nvPicPr>
          <p:cNvPr id="6" name="Picture 5">
            <a:extLst>
              <a:ext uri="{FF2B5EF4-FFF2-40B4-BE49-F238E27FC236}">
                <a16:creationId xmlns:a16="http://schemas.microsoft.com/office/drawing/2014/main" id="{62D9FBCC-F41D-4330-ACDE-862468BB30C9}"/>
              </a:ext>
            </a:extLst>
          </p:cNvPr>
          <p:cNvPicPr>
            <a:picLocks noChangeAspect="1"/>
          </p:cNvPicPr>
          <p:nvPr/>
        </p:nvPicPr>
        <p:blipFill rotWithShape="1">
          <a:blip r:embed="rId4"/>
          <a:srcRect l="180"/>
          <a:stretch/>
        </p:blipFill>
        <p:spPr>
          <a:xfrm>
            <a:off x="5902960" y="219853"/>
            <a:ext cx="5933440" cy="4846740"/>
          </a:xfrm>
          <a:prstGeom prst="rect">
            <a:avLst/>
          </a:prstGeom>
        </p:spPr>
      </p:pic>
    </p:spTree>
    <p:extLst>
      <p:ext uri="{BB962C8B-B14F-4D97-AF65-F5344CB8AC3E}">
        <p14:creationId xmlns:p14="http://schemas.microsoft.com/office/powerpoint/2010/main" val="87799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5A5B-8550-4CAD-A7B9-CEBAD4B5674D}"/>
              </a:ext>
            </a:extLst>
          </p:cNvPr>
          <p:cNvSpPr>
            <a:spLocks noGrp="1"/>
          </p:cNvSpPr>
          <p:nvPr>
            <p:ph type="title"/>
          </p:nvPr>
        </p:nvSpPr>
        <p:spPr/>
        <p:txBody>
          <a:bodyPr/>
          <a:lstStyle/>
          <a:p>
            <a:r>
              <a:rPr lang="en-SG" dirty="0"/>
              <a:t>Cloud watch</a:t>
            </a:r>
            <a:endParaRPr lang="en-US" dirty="0"/>
          </a:p>
        </p:txBody>
      </p:sp>
      <p:sp>
        <p:nvSpPr>
          <p:cNvPr id="4" name="Text Placeholder 3">
            <a:extLst>
              <a:ext uri="{FF2B5EF4-FFF2-40B4-BE49-F238E27FC236}">
                <a16:creationId xmlns:a16="http://schemas.microsoft.com/office/drawing/2014/main" id="{1AF1F12D-68DE-42F9-A992-E1E17196AD49}"/>
              </a:ext>
            </a:extLst>
          </p:cNvPr>
          <p:cNvSpPr>
            <a:spLocks noGrp="1"/>
          </p:cNvSpPr>
          <p:nvPr>
            <p:ph type="body" sz="half" idx="2"/>
          </p:nvPr>
        </p:nvSpPr>
        <p:spPr/>
        <p:txBody>
          <a:bodyPr/>
          <a:lstStyle/>
          <a:p>
            <a:r>
              <a:rPr lang="en-SG" dirty="0"/>
              <a:t>This “OK” indicates that the CPU utilization has not exceeded the limit of 60% that I stated in autoscaling. </a:t>
            </a:r>
            <a:endParaRPr lang="en-US" dirty="0"/>
          </a:p>
        </p:txBody>
      </p:sp>
      <p:pic>
        <p:nvPicPr>
          <p:cNvPr id="12" name="Content Placeholder 11">
            <a:extLst>
              <a:ext uri="{FF2B5EF4-FFF2-40B4-BE49-F238E27FC236}">
                <a16:creationId xmlns:a16="http://schemas.microsoft.com/office/drawing/2014/main" id="{C1BD9F35-10F2-4FC6-9F1E-53597A9CDCA1}"/>
              </a:ext>
            </a:extLst>
          </p:cNvPr>
          <p:cNvPicPr>
            <a:picLocks noGrp="1" noChangeAspect="1"/>
          </p:cNvPicPr>
          <p:nvPr>
            <p:ph idx="1"/>
          </p:nvPr>
        </p:nvPicPr>
        <p:blipFill rotWithShape="1">
          <a:blip r:embed="rId2"/>
          <a:srcRect l="305" r="10145"/>
          <a:stretch/>
        </p:blipFill>
        <p:spPr>
          <a:xfrm>
            <a:off x="4328161" y="437887"/>
            <a:ext cx="7366000" cy="2687903"/>
          </a:xfrm>
        </p:spPr>
      </p:pic>
      <p:pic>
        <p:nvPicPr>
          <p:cNvPr id="10" name="Picture 9">
            <a:extLst>
              <a:ext uri="{FF2B5EF4-FFF2-40B4-BE49-F238E27FC236}">
                <a16:creationId xmlns:a16="http://schemas.microsoft.com/office/drawing/2014/main" id="{2401B720-B2B8-460F-BB27-E5A9F78348F0}"/>
              </a:ext>
            </a:extLst>
          </p:cNvPr>
          <p:cNvPicPr>
            <a:picLocks noChangeAspect="1"/>
          </p:cNvPicPr>
          <p:nvPr/>
        </p:nvPicPr>
        <p:blipFill>
          <a:blip r:embed="rId3"/>
          <a:stretch>
            <a:fillRect/>
          </a:stretch>
        </p:blipFill>
        <p:spPr>
          <a:xfrm>
            <a:off x="1444671" y="1338288"/>
            <a:ext cx="967824" cy="1074513"/>
          </a:xfrm>
          <a:prstGeom prst="rect">
            <a:avLst/>
          </a:prstGeom>
        </p:spPr>
      </p:pic>
      <p:cxnSp>
        <p:nvCxnSpPr>
          <p:cNvPr id="13" name="Straight Arrow Connector 12">
            <a:extLst>
              <a:ext uri="{FF2B5EF4-FFF2-40B4-BE49-F238E27FC236}">
                <a16:creationId xmlns:a16="http://schemas.microsoft.com/office/drawing/2014/main" id="{FF0C1AFA-E3F6-4877-B43A-7D4105FC4A22}"/>
              </a:ext>
            </a:extLst>
          </p:cNvPr>
          <p:cNvCxnSpPr>
            <a:cxnSpLocks/>
          </p:cNvCxnSpPr>
          <p:nvPr/>
        </p:nvCxnSpPr>
        <p:spPr>
          <a:xfrm flipV="1">
            <a:off x="5295985" y="1814705"/>
            <a:ext cx="3055535" cy="1614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58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EC3B-18EB-4B14-88E7-B69F8575C409}"/>
              </a:ext>
            </a:extLst>
          </p:cNvPr>
          <p:cNvSpPr>
            <a:spLocks noGrp="1"/>
          </p:cNvSpPr>
          <p:nvPr>
            <p:ph type="title"/>
          </p:nvPr>
        </p:nvSpPr>
        <p:spPr/>
        <p:txBody>
          <a:bodyPr/>
          <a:lstStyle/>
          <a:p>
            <a:r>
              <a:rPr lang="en-SG" dirty="0"/>
              <a:t>Difficulties faced</a:t>
            </a:r>
            <a:endParaRPr lang="en-US" dirty="0"/>
          </a:p>
        </p:txBody>
      </p:sp>
      <p:sp>
        <p:nvSpPr>
          <p:cNvPr id="3" name="Content Placeholder 2">
            <a:extLst>
              <a:ext uri="{FF2B5EF4-FFF2-40B4-BE49-F238E27FC236}">
                <a16:creationId xmlns:a16="http://schemas.microsoft.com/office/drawing/2014/main" id="{8A44D100-69A0-41EB-8293-A3BE39178864}"/>
              </a:ext>
            </a:extLst>
          </p:cNvPr>
          <p:cNvSpPr>
            <a:spLocks noGrp="1"/>
          </p:cNvSpPr>
          <p:nvPr>
            <p:ph idx="1"/>
          </p:nvPr>
        </p:nvSpPr>
        <p:spPr/>
        <p:txBody>
          <a:bodyPr/>
          <a:lstStyle/>
          <a:p>
            <a:r>
              <a:rPr lang="en-SG" dirty="0"/>
              <a:t>I initially used the command prompt to get to my ec2 instance to download the necessary materials but to no avail. Hence, I used Putty and </a:t>
            </a:r>
            <a:r>
              <a:rPr lang="en-SG" dirty="0" err="1"/>
              <a:t>Puttygen</a:t>
            </a:r>
            <a:r>
              <a:rPr lang="en-SG" dirty="0"/>
              <a:t> to do it instead.</a:t>
            </a:r>
          </a:p>
          <a:p>
            <a:r>
              <a:rPr lang="en-SG" dirty="0"/>
              <a:t>I didn’t know how to edit my website</a:t>
            </a:r>
          </a:p>
          <a:p>
            <a:r>
              <a:rPr lang="en-SG" dirty="0"/>
              <a:t>I thought my target groups are supposed to be healthy</a:t>
            </a:r>
            <a:endParaRPr lang="en-US" dirty="0"/>
          </a:p>
        </p:txBody>
      </p:sp>
    </p:spTree>
    <p:extLst>
      <p:ext uri="{BB962C8B-B14F-4D97-AF65-F5344CB8AC3E}">
        <p14:creationId xmlns:p14="http://schemas.microsoft.com/office/powerpoint/2010/main" val="135367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2CF6C8-38F5-4318-8936-47BF3CF7922C}"/>
              </a:ext>
            </a:extLst>
          </p:cNvPr>
          <p:cNvSpPr txBox="1"/>
          <p:nvPr/>
        </p:nvSpPr>
        <p:spPr>
          <a:xfrm>
            <a:off x="142612" y="1675063"/>
            <a:ext cx="3411575" cy="2031325"/>
          </a:xfrm>
          <a:prstGeom prst="rect">
            <a:avLst/>
          </a:prstGeom>
          <a:noFill/>
        </p:spPr>
        <p:txBody>
          <a:bodyPr wrap="none" rtlCol="0">
            <a:spAutoFit/>
          </a:bodyPr>
          <a:lstStyle/>
          <a:p>
            <a:r>
              <a:rPr lang="en-SG" dirty="0"/>
              <a:t>Creating EC2 instance,</a:t>
            </a:r>
          </a:p>
          <a:p>
            <a:r>
              <a:rPr lang="en-US" dirty="0"/>
              <a:t>Instance type – t2.micro</a:t>
            </a:r>
          </a:p>
          <a:p>
            <a:endParaRPr lang="en-US" dirty="0"/>
          </a:p>
          <a:p>
            <a:r>
              <a:rPr lang="en-US" dirty="0"/>
              <a:t>Key : “name”</a:t>
            </a:r>
          </a:p>
          <a:p>
            <a:r>
              <a:rPr lang="en-US" dirty="0"/>
              <a:t>Value: “Jamie’s Website”</a:t>
            </a:r>
          </a:p>
          <a:p>
            <a:endParaRPr lang="en-US" dirty="0"/>
          </a:p>
          <a:p>
            <a:r>
              <a:rPr lang="en-US" dirty="0"/>
              <a:t>New Key Pair : “</a:t>
            </a:r>
            <a:r>
              <a:rPr lang="en-US" dirty="0" err="1"/>
              <a:t>JamieKeyPair.pem</a:t>
            </a:r>
            <a:r>
              <a:rPr lang="en-US" dirty="0"/>
              <a:t>”</a:t>
            </a:r>
          </a:p>
        </p:txBody>
      </p:sp>
      <p:pic>
        <p:nvPicPr>
          <p:cNvPr id="3" name="Picture 2">
            <a:extLst>
              <a:ext uri="{FF2B5EF4-FFF2-40B4-BE49-F238E27FC236}">
                <a16:creationId xmlns:a16="http://schemas.microsoft.com/office/drawing/2014/main" id="{421E1E2E-B110-488E-A909-80258A70899C}"/>
              </a:ext>
            </a:extLst>
          </p:cNvPr>
          <p:cNvPicPr/>
          <p:nvPr/>
        </p:nvPicPr>
        <p:blipFill rotWithShape="1">
          <a:blip r:embed="rId2"/>
          <a:srcRect t="-690" b="43337"/>
          <a:stretch/>
        </p:blipFill>
        <p:spPr>
          <a:xfrm>
            <a:off x="3192449" y="1247862"/>
            <a:ext cx="8999551" cy="2181138"/>
          </a:xfrm>
          <a:prstGeom prst="rect">
            <a:avLst/>
          </a:prstGeom>
        </p:spPr>
      </p:pic>
      <p:pic>
        <p:nvPicPr>
          <p:cNvPr id="4" name="Picture 3">
            <a:extLst>
              <a:ext uri="{FF2B5EF4-FFF2-40B4-BE49-F238E27FC236}">
                <a16:creationId xmlns:a16="http://schemas.microsoft.com/office/drawing/2014/main" id="{38AC0BDF-B6E7-4C71-9547-E0BD7B70E4A3}"/>
              </a:ext>
            </a:extLst>
          </p:cNvPr>
          <p:cNvPicPr>
            <a:picLocks noChangeAspect="1"/>
          </p:cNvPicPr>
          <p:nvPr/>
        </p:nvPicPr>
        <p:blipFill>
          <a:blip r:embed="rId3"/>
          <a:stretch>
            <a:fillRect/>
          </a:stretch>
        </p:blipFill>
        <p:spPr>
          <a:xfrm>
            <a:off x="4302496" y="3706388"/>
            <a:ext cx="5944115" cy="603556"/>
          </a:xfrm>
          <a:prstGeom prst="rect">
            <a:avLst/>
          </a:prstGeom>
        </p:spPr>
      </p:pic>
      <p:pic>
        <p:nvPicPr>
          <p:cNvPr id="5" name="Picture 4">
            <a:extLst>
              <a:ext uri="{FF2B5EF4-FFF2-40B4-BE49-F238E27FC236}">
                <a16:creationId xmlns:a16="http://schemas.microsoft.com/office/drawing/2014/main" id="{1A6B3AB3-42FE-41B0-8AAE-4914703B12F2}"/>
              </a:ext>
            </a:extLst>
          </p:cNvPr>
          <p:cNvPicPr/>
          <p:nvPr/>
        </p:nvPicPr>
        <p:blipFill rotWithShape="1">
          <a:blip r:embed="rId4"/>
          <a:srcRect t="45072"/>
          <a:stretch/>
        </p:blipFill>
        <p:spPr>
          <a:xfrm>
            <a:off x="4808054" y="4587332"/>
            <a:ext cx="5768340" cy="2314558"/>
          </a:xfrm>
          <a:prstGeom prst="rect">
            <a:avLst/>
          </a:prstGeom>
        </p:spPr>
      </p:pic>
    </p:spTree>
    <p:extLst>
      <p:ext uri="{BB962C8B-B14F-4D97-AF65-F5344CB8AC3E}">
        <p14:creationId xmlns:p14="http://schemas.microsoft.com/office/powerpoint/2010/main" val="423692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F575DC-AAC7-40FB-8248-A5E20654E6DC}"/>
              </a:ext>
            </a:extLst>
          </p:cNvPr>
          <p:cNvPicPr>
            <a:picLocks noGrp="1" noChangeAspect="1"/>
          </p:cNvPicPr>
          <p:nvPr>
            <p:ph idx="1"/>
          </p:nvPr>
        </p:nvPicPr>
        <p:blipFill rotWithShape="1">
          <a:blip r:embed="rId2"/>
          <a:srcRect b="24916"/>
          <a:stretch/>
        </p:blipFill>
        <p:spPr>
          <a:xfrm>
            <a:off x="4843885" y="184952"/>
            <a:ext cx="4737003" cy="2601089"/>
          </a:xfrm>
          <a:prstGeom prst="rect">
            <a:avLst/>
          </a:prstGeom>
        </p:spPr>
      </p:pic>
      <p:sp>
        <p:nvSpPr>
          <p:cNvPr id="5" name="Title 1">
            <a:extLst>
              <a:ext uri="{FF2B5EF4-FFF2-40B4-BE49-F238E27FC236}">
                <a16:creationId xmlns:a16="http://schemas.microsoft.com/office/drawing/2014/main" id="{E4B62A36-2530-4EC8-AB3F-C4E312428CA1}"/>
              </a:ext>
            </a:extLst>
          </p:cNvPr>
          <p:cNvSpPr>
            <a:spLocks noGrp="1"/>
          </p:cNvSpPr>
          <p:nvPr>
            <p:ph type="title"/>
          </p:nvPr>
        </p:nvSpPr>
        <p:spPr>
          <a:xfrm>
            <a:off x="1444625" y="798513"/>
            <a:ext cx="3273425" cy="2247900"/>
          </a:xfrm>
        </p:spPr>
        <p:txBody>
          <a:bodyPr/>
          <a:lstStyle/>
          <a:p>
            <a:r>
              <a:rPr lang="en-SG" u="sng" dirty="0"/>
              <a:t>Putty</a:t>
            </a:r>
            <a:r>
              <a:rPr lang="en-SG" dirty="0"/>
              <a:t> and </a:t>
            </a:r>
            <a:r>
              <a:rPr lang="en-SG" u="sng" dirty="0" err="1"/>
              <a:t>puttygen</a:t>
            </a:r>
            <a:r>
              <a:rPr lang="en-SG" u="sng" dirty="0"/>
              <a:t> </a:t>
            </a:r>
            <a:r>
              <a:rPr lang="en-SG" dirty="0"/>
              <a:t>to  download httpd and </a:t>
            </a:r>
            <a:r>
              <a:rPr lang="en-SG" dirty="0" err="1"/>
              <a:t>mariadb</a:t>
            </a:r>
            <a:r>
              <a:rPr lang="en-SG" dirty="0"/>
              <a:t> to my ec2, </a:t>
            </a:r>
            <a:endParaRPr lang="en-US" dirty="0"/>
          </a:p>
        </p:txBody>
      </p:sp>
      <p:sp>
        <p:nvSpPr>
          <p:cNvPr id="6" name="Text Placeholder 3">
            <a:extLst>
              <a:ext uri="{FF2B5EF4-FFF2-40B4-BE49-F238E27FC236}">
                <a16:creationId xmlns:a16="http://schemas.microsoft.com/office/drawing/2014/main" id="{FB1663FB-461C-4216-9B5D-6448D2A02476}"/>
              </a:ext>
            </a:extLst>
          </p:cNvPr>
          <p:cNvSpPr>
            <a:spLocks noGrp="1"/>
          </p:cNvSpPr>
          <p:nvPr>
            <p:ph type="body" sz="half" idx="2"/>
          </p:nvPr>
        </p:nvSpPr>
        <p:spPr>
          <a:xfrm>
            <a:off x="1444625" y="3205163"/>
            <a:ext cx="3275013" cy="2247900"/>
          </a:xfrm>
        </p:spPr>
        <p:txBody>
          <a:bodyPr/>
          <a:lstStyle/>
          <a:p>
            <a:r>
              <a:rPr lang="en-SG" dirty="0"/>
              <a:t>I used </a:t>
            </a:r>
            <a:r>
              <a:rPr lang="en-SG" dirty="0" err="1"/>
              <a:t>puttygen</a:t>
            </a:r>
            <a:r>
              <a:rPr lang="en-SG" dirty="0"/>
              <a:t> to convert my key from a “*</a:t>
            </a:r>
            <a:r>
              <a:rPr lang="en-SG" dirty="0" err="1"/>
              <a:t>JamieKeyPair.pem</a:t>
            </a:r>
            <a:r>
              <a:rPr lang="en-SG" dirty="0"/>
              <a:t>” to a “</a:t>
            </a:r>
            <a:r>
              <a:rPr lang="en-SG" dirty="0" err="1"/>
              <a:t>JamieKeyPair.ppk</a:t>
            </a:r>
            <a:r>
              <a:rPr lang="en-SG" dirty="0"/>
              <a:t>” for it to be suitable for PUTTY</a:t>
            </a:r>
            <a:endParaRPr lang="en-US" dirty="0"/>
          </a:p>
        </p:txBody>
      </p:sp>
      <p:pic>
        <p:nvPicPr>
          <p:cNvPr id="8" name="Picture 7">
            <a:extLst>
              <a:ext uri="{FF2B5EF4-FFF2-40B4-BE49-F238E27FC236}">
                <a16:creationId xmlns:a16="http://schemas.microsoft.com/office/drawing/2014/main" id="{86E3ABC7-005D-460D-A524-8BAD030F5449}"/>
              </a:ext>
            </a:extLst>
          </p:cNvPr>
          <p:cNvPicPr>
            <a:picLocks noChangeAspect="1"/>
          </p:cNvPicPr>
          <p:nvPr/>
        </p:nvPicPr>
        <p:blipFill rotWithShape="1">
          <a:blip r:embed="rId3"/>
          <a:srcRect t="60843"/>
          <a:stretch/>
        </p:blipFill>
        <p:spPr>
          <a:xfrm>
            <a:off x="4843885" y="3046413"/>
            <a:ext cx="5944115" cy="809270"/>
          </a:xfrm>
          <a:prstGeom prst="rect">
            <a:avLst/>
          </a:prstGeom>
        </p:spPr>
      </p:pic>
      <p:pic>
        <p:nvPicPr>
          <p:cNvPr id="10" name="Picture 9">
            <a:extLst>
              <a:ext uri="{FF2B5EF4-FFF2-40B4-BE49-F238E27FC236}">
                <a16:creationId xmlns:a16="http://schemas.microsoft.com/office/drawing/2014/main" id="{D9660397-C9D6-429A-BE6D-BB613595B99A}"/>
              </a:ext>
            </a:extLst>
          </p:cNvPr>
          <p:cNvPicPr>
            <a:picLocks noChangeAspect="1"/>
          </p:cNvPicPr>
          <p:nvPr/>
        </p:nvPicPr>
        <p:blipFill rotWithShape="1">
          <a:blip r:embed="rId4"/>
          <a:srcRect t="41738" b="45503"/>
          <a:stretch/>
        </p:blipFill>
        <p:spPr>
          <a:xfrm>
            <a:off x="4886046" y="4140799"/>
            <a:ext cx="5944115" cy="476075"/>
          </a:xfrm>
          <a:prstGeom prst="rect">
            <a:avLst/>
          </a:prstGeom>
        </p:spPr>
      </p:pic>
      <p:sp>
        <p:nvSpPr>
          <p:cNvPr id="11" name="Rectangle 10">
            <a:extLst>
              <a:ext uri="{FF2B5EF4-FFF2-40B4-BE49-F238E27FC236}">
                <a16:creationId xmlns:a16="http://schemas.microsoft.com/office/drawing/2014/main" id="{890255D2-CF91-456A-83C1-B3144D85E368}"/>
              </a:ext>
            </a:extLst>
          </p:cNvPr>
          <p:cNvSpPr/>
          <p:nvPr/>
        </p:nvSpPr>
        <p:spPr>
          <a:xfrm>
            <a:off x="4886046" y="184952"/>
            <a:ext cx="4652680" cy="2601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0C326B-EAC9-4A40-A6C4-56C696F6D109}"/>
              </a:ext>
            </a:extLst>
          </p:cNvPr>
          <p:cNvSpPr/>
          <p:nvPr/>
        </p:nvSpPr>
        <p:spPr>
          <a:xfrm>
            <a:off x="4760211" y="3046413"/>
            <a:ext cx="6069950" cy="8092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935922-0B3F-42C7-97F5-2CB340616EB9}"/>
              </a:ext>
            </a:extLst>
          </p:cNvPr>
          <p:cNvSpPr/>
          <p:nvPr/>
        </p:nvSpPr>
        <p:spPr>
          <a:xfrm>
            <a:off x="4843885" y="4080644"/>
            <a:ext cx="6069950" cy="5362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574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CB5-53B6-4327-A1AA-E2CA7BEEFFBF}"/>
              </a:ext>
            </a:extLst>
          </p:cNvPr>
          <p:cNvSpPr>
            <a:spLocks noGrp="1"/>
          </p:cNvSpPr>
          <p:nvPr>
            <p:ph type="title"/>
          </p:nvPr>
        </p:nvSpPr>
        <p:spPr/>
        <p:txBody>
          <a:bodyPr/>
          <a:lstStyle/>
          <a:p>
            <a:r>
              <a:rPr lang="en-SG" u="sng" dirty="0"/>
              <a:t>Putty</a:t>
            </a:r>
            <a:r>
              <a:rPr lang="en-SG" dirty="0"/>
              <a:t> and </a:t>
            </a:r>
            <a:r>
              <a:rPr lang="en-SG" u="sng" dirty="0" err="1"/>
              <a:t>puttygen</a:t>
            </a:r>
            <a:r>
              <a:rPr lang="en-SG" u="sng" dirty="0"/>
              <a:t> </a:t>
            </a:r>
            <a:r>
              <a:rPr lang="en-SG" dirty="0"/>
              <a:t>to  download httpd and </a:t>
            </a:r>
            <a:r>
              <a:rPr lang="en-SG" dirty="0" err="1"/>
              <a:t>mariadb</a:t>
            </a:r>
            <a:r>
              <a:rPr lang="en-SG" dirty="0"/>
              <a:t> to my ec2, </a:t>
            </a:r>
            <a:endParaRPr lang="en-US" dirty="0"/>
          </a:p>
        </p:txBody>
      </p:sp>
      <p:pic>
        <p:nvPicPr>
          <p:cNvPr id="6" name="Content Placeholder 5">
            <a:extLst>
              <a:ext uri="{FF2B5EF4-FFF2-40B4-BE49-F238E27FC236}">
                <a16:creationId xmlns:a16="http://schemas.microsoft.com/office/drawing/2014/main" id="{4998DAD4-ABED-491A-B72D-D315ECC8DF80}"/>
              </a:ext>
            </a:extLst>
          </p:cNvPr>
          <p:cNvPicPr>
            <a:picLocks noGrp="1" noChangeAspect="1"/>
          </p:cNvPicPr>
          <p:nvPr>
            <p:ph idx="1"/>
          </p:nvPr>
        </p:nvPicPr>
        <p:blipFill>
          <a:blip r:embed="rId2"/>
          <a:stretch>
            <a:fillRect/>
          </a:stretch>
        </p:blipFill>
        <p:spPr>
          <a:xfrm>
            <a:off x="4935010" y="199183"/>
            <a:ext cx="3974098" cy="3632312"/>
          </a:xfrm>
        </p:spPr>
      </p:pic>
      <p:sp>
        <p:nvSpPr>
          <p:cNvPr id="4" name="Text Placeholder 3">
            <a:extLst>
              <a:ext uri="{FF2B5EF4-FFF2-40B4-BE49-F238E27FC236}">
                <a16:creationId xmlns:a16="http://schemas.microsoft.com/office/drawing/2014/main" id="{0D9FFD03-2752-4AA9-AB45-8A4BFC683EAF}"/>
              </a:ext>
            </a:extLst>
          </p:cNvPr>
          <p:cNvSpPr>
            <a:spLocks noGrp="1"/>
          </p:cNvSpPr>
          <p:nvPr>
            <p:ph type="body" sz="half" idx="2"/>
          </p:nvPr>
        </p:nvSpPr>
        <p:spPr/>
        <p:txBody>
          <a:bodyPr/>
          <a:lstStyle/>
          <a:p>
            <a:r>
              <a:rPr lang="en-SG" dirty="0"/>
              <a:t>I used </a:t>
            </a:r>
            <a:r>
              <a:rPr lang="en-SG" dirty="0" err="1"/>
              <a:t>puttygen</a:t>
            </a:r>
            <a:r>
              <a:rPr lang="en-SG" dirty="0"/>
              <a:t> to convert my key from a “*</a:t>
            </a:r>
            <a:r>
              <a:rPr lang="en-SG" dirty="0" err="1"/>
              <a:t>JamieKeyPair.pem</a:t>
            </a:r>
            <a:r>
              <a:rPr lang="en-SG" dirty="0"/>
              <a:t>” to a “</a:t>
            </a:r>
            <a:r>
              <a:rPr lang="en-SG" dirty="0" err="1"/>
              <a:t>JamieKeyPair.ppk</a:t>
            </a:r>
            <a:r>
              <a:rPr lang="en-SG" dirty="0"/>
              <a:t>” for it to be suitable for PUTTY</a:t>
            </a:r>
            <a:endParaRPr lang="en-US" dirty="0"/>
          </a:p>
        </p:txBody>
      </p:sp>
      <p:cxnSp>
        <p:nvCxnSpPr>
          <p:cNvPr id="8" name="Straight Arrow Connector 7">
            <a:extLst>
              <a:ext uri="{FF2B5EF4-FFF2-40B4-BE49-F238E27FC236}">
                <a16:creationId xmlns:a16="http://schemas.microsoft.com/office/drawing/2014/main" id="{BA75AE23-D6FD-490C-8560-454DFCB14B0C}"/>
              </a:ext>
            </a:extLst>
          </p:cNvPr>
          <p:cNvCxnSpPr>
            <a:cxnSpLocks/>
          </p:cNvCxnSpPr>
          <p:nvPr/>
        </p:nvCxnSpPr>
        <p:spPr>
          <a:xfrm flipH="1">
            <a:off x="7472319" y="677374"/>
            <a:ext cx="2074353" cy="5410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09C5101-B7E1-44CA-9E4C-98CC79059096}"/>
              </a:ext>
            </a:extLst>
          </p:cNvPr>
          <p:cNvPicPr>
            <a:picLocks noChangeAspect="1"/>
          </p:cNvPicPr>
          <p:nvPr/>
        </p:nvPicPr>
        <p:blipFill rotWithShape="1">
          <a:blip r:embed="rId3"/>
          <a:srcRect t="40804"/>
          <a:stretch/>
        </p:blipFill>
        <p:spPr>
          <a:xfrm>
            <a:off x="4935010" y="2786041"/>
            <a:ext cx="4584589" cy="2464874"/>
          </a:xfrm>
          <a:prstGeom prst="rect">
            <a:avLst/>
          </a:prstGeom>
        </p:spPr>
      </p:pic>
      <p:sp>
        <p:nvSpPr>
          <p:cNvPr id="13" name="TextBox 12">
            <a:extLst>
              <a:ext uri="{FF2B5EF4-FFF2-40B4-BE49-F238E27FC236}">
                <a16:creationId xmlns:a16="http://schemas.microsoft.com/office/drawing/2014/main" id="{D5F180F0-B21C-42CD-A374-ACAB0875E95A}"/>
              </a:ext>
            </a:extLst>
          </p:cNvPr>
          <p:cNvSpPr txBox="1"/>
          <p:nvPr/>
        </p:nvSpPr>
        <p:spPr>
          <a:xfrm>
            <a:off x="9124434" y="308042"/>
            <a:ext cx="3000565" cy="369332"/>
          </a:xfrm>
          <a:prstGeom prst="rect">
            <a:avLst/>
          </a:prstGeom>
          <a:noFill/>
        </p:spPr>
        <p:txBody>
          <a:bodyPr wrap="none" rtlCol="0">
            <a:spAutoFit/>
          </a:bodyPr>
          <a:lstStyle/>
          <a:p>
            <a:r>
              <a:rPr lang="en-SG" dirty="0"/>
              <a:t>Public IPv4 address of my EC2</a:t>
            </a:r>
            <a:endParaRPr lang="en-US" dirty="0"/>
          </a:p>
        </p:txBody>
      </p:sp>
      <p:sp>
        <p:nvSpPr>
          <p:cNvPr id="15" name="Rectangle 14">
            <a:extLst>
              <a:ext uri="{FF2B5EF4-FFF2-40B4-BE49-F238E27FC236}">
                <a16:creationId xmlns:a16="http://schemas.microsoft.com/office/drawing/2014/main" id="{9589CDCC-14E7-4F9E-9A9A-6AA590D6170D}"/>
              </a:ext>
            </a:extLst>
          </p:cNvPr>
          <p:cNvSpPr/>
          <p:nvPr/>
        </p:nvSpPr>
        <p:spPr>
          <a:xfrm>
            <a:off x="4935010" y="199183"/>
            <a:ext cx="3974098" cy="255240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C53122-9ACF-4A41-8AE2-718FD440D9AB}"/>
              </a:ext>
            </a:extLst>
          </p:cNvPr>
          <p:cNvSpPr/>
          <p:nvPr/>
        </p:nvSpPr>
        <p:spPr>
          <a:xfrm>
            <a:off x="4893992" y="2786041"/>
            <a:ext cx="4652680" cy="246487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50EB96C0-C170-4BAF-95E0-AA085E9FD8CE}"/>
              </a:ext>
            </a:extLst>
          </p:cNvPr>
          <p:cNvCxnSpPr>
            <a:cxnSpLocks/>
          </p:cNvCxnSpPr>
          <p:nvPr/>
        </p:nvCxnSpPr>
        <p:spPr>
          <a:xfrm flipH="1">
            <a:off x="8304227" y="3324898"/>
            <a:ext cx="2074353" cy="5410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209402C-03CB-4C0C-A8A8-C89D83E878FD}"/>
              </a:ext>
            </a:extLst>
          </p:cNvPr>
          <p:cNvSpPr/>
          <p:nvPr/>
        </p:nvSpPr>
        <p:spPr>
          <a:xfrm>
            <a:off x="5394121" y="4018478"/>
            <a:ext cx="411061" cy="3007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5EA4D2B-D991-4FB9-88DE-204B03E1972F}"/>
              </a:ext>
            </a:extLst>
          </p:cNvPr>
          <p:cNvSpPr txBox="1"/>
          <p:nvPr/>
        </p:nvSpPr>
        <p:spPr>
          <a:xfrm>
            <a:off x="9856191" y="2751589"/>
            <a:ext cx="2074353" cy="646331"/>
          </a:xfrm>
          <a:prstGeom prst="rect">
            <a:avLst/>
          </a:prstGeom>
          <a:noFill/>
        </p:spPr>
        <p:txBody>
          <a:bodyPr wrap="square" rtlCol="0">
            <a:spAutoFit/>
          </a:bodyPr>
          <a:lstStyle/>
          <a:p>
            <a:r>
              <a:rPr lang="en-SG" dirty="0"/>
              <a:t>“</a:t>
            </a:r>
            <a:r>
              <a:rPr lang="en-SG" dirty="0" err="1"/>
              <a:t>JamieKeyPair.ppk</a:t>
            </a:r>
            <a:r>
              <a:rPr lang="en-SG" dirty="0"/>
              <a:t>” from downloads</a:t>
            </a:r>
            <a:endParaRPr lang="en-US" dirty="0"/>
          </a:p>
        </p:txBody>
      </p:sp>
    </p:spTree>
    <p:extLst>
      <p:ext uri="{BB962C8B-B14F-4D97-AF65-F5344CB8AC3E}">
        <p14:creationId xmlns:p14="http://schemas.microsoft.com/office/powerpoint/2010/main" val="418307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BE31-DC30-4961-AB75-7F3D063C3AEE}"/>
              </a:ext>
            </a:extLst>
          </p:cNvPr>
          <p:cNvSpPr>
            <a:spLocks noGrp="1"/>
          </p:cNvSpPr>
          <p:nvPr>
            <p:ph type="title"/>
          </p:nvPr>
        </p:nvSpPr>
        <p:spPr/>
        <p:txBody>
          <a:bodyPr/>
          <a:lstStyle/>
          <a:p>
            <a:r>
              <a:rPr lang="en-SG" dirty="0"/>
              <a:t>Downloaded APACHE WEB SERVER AND HTTPD</a:t>
            </a:r>
            <a:endParaRPr lang="en-US" dirty="0"/>
          </a:p>
        </p:txBody>
      </p:sp>
      <p:pic>
        <p:nvPicPr>
          <p:cNvPr id="5" name="Content Placeholder 4">
            <a:extLst>
              <a:ext uri="{FF2B5EF4-FFF2-40B4-BE49-F238E27FC236}">
                <a16:creationId xmlns:a16="http://schemas.microsoft.com/office/drawing/2014/main" id="{18EC5444-5942-4A1B-AD99-527DDFB4D214}"/>
              </a:ext>
            </a:extLst>
          </p:cNvPr>
          <p:cNvPicPr>
            <a:picLocks noGrp="1" noChangeAspect="1"/>
          </p:cNvPicPr>
          <p:nvPr>
            <p:ph idx="1"/>
          </p:nvPr>
        </p:nvPicPr>
        <p:blipFill>
          <a:blip r:embed="rId2"/>
          <a:stretch>
            <a:fillRect/>
          </a:stretch>
        </p:blipFill>
        <p:spPr>
          <a:xfrm>
            <a:off x="5158808" y="1382203"/>
            <a:ext cx="6538707" cy="2547869"/>
          </a:xfrm>
          <a:prstGeom prst="rect">
            <a:avLst/>
          </a:prstGeom>
        </p:spPr>
      </p:pic>
      <p:sp>
        <p:nvSpPr>
          <p:cNvPr id="4" name="Text Placeholder 3">
            <a:extLst>
              <a:ext uri="{FF2B5EF4-FFF2-40B4-BE49-F238E27FC236}">
                <a16:creationId xmlns:a16="http://schemas.microsoft.com/office/drawing/2014/main" id="{CA75A3D4-D8E1-49E4-A389-BA5FFFD8F198}"/>
              </a:ext>
            </a:extLst>
          </p:cNvPr>
          <p:cNvSpPr>
            <a:spLocks noGrp="1"/>
          </p:cNvSpPr>
          <p:nvPr>
            <p:ph type="body" sz="half" idx="2"/>
          </p:nvPr>
        </p:nvSpPr>
        <p:spPr/>
        <p:txBody>
          <a:bodyPr>
            <a:normAutofit fontScale="62500" lnSpcReduction="20000"/>
          </a:bodyPr>
          <a:lstStyle/>
          <a:p>
            <a:r>
              <a:rPr lang="en-SG" dirty="0"/>
              <a:t>Hence, I was able to create a new database </a:t>
            </a:r>
            <a:r>
              <a:rPr lang="en-SG" dirty="0" err="1"/>
              <a:t>wordpress</a:t>
            </a:r>
            <a:r>
              <a:rPr lang="en-SG" dirty="0"/>
              <a:t> :</a:t>
            </a:r>
          </a:p>
          <a:p>
            <a:r>
              <a:rPr lang="en-US" dirty="0"/>
              <a:t># </a:t>
            </a:r>
            <a:r>
              <a:rPr lang="en-US" dirty="0" err="1"/>
              <a:t>mysql</a:t>
            </a:r>
            <a:r>
              <a:rPr lang="en-US" dirty="0"/>
              <a:t> -u root -p</a:t>
            </a:r>
          </a:p>
          <a:p>
            <a:r>
              <a:rPr lang="en-US" dirty="0" err="1"/>
              <a:t>mysql</a:t>
            </a:r>
            <a:r>
              <a:rPr lang="en-US" dirty="0"/>
              <a:t>&gt; CREATE DATABASE </a:t>
            </a:r>
            <a:r>
              <a:rPr lang="en-US" dirty="0" err="1"/>
              <a:t>wordpress</a:t>
            </a:r>
            <a:r>
              <a:rPr lang="en-US" dirty="0"/>
              <a:t>;</a:t>
            </a:r>
          </a:p>
          <a:p>
            <a:r>
              <a:rPr lang="en-US" dirty="0" err="1"/>
              <a:t>mysql</a:t>
            </a:r>
            <a:r>
              <a:rPr lang="en-US" dirty="0"/>
              <a:t>&gt; CREATE USER `</a:t>
            </a:r>
            <a:r>
              <a:rPr lang="en-US" dirty="0" err="1"/>
              <a:t>admin`@`localhost</a:t>
            </a:r>
            <a:r>
              <a:rPr lang="en-US" dirty="0"/>
              <a:t>` IDENTIFIED BY 'pass';</a:t>
            </a:r>
          </a:p>
          <a:p>
            <a:r>
              <a:rPr lang="en-US" dirty="0" err="1"/>
              <a:t>mysql</a:t>
            </a:r>
            <a:r>
              <a:rPr lang="en-US" dirty="0"/>
              <a:t>&gt; GRANT ALL ON wordpress.* TO `</a:t>
            </a:r>
            <a:r>
              <a:rPr lang="en-US" dirty="0" err="1"/>
              <a:t>admin`@`localhost</a:t>
            </a:r>
            <a:r>
              <a:rPr lang="en-US" dirty="0"/>
              <a:t>`;</a:t>
            </a:r>
          </a:p>
          <a:p>
            <a:r>
              <a:rPr lang="en-US" dirty="0" err="1"/>
              <a:t>mysql</a:t>
            </a:r>
            <a:r>
              <a:rPr lang="en-US" dirty="0"/>
              <a:t>&gt; FLUSH PRIVILEGES;</a:t>
            </a:r>
          </a:p>
          <a:p>
            <a:r>
              <a:rPr lang="en-US" dirty="0" err="1"/>
              <a:t>mysql</a:t>
            </a:r>
            <a:r>
              <a:rPr lang="en-US" dirty="0"/>
              <a:t>&gt; exit</a:t>
            </a:r>
          </a:p>
        </p:txBody>
      </p:sp>
      <p:sp>
        <p:nvSpPr>
          <p:cNvPr id="3" name="TextBox 2">
            <a:extLst>
              <a:ext uri="{FF2B5EF4-FFF2-40B4-BE49-F238E27FC236}">
                <a16:creationId xmlns:a16="http://schemas.microsoft.com/office/drawing/2014/main" id="{826A0859-4B09-4772-AB30-D96C1098998A}"/>
              </a:ext>
            </a:extLst>
          </p:cNvPr>
          <p:cNvSpPr txBox="1"/>
          <p:nvPr/>
        </p:nvSpPr>
        <p:spPr>
          <a:xfrm>
            <a:off x="5704282" y="4144915"/>
            <a:ext cx="5043047" cy="369332"/>
          </a:xfrm>
          <a:prstGeom prst="rect">
            <a:avLst/>
          </a:prstGeom>
          <a:noFill/>
        </p:spPr>
        <p:txBody>
          <a:bodyPr wrap="none" rtlCol="0">
            <a:spAutoFit/>
          </a:bodyPr>
          <a:lstStyle/>
          <a:p>
            <a:r>
              <a:rPr lang="en-US" dirty="0"/>
              <a:t>https://linuxconfig.org/install-wordpress-on-redhat-8</a:t>
            </a:r>
          </a:p>
        </p:txBody>
      </p:sp>
    </p:spTree>
    <p:extLst>
      <p:ext uri="{BB962C8B-B14F-4D97-AF65-F5344CB8AC3E}">
        <p14:creationId xmlns:p14="http://schemas.microsoft.com/office/powerpoint/2010/main" val="259605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5A59-8CB1-4A39-9932-DB3A0727A267}"/>
              </a:ext>
            </a:extLst>
          </p:cNvPr>
          <p:cNvSpPr>
            <a:spLocks noGrp="1"/>
          </p:cNvSpPr>
          <p:nvPr>
            <p:ph type="title"/>
          </p:nvPr>
        </p:nvSpPr>
        <p:spPr>
          <a:xfrm>
            <a:off x="1444671" y="773806"/>
            <a:ext cx="3273099" cy="2247117"/>
          </a:xfrm>
        </p:spPr>
        <p:txBody>
          <a:bodyPr/>
          <a:lstStyle/>
          <a:p>
            <a:r>
              <a:rPr lang="en-SG" dirty="0" err="1"/>
              <a:t>Wordpress</a:t>
            </a:r>
            <a:endParaRPr lang="en-US" dirty="0"/>
          </a:p>
        </p:txBody>
      </p:sp>
      <p:sp>
        <p:nvSpPr>
          <p:cNvPr id="4" name="Text Placeholder 3">
            <a:extLst>
              <a:ext uri="{FF2B5EF4-FFF2-40B4-BE49-F238E27FC236}">
                <a16:creationId xmlns:a16="http://schemas.microsoft.com/office/drawing/2014/main" id="{289DD4A6-4433-4FA6-9847-DF0F21A6B2D7}"/>
              </a:ext>
            </a:extLst>
          </p:cNvPr>
          <p:cNvSpPr>
            <a:spLocks noGrp="1"/>
          </p:cNvSpPr>
          <p:nvPr>
            <p:ph type="body" sz="half" idx="2"/>
          </p:nvPr>
        </p:nvSpPr>
        <p:spPr/>
        <p:txBody>
          <a:bodyPr/>
          <a:lstStyle/>
          <a:p>
            <a:r>
              <a:rPr lang="en-US" dirty="0"/>
              <a:t>To get into my </a:t>
            </a:r>
            <a:r>
              <a:rPr lang="en-US" dirty="0" err="1"/>
              <a:t>wordpress</a:t>
            </a:r>
            <a:r>
              <a:rPr lang="en-US" dirty="0"/>
              <a:t> website : </a:t>
            </a:r>
            <a:r>
              <a:rPr lang="en-US" b="1" dirty="0"/>
              <a:t>http://SERVER-HOST-NAME/wordpress.</a:t>
            </a:r>
            <a:endParaRPr lang="en-SG" b="1" dirty="0"/>
          </a:p>
          <a:p>
            <a:r>
              <a:rPr lang="en-SG" dirty="0"/>
              <a:t>I used the public ipv4 address to replace “SERVER-HOST-NAME” to access my website</a:t>
            </a:r>
            <a:endParaRPr lang="en-US" dirty="0"/>
          </a:p>
        </p:txBody>
      </p:sp>
      <p:pic>
        <p:nvPicPr>
          <p:cNvPr id="8" name="Picture 7">
            <a:extLst>
              <a:ext uri="{FF2B5EF4-FFF2-40B4-BE49-F238E27FC236}">
                <a16:creationId xmlns:a16="http://schemas.microsoft.com/office/drawing/2014/main" id="{20AF5357-CB5D-4979-A4FB-2EBEB311D869}"/>
              </a:ext>
            </a:extLst>
          </p:cNvPr>
          <p:cNvPicPr>
            <a:picLocks noChangeAspect="1"/>
          </p:cNvPicPr>
          <p:nvPr/>
        </p:nvPicPr>
        <p:blipFill>
          <a:blip r:embed="rId2"/>
          <a:stretch>
            <a:fillRect/>
          </a:stretch>
        </p:blipFill>
        <p:spPr>
          <a:xfrm>
            <a:off x="1892645" y="5202190"/>
            <a:ext cx="2187130" cy="502964"/>
          </a:xfrm>
          <a:prstGeom prst="rect">
            <a:avLst/>
          </a:prstGeom>
        </p:spPr>
      </p:pic>
      <p:pic>
        <p:nvPicPr>
          <p:cNvPr id="9" name="Picture 8">
            <a:extLst>
              <a:ext uri="{FF2B5EF4-FFF2-40B4-BE49-F238E27FC236}">
                <a16:creationId xmlns:a16="http://schemas.microsoft.com/office/drawing/2014/main" id="{C436CB63-43B9-4EC8-B3DF-15632568821C}"/>
              </a:ext>
            </a:extLst>
          </p:cNvPr>
          <p:cNvPicPr>
            <a:picLocks noChangeAspect="1"/>
          </p:cNvPicPr>
          <p:nvPr/>
        </p:nvPicPr>
        <p:blipFill rotWithShape="1">
          <a:blip r:embed="rId3"/>
          <a:srcRect l="282" t="18367" r="-282" b="-3173"/>
          <a:stretch/>
        </p:blipFill>
        <p:spPr>
          <a:xfrm>
            <a:off x="4961131" y="469784"/>
            <a:ext cx="5944115" cy="3138344"/>
          </a:xfrm>
          <a:prstGeom prst="rect">
            <a:avLst/>
          </a:prstGeom>
        </p:spPr>
      </p:pic>
      <p:pic>
        <p:nvPicPr>
          <p:cNvPr id="6" name="Content Placeholder 5">
            <a:extLst>
              <a:ext uri="{FF2B5EF4-FFF2-40B4-BE49-F238E27FC236}">
                <a16:creationId xmlns:a16="http://schemas.microsoft.com/office/drawing/2014/main" id="{AA2DE63C-C297-47B7-A4C7-4D79A0F55119}"/>
              </a:ext>
            </a:extLst>
          </p:cNvPr>
          <p:cNvPicPr>
            <a:picLocks noGrp="1" noChangeAspect="1"/>
          </p:cNvPicPr>
          <p:nvPr>
            <p:ph idx="1"/>
          </p:nvPr>
        </p:nvPicPr>
        <p:blipFill>
          <a:blip r:embed="rId4"/>
          <a:stretch>
            <a:fillRect/>
          </a:stretch>
        </p:blipFill>
        <p:spPr>
          <a:xfrm>
            <a:off x="5533467" y="3113096"/>
            <a:ext cx="6013450" cy="2592058"/>
          </a:xfrm>
        </p:spPr>
      </p:pic>
    </p:spTree>
    <p:extLst>
      <p:ext uri="{BB962C8B-B14F-4D97-AF65-F5344CB8AC3E}">
        <p14:creationId xmlns:p14="http://schemas.microsoft.com/office/powerpoint/2010/main" val="115797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029E-D306-4625-BD19-3038D1A976AD}"/>
              </a:ext>
            </a:extLst>
          </p:cNvPr>
          <p:cNvSpPr>
            <a:spLocks noGrp="1"/>
          </p:cNvSpPr>
          <p:nvPr>
            <p:ph type="title"/>
          </p:nvPr>
        </p:nvSpPr>
        <p:spPr/>
        <p:txBody>
          <a:bodyPr/>
          <a:lstStyle/>
          <a:p>
            <a:r>
              <a:rPr lang="en-SG" dirty="0"/>
              <a:t>ENHANCEMENT</a:t>
            </a:r>
            <a:endParaRPr lang="en-US" dirty="0"/>
          </a:p>
        </p:txBody>
      </p:sp>
      <p:sp>
        <p:nvSpPr>
          <p:cNvPr id="3" name="Content Placeholder 2">
            <a:extLst>
              <a:ext uri="{FF2B5EF4-FFF2-40B4-BE49-F238E27FC236}">
                <a16:creationId xmlns:a16="http://schemas.microsoft.com/office/drawing/2014/main" id="{4C77AEB8-6551-4517-8951-B0EA8FCCA4FD}"/>
              </a:ext>
            </a:extLst>
          </p:cNvPr>
          <p:cNvSpPr>
            <a:spLocks noGrp="1"/>
          </p:cNvSpPr>
          <p:nvPr>
            <p:ph idx="1"/>
          </p:nvPr>
        </p:nvSpPr>
        <p:spPr/>
        <p:txBody>
          <a:bodyPr/>
          <a:lstStyle/>
          <a:p>
            <a:r>
              <a:rPr lang="en-SG" dirty="0"/>
              <a:t>AMI</a:t>
            </a:r>
          </a:p>
          <a:p>
            <a:r>
              <a:rPr lang="en-SG" dirty="0"/>
              <a:t>Load balancer</a:t>
            </a:r>
          </a:p>
          <a:p>
            <a:r>
              <a:rPr lang="en-SG" dirty="0"/>
              <a:t>Auto scaling</a:t>
            </a:r>
          </a:p>
          <a:p>
            <a:r>
              <a:rPr lang="en-SG" dirty="0"/>
              <a:t>Elastic IP address </a:t>
            </a:r>
          </a:p>
          <a:p>
            <a:endParaRPr lang="en-US" dirty="0"/>
          </a:p>
        </p:txBody>
      </p:sp>
    </p:spTree>
    <p:extLst>
      <p:ext uri="{BB962C8B-B14F-4D97-AF65-F5344CB8AC3E}">
        <p14:creationId xmlns:p14="http://schemas.microsoft.com/office/powerpoint/2010/main" val="104783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8F2F-899A-4BCE-B61F-BA1392053887}"/>
              </a:ext>
            </a:extLst>
          </p:cNvPr>
          <p:cNvSpPr>
            <a:spLocks noGrp="1"/>
          </p:cNvSpPr>
          <p:nvPr>
            <p:ph type="title"/>
          </p:nvPr>
        </p:nvSpPr>
        <p:spPr/>
        <p:txBody>
          <a:bodyPr/>
          <a:lstStyle/>
          <a:p>
            <a:r>
              <a:rPr lang="en-SG" dirty="0"/>
              <a:t>AMI</a:t>
            </a:r>
            <a:endParaRPr lang="en-US" dirty="0"/>
          </a:p>
        </p:txBody>
      </p:sp>
      <p:pic>
        <p:nvPicPr>
          <p:cNvPr id="6" name="Content Placeholder 5">
            <a:extLst>
              <a:ext uri="{FF2B5EF4-FFF2-40B4-BE49-F238E27FC236}">
                <a16:creationId xmlns:a16="http://schemas.microsoft.com/office/drawing/2014/main" id="{F403F149-7320-4941-B650-38257A913A8D}"/>
              </a:ext>
            </a:extLst>
          </p:cNvPr>
          <p:cNvPicPr>
            <a:picLocks noGrp="1" noChangeAspect="1"/>
          </p:cNvPicPr>
          <p:nvPr>
            <p:ph idx="1"/>
          </p:nvPr>
        </p:nvPicPr>
        <p:blipFill>
          <a:blip r:embed="rId3"/>
          <a:stretch>
            <a:fillRect/>
          </a:stretch>
        </p:blipFill>
        <p:spPr>
          <a:xfrm>
            <a:off x="5426888" y="2574402"/>
            <a:ext cx="6013450" cy="3033261"/>
          </a:xfrm>
        </p:spPr>
      </p:pic>
      <p:sp>
        <p:nvSpPr>
          <p:cNvPr id="4" name="Text Placeholder 3">
            <a:extLst>
              <a:ext uri="{FF2B5EF4-FFF2-40B4-BE49-F238E27FC236}">
                <a16:creationId xmlns:a16="http://schemas.microsoft.com/office/drawing/2014/main" id="{A526F9B6-2D6A-447A-810B-E19645171F45}"/>
              </a:ext>
            </a:extLst>
          </p:cNvPr>
          <p:cNvSpPr>
            <a:spLocks noGrp="1"/>
          </p:cNvSpPr>
          <p:nvPr>
            <p:ph type="body" sz="half" idx="2"/>
          </p:nvPr>
        </p:nvSpPr>
        <p:spPr/>
        <p:txBody>
          <a:bodyPr/>
          <a:lstStyle/>
          <a:p>
            <a:r>
              <a:rPr lang="en-SG" dirty="0"/>
              <a:t>This AMI is used </a:t>
            </a:r>
            <a:r>
              <a:rPr lang="en-US" dirty="0"/>
              <a:t>when launching the Auto Scaling group</a:t>
            </a:r>
          </a:p>
          <a:p>
            <a:r>
              <a:rPr lang="en-US" dirty="0"/>
              <a:t>For me to have more instances with the same configuration</a:t>
            </a:r>
            <a:endParaRPr lang="en-SG" dirty="0"/>
          </a:p>
        </p:txBody>
      </p:sp>
      <p:pic>
        <p:nvPicPr>
          <p:cNvPr id="8" name="Picture 7">
            <a:extLst>
              <a:ext uri="{FF2B5EF4-FFF2-40B4-BE49-F238E27FC236}">
                <a16:creationId xmlns:a16="http://schemas.microsoft.com/office/drawing/2014/main" id="{FDF12AC0-19BB-47E3-B503-E42B50530CA6}"/>
              </a:ext>
            </a:extLst>
          </p:cNvPr>
          <p:cNvPicPr>
            <a:picLocks noChangeAspect="1"/>
          </p:cNvPicPr>
          <p:nvPr/>
        </p:nvPicPr>
        <p:blipFill>
          <a:blip r:embed="rId4"/>
          <a:stretch>
            <a:fillRect/>
          </a:stretch>
        </p:blipFill>
        <p:spPr>
          <a:xfrm>
            <a:off x="4432562" y="836475"/>
            <a:ext cx="6744749" cy="1700425"/>
          </a:xfrm>
          <a:prstGeom prst="rect">
            <a:avLst/>
          </a:prstGeom>
        </p:spPr>
      </p:pic>
    </p:spTree>
    <p:extLst>
      <p:ext uri="{BB962C8B-B14F-4D97-AF65-F5344CB8AC3E}">
        <p14:creationId xmlns:p14="http://schemas.microsoft.com/office/powerpoint/2010/main" val="271922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AA43-DCFC-4CCD-83EA-1F595FF0EDDF}"/>
              </a:ext>
            </a:extLst>
          </p:cNvPr>
          <p:cNvSpPr>
            <a:spLocks noGrp="1"/>
          </p:cNvSpPr>
          <p:nvPr>
            <p:ph type="title"/>
          </p:nvPr>
        </p:nvSpPr>
        <p:spPr/>
        <p:txBody>
          <a:bodyPr/>
          <a:lstStyle/>
          <a:p>
            <a:r>
              <a:rPr lang="en-SG" dirty="0"/>
              <a:t>Elastic </a:t>
            </a:r>
            <a:r>
              <a:rPr lang="en-SG" dirty="0" err="1"/>
              <a:t>ip</a:t>
            </a:r>
            <a:r>
              <a:rPr lang="en-SG" dirty="0"/>
              <a:t> address</a:t>
            </a:r>
            <a:endParaRPr lang="en-US" dirty="0"/>
          </a:p>
        </p:txBody>
      </p:sp>
      <p:pic>
        <p:nvPicPr>
          <p:cNvPr id="6" name="Content Placeholder 5">
            <a:extLst>
              <a:ext uri="{FF2B5EF4-FFF2-40B4-BE49-F238E27FC236}">
                <a16:creationId xmlns:a16="http://schemas.microsoft.com/office/drawing/2014/main" id="{52BACB89-A4AD-4B79-BC6C-0FA2A1D9A0FB}"/>
              </a:ext>
            </a:extLst>
          </p:cNvPr>
          <p:cNvPicPr>
            <a:picLocks noGrp="1" noChangeAspect="1"/>
          </p:cNvPicPr>
          <p:nvPr>
            <p:ph idx="1"/>
          </p:nvPr>
        </p:nvPicPr>
        <p:blipFill>
          <a:blip r:embed="rId2"/>
          <a:stretch>
            <a:fillRect/>
          </a:stretch>
        </p:blipFill>
        <p:spPr>
          <a:xfrm>
            <a:off x="977567" y="346517"/>
            <a:ext cx="9919163" cy="1324986"/>
          </a:xfrm>
        </p:spPr>
      </p:pic>
      <p:sp>
        <p:nvSpPr>
          <p:cNvPr id="4" name="Text Placeholder 3">
            <a:extLst>
              <a:ext uri="{FF2B5EF4-FFF2-40B4-BE49-F238E27FC236}">
                <a16:creationId xmlns:a16="http://schemas.microsoft.com/office/drawing/2014/main" id="{63D6FBE4-F6A2-4EF8-B92A-6DF4115D0DD1}"/>
              </a:ext>
            </a:extLst>
          </p:cNvPr>
          <p:cNvSpPr>
            <a:spLocks noGrp="1"/>
          </p:cNvSpPr>
          <p:nvPr>
            <p:ph type="body" sz="half" idx="2"/>
          </p:nvPr>
        </p:nvSpPr>
        <p:spPr/>
        <p:txBody>
          <a:bodyPr/>
          <a:lstStyle/>
          <a:p>
            <a:r>
              <a:rPr lang="en-US" dirty="0"/>
              <a:t>This is so that when you restart the instance, it will restart with the same </a:t>
            </a:r>
            <a:r>
              <a:rPr lang="en-US" dirty="0" err="1"/>
              <a:t>ip</a:t>
            </a:r>
            <a:r>
              <a:rPr lang="en-US" dirty="0"/>
              <a:t> address.</a:t>
            </a:r>
          </a:p>
          <a:p>
            <a:r>
              <a:rPr lang="en-US" dirty="0"/>
              <a:t>Hence, it is easier for me to go to my website as it would have the same public ipv4 address</a:t>
            </a:r>
          </a:p>
        </p:txBody>
      </p:sp>
      <p:pic>
        <p:nvPicPr>
          <p:cNvPr id="5" name="Picture 4">
            <a:extLst>
              <a:ext uri="{FF2B5EF4-FFF2-40B4-BE49-F238E27FC236}">
                <a16:creationId xmlns:a16="http://schemas.microsoft.com/office/drawing/2014/main" id="{60923730-70B9-4927-B08E-17EA38227F3C}"/>
              </a:ext>
            </a:extLst>
          </p:cNvPr>
          <p:cNvPicPr>
            <a:picLocks noChangeAspect="1"/>
          </p:cNvPicPr>
          <p:nvPr/>
        </p:nvPicPr>
        <p:blipFill rotWithShape="1">
          <a:blip r:embed="rId3"/>
          <a:srcRect t="65717" r="54392" b="16872"/>
          <a:stretch/>
        </p:blipFill>
        <p:spPr>
          <a:xfrm>
            <a:off x="5406752" y="4568067"/>
            <a:ext cx="5560541" cy="363288"/>
          </a:xfrm>
          <a:prstGeom prst="rect">
            <a:avLst/>
          </a:prstGeom>
        </p:spPr>
      </p:pic>
      <p:pic>
        <p:nvPicPr>
          <p:cNvPr id="8" name="Picture 7">
            <a:extLst>
              <a:ext uri="{FF2B5EF4-FFF2-40B4-BE49-F238E27FC236}">
                <a16:creationId xmlns:a16="http://schemas.microsoft.com/office/drawing/2014/main" id="{323C6991-9E25-4404-8E7E-3D25E1D03A23}"/>
              </a:ext>
            </a:extLst>
          </p:cNvPr>
          <p:cNvPicPr>
            <a:picLocks noChangeAspect="1"/>
          </p:cNvPicPr>
          <p:nvPr/>
        </p:nvPicPr>
        <p:blipFill rotWithShape="1">
          <a:blip r:embed="rId4"/>
          <a:srcRect t="59531" b="-1"/>
          <a:stretch/>
        </p:blipFill>
        <p:spPr>
          <a:xfrm>
            <a:off x="5458852" y="1743706"/>
            <a:ext cx="5685013" cy="2458000"/>
          </a:xfrm>
          <a:prstGeom prst="rect">
            <a:avLst/>
          </a:prstGeom>
        </p:spPr>
      </p:pic>
    </p:spTree>
    <p:extLst>
      <p:ext uri="{BB962C8B-B14F-4D97-AF65-F5344CB8AC3E}">
        <p14:creationId xmlns:p14="http://schemas.microsoft.com/office/powerpoint/2010/main" val="35488267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tf00001245_wac</Template>
  <TotalTime>306</TotalTime>
  <Words>519</Words>
  <Application>Microsoft Office PowerPoint</Application>
  <PresentationFormat>Widescreen</PresentationFormat>
  <Paragraphs>52</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Jamie Gonzales Esguerra (S10204749K)</vt:lpstr>
      <vt:lpstr>PowerPoint Presentation</vt:lpstr>
      <vt:lpstr>Putty and puttygen to  download httpd and mariadb to my ec2, </vt:lpstr>
      <vt:lpstr>Putty and puttygen to  download httpd and mariadb to my ec2, </vt:lpstr>
      <vt:lpstr>Downloaded APACHE WEB SERVER AND HTTPD</vt:lpstr>
      <vt:lpstr>Wordpress</vt:lpstr>
      <vt:lpstr>ENHANCEMENT</vt:lpstr>
      <vt:lpstr>AMI</vt:lpstr>
      <vt:lpstr>Elastic ip address</vt:lpstr>
      <vt:lpstr>Elastic Load balancer</vt:lpstr>
      <vt:lpstr>Auto-scaling</vt:lpstr>
      <vt:lpstr>Cloud watch</vt:lpstr>
      <vt:lpstr>Difficulties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Jamie Gonzales Esguerra (S10204749K)</dc:title>
  <dc:creator>Jacinto Esguerra</dc:creator>
  <cp:lastModifiedBy>Jacinto Esguerra</cp:lastModifiedBy>
  <cp:revision>8</cp:revision>
  <dcterms:created xsi:type="dcterms:W3CDTF">2021-08-12T11:28:30Z</dcterms:created>
  <dcterms:modified xsi:type="dcterms:W3CDTF">2021-08-13T06:00:33Z</dcterms:modified>
</cp:coreProperties>
</file>