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7" r:id="rId4"/>
    <p:sldId id="258" r:id="rId5"/>
    <p:sldId id="269" r:id="rId6"/>
    <p:sldId id="271" r:id="rId7"/>
    <p:sldId id="272" r:id="rId8"/>
    <p:sldId id="273" r:id="rId9"/>
    <p:sldId id="268" r:id="rId10"/>
    <p:sldId id="274" r:id="rId11"/>
    <p:sldId id="275" r:id="rId12"/>
    <p:sldId id="277" r:id="rId13"/>
    <p:sldId id="27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2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itra:Desktop:cellType-R:CIBERSORT_data:forConditionNumber:compareAll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itra:Desktop:cellType-R:CIBERSORT_data:forConditionNumber:compareAll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itra:Desktop:cellType-R:CIBERSORT_data:forConditionNumber:compareAll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Correlation of </a:t>
            </a:r>
            <a:r>
              <a:rPr lang="en-US" dirty="0" smtClean="0"/>
              <a:t>Observed</a:t>
            </a:r>
            <a:r>
              <a:rPr lang="en-US" baseline="0" dirty="0" smtClean="0"/>
              <a:t> </a:t>
            </a:r>
            <a:r>
              <a:rPr lang="en-US" baseline="0" dirty="0"/>
              <a:t>versus Predicted  </a:t>
            </a:r>
            <a:r>
              <a:rPr lang="en-US" baseline="0" dirty="0" smtClean="0"/>
              <a:t>values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by SVR and </a:t>
            </a:r>
            <a:r>
              <a:rPr lang="en-US" sz="1800" b="1" i="0" baseline="0" dirty="0" err="1" smtClean="0">
                <a:effectLst/>
              </a:rPr>
              <a:t>nnlm</a:t>
            </a:r>
            <a:r>
              <a:rPr lang="en-US" sz="1800" b="1" i="0" baseline="0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263913899349538"/>
          <c:y val="0.0486815779422329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compareAll.csv!$A$2</c:f>
              <c:strCache>
                <c:ptCount val="1"/>
                <c:pt idx="0">
                  <c:v>svr_102</c:v>
                </c:pt>
              </c:strCache>
            </c:strRef>
          </c:tx>
          <c:invertIfNegative val="0"/>
          <c:cat>
            <c:strRef>
              <c:f>compareAll.csv!$B$1:$F$1</c:f>
              <c:strCache>
                <c:ptCount val="5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</c:strCache>
            </c:strRef>
          </c:cat>
          <c:val>
            <c:numRef>
              <c:f>compareAll.csv!$B$2:$F$2</c:f>
              <c:numCache>
                <c:formatCode>General</c:formatCode>
                <c:ptCount val="5"/>
                <c:pt idx="0">
                  <c:v>1.0</c:v>
                </c:pt>
                <c:pt idx="1">
                  <c:v>0.998</c:v>
                </c:pt>
                <c:pt idx="2">
                  <c:v>0.984</c:v>
                </c:pt>
                <c:pt idx="3">
                  <c:v>0.958</c:v>
                </c:pt>
                <c:pt idx="4">
                  <c:v>0.977</c:v>
                </c:pt>
              </c:numCache>
            </c:numRef>
          </c:val>
        </c:ser>
        <c:ser>
          <c:idx val="1"/>
          <c:order val="1"/>
          <c:tx>
            <c:strRef>
              <c:f>compareAll.csv!$A$3</c:f>
              <c:strCache>
                <c:ptCount val="1"/>
                <c:pt idx="0">
                  <c:v>nnlm</c:v>
                </c:pt>
              </c:strCache>
            </c:strRef>
          </c:tx>
          <c:invertIfNegative val="0"/>
          <c:cat>
            <c:strRef>
              <c:f>compareAll.csv!$B$1:$F$1</c:f>
              <c:strCache>
                <c:ptCount val="5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</c:strCache>
            </c:strRef>
          </c:cat>
          <c:val>
            <c:numRef>
              <c:f>compareAll.csv!$B$3:$F$3</c:f>
              <c:numCache>
                <c:formatCode>General</c:formatCode>
                <c:ptCount val="5"/>
                <c:pt idx="0">
                  <c:v>0.507</c:v>
                </c:pt>
                <c:pt idx="1">
                  <c:v>0.511</c:v>
                </c:pt>
                <c:pt idx="2">
                  <c:v>0.434</c:v>
                </c:pt>
                <c:pt idx="3">
                  <c:v>0.437</c:v>
                </c:pt>
                <c:pt idx="4">
                  <c:v>0.557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6040200"/>
        <c:axId val="-2126045736"/>
      </c:barChart>
      <c:catAx>
        <c:axId val="-2126040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Samples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26045736"/>
        <c:crosses val="autoZero"/>
        <c:auto val="1"/>
        <c:lblAlgn val="ctr"/>
        <c:lblOffset val="100"/>
        <c:noMultiLvlLbl val="0"/>
      </c:catAx>
      <c:valAx>
        <c:axId val="-2126045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1"/>
                </a:pPr>
                <a:r>
                  <a:rPr lang="en-US" sz="1400" b="1"/>
                  <a:t>Correlation of Observed vs Predicted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040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Prediction By SVR vs. Prediction by nnlm for each cell type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compareAll.csv!$A$31</c:f>
              <c:strCache>
                <c:ptCount val="1"/>
                <c:pt idx="0">
                  <c:v>svr_102</c:v>
                </c:pt>
              </c:strCache>
            </c:strRef>
          </c:tx>
          <c:invertIfNegative val="0"/>
          <c:cat>
            <c:strRef>
              <c:f>compareAll.csv!$B$29:$W$30</c:f>
              <c:strCache>
                <c:ptCount val="22"/>
                <c:pt idx="0">
                  <c:v>B cells naive</c:v>
                </c:pt>
                <c:pt idx="1">
                  <c:v>B cells memory</c:v>
                </c:pt>
                <c:pt idx="2">
                  <c:v>Plasma cells</c:v>
                </c:pt>
                <c:pt idx="3">
                  <c:v>T cells CD8</c:v>
                </c:pt>
                <c:pt idx="4">
                  <c:v>T cells CD4 naive</c:v>
                </c:pt>
                <c:pt idx="5">
                  <c:v>T cells CD4 memory resting</c:v>
                </c:pt>
                <c:pt idx="6">
                  <c:v>T cells CD4 memory activated</c:v>
                </c:pt>
                <c:pt idx="7">
                  <c:v>T cells follicular helper</c:v>
                </c:pt>
                <c:pt idx="8">
                  <c:v>T cells regulatory (Tregs)</c:v>
                </c:pt>
                <c:pt idx="9">
                  <c:v>T cells gamma delta</c:v>
                </c:pt>
                <c:pt idx="10">
                  <c:v>NK cells resting</c:v>
                </c:pt>
                <c:pt idx="11">
                  <c:v>NK cells activated</c:v>
                </c:pt>
                <c:pt idx="12">
                  <c:v>Monocytes</c:v>
                </c:pt>
                <c:pt idx="13">
                  <c:v>Macrophages M0</c:v>
                </c:pt>
                <c:pt idx="14">
                  <c:v>Macrophages M1</c:v>
                </c:pt>
                <c:pt idx="15">
                  <c:v>Macrophages M2</c:v>
                </c:pt>
                <c:pt idx="16">
                  <c:v>Dendritic cells resting</c:v>
                </c:pt>
                <c:pt idx="17">
                  <c:v>Dendritic cells activated</c:v>
                </c:pt>
                <c:pt idx="18">
                  <c:v>Mast cells resting</c:v>
                </c:pt>
                <c:pt idx="19">
                  <c:v>Mast cells activated</c:v>
                </c:pt>
                <c:pt idx="20">
                  <c:v>Eosinophils</c:v>
                </c:pt>
                <c:pt idx="21">
                  <c:v>Neutrophils</c:v>
                </c:pt>
              </c:strCache>
            </c:strRef>
          </c:cat>
          <c:val>
            <c:numRef>
              <c:f>compareAll.csv!$B$31:$W$31</c:f>
              <c:numCache>
                <c:formatCode>General</c:formatCode>
                <c:ptCount val="22"/>
                <c:pt idx="0">
                  <c:v>0.293804689</c:v>
                </c:pt>
                <c:pt idx="1">
                  <c:v>0.384741882</c:v>
                </c:pt>
                <c:pt idx="2">
                  <c:v>0.333590833</c:v>
                </c:pt>
                <c:pt idx="3">
                  <c:v>0.450183997</c:v>
                </c:pt>
                <c:pt idx="4">
                  <c:v>0.202822155</c:v>
                </c:pt>
                <c:pt idx="5">
                  <c:v>0.128864749</c:v>
                </c:pt>
                <c:pt idx="6">
                  <c:v>0.662670888</c:v>
                </c:pt>
                <c:pt idx="7">
                  <c:v>0.528609809</c:v>
                </c:pt>
                <c:pt idx="8">
                  <c:v>0.0</c:v>
                </c:pt>
                <c:pt idx="9">
                  <c:v>0.624500639</c:v>
                </c:pt>
                <c:pt idx="10">
                  <c:v>0.952030465</c:v>
                </c:pt>
                <c:pt idx="11">
                  <c:v>0.968421496</c:v>
                </c:pt>
                <c:pt idx="12">
                  <c:v>0.311570312</c:v>
                </c:pt>
                <c:pt idx="13">
                  <c:v>0.362933093</c:v>
                </c:pt>
                <c:pt idx="14">
                  <c:v>0.103604622</c:v>
                </c:pt>
                <c:pt idx="15">
                  <c:v>0.442317039</c:v>
                </c:pt>
                <c:pt idx="16">
                  <c:v>0.412325259</c:v>
                </c:pt>
                <c:pt idx="17">
                  <c:v>0.162652289</c:v>
                </c:pt>
                <c:pt idx="18">
                  <c:v>0.264840224</c:v>
                </c:pt>
                <c:pt idx="19">
                  <c:v>0.243484423</c:v>
                </c:pt>
                <c:pt idx="20">
                  <c:v>0.775326564</c:v>
                </c:pt>
                <c:pt idx="21">
                  <c:v>0.966750699</c:v>
                </c:pt>
              </c:numCache>
            </c:numRef>
          </c:val>
        </c:ser>
        <c:ser>
          <c:idx val="1"/>
          <c:order val="1"/>
          <c:tx>
            <c:strRef>
              <c:f>compareAll.csv!$A$32</c:f>
              <c:strCache>
                <c:ptCount val="1"/>
                <c:pt idx="0">
                  <c:v>nnlm</c:v>
                </c:pt>
              </c:strCache>
            </c:strRef>
          </c:tx>
          <c:invertIfNegative val="0"/>
          <c:cat>
            <c:strRef>
              <c:f>compareAll.csv!$B$29:$W$30</c:f>
              <c:strCache>
                <c:ptCount val="22"/>
                <c:pt idx="0">
                  <c:v>B cells naive</c:v>
                </c:pt>
                <c:pt idx="1">
                  <c:v>B cells memory</c:v>
                </c:pt>
                <c:pt idx="2">
                  <c:v>Plasma cells</c:v>
                </c:pt>
                <c:pt idx="3">
                  <c:v>T cells CD8</c:v>
                </c:pt>
                <c:pt idx="4">
                  <c:v>T cells CD4 naive</c:v>
                </c:pt>
                <c:pt idx="5">
                  <c:v>T cells CD4 memory resting</c:v>
                </c:pt>
                <c:pt idx="6">
                  <c:v>T cells CD4 memory activated</c:v>
                </c:pt>
                <c:pt idx="7">
                  <c:v>T cells follicular helper</c:v>
                </c:pt>
                <c:pt idx="8">
                  <c:v>T cells regulatory (Tregs)</c:v>
                </c:pt>
                <c:pt idx="9">
                  <c:v>T cells gamma delta</c:v>
                </c:pt>
                <c:pt idx="10">
                  <c:v>NK cells resting</c:v>
                </c:pt>
                <c:pt idx="11">
                  <c:v>NK cells activated</c:v>
                </c:pt>
                <c:pt idx="12">
                  <c:v>Monocytes</c:v>
                </c:pt>
                <c:pt idx="13">
                  <c:v>Macrophages M0</c:v>
                </c:pt>
                <c:pt idx="14">
                  <c:v>Macrophages M1</c:v>
                </c:pt>
                <c:pt idx="15">
                  <c:v>Macrophages M2</c:v>
                </c:pt>
                <c:pt idx="16">
                  <c:v>Dendritic cells resting</c:v>
                </c:pt>
                <c:pt idx="17">
                  <c:v>Dendritic cells activated</c:v>
                </c:pt>
                <c:pt idx="18">
                  <c:v>Mast cells resting</c:v>
                </c:pt>
                <c:pt idx="19">
                  <c:v>Mast cells activated</c:v>
                </c:pt>
                <c:pt idx="20">
                  <c:v>Eosinophils</c:v>
                </c:pt>
                <c:pt idx="21">
                  <c:v>Neutrophils</c:v>
                </c:pt>
              </c:strCache>
            </c:strRef>
          </c:cat>
          <c:val>
            <c:numRef>
              <c:f>compareAll.csv!$B$32:$W$32</c:f>
              <c:numCache>
                <c:formatCode>General</c:formatCode>
                <c:ptCount val="22"/>
                <c:pt idx="0">
                  <c:v>0.050858972</c:v>
                </c:pt>
                <c:pt idx="1">
                  <c:v>0.046829291</c:v>
                </c:pt>
                <c:pt idx="2">
                  <c:v>0.36069209</c:v>
                </c:pt>
                <c:pt idx="3">
                  <c:v>0.069486158</c:v>
                </c:pt>
                <c:pt idx="4">
                  <c:v>0.183978807</c:v>
                </c:pt>
                <c:pt idx="5">
                  <c:v>0.453692132</c:v>
                </c:pt>
                <c:pt idx="6">
                  <c:v>0.275240941</c:v>
                </c:pt>
                <c:pt idx="7">
                  <c:v>0.821580545</c:v>
                </c:pt>
                <c:pt idx="8">
                  <c:v>0.0</c:v>
                </c:pt>
                <c:pt idx="9">
                  <c:v>0.53654243</c:v>
                </c:pt>
                <c:pt idx="10">
                  <c:v>0.173359313</c:v>
                </c:pt>
                <c:pt idx="11">
                  <c:v>0.0</c:v>
                </c:pt>
                <c:pt idx="12">
                  <c:v>0.852466842</c:v>
                </c:pt>
                <c:pt idx="13">
                  <c:v>0.29329423</c:v>
                </c:pt>
                <c:pt idx="14">
                  <c:v>0.891046157</c:v>
                </c:pt>
                <c:pt idx="15">
                  <c:v>0.751511129</c:v>
                </c:pt>
                <c:pt idx="16">
                  <c:v>0.860783215</c:v>
                </c:pt>
                <c:pt idx="17">
                  <c:v>0.942372859</c:v>
                </c:pt>
                <c:pt idx="18">
                  <c:v>0.58722022</c:v>
                </c:pt>
                <c:pt idx="19">
                  <c:v>0.536116016</c:v>
                </c:pt>
                <c:pt idx="20">
                  <c:v>0.904111758</c:v>
                </c:pt>
                <c:pt idx="21">
                  <c:v>0.935620714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590968"/>
        <c:axId val="-2103322216"/>
      </c:barChart>
      <c:catAx>
        <c:axId val="-2102590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Cell</a:t>
                </a:r>
                <a:r>
                  <a:rPr lang="en-US" sz="1400" baseline="0"/>
                  <a:t> Types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-2103322216"/>
        <c:crosses val="autoZero"/>
        <c:auto val="1"/>
        <c:lblAlgn val="ctr"/>
        <c:lblOffset val="100"/>
        <c:noMultiLvlLbl val="0"/>
      </c:catAx>
      <c:valAx>
        <c:axId val="-2103322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Correlation</a:t>
                </a:r>
                <a:r>
                  <a:rPr lang="en-US"/>
                  <a:t> </a:t>
                </a:r>
                <a:r>
                  <a:rPr lang="en-US" sz="1400"/>
                  <a:t>of</a:t>
                </a:r>
                <a:r>
                  <a:rPr lang="en-US"/>
                  <a:t> </a:t>
                </a:r>
                <a:r>
                  <a:rPr lang="en-US" sz="1400"/>
                  <a:t>Predictions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2590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Prediction by SVR vs. Prediction by nnlm for each sample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compareAll.csv!$O$37</c:f>
              <c:strCache>
                <c:ptCount val="1"/>
                <c:pt idx="0">
                  <c:v>svr_102</c:v>
                </c:pt>
              </c:strCache>
            </c:strRef>
          </c:tx>
          <c:invertIfNegative val="0"/>
          <c:cat>
            <c:strRef>
              <c:f>compareAll.csv!$P$35:$T$36</c:f>
              <c:strCache>
                <c:ptCount val="5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</c:strCache>
            </c:strRef>
          </c:cat>
          <c:val>
            <c:numRef>
              <c:f>compareAll.csv!$P$37:$T$37</c:f>
              <c:numCache>
                <c:formatCode>General</c:formatCode>
                <c:ptCount val="5"/>
                <c:pt idx="0">
                  <c:v>0.168743271</c:v>
                </c:pt>
                <c:pt idx="1">
                  <c:v>0.032504035</c:v>
                </c:pt>
                <c:pt idx="2">
                  <c:v>0.458502382</c:v>
                </c:pt>
                <c:pt idx="3">
                  <c:v>0.072710713</c:v>
                </c:pt>
                <c:pt idx="4">
                  <c:v>0.569639107</c:v>
                </c:pt>
              </c:numCache>
            </c:numRef>
          </c:val>
        </c:ser>
        <c:ser>
          <c:idx val="1"/>
          <c:order val="1"/>
          <c:tx>
            <c:strRef>
              <c:f>compareAll.csv!$O$38</c:f>
              <c:strCache>
                <c:ptCount val="1"/>
                <c:pt idx="0">
                  <c:v>nnlm</c:v>
                </c:pt>
              </c:strCache>
            </c:strRef>
          </c:tx>
          <c:invertIfNegative val="0"/>
          <c:cat>
            <c:strRef>
              <c:f>compareAll.csv!$P$35:$T$36</c:f>
              <c:strCache>
                <c:ptCount val="5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</c:strCache>
            </c:strRef>
          </c:cat>
          <c:val>
            <c:numRef>
              <c:f>compareAll.csv!$P$38:$T$38</c:f>
              <c:numCache>
                <c:formatCode>General</c:formatCode>
                <c:ptCount val="5"/>
                <c:pt idx="0">
                  <c:v>0.118751402</c:v>
                </c:pt>
                <c:pt idx="1">
                  <c:v>0.048253926</c:v>
                </c:pt>
                <c:pt idx="2">
                  <c:v>0.162447472</c:v>
                </c:pt>
                <c:pt idx="3">
                  <c:v>0.015058568</c:v>
                </c:pt>
                <c:pt idx="4">
                  <c:v>0.438253525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3447624"/>
        <c:axId val="-2097804520"/>
      </c:barChart>
      <c:catAx>
        <c:axId val="-2093447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Samples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97804520"/>
        <c:crosses val="autoZero"/>
        <c:auto val="1"/>
        <c:lblAlgn val="ctr"/>
        <c:lblOffset val="100"/>
        <c:noMultiLvlLbl val="0"/>
      </c:catAx>
      <c:valAx>
        <c:axId val="-2097804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Correlation</a:t>
                </a:r>
                <a:r>
                  <a:rPr lang="en-US"/>
                  <a:t> </a:t>
                </a:r>
                <a:r>
                  <a:rPr lang="en-US" sz="1400"/>
                  <a:t>of</a:t>
                </a:r>
                <a:r>
                  <a:rPr lang="en-US"/>
                  <a:t> </a:t>
                </a:r>
                <a:r>
                  <a:rPr lang="en-US" sz="1400"/>
                  <a:t>Predictions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3447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603A-7278-4BD9-BA87-291C8C66F814}" type="datetimeFigureOut">
              <a:rPr lang="en-US" smtClean="0"/>
              <a:t>15-08-10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bersort.stanford.edu/download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Results</a:t>
            </a:r>
            <a:br>
              <a:rPr lang="en-US" dirty="0" smtClean="0"/>
            </a:br>
            <a:r>
              <a:rPr lang="en-US" dirty="0" smtClean="0"/>
              <a:t>CIBERSORT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0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379" y="437195"/>
            <a:ext cx="693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</a:t>
            </a:r>
            <a:r>
              <a:rPr lang="en-US" dirty="0" smtClean="0"/>
              <a:t>frequencies for each cell type (10-18) </a:t>
            </a:r>
            <a:r>
              <a:rPr lang="en-US" dirty="0"/>
              <a:t>– </a:t>
            </a:r>
            <a:r>
              <a:rPr lang="en-US" dirty="0" err="1" smtClean="0"/>
              <a:t>nnlm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6656" y="3289968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279" y="6210101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r>
              <a:rPr lang="en-US" dirty="0"/>
              <a:t>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87" y="819237"/>
            <a:ext cx="6896547" cy="53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379" y="437195"/>
            <a:ext cx="693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</a:t>
            </a:r>
            <a:r>
              <a:rPr lang="en-US" dirty="0" smtClean="0"/>
              <a:t>frequencies for each cell type (19-22) </a:t>
            </a:r>
            <a:r>
              <a:rPr lang="en-US" dirty="0"/>
              <a:t>– </a:t>
            </a:r>
            <a:r>
              <a:rPr lang="en-US" dirty="0" err="1" smtClean="0"/>
              <a:t>nnlm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6656" y="3289968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dirty="0"/>
              <a:t>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06" y="819237"/>
            <a:ext cx="6891609" cy="53368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2706" y="4922212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55729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Prediction </a:t>
            </a:r>
            <a:r>
              <a:rPr lang="en-US" dirty="0"/>
              <a:t>By SVR vs. Prediction by </a:t>
            </a:r>
            <a:r>
              <a:rPr lang="en-US" dirty="0" err="1"/>
              <a:t>nnlm</a:t>
            </a:r>
            <a:r>
              <a:rPr lang="en-US" dirty="0"/>
              <a:t> for each cell type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46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Prediction </a:t>
            </a:r>
            <a:r>
              <a:rPr lang="en-US" dirty="0"/>
              <a:t>By SVR vs. Prediction by </a:t>
            </a:r>
            <a:r>
              <a:rPr lang="en-US" dirty="0" err="1"/>
              <a:t>nnlm</a:t>
            </a:r>
            <a:r>
              <a:rPr lang="en-US" dirty="0"/>
              <a:t> for each </a:t>
            </a:r>
            <a:r>
              <a:rPr lang="en-US" dirty="0" smtClean="0"/>
              <a:t>sample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306307"/>
              </p:ext>
            </p:extLst>
          </p:nvPr>
        </p:nvGraphicFramePr>
        <p:xfrm>
          <a:off x="869177" y="201146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94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3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CIBERSORT Example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LM22: Signature genes file, 547 genes, 22 cell-type</a:t>
            </a:r>
          </a:p>
          <a:p>
            <a:r>
              <a:rPr lang="en-US" dirty="0" smtClean="0"/>
              <a:t>Example mixtures: 5 samples, 11866 genes</a:t>
            </a:r>
          </a:p>
          <a:p>
            <a:r>
              <a:rPr lang="en-US" dirty="0" smtClean="0"/>
              <a:t>Example Ground Truth: Grand Truth of the cell subset fractions in the example mixtures. 5 samples, 22 cell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000" i="1" dirty="0"/>
              <a:t>Link: </a:t>
            </a:r>
            <a:r>
              <a:rPr lang="en-US" sz="2000" i="1" dirty="0">
                <a:hlinkClick r:id="rId2"/>
              </a:rPr>
              <a:t>https://</a:t>
            </a:r>
            <a:r>
              <a:rPr lang="en-US" sz="2000" i="1" dirty="0" smtClean="0">
                <a:hlinkClick r:id="rId2"/>
              </a:rPr>
              <a:t>cibersort.stanford.edu/download.php</a:t>
            </a:r>
            <a:endParaRPr lang="en-US" sz="2000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1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Prediction values </a:t>
            </a:r>
            <a:r>
              <a:rPr lang="en-US" dirty="0" smtClean="0"/>
              <a:t>by SVR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7772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303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1" y="437195"/>
            <a:ext cx="596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</a:t>
            </a:r>
            <a:r>
              <a:rPr lang="en-US" dirty="0" smtClean="0"/>
              <a:t>frequencies for each sample </a:t>
            </a:r>
            <a:r>
              <a:rPr lang="en-US" dirty="0" smtClean="0"/>
              <a:t>– SVR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6656" y="3289968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279" y="5617673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r>
              <a:rPr lang="en-US" dirty="0"/>
              <a:t>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21" y="931123"/>
            <a:ext cx="67564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4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379" y="437195"/>
            <a:ext cx="657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</a:t>
            </a:r>
            <a:r>
              <a:rPr lang="en-US" dirty="0" smtClean="0"/>
              <a:t>frequencies for each cell type (1-9) </a:t>
            </a:r>
            <a:r>
              <a:rPr lang="en-US" dirty="0"/>
              <a:t>– </a:t>
            </a:r>
            <a:r>
              <a:rPr lang="en-US" dirty="0" smtClean="0"/>
              <a:t>SVR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6656" y="3289968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279" y="6210101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r>
              <a:rPr lang="en-US" dirty="0"/>
              <a:t>frequency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99" y="961075"/>
            <a:ext cx="6581462" cy="51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379" y="437195"/>
            <a:ext cx="681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</a:t>
            </a:r>
            <a:r>
              <a:rPr lang="en-US" dirty="0" smtClean="0"/>
              <a:t>frequencies for each cell type (10-18) </a:t>
            </a:r>
            <a:r>
              <a:rPr lang="en-US" dirty="0"/>
              <a:t>– </a:t>
            </a:r>
            <a:r>
              <a:rPr lang="en-US" dirty="0" smtClean="0"/>
              <a:t>SVR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6656" y="3289968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279" y="6210101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r>
              <a:rPr lang="en-US" dirty="0"/>
              <a:t>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4" y="999539"/>
            <a:ext cx="6432907" cy="49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379" y="437195"/>
            <a:ext cx="681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</a:t>
            </a:r>
            <a:r>
              <a:rPr lang="en-US" dirty="0" smtClean="0"/>
              <a:t>frequencies for each cell type (19-22) </a:t>
            </a:r>
            <a:r>
              <a:rPr lang="en-US" dirty="0"/>
              <a:t>– </a:t>
            </a:r>
            <a:r>
              <a:rPr lang="en-US" dirty="0" smtClean="0"/>
              <a:t>SVR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6656" y="3289968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dirty="0"/>
              <a:t>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9" y="857874"/>
            <a:ext cx="6896541" cy="5340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5279" y="4922215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4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7837" y="437195"/>
            <a:ext cx="608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</a:t>
            </a:r>
            <a:r>
              <a:rPr lang="en-US" dirty="0" smtClean="0"/>
              <a:t>frequencies for each sample </a:t>
            </a:r>
            <a:r>
              <a:rPr lang="en-US" dirty="0"/>
              <a:t>– </a:t>
            </a:r>
            <a:r>
              <a:rPr lang="en-US" dirty="0" err="1" smtClean="0"/>
              <a:t>nnlm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6656" y="3289968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279" y="5617673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r>
              <a:rPr lang="en-US" dirty="0"/>
              <a:t>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43" y="944360"/>
            <a:ext cx="6731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379" y="437195"/>
            <a:ext cx="669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</a:t>
            </a:r>
            <a:r>
              <a:rPr lang="en-US" dirty="0" smtClean="0"/>
              <a:t>frequencies for each cell type (1-9) </a:t>
            </a:r>
            <a:r>
              <a:rPr lang="en-US" dirty="0"/>
              <a:t>– </a:t>
            </a:r>
            <a:r>
              <a:rPr lang="en-US" dirty="0" err="1" smtClean="0"/>
              <a:t>nnlm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6656" y="3289968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279" y="6210101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r>
              <a:rPr lang="en-US" dirty="0"/>
              <a:t>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15" y="1017430"/>
            <a:ext cx="6600332" cy="51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7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252</Words>
  <Application>Microsoft Macintosh PowerPoint</Application>
  <PresentationFormat>Custom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Comparison Results CIBERSORT data</vt:lpstr>
      <vt:lpstr>CIBERSORT Example Data</vt:lpstr>
      <vt:lpstr>Precise Prediction values by SVR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Prediction By SVR vs. Prediction by nnlm for each cell type </vt:lpstr>
      <vt:lpstr> Prediction By SVR vs. Prediction by nnlm for each sample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marjan mosslemi</dc:creator>
  <cp:lastModifiedBy>Mitra</cp:lastModifiedBy>
  <cp:revision>25</cp:revision>
  <dcterms:created xsi:type="dcterms:W3CDTF">2015-07-20T12:28:21Z</dcterms:created>
  <dcterms:modified xsi:type="dcterms:W3CDTF">2015-08-10T15:33:44Z</dcterms:modified>
</cp:coreProperties>
</file>