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Open Sans" panose="020B0606030504020204"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0de937195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0de937195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875c2255bd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875c2255b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8fe4879d5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8fe4879d5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8fe4879d5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8fe4879d5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8fe4879d5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8fe4879d5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875c2255bd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875c2255bd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fe4879d55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fe4879d5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8fe4879d5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8fe4879d5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75c2255bd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75c2255bd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 NOT USE] - Guidelines Slides"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s or icons (with text)">
  <p:cSld name="BLANK_2">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49" name="Google Shape;49;p11"/>
          <p:cNvSpPr txBox="1">
            <a:spLocks noGrp="1"/>
          </p:cNvSpPr>
          <p:nvPr>
            <p:ph type="body" idx="1"/>
          </p:nvPr>
        </p:nvSpPr>
        <p:spPr>
          <a:xfrm>
            <a:off x="4876950" y="1337500"/>
            <a:ext cx="3661500" cy="3325800"/>
          </a:xfrm>
          <a:prstGeom prst="rect">
            <a:avLst/>
          </a:prstGeom>
        </p:spPr>
        <p:txBody>
          <a:bodyPr spcFirstLastPara="1" wrap="square" lIns="91425" tIns="91425" rIns="91425" bIns="91425" anchor="t" anchorCtr="0">
            <a:noAutofit/>
          </a:bodyPr>
          <a:lstStyle>
            <a:lvl1pPr marL="457200" lvl="0" indent="-317500" rtl="0">
              <a:lnSpc>
                <a:spcPct val="15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5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ard" type="twoColTx">
  <p:cSld name="TITLE_AND_TWO_COLUMNS">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2E3D49"/>
              </a:buClr>
              <a:buSzPts val="2400"/>
              <a:buFont typeface="Open Sans"/>
              <a:buNone/>
              <a:defRPr sz="24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1"/>
          </p:nvPr>
        </p:nvSpPr>
        <p:spPr>
          <a:xfrm>
            <a:off x="2086350" y="2834125"/>
            <a:ext cx="4886700" cy="47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algn="ctr" rtl="0">
              <a:lnSpc>
                <a:spcPct val="100000"/>
              </a:lnSpc>
              <a:spcBef>
                <a:spcPts val="0"/>
              </a:spcBef>
              <a:spcAft>
                <a:spcPts val="0"/>
              </a:spcAft>
              <a:buClr>
                <a:srgbClr val="2E3D49"/>
              </a:buClr>
              <a:buSzPts val="2800"/>
              <a:buNone/>
              <a:defRPr sz="2800">
                <a:solidFill>
                  <a:srgbClr val="2E3D49"/>
                </a:solidFill>
              </a:defRPr>
            </a:lvl2pPr>
            <a:lvl3pPr lvl="2" algn="ctr" rtl="0">
              <a:lnSpc>
                <a:spcPct val="100000"/>
              </a:lnSpc>
              <a:spcBef>
                <a:spcPts val="0"/>
              </a:spcBef>
              <a:spcAft>
                <a:spcPts val="0"/>
              </a:spcAft>
              <a:buClr>
                <a:srgbClr val="2E3D49"/>
              </a:buClr>
              <a:buSzPts val="2800"/>
              <a:buNone/>
              <a:defRPr sz="2800">
                <a:solidFill>
                  <a:srgbClr val="2E3D49"/>
                </a:solidFill>
              </a:defRPr>
            </a:lvl3pPr>
            <a:lvl4pPr lvl="3" algn="ctr" rtl="0">
              <a:lnSpc>
                <a:spcPct val="100000"/>
              </a:lnSpc>
              <a:spcBef>
                <a:spcPts val="0"/>
              </a:spcBef>
              <a:spcAft>
                <a:spcPts val="0"/>
              </a:spcAft>
              <a:buClr>
                <a:srgbClr val="2E3D49"/>
              </a:buClr>
              <a:buSzPts val="2800"/>
              <a:buNone/>
              <a:defRPr sz="2800">
                <a:solidFill>
                  <a:srgbClr val="2E3D49"/>
                </a:solidFill>
              </a:defRPr>
            </a:lvl4pPr>
            <a:lvl5pPr lvl="4" algn="ctr" rtl="0">
              <a:lnSpc>
                <a:spcPct val="100000"/>
              </a:lnSpc>
              <a:spcBef>
                <a:spcPts val="0"/>
              </a:spcBef>
              <a:spcAft>
                <a:spcPts val="0"/>
              </a:spcAft>
              <a:buClr>
                <a:srgbClr val="2E3D49"/>
              </a:buClr>
              <a:buSzPts val="2800"/>
              <a:buNone/>
              <a:defRPr sz="2800">
                <a:solidFill>
                  <a:srgbClr val="2E3D49"/>
                </a:solidFill>
              </a:defRPr>
            </a:lvl5pPr>
            <a:lvl6pPr lvl="5" algn="ctr" rtl="0">
              <a:lnSpc>
                <a:spcPct val="100000"/>
              </a:lnSpc>
              <a:spcBef>
                <a:spcPts val="0"/>
              </a:spcBef>
              <a:spcAft>
                <a:spcPts val="0"/>
              </a:spcAft>
              <a:buClr>
                <a:srgbClr val="2E3D49"/>
              </a:buClr>
              <a:buSzPts val="2800"/>
              <a:buNone/>
              <a:defRPr sz="2800">
                <a:solidFill>
                  <a:srgbClr val="2E3D49"/>
                </a:solidFill>
              </a:defRPr>
            </a:lvl6pPr>
            <a:lvl7pPr lvl="6" algn="ctr" rtl="0">
              <a:lnSpc>
                <a:spcPct val="100000"/>
              </a:lnSpc>
              <a:spcBef>
                <a:spcPts val="0"/>
              </a:spcBef>
              <a:spcAft>
                <a:spcPts val="0"/>
              </a:spcAft>
              <a:buClr>
                <a:srgbClr val="2E3D49"/>
              </a:buClr>
              <a:buSzPts val="2800"/>
              <a:buNone/>
              <a:defRPr sz="2800">
                <a:solidFill>
                  <a:srgbClr val="2E3D49"/>
                </a:solidFill>
              </a:defRPr>
            </a:lvl7pPr>
            <a:lvl8pPr lvl="7" algn="ctr" rtl="0">
              <a:lnSpc>
                <a:spcPct val="100000"/>
              </a:lnSpc>
              <a:spcBef>
                <a:spcPts val="0"/>
              </a:spcBef>
              <a:spcAft>
                <a:spcPts val="0"/>
              </a:spcAft>
              <a:buClr>
                <a:srgbClr val="2E3D49"/>
              </a:buClr>
              <a:buSzPts val="2800"/>
              <a:buNone/>
              <a:defRPr sz="2800">
                <a:solidFill>
                  <a:srgbClr val="2E3D49"/>
                </a:solidFill>
              </a:defRPr>
            </a:lvl8pPr>
            <a:lvl9pPr lvl="8" algn="ctr" rtl="0">
              <a:lnSpc>
                <a:spcPct val="100000"/>
              </a:lnSpc>
              <a:spcBef>
                <a:spcPts val="0"/>
              </a:spcBef>
              <a:spcAft>
                <a:spcPts val="0"/>
              </a:spcAft>
              <a:buClr>
                <a:srgbClr val="2E3D49"/>
              </a:buClr>
              <a:buSzPts val="2800"/>
              <a:buNone/>
              <a:defRPr sz="2800">
                <a:solidFill>
                  <a:srgbClr val="2E3D49"/>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xt Box (small)" type="titleOnly">
  <p:cSld name="TITLE_ONLY">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4"/>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xt Box (large)">
  <p:cSld name="ONE_COLUMN_TEX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5"/>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24" name="Google Shape;24;p5"/>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
        <p:nvSpPr>
          <p:cNvPr id="25" name="Google Shape;25;p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st (10 items, 1 box)">
  <p:cSld name="ONE_COLUMN_TEX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6"/>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29" name="Google Shape;29;p6"/>
          <p:cNvSpPr txBox="1">
            <a:spLocks noGrp="1"/>
          </p:cNvSpPr>
          <p:nvPr>
            <p:ph type="body" idx="1"/>
          </p:nvPr>
        </p:nvSpPr>
        <p:spPr>
          <a:xfrm>
            <a:off x="6047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0" name="Google Shape;30;p6"/>
          <p:cNvSpPr txBox="1">
            <a:spLocks noGrp="1"/>
          </p:cNvSpPr>
          <p:nvPr>
            <p:ph type="body" idx="2"/>
          </p:nvPr>
        </p:nvSpPr>
        <p:spPr>
          <a:xfrm>
            <a:off x="4877050" y="1337500"/>
            <a:ext cx="3595500" cy="33258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ist (up to 6 items, 1 box)">
  <p:cSld name="MAIN_POINT">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7"/>
          <p:cNvSpPr txBox="1">
            <a:spLocks noGrp="1"/>
          </p:cNvSpPr>
          <p:nvPr>
            <p:ph type="body" idx="1"/>
          </p:nvPr>
        </p:nvSpPr>
        <p:spPr>
          <a:xfrm>
            <a:off x="3266500" y="701850"/>
            <a:ext cx="5205900" cy="39615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4" name="Google Shape;34;p7"/>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
        <p:nvSpPr>
          <p:cNvPr id="35" name="Google Shape;35;p7"/>
          <p:cNvSpPr txBox="1">
            <a:spLocks noGrp="1"/>
          </p:cNvSpPr>
          <p:nvPr>
            <p:ph type="subTitle" idx="2"/>
          </p:nvPr>
        </p:nvSpPr>
        <p:spPr>
          <a:xfrm>
            <a:off x="605400" y="1180500"/>
            <a:ext cx="2509200" cy="47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1pPr>
            <a:lvl2pPr lvl="1"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2pPr>
            <a:lvl3pPr lvl="2"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3pPr>
            <a:lvl4pPr lvl="3"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4pPr>
            <a:lvl5pPr lvl="4"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5pPr>
            <a:lvl6pPr lvl="5"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6pPr>
            <a:lvl7pPr lvl="6"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7pPr>
            <a:lvl8pPr lvl="7"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8pPr>
            <a:lvl9pPr lvl="8" rtl="0">
              <a:lnSpc>
                <a:spcPct val="100000"/>
              </a:lnSpc>
              <a:spcBef>
                <a:spcPts val="0"/>
              </a:spcBef>
              <a:spcAft>
                <a:spcPts val="0"/>
              </a:spcAft>
              <a:buClr>
                <a:srgbClr val="2E3D49"/>
              </a:buClr>
              <a:buSzPts val="1800"/>
              <a:buFont typeface="Open Sans"/>
              <a:buNone/>
              <a:defRPr sz="1800">
                <a:solidFill>
                  <a:srgbClr val="2E3D49"/>
                </a:solidFill>
                <a:latin typeface="Open Sans"/>
                <a:ea typeface="Open Sans"/>
                <a:cs typeface="Open Sans"/>
                <a:sym typeface="Open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ist (10 items, 2 boxes)">
  <p:cSld name="BIG_NUMBER">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 name="Google Shape;38;p8"/>
          <p:cNvSpPr txBox="1">
            <a:spLocks noGrp="1"/>
          </p:cNvSpPr>
          <p:nvPr>
            <p:ph type="body" idx="1"/>
          </p:nvPr>
        </p:nvSpPr>
        <p:spPr>
          <a:xfrm>
            <a:off x="605400" y="1333650"/>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39" name="Google Shape;39;p8"/>
          <p:cNvSpPr txBox="1">
            <a:spLocks noGrp="1"/>
          </p:cNvSpPr>
          <p:nvPr>
            <p:ph type="body" idx="2"/>
          </p:nvPr>
        </p:nvSpPr>
        <p:spPr>
          <a:xfrm>
            <a:off x="5030250" y="1333525"/>
            <a:ext cx="3442200" cy="3329700"/>
          </a:xfrm>
          <a:prstGeom prst="rect">
            <a:avLst/>
          </a:prstGeom>
        </p:spPr>
        <p:txBody>
          <a:bodyPr spcFirstLastPara="1" wrap="square" lIns="91425" tIns="91425" rIns="91425" bIns="91425" anchor="t" anchorCtr="0">
            <a:noAutofit/>
          </a:bodyPr>
          <a:lstStyle>
            <a:lvl1pPr marL="457200" lvl="0" indent="-317500" rtl="0">
              <a:lnSpc>
                <a:spcPct val="320000"/>
              </a:lnSpc>
              <a:spcBef>
                <a:spcPts val="0"/>
              </a:spcBef>
              <a:spcAft>
                <a:spcPts val="0"/>
              </a:spcAft>
              <a:buClr>
                <a:srgbClr val="2E3D49"/>
              </a:buClr>
              <a:buSzPts val="1400"/>
              <a:buFont typeface="Open Sans"/>
              <a:buChar char="●"/>
              <a:defRPr sz="1400">
                <a:solidFill>
                  <a:srgbClr val="2E3D49"/>
                </a:solidFill>
                <a:latin typeface="Open Sans"/>
                <a:ea typeface="Open Sans"/>
                <a:cs typeface="Open Sans"/>
                <a:sym typeface="Open Sans"/>
              </a:defRPr>
            </a:lvl1pPr>
            <a:lvl2pPr marL="914400" lvl="1"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32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40" name="Google Shape;40;p8"/>
          <p:cNvSpPr txBox="1">
            <a:spLocks noGrp="1"/>
          </p:cNvSpPr>
          <p:nvPr>
            <p:ph type="title"/>
          </p:nvPr>
        </p:nvSpPr>
        <p:spPr>
          <a:xfrm>
            <a:off x="605400" y="473950"/>
            <a:ext cx="2509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s or icons (with title)" type="blank">
  <p:cSld name="BLANK">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9"/>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rgbClr val="2E3D49"/>
              </a:buClr>
              <a:buSzPts val="2000"/>
              <a:buNone/>
              <a:defRPr>
                <a:solidFill>
                  <a:srgbClr val="2E3D49"/>
                </a:solidFill>
              </a:defRPr>
            </a:lvl2pPr>
            <a:lvl3pPr lvl="2" rtl="0">
              <a:spcBef>
                <a:spcPts val="0"/>
              </a:spcBef>
              <a:spcAft>
                <a:spcPts val="0"/>
              </a:spcAft>
              <a:buClr>
                <a:srgbClr val="2E3D49"/>
              </a:buClr>
              <a:buSzPts val="2000"/>
              <a:buNone/>
              <a:defRPr>
                <a:solidFill>
                  <a:srgbClr val="2E3D49"/>
                </a:solidFill>
              </a:defRPr>
            </a:lvl3pPr>
            <a:lvl4pPr lvl="3" rtl="0">
              <a:spcBef>
                <a:spcPts val="0"/>
              </a:spcBef>
              <a:spcAft>
                <a:spcPts val="0"/>
              </a:spcAft>
              <a:buClr>
                <a:srgbClr val="2E3D49"/>
              </a:buClr>
              <a:buSzPts val="2000"/>
              <a:buNone/>
              <a:defRPr>
                <a:solidFill>
                  <a:srgbClr val="2E3D49"/>
                </a:solidFill>
              </a:defRPr>
            </a:lvl4pPr>
            <a:lvl5pPr lvl="4" rtl="0">
              <a:spcBef>
                <a:spcPts val="0"/>
              </a:spcBef>
              <a:spcAft>
                <a:spcPts val="0"/>
              </a:spcAft>
              <a:buClr>
                <a:srgbClr val="2E3D49"/>
              </a:buClr>
              <a:buSzPts val="2000"/>
              <a:buNone/>
              <a:defRPr>
                <a:solidFill>
                  <a:srgbClr val="2E3D49"/>
                </a:solidFill>
              </a:defRPr>
            </a:lvl5pPr>
            <a:lvl6pPr lvl="5" rtl="0">
              <a:spcBef>
                <a:spcPts val="0"/>
              </a:spcBef>
              <a:spcAft>
                <a:spcPts val="0"/>
              </a:spcAft>
              <a:buClr>
                <a:srgbClr val="2E3D49"/>
              </a:buClr>
              <a:buSzPts val="2000"/>
              <a:buNone/>
              <a:defRPr>
                <a:solidFill>
                  <a:srgbClr val="2E3D49"/>
                </a:solidFill>
              </a:defRPr>
            </a:lvl6pPr>
            <a:lvl7pPr lvl="6" rtl="0">
              <a:spcBef>
                <a:spcPts val="0"/>
              </a:spcBef>
              <a:spcAft>
                <a:spcPts val="0"/>
              </a:spcAft>
              <a:buClr>
                <a:srgbClr val="2E3D49"/>
              </a:buClr>
              <a:buSzPts val="2000"/>
              <a:buNone/>
              <a:defRPr>
                <a:solidFill>
                  <a:srgbClr val="2E3D49"/>
                </a:solidFill>
              </a:defRPr>
            </a:lvl7pPr>
            <a:lvl8pPr lvl="7" rtl="0">
              <a:spcBef>
                <a:spcPts val="0"/>
              </a:spcBef>
              <a:spcAft>
                <a:spcPts val="0"/>
              </a:spcAft>
              <a:buClr>
                <a:srgbClr val="2E3D49"/>
              </a:buClr>
              <a:buSzPts val="2000"/>
              <a:buNone/>
              <a:defRPr>
                <a:solidFill>
                  <a:srgbClr val="2E3D49"/>
                </a:solidFill>
              </a:defRPr>
            </a:lvl8pPr>
            <a:lvl9pPr lvl="8" rtl="0">
              <a:spcBef>
                <a:spcPts val="0"/>
              </a:spcBef>
              <a:spcAft>
                <a:spcPts val="0"/>
              </a:spcAft>
              <a:buClr>
                <a:srgbClr val="2E3D49"/>
              </a:buClr>
              <a:buSzPts val="2000"/>
              <a:buNone/>
              <a:defRPr>
                <a:solidFill>
                  <a:srgbClr val="2E3D49"/>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s or icons (w/o title)">
  <p:cSld name="BLANK_1">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4600" y="525150"/>
            <a:ext cx="7938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E3D49"/>
              </a:buClr>
              <a:buSzPts val="2000"/>
              <a:buFont typeface="Open Sans"/>
              <a:buNone/>
              <a:defRPr sz="2000" b="1">
                <a:solidFill>
                  <a:srgbClr val="2E3D49"/>
                </a:solidFill>
                <a:latin typeface="Open Sans"/>
                <a:ea typeface="Open Sans"/>
                <a:cs typeface="Open Sans"/>
                <a:sym typeface="Open Sans"/>
              </a:defRPr>
            </a:lvl1pPr>
            <a:lvl2pPr lvl="1"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2pPr>
            <a:lvl3pPr lvl="2"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3pPr>
            <a:lvl4pPr lvl="3"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4pPr>
            <a:lvl5pPr lvl="4"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5pPr>
            <a:lvl6pPr lvl="5"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6pPr>
            <a:lvl7pPr lvl="6"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7pPr>
            <a:lvl8pPr lvl="7"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8pPr>
            <a:lvl9pPr lvl="8" rtl="0">
              <a:spcBef>
                <a:spcPts val="0"/>
              </a:spcBef>
              <a:spcAft>
                <a:spcPts val="0"/>
              </a:spcAft>
              <a:buClr>
                <a:schemeClr val="dk1"/>
              </a:buClr>
              <a:buSzPts val="2000"/>
              <a:buFont typeface="Open Sans"/>
              <a:buNone/>
              <a:defRPr sz="2000" b="1">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body" idx="1"/>
          </p:nvPr>
        </p:nvSpPr>
        <p:spPr>
          <a:xfrm>
            <a:off x="591500" y="1293900"/>
            <a:ext cx="7971900" cy="32751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1pPr>
            <a:lvl2pPr marL="914400" lvl="1"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2pPr>
            <a:lvl3pPr marL="1371600" lvl="2"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3pPr>
            <a:lvl4pPr marL="1828800" lvl="3"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4pPr>
            <a:lvl5pPr marL="2286000" lvl="4"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5pPr>
            <a:lvl6pPr marL="2743200" lvl="5"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6pPr>
            <a:lvl7pPr marL="3200400" lvl="6"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7pPr>
            <a:lvl8pPr marL="3657600" lvl="7"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8pPr>
            <a:lvl9pPr marL="4114800" lvl="8" indent="-317500" rtl="0">
              <a:lnSpc>
                <a:spcPct val="100000"/>
              </a:lnSpc>
              <a:spcBef>
                <a:spcPts val="0"/>
              </a:spcBef>
              <a:spcAft>
                <a:spcPts val="0"/>
              </a:spcAft>
              <a:buClr>
                <a:srgbClr val="2E3D49"/>
              </a:buClr>
              <a:buSzPts val="1400"/>
              <a:buFont typeface="Open Sans"/>
              <a:buChar char="■"/>
              <a:defRPr>
                <a:solidFill>
                  <a:srgbClr val="2E3D49"/>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a:off x="120625" y="4815050"/>
            <a:ext cx="2072700" cy="16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Confidential</a:t>
            </a:r>
            <a:endParaRPr sz="800">
              <a:solidFill>
                <a:srgbClr val="999999"/>
              </a:solidFill>
              <a:latin typeface="Open Sans"/>
              <a:ea typeface="Open Sans"/>
              <a:cs typeface="Open Sans"/>
              <a:sym typeface="Open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2"/>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55" name="Google Shape;55;p12"/>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Data Lake Value Proposition</a:t>
            </a:r>
            <a:endParaRPr sz="2200" b="0"/>
          </a:p>
        </p:txBody>
      </p:sp>
      <p:sp>
        <p:nvSpPr>
          <p:cNvPr id="56" name="Google Shape;56;p12"/>
          <p:cNvSpPr txBox="1">
            <a:spLocks noGrp="1"/>
          </p:cNvSpPr>
          <p:nvPr>
            <p:ph type="subTitle" idx="1"/>
          </p:nvPr>
        </p:nvSpPr>
        <p:spPr>
          <a:xfrm>
            <a:off x="2086350" y="2992825"/>
            <a:ext cx="4886700" cy="47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John Mekubo</a:t>
            </a:r>
            <a:endParaRPr dirty="0"/>
          </a:p>
        </p:txBody>
      </p:sp>
      <p:sp>
        <p:nvSpPr>
          <p:cNvPr id="57" name="Google Shape;57;p12"/>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
        <p:nvSpPr>
          <p:cNvPr id="58" name="Google Shape;58;p12"/>
          <p:cNvSpPr txBox="1"/>
          <p:nvPr/>
        </p:nvSpPr>
        <p:spPr>
          <a:xfrm>
            <a:off x="2128649" y="2644425"/>
            <a:ext cx="4886700" cy="25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Open Sans"/>
                <a:ea typeface="Open Sans"/>
                <a:cs typeface="Open Sans"/>
                <a:sym typeface="Open Sans"/>
              </a:rPr>
              <a:t>Medical Data Processing Company</a:t>
            </a:r>
            <a:endParaRPr dirty="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1048800" y="1129475"/>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solidFill>
                  <a:srgbClr val="666666"/>
                </a:solidFill>
              </a:rPr>
              <a:t>Agenda</a:t>
            </a:r>
            <a:endParaRPr sz="3000">
              <a:solidFill>
                <a:srgbClr val="666666"/>
              </a:solidFill>
            </a:endParaRPr>
          </a:p>
        </p:txBody>
      </p:sp>
      <p:sp>
        <p:nvSpPr>
          <p:cNvPr id="64" name="Google Shape;64;p13"/>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65" name="Google Shape;65;p13"/>
          <p:cNvSpPr txBox="1">
            <a:spLocks noGrp="1"/>
          </p:cNvSpPr>
          <p:nvPr>
            <p:ph type="body" idx="1"/>
          </p:nvPr>
        </p:nvSpPr>
        <p:spPr>
          <a:xfrm>
            <a:off x="1066775" y="1962650"/>
            <a:ext cx="7046400" cy="1917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What is a Data Lake</a:t>
            </a:r>
            <a:endParaRPr/>
          </a:p>
          <a:p>
            <a:pPr marL="457200" lvl="0" indent="-317500" algn="l" rtl="0">
              <a:spcBef>
                <a:spcPts val="0"/>
              </a:spcBef>
              <a:spcAft>
                <a:spcPts val="0"/>
              </a:spcAft>
              <a:buSzPts val="1400"/>
              <a:buChar char="●"/>
            </a:pPr>
            <a:r>
              <a:rPr lang="en"/>
              <a:t>Components of a Data Lake</a:t>
            </a:r>
            <a:endParaRPr/>
          </a:p>
          <a:p>
            <a:pPr marL="457200" lvl="0" indent="-317500" algn="l" rtl="0">
              <a:spcBef>
                <a:spcPts val="0"/>
              </a:spcBef>
              <a:spcAft>
                <a:spcPts val="0"/>
              </a:spcAft>
              <a:buSzPts val="1400"/>
              <a:buChar char="●"/>
            </a:pPr>
            <a:r>
              <a:rPr lang="en"/>
              <a:t>Data Lake vs Data Warehouse</a:t>
            </a:r>
            <a:endParaRPr/>
          </a:p>
          <a:p>
            <a:pPr marL="457200" lvl="0" indent="-317500" algn="l" rtl="0">
              <a:spcBef>
                <a:spcPts val="0"/>
              </a:spcBef>
              <a:spcAft>
                <a:spcPts val="0"/>
              </a:spcAft>
              <a:buSzPts val="1400"/>
              <a:buChar char="●"/>
            </a:pPr>
            <a:r>
              <a:rPr lang="en"/>
              <a:t>Business Value of Data Lake Solution</a:t>
            </a:r>
            <a:endParaRPr/>
          </a:p>
          <a:p>
            <a:pPr marL="457200" lvl="0" indent="-317500" algn="l" rtl="0">
              <a:spcBef>
                <a:spcPts val="0"/>
              </a:spcBef>
              <a:spcAft>
                <a:spcPts val="0"/>
              </a:spcAft>
              <a:buSzPts val="1400"/>
              <a:buChar char="●"/>
            </a:pPr>
            <a:r>
              <a:rPr lang="en"/>
              <a:t>Proposed Data Lake Architecture for Medical Data Processing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body" idx="1"/>
          </p:nvPr>
        </p:nvSpPr>
        <p:spPr>
          <a:xfrm>
            <a:off x="605400" y="1787750"/>
            <a:ext cx="7867200" cy="28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data lake is a central repository in which to store an organization’s data, regardless of its source or format at any scale. The data can be structured, semi structured (non-relational e.g. JSON) or unstructured.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 lakes use Schema on read model. With schema on read model, the data is loaded and verified during querying hence increasing the speed at which data is loaded into the data store.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 in data lakes is persisted as long as possible and is often built using Hadoop.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 lakes have a huge capacity as the storage is separate from the computing platform.</a:t>
            </a:r>
          </a:p>
          <a:p>
            <a:pPr marL="0" lvl="0" indent="0" algn="l" rtl="0">
              <a:spcBef>
                <a:spcPts val="0"/>
              </a:spcBef>
              <a:spcAft>
                <a:spcPts val="0"/>
              </a:spcAft>
              <a:buNone/>
            </a:pPr>
            <a:endParaRPr lang="en-US" dirty="0"/>
          </a:p>
        </p:txBody>
      </p:sp>
      <p:sp>
        <p:nvSpPr>
          <p:cNvPr id="71" name="Google Shape;71;p14"/>
          <p:cNvSpPr txBox="1">
            <a:spLocks noGrp="1"/>
          </p:cNvSpPr>
          <p:nvPr>
            <p:ph type="subTitle" idx="2"/>
          </p:nvPr>
        </p:nvSpPr>
        <p:spPr>
          <a:xfrm>
            <a:off x="605400" y="1180500"/>
            <a:ext cx="7933200" cy="47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Executive summary</a:t>
            </a:r>
            <a:endParaRPr dirty="0"/>
          </a:p>
        </p:txBody>
      </p:sp>
      <p:sp>
        <p:nvSpPr>
          <p:cNvPr id="72" name="Google Shape;72;p14"/>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Data Lake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15"/>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Components of Data Lake</a:t>
            </a:r>
            <a:endParaRPr/>
          </a:p>
        </p:txBody>
      </p:sp>
      <p:sp>
        <p:nvSpPr>
          <p:cNvPr id="7" name="Rectangle: Rounded Corners 6">
            <a:extLst>
              <a:ext uri="{FF2B5EF4-FFF2-40B4-BE49-F238E27FC236}">
                <a16:creationId xmlns:a16="http://schemas.microsoft.com/office/drawing/2014/main" id="{AF376780-2B3B-406C-B3C1-427A5666543B}"/>
              </a:ext>
            </a:extLst>
          </p:cNvPr>
          <p:cNvSpPr/>
          <p:nvPr/>
        </p:nvSpPr>
        <p:spPr>
          <a:xfrm>
            <a:off x="315885" y="1562982"/>
            <a:ext cx="1560714" cy="316566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Data from external and internal sources is ingested using various ETL tools such as Kafka, </a:t>
            </a:r>
            <a:r>
              <a:rPr lang="en-US" dirty="0" err="1"/>
              <a:t>NiFi</a:t>
            </a:r>
            <a:r>
              <a:rPr lang="en-US" dirty="0"/>
              <a:t> and Scoop</a:t>
            </a:r>
          </a:p>
        </p:txBody>
      </p:sp>
      <p:sp>
        <p:nvSpPr>
          <p:cNvPr id="8" name="Rectangle: Rounded Corners 7">
            <a:extLst>
              <a:ext uri="{FF2B5EF4-FFF2-40B4-BE49-F238E27FC236}">
                <a16:creationId xmlns:a16="http://schemas.microsoft.com/office/drawing/2014/main" id="{4775890D-F16B-4FE0-AEE8-1A20ACCD3DC4}"/>
              </a:ext>
            </a:extLst>
          </p:cNvPr>
          <p:cNvSpPr/>
          <p:nvPr/>
        </p:nvSpPr>
        <p:spPr>
          <a:xfrm>
            <a:off x="315886" y="990281"/>
            <a:ext cx="1560714" cy="5125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Ingestion</a:t>
            </a:r>
          </a:p>
        </p:txBody>
      </p:sp>
      <p:sp>
        <p:nvSpPr>
          <p:cNvPr id="9" name="Rectangle: Rounded Corners 8">
            <a:extLst>
              <a:ext uri="{FF2B5EF4-FFF2-40B4-BE49-F238E27FC236}">
                <a16:creationId xmlns:a16="http://schemas.microsoft.com/office/drawing/2014/main" id="{256AD334-98EF-4CBC-8AA6-13FE7B06B279}"/>
              </a:ext>
            </a:extLst>
          </p:cNvPr>
          <p:cNvSpPr/>
          <p:nvPr/>
        </p:nvSpPr>
        <p:spPr>
          <a:xfrm>
            <a:off x="2511155" y="1602738"/>
            <a:ext cx="1579308" cy="312591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This forms the storage layer for all data. Usually in the Hadoop distributed file system (HDFS)</a:t>
            </a:r>
          </a:p>
        </p:txBody>
      </p:sp>
      <p:sp>
        <p:nvSpPr>
          <p:cNvPr id="10" name="Rectangle: Rounded Corners 9">
            <a:extLst>
              <a:ext uri="{FF2B5EF4-FFF2-40B4-BE49-F238E27FC236}">
                <a16:creationId xmlns:a16="http://schemas.microsoft.com/office/drawing/2014/main" id="{BD4EA332-5BAB-498B-BAEE-2210E4572328}"/>
              </a:ext>
            </a:extLst>
          </p:cNvPr>
          <p:cNvSpPr/>
          <p:nvPr/>
        </p:nvSpPr>
        <p:spPr>
          <a:xfrm>
            <a:off x="4705334" y="1602738"/>
            <a:ext cx="1684833" cy="312591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Here data is cleaned, aggregated and transformed using appropriate tools such as Hive, Spark</a:t>
            </a:r>
          </a:p>
        </p:txBody>
      </p:sp>
      <p:sp>
        <p:nvSpPr>
          <p:cNvPr id="11" name="Rectangle: Rounded Corners 10">
            <a:extLst>
              <a:ext uri="{FF2B5EF4-FFF2-40B4-BE49-F238E27FC236}">
                <a16:creationId xmlns:a16="http://schemas.microsoft.com/office/drawing/2014/main" id="{CC4605F5-F128-4868-A442-142BE3102E63}"/>
              </a:ext>
            </a:extLst>
          </p:cNvPr>
          <p:cNvSpPr/>
          <p:nvPr/>
        </p:nvSpPr>
        <p:spPr>
          <a:xfrm>
            <a:off x="6933390" y="1602738"/>
            <a:ext cx="1684834" cy="312591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Processed data is stored here in readiness for consumption by analytical and reporting tools as well as web apps</a:t>
            </a:r>
          </a:p>
        </p:txBody>
      </p:sp>
      <p:sp>
        <p:nvSpPr>
          <p:cNvPr id="12" name="Rectangle: Rounded Corners 11">
            <a:extLst>
              <a:ext uri="{FF2B5EF4-FFF2-40B4-BE49-F238E27FC236}">
                <a16:creationId xmlns:a16="http://schemas.microsoft.com/office/drawing/2014/main" id="{6AACD8CA-79F1-4188-888C-DF966B509963}"/>
              </a:ext>
            </a:extLst>
          </p:cNvPr>
          <p:cNvSpPr/>
          <p:nvPr/>
        </p:nvSpPr>
        <p:spPr>
          <a:xfrm>
            <a:off x="2511654" y="990280"/>
            <a:ext cx="1578809" cy="5125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Storage</a:t>
            </a:r>
          </a:p>
        </p:txBody>
      </p:sp>
      <p:sp>
        <p:nvSpPr>
          <p:cNvPr id="13" name="Rectangle: Rounded Corners 12">
            <a:extLst>
              <a:ext uri="{FF2B5EF4-FFF2-40B4-BE49-F238E27FC236}">
                <a16:creationId xmlns:a16="http://schemas.microsoft.com/office/drawing/2014/main" id="{391D36C7-531E-418F-8944-343446D950EF}"/>
              </a:ext>
            </a:extLst>
          </p:cNvPr>
          <p:cNvSpPr/>
          <p:nvPr/>
        </p:nvSpPr>
        <p:spPr>
          <a:xfrm>
            <a:off x="4705334" y="990279"/>
            <a:ext cx="1684833" cy="5125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Processing</a:t>
            </a:r>
          </a:p>
        </p:txBody>
      </p:sp>
      <p:sp>
        <p:nvSpPr>
          <p:cNvPr id="14" name="Rectangle: Rounded Corners 13">
            <a:extLst>
              <a:ext uri="{FF2B5EF4-FFF2-40B4-BE49-F238E27FC236}">
                <a16:creationId xmlns:a16="http://schemas.microsoft.com/office/drawing/2014/main" id="{9B8E9986-0FB6-4EF4-94B6-EC57B2EF2A2D}"/>
              </a:ext>
            </a:extLst>
          </p:cNvPr>
          <p:cNvSpPr/>
          <p:nvPr/>
        </p:nvSpPr>
        <p:spPr>
          <a:xfrm>
            <a:off x="6933390" y="990278"/>
            <a:ext cx="1684833" cy="51254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Serving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body" idx="1"/>
          </p:nvPr>
        </p:nvSpPr>
        <p:spPr>
          <a:xfrm>
            <a:off x="255181" y="1020727"/>
            <a:ext cx="8697433" cy="3402418"/>
          </a:xfrm>
          <a:prstGeom prst="rect">
            <a:avLst/>
          </a:prstGeom>
        </p:spPr>
        <p:txBody>
          <a:bodyPr spcFirstLastPara="1" wrap="square" lIns="91425" tIns="91425" rIns="91425" bIns="91425" anchor="t" anchorCtr="0">
            <a:noAutofit/>
          </a:bodyPr>
          <a:lstStyle/>
          <a:p>
            <a:pPr marL="285750" indent="-285750" algn="just"/>
            <a:r>
              <a:rPr lang="en-US" dirty="0"/>
              <a:t>A data warehouse can solve only a limited number of questions as it is designed to collect only data that is controlled for quality and conforming to an enterprise data model. Data lakes on the other hand are fed information in its native form. Little or no processing is performed for adapting the structure to an enterprise schema and are more flexible by allowing the data to remain in its native format, hence a far greater stream of data is available for analysis.</a:t>
            </a:r>
          </a:p>
          <a:p>
            <a:pPr marL="285750" indent="-285750" algn="just"/>
            <a:r>
              <a:rPr lang="en-US" dirty="0"/>
              <a:t>Data modelling for an enterprise data warehouse can be more complex than data lakes since decisions have to be made upfront during requirement gathering before database design. </a:t>
            </a:r>
          </a:p>
          <a:p>
            <a:pPr marL="285750" indent="-285750" algn="just"/>
            <a:r>
              <a:rPr lang="en-US" dirty="0"/>
              <a:t>Enterprise data warehouse are not flexible or easy to scale as compared to data lakes.</a:t>
            </a:r>
          </a:p>
          <a:p>
            <a:pPr marL="285750" indent="-285750" algn="just"/>
            <a:r>
              <a:rPr lang="en-US" dirty="0"/>
              <a:t>It is difficult for business analysts, data scientists to ask ad hoc questions of the data stored within a data warehouse. They need to have thought about it in advance as you need to create the data structures and analytics for it. Unfortunately, the only analytics results are ones that the data has been designed to return. Data lake eliminates these issues. Both structured and unstructured data can be ingested easily, without any data modelling or standardization upfront. </a:t>
            </a:r>
          </a:p>
          <a:p>
            <a:pPr marL="285750" indent="-285750" algn="just"/>
            <a:r>
              <a:rPr lang="en-US" dirty="0"/>
              <a:t>In Data Lake, Analysts choose which tag and tag groups to assign. The same piece of data can be given multiple tags, and tags can be changed or added at any time.</a:t>
            </a:r>
          </a:p>
          <a:p>
            <a:pPr marL="0" lvl="0" indent="0" algn="just" rtl="0">
              <a:spcBef>
                <a:spcPts val="0"/>
              </a:spcBef>
              <a:spcAft>
                <a:spcPts val="0"/>
              </a:spcAft>
              <a:buNone/>
            </a:pPr>
            <a:endParaRPr dirty="0"/>
          </a:p>
          <a:p>
            <a:pPr marL="0" lvl="0" indent="0" algn="just" rtl="0">
              <a:spcBef>
                <a:spcPts val="0"/>
              </a:spcBef>
              <a:spcAft>
                <a:spcPts val="0"/>
              </a:spcAft>
              <a:buNone/>
            </a:pPr>
            <a:endParaRPr dirty="0"/>
          </a:p>
        </p:txBody>
      </p:sp>
      <p:sp>
        <p:nvSpPr>
          <p:cNvPr id="85" name="Google Shape;85;p16"/>
          <p:cNvSpPr txBox="1">
            <a:spLocks noGrp="1"/>
          </p:cNvSpPr>
          <p:nvPr>
            <p:ph type="title"/>
          </p:nvPr>
        </p:nvSpPr>
        <p:spPr>
          <a:xfrm>
            <a:off x="1048800" y="278870"/>
            <a:ext cx="704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Lake vs Data Warehouse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605400" y="1275250"/>
            <a:ext cx="3442200" cy="34542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dirty="0"/>
              <a:t>Schema on write</a:t>
            </a:r>
            <a:endParaRPr dirty="0"/>
          </a:p>
          <a:p>
            <a:pPr marL="457200" lvl="0" indent="-317500" algn="l" rtl="0">
              <a:lnSpc>
                <a:spcPct val="100000"/>
              </a:lnSpc>
              <a:spcBef>
                <a:spcPts val="0"/>
              </a:spcBef>
              <a:spcAft>
                <a:spcPts val="0"/>
              </a:spcAft>
              <a:buSzPts val="1400"/>
              <a:buChar char="●"/>
            </a:pPr>
            <a:r>
              <a:rPr lang="en-US" dirty="0"/>
              <a:t>Structured Data</a:t>
            </a:r>
            <a:endParaRPr dirty="0"/>
          </a:p>
          <a:p>
            <a:pPr marL="457200" lvl="0" indent="-317500" algn="l" rtl="0">
              <a:lnSpc>
                <a:spcPct val="100000"/>
              </a:lnSpc>
              <a:spcBef>
                <a:spcPts val="0"/>
              </a:spcBef>
              <a:spcAft>
                <a:spcPts val="0"/>
              </a:spcAft>
              <a:buSzPts val="1400"/>
              <a:buChar char="●"/>
            </a:pPr>
            <a:r>
              <a:rPr lang="en" dirty="0"/>
              <a:t>Limited scale</a:t>
            </a:r>
            <a:endParaRPr dirty="0"/>
          </a:p>
          <a:p>
            <a:pPr marL="457200" lvl="0" indent="-317500" algn="l" rtl="0">
              <a:lnSpc>
                <a:spcPct val="100000"/>
              </a:lnSpc>
              <a:spcBef>
                <a:spcPts val="0"/>
              </a:spcBef>
              <a:spcAft>
                <a:spcPts val="0"/>
              </a:spcAft>
              <a:buSzPts val="1400"/>
              <a:buChar char="●"/>
            </a:pPr>
            <a:endParaRPr dirty="0"/>
          </a:p>
          <a:p>
            <a:pPr marL="457200" lvl="0" indent="-317500" algn="l" rtl="0">
              <a:lnSpc>
                <a:spcPct val="100000"/>
              </a:lnSpc>
              <a:spcBef>
                <a:spcPts val="0"/>
              </a:spcBef>
              <a:spcAft>
                <a:spcPts val="0"/>
              </a:spcAft>
              <a:buSzPts val="1400"/>
              <a:buChar char="●"/>
            </a:pPr>
            <a:r>
              <a:rPr lang="en" dirty="0"/>
              <a:t>Tightly coupled Storage &amp; Compute</a:t>
            </a:r>
            <a:endParaRPr dirty="0"/>
          </a:p>
        </p:txBody>
      </p:sp>
      <p:sp>
        <p:nvSpPr>
          <p:cNvPr id="91" name="Google Shape;91;p17"/>
          <p:cNvSpPr txBox="1">
            <a:spLocks noGrp="1"/>
          </p:cNvSpPr>
          <p:nvPr>
            <p:ph type="body" idx="2"/>
          </p:nvPr>
        </p:nvSpPr>
        <p:spPr>
          <a:xfrm>
            <a:off x="5030250" y="1199050"/>
            <a:ext cx="3442200" cy="33297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US" dirty="0"/>
              <a:t>Schema on read</a:t>
            </a:r>
            <a:endParaRPr dirty="0"/>
          </a:p>
          <a:p>
            <a:pPr marL="457200" lvl="0" indent="-317500" algn="l" rtl="0">
              <a:lnSpc>
                <a:spcPct val="100000"/>
              </a:lnSpc>
              <a:spcBef>
                <a:spcPts val="0"/>
              </a:spcBef>
              <a:spcAft>
                <a:spcPts val="0"/>
              </a:spcAft>
              <a:buSzPts val="1400"/>
              <a:buChar char="●"/>
            </a:pPr>
            <a:r>
              <a:rPr lang="en-US" dirty="0"/>
              <a:t>Structured, semi-structured unstructured data</a:t>
            </a:r>
            <a:endParaRPr dirty="0"/>
          </a:p>
          <a:p>
            <a:pPr marL="457200" lvl="0" indent="-317500" algn="l" rtl="0">
              <a:lnSpc>
                <a:spcPct val="100000"/>
              </a:lnSpc>
              <a:spcBef>
                <a:spcPts val="0"/>
              </a:spcBef>
              <a:spcAft>
                <a:spcPts val="0"/>
              </a:spcAft>
              <a:buSzPts val="1400"/>
              <a:buChar char="●"/>
            </a:pPr>
            <a:r>
              <a:rPr lang="en-US" dirty="0"/>
              <a:t>Unlimited scale</a:t>
            </a:r>
            <a:endParaRPr dirty="0"/>
          </a:p>
          <a:p>
            <a:pPr marL="457200" lvl="0" indent="-317500" algn="l" rtl="0">
              <a:lnSpc>
                <a:spcPct val="100000"/>
              </a:lnSpc>
              <a:spcBef>
                <a:spcPts val="0"/>
              </a:spcBef>
              <a:spcAft>
                <a:spcPts val="0"/>
              </a:spcAft>
              <a:buSzPts val="1400"/>
              <a:buChar char="●"/>
            </a:pPr>
            <a:r>
              <a:rPr lang="en-US" dirty="0"/>
              <a:t>Separate Storage &amp; Compute</a:t>
            </a:r>
          </a:p>
          <a:p>
            <a:pPr marL="139700" lvl="0" indent="0" algn="l" rtl="0">
              <a:lnSpc>
                <a:spcPct val="100000"/>
              </a:lnSpc>
              <a:spcBef>
                <a:spcPts val="0"/>
              </a:spcBef>
              <a:spcAft>
                <a:spcPts val="0"/>
              </a:spcAft>
              <a:buSzPts val="1400"/>
              <a:buNone/>
            </a:pPr>
            <a:endParaRPr dirty="0"/>
          </a:p>
        </p:txBody>
      </p:sp>
      <p:sp>
        <p:nvSpPr>
          <p:cNvPr id="92" name="Google Shape;92;p17"/>
          <p:cNvSpPr txBox="1">
            <a:spLocks noGrp="1"/>
          </p:cNvSpPr>
          <p:nvPr>
            <p:ph type="title"/>
          </p:nvPr>
        </p:nvSpPr>
        <p:spPr>
          <a:xfrm>
            <a:off x="529200" y="626350"/>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Warehouse</a:t>
            </a:r>
            <a:endParaRPr b="0" dirty="0"/>
          </a:p>
          <a:p>
            <a:pPr marL="0" lvl="0" indent="0" algn="l" rtl="0">
              <a:spcBef>
                <a:spcPts val="0"/>
              </a:spcBef>
              <a:spcAft>
                <a:spcPts val="0"/>
              </a:spcAft>
              <a:buNone/>
            </a:pPr>
            <a:endParaRPr dirty="0"/>
          </a:p>
        </p:txBody>
      </p:sp>
      <p:sp>
        <p:nvSpPr>
          <p:cNvPr id="93" name="Google Shape;93;p17"/>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 1 2/2020</a:t>
            </a:r>
            <a:endParaRPr sz="800">
              <a:solidFill>
                <a:srgbClr val="999999"/>
              </a:solidFill>
              <a:latin typeface="Open Sans"/>
              <a:ea typeface="Open Sans"/>
              <a:cs typeface="Open Sans"/>
              <a:sym typeface="Open Sans"/>
            </a:endParaRPr>
          </a:p>
        </p:txBody>
      </p:sp>
      <p:sp>
        <p:nvSpPr>
          <p:cNvPr id="94" name="Google Shape;94;p17"/>
          <p:cNvSpPr txBox="1">
            <a:spLocks noGrp="1"/>
          </p:cNvSpPr>
          <p:nvPr>
            <p:ph type="title"/>
          </p:nvPr>
        </p:nvSpPr>
        <p:spPr>
          <a:xfrm>
            <a:off x="4954050" y="594225"/>
            <a:ext cx="3518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Lake</a:t>
            </a:r>
            <a:endParaRPr b="0"/>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body" idx="1"/>
          </p:nvPr>
        </p:nvSpPr>
        <p:spPr>
          <a:xfrm>
            <a:off x="509707" y="1213557"/>
            <a:ext cx="7867200" cy="2805549"/>
          </a:xfrm>
          <a:prstGeom prst="rect">
            <a:avLst/>
          </a:prstGeom>
        </p:spPr>
        <p:txBody>
          <a:bodyPr spcFirstLastPara="1" wrap="square" lIns="91425" tIns="91425" rIns="91425" bIns="91425" anchor="t" anchorCtr="0">
            <a:noAutofit/>
          </a:bodyPr>
          <a:lstStyle/>
          <a:p>
            <a:pPr marL="342900" indent="-342900" algn="just">
              <a:buFont typeface="+mj-lt"/>
              <a:buAutoNum type="arabicPeriod"/>
            </a:pPr>
            <a:r>
              <a:rPr lang="en-US" dirty="0"/>
              <a:t>Data Lake has huge capacity as the storage layer is separate from processing layer making scaling easy. This will cater for the growing storage requirements of the Medical Data Processing Company. </a:t>
            </a:r>
          </a:p>
          <a:p>
            <a:pPr marL="342900" indent="-342900" algn="just">
              <a:buFont typeface="+mj-lt"/>
              <a:buAutoNum type="arabicPeriod"/>
            </a:pPr>
            <a:endParaRPr lang="en-US" dirty="0"/>
          </a:p>
          <a:p>
            <a:pPr marL="342900" indent="-342900" algn="just">
              <a:buFont typeface="+mj-lt"/>
              <a:buAutoNum type="arabicPeriod"/>
            </a:pPr>
            <a:r>
              <a:rPr lang="en-US" dirty="0"/>
              <a:t>Data Lake stores data centrally in one location eliminating silos. The Data Lake will form a single source of truth for all analytical requirements of the Medical Data Processing Company. </a:t>
            </a:r>
          </a:p>
          <a:p>
            <a:pPr marL="342900" indent="-342900" algn="just">
              <a:buFont typeface="+mj-lt"/>
              <a:buAutoNum type="arabicPeriod"/>
            </a:pPr>
            <a:r>
              <a:rPr lang="en-US" dirty="0"/>
              <a:t>Data Lake is built on distributed fault tolerant system that ensures reliability and accessibility. Cases of system downtime will be a thing of the past.</a:t>
            </a:r>
          </a:p>
          <a:p>
            <a:pPr marL="342900" indent="-342900" algn="just">
              <a:buFont typeface="+mj-lt"/>
              <a:buAutoNum type="arabicPeriod"/>
            </a:pPr>
            <a:r>
              <a:rPr lang="en-US" dirty="0"/>
              <a:t>Data Lake provides option for integrating machine learning frameworks like </a:t>
            </a:r>
            <a:r>
              <a:rPr lang="en-US" dirty="0" err="1"/>
              <a:t>SparkMlib</a:t>
            </a:r>
            <a:r>
              <a:rPr lang="en-US" dirty="0"/>
              <a:t> that will help Data Scientist develop predictive models that will provide insightful information.</a:t>
            </a:r>
          </a:p>
          <a:p>
            <a:pPr marL="0" indent="0" algn="just">
              <a:buNone/>
            </a:pPr>
            <a:endParaRPr lang="en-US" dirty="0"/>
          </a:p>
          <a:p>
            <a:pPr marL="342900" indent="-342900" algn="just">
              <a:buFont typeface="+mj-lt"/>
              <a:buAutoNum type="arabicPeriod"/>
            </a:pPr>
            <a:endParaRPr lang="en-US" dirty="0"/>
          </a:p>
          <a:p>
            <a:pPr marL="0" indent="0" algn="just">
              <a:buNone/>
            </a:pPr>
            <a:endParaRPr lang="en-US" dirty="0"/>
          </a:p>
        </p:txBody>
      </p:sp>
      <p:sp>
        <p:nvSpPr>
          <p:cNvPr id="101" name="Google Shape;101;p18"/>
          <p:cNvSpPr txBox="1">
            <a:spLocks noGrp="1"/>
          </p:cNvSpPr>
          <p:nvPr>
            <p:ph type="title"/>
          </p:nvPr>
        </p:nvSpPr>
        <p:spPr>
          <a:xfrm>
            <a:off x="605400" y="473950"/>
            <a:ext cx="79332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Value of Data Lake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AD6AC4CE-2282-4734-938E-BF4CB81D19FE}"/>
              </a:ext>
            </a:extLst>
          </p:cNvPr>
          <p:cNvPicPr>
            <a:picLocks noChangeAspect="1"/>
          </p:cNvPicPr>
          <p:nvPr/>
        </p:nvPicPr>
        <p:blipFill>
          <a:blip r:embed="rId3"/>
          <a:stretch>
            <a:fillRect/>
          </a:stretch>
        </p:blipFill>
        <p:spPr>
          <a:xfrm>
            <a:off x="247046" y="190167"/>
            <a:ext cx="8649907" cy="47631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9957" t="35735" r="10513" b="35787"/>
          <a:stretch/>
        </p:blipFill>
        <p:spPr>
          <a:xfrm>
            <a:off x="2963449" y="497350"/>
            <a:ext cx="3217100" cy="863899"/>
          </a:xfrm>
          <a:prstGeom prst="rect">
            <a:avLst/>
          </a:prstGeom>
          <a:noFill/>
          <a:ln>
            <a:noFill/>
          </a:ln>
        </p:spPr>
      </p:pic>
      <p:sp>
        <p:nvSpPr>
          <p:cNvPr id="114" name="Google Shape;114;p20"/>
          <p:cNvSpPr txBox="1">
            <a:spLocks noGrp="1"/>
          </p:cNvSpPr>
          <p:nvPr>
            <p:ph type="title"/>
          </p:nvPr>
        </p:nvSpPr>
        <p:spPr>
          <a:xfrm>
            <a:off x="2086350" y="2198475"/>
            <a:ext cx="4886700" cy="572700"/>
          </a:xfrm>
          <a:prstGeom prst="rect">
            <a:avLst/>
          </a:prstGeom>
        </p:spPr>
        <p:txBody>
          <a:bodyPr spcFirstLastPara="1" wrap="square" lIns="91425" tIns="91425" rIns="91425" bIns="91425" anchor="ctr" anchorCtr="0">
            <a:noAutofit/>
          </a:bodyPr>
          <a:lstStyle/>
          <a:p>
            <a:pPr marL="0" lvl="0" indent="0" algn="ctr" rtl="0">
              <a:lnSpc>
                <a:spcPct val="200000"/>
              </a:lnSpc>
              <a:spcBef>
                <a:spcPts val="0"/>
              </a:spcBef>
              <a:spcAft>
                <a:spcPts val="0"/>
              </a:spcAft>
              <a:buNone/>
            </a:pPr>
            <a:r>
              <a:rPr lang="en" sz="2200"/>
              <a:t>THANK YOU</a:t>
            </a:r>
            <a:endParaRPr sz="2200" b="0"/>
          </a:p>
        </p:txBody>
      </p:sp>
      <p:sp>
        <p:nvSpPr>
          <p:cNvPr id="115" name="Google Shape;115;p20"/>
          <p:cNvSpPr txBox="1"/>
          <p:nvPr/>
        </p:nvSpPr>
        <p:spPr>
          <a:xfrm>
            <a:off x="7705200" y="4829825"/>
            <a:ext cx="1564800" cy="1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rgbClr val="999999"/>
                </a:solidFill>
                <a:latin typeface="Open Sans"/>
                <a:ea typeface="Open Sans"/>
                <a:cs typeface="Open Sans"/>
                <a:sym typeface="Open Sans"/>
              </a:rPr>
              <a:t>Udacity IPS Version 1.0</a:t>
            </a:r>
            <a:endParaRPr sz="800">
              <a:solidFill>
                <a:srgbClr val="999999"/>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1026</TotalTime>
  <Words>674</Words>
  <Application>Microsoft Office PowerPoint</Application>
  <PresentationFormat>On-screen Show (16:9)</PresentationFormat>
  <Paragraphs>56</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Open Sans</vt:lpstr>
      <vt:lpstr>Arial</vt:lpstr>
      <vt:lpstr>Simple Light</vt:lpstr>
      <vt:lpstr>Data Lake Value Proposition</vt:lpstr>
      <vt:lpstr>Agenda</vt:lpstr>
      <vt:lpstr>What is a Data Lake</vt:lpstr>
      <vt:lpstr>Components of Data Lake</vt:lpstr>
      <vt:lpstr>Data Lake vs Data Warehouse</vt:lpstr>
      <vt:lpstr>Data Warehouse </vt:lpstr>
      <vt:lpstr>Business Value of Data Lake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 Value Proposition</dc:title>
  <cp:lastModifiedBy>John Mekubo</cp:lastModifiedBy>
  <cp:revision>9</cp:revision>
  <dcterms:modified xsi:type="dcterms:W3CDTF">2021-11-13T10:49:47Z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2f8cb60-4f9e-4a3d-95c5-4c21ff0bd759_Enabled">
    <vt:lpwstr>true</vt:lpwstr>
  </property>
  <property fmtid="{D5CDD505-2E9C-101B-9397-08002B2CF9AE}" pid="3" name="MSIP_Label_52f8cb60-4f9e-4a3d-95c5-4c21ff0bd759_SetDate">
    <vt:lpwstr>2021-11-12T17:29:57Z</vt:lpwstr>
  </property>
  <property fmtid="{D5CDD505-2E9C-101B-9397-08002B2CF9AE}" pid="4" name="MSIP_Label_52f8cb60-4f9e-4a3d-95c5-4c21ff0bd759_Method">
    <vt:lpwstr>Privileged</vt:lpwstr>
  </property>
  <property fmtid="{D5CDD505-2E9C-101B-9397-08002B2CF9AE}" pid="5" name="MSIP_Label_52f8cb60-4f9e-4a3d-95c5-4c21ff0bd759_Name">
    <vt:lpwstr>52f8cb60-4f9e-4a3d-95c5-4c21ff0bd759</vt:lpwstr>
  </property>
  <property fmtid="{D5CDD505-2E9C-101B-9397-08002B2CF9AE}" pid="6" name="MSIP_Label_52f8cb60-4f9e-4a3d-95c5-4c21ff0bd759_SiteId">
    <vt:lpwstr>19a4db07-607d-475f-a518-0e3b699ac7d0</vt:lpwstr>
  </property>
  <property fmtid="{D5CDD505-2E9C-101B-9397-08002B2CF9AE}" pid="7" name="MSIP_Label_52f8cb60-4f9e-4a3d-95c5-4c21ff0bd759_ActionId">
    <vt:lpwstr>475cbd8d-0f31-40fb-bbcb-e1c54ad791d8</vt:lpwstr>
  </property>
  <property fmtid="{D5CDD505-2E9C-101B-9397-08002B2CF9AE}" pid="8" name="MSIP_Label_52f8cb60-4f9e-4a3d-95c5-4c21ff0bd759_ContentBits">
    <vt:lpwstr>0</vt:lpwstr>
  </property>
</Properties>
</file>