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6.jpg" ContentType="image/jpg"/>
  <Override PartName="/ppt/media/image8.jpg" ContentType="image/jpg"/>
  <Override PartName="/ppt/media/image9.jpg" ContentType="image/jpg"/>
  <Override PartName="/ppt/media/image10.jpg" ContentType="image/jpg"/>
  <Override PartName="/ppt/media/image11.jpg" ContentType="image/jpg"/>
  <Override PartName="/ppt/media/image12.jpg" ContentType="image/jpg"/>
  <Override PartName="/ppt/media/image13.jpg" ContentType="image/jpg"/>
  <Override PartName="/ppt/media/image14.jpg" ContentType="image/jpg"/>
  <Override PartName="/ppt/media/image15.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6"/>
  </p:notesMasterIdLst>
  <p:sldIdLst>
    <p:sldId id="256" r:id="rId5"/>
    <p:sldId id="277" r:id="rId6"/>
    <p:sldId id="281" r:id="rId7"/>
    <p:sldId id="278" r:id="rId8"/>
    <p:sldId id="279" r:id="rId9"/>
    <p:sldId id="280" r:id="rId10"/>
    <p:sldId id="282" r:id="rId11"/>
    <p:sldId id="283" r:id="rId12"/>
    <p:sldId id="284" r:id="rId13"/>
    <p:sldId id="286" r:id="rId14"/>
    <p:sldId id="285" r:id="rId15"/>
    <p:sldId id="291" r:id="rId16"/>
    <p:sldId id="290" r:id="rId17"/>
    <p:sldId id="289" r:id="rId18"/>
    <p:sldId id="288" r:id="rId19"/>
    <p:sldId id="287" r:id="rId20"/>
    <p:sldId id="292" r:id="rId21"/>
    <p:sldId id="294" r:id="rId22"/>
    <p:sldId id="293" r:id="rId23"/>
    <p:sldId id="296" r:id="rId24"/>
    <p:sldId id="29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7" d="100"/>
          <a:sy n="77" d="100"/>
        </p:scale>
        <p:origin x="912" y="9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4/2/2025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4/2/2025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4/2/2025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4/2/2025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hezekia.asaava@student.moringaschool.com" TargetMode="External"/><Relationship Id="rId2" Type="http://schemas.openxmlformats.org/officeDocument/2006/relationships/hyperlink" Target="mailto:mercy.juma@student.moringaschool.com" TargetMode="External"/><Relationship Id="rId1" Type="http://schemas.openxmlformats.org/officeDocument/2006/relationships/slideLayout" Target="../slideLayouts/slideLayout2.xml"/><Relationship Id="rId4" Type="http://schemas.openxmlformats.org/officeDocument/2006/relationships/hyperlink" Target="mailto:mitchelle.wayua@student.moringaschool.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GROUP 3 CAPSTONE PROJECT</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DSF-PT08 PHASE V</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276A-1ADF-055D-C321-E079DA16FBAE}"/>
              </a:ext>
            </a:extLst>
          </p:cNvPr>
          <p:cNvSpPr>
            <a:spLocks noGrp="1"/>
          </p:cNvSpPr>
          <p:nvPr>
            <p:ph type="title"/>
          </p:nvPr>
        </p:nvSpPr>
        <p:spPr>
          <a:xfrm>
            <a:off x="1059848" y="0"/>
            <a:ext cx="9720072" cy="1499616"/>
          </a:xfrm>
        </p:spPr>
        <p:txBody>
          <a:bodyPr/>
          <a:lstStyle/>
          <a:p>
            <a:r>
              <a:rPr lang="en-US" u="sng" dirty="0">
                <a:solidFill>
                  <a:schemeClr val="accent4"/>
                </a:solidFill>
              </a:rPr>
              <a:t>ACCIDENT FREQUENCY BY WEATHER</a:t>
            </a:r>
          </a:p>
        </p:txBody>
      </p:sp>
      <p:pic>
        <p:nvPicPr>
          <p:cNvPr id="4" name="object 3">
            <a:extLst>
              <a:ext uri="{FF2B5EF4-FFF2-40B4-BE49-F238E27FC236}">
                <a16:creationId xmlns:a16="http://schemas.microsoft.com/office/drawing/2014/main" id="{030850DC-DEF0-176B-9CED-75B6DF33A0C8}"/>
              </a:ext>
            </a:extLst>
          </p:cNvPr>
          <p:cNvPicPr>
            <a:picLocks noGrp="1"/>
          </p:cNvPicPr>
          <p:nvPr>
            <p:ph idx="1"/>
          </p:nvPr>
        </p:nvPicPr>
        <p:blipFill>
          <a:blip r:embed="rId2" cstate="print"/>
          <a:stretch>
            <a:fillRect/>
          </a:stretch>
        </p:blipFill>
        <p:spPr>
          <a:xfrm>
            <a:off x="1491594" y="1320626"/>
            <a:ext cx="7324415" cy="3678757"/>
          </a:xfrm>
          <a:prstGeom prst="rect">
            <a:avLst/>
          </a:prstGeom>
        </p:spPr>
      </p:pic>
      <p:sp>
        <p:nvSpPr>
          <p:cNvPr id="5" name="TextBox 4">
            <a:extLst>
              <a:ext uri="{FF2B5EF4-FFF2-40B4-BE49-F238E27FC236}">
                <a16:creationId xmlns:a16="http://schemas.microsoft.com/office/drawing/2014/main" id="{1853D713-832B-6F63-6BAF-4D4950042A3E}"/>
              </a:ext>
            </a:extLst>
          </p:cNvPr>
          <p:cNvSpPr txBox="1"/>
          <p:nvPr/>
        </p:nvSpPr>
        <p:spPr>
          <a:xfrm>
            <a:off x="1059848" y="5178287"/>
            <a:ext cx="9167518" cy="923330"/>
          </a:xfrm>
          <a:prstGeom prst="rect">
            <a:avLst/>
          </a:prstGeom>
          <a:noFill/>
        </p:spPr>
        <p:txBody>
          <a:bodyPr wrap="square" rtlCol="0">
            <a:spAutoFit/>
          </a:bodyPr>
          <a:lstStyle/>
          <a:p>
            <a:pPr marL="285750" indent="-285750">
              <a:buFont typeface="Wingdings" panose="05000000000000000000" pitchFamily="2" charset="2"/>
              <a:buChar char="q"/>
            </a:pPr>
            <a:r>
              <a:rPr lang="en-US" i="1" dirty="0"/>
              <a:t>Most accidents occurred under clear weather.</a:t>
            </a:r>
          </a:p>
          <a:p>
            <a:pPr marL="285750" indent="-285750">
              <a:buFont typeface="Wingdings" panose="05000000000000000000" pitchFamily="2" charset="2"/>
              <a:buChar char="q"/>
            </a:pPr>
            <a:r>
              <a:rPr lang="en-US" i="1" dirty="0"/>
              <a:t>Takeout- Collisions often occur in clear weather hence weather conditions are not the only factors contributing to accidents</a:t>
            </a:r>
            <a:r>
              <a:rPr lang="en-US" dirty="0"/>
              <a:t>.</a:t>
            </a:r>
          </a:p>
        </p:txBody>
      </p:sp>
    </p:spTree>
    <p:extLst>
      <p:ext uri="{BB962C8B-B14F-4D97-AF65-F5344CB8AC3E}">
        <p14:creationId xmlns:p14="http://schemas.microsoft.com/office/powerpoint/2010/main" val="1964477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0E1D-4504-56B0-8AB9-2A251EE318C1}"/>
              </a:ext>
            </a:extLst>
          </p:cNvPr>
          <p:cNvSpPr>
            <a:spLocks noGrp="1"/>
          </p:cNvSpPr>
          <p:nvPr>
            <p:ph type="title"/>
          </p:nvPr>
        </p:nvSpPr>
        <p:spPr>
          <a:xfrm>
            <a:off x="1024129" y="88529"/>
            <a:ext cx="9720072" cy="1499616"/>
          </a:xfrm>
        </p:spPr>
        <p:txBody>
          <a:bodyPr/>
          <a:lstStyle/>
          <a:p>
            <a:r>
              <a:rPr lang="en-US" u="sng" dirty="0">
                <a:solidFill>
                  <a:schemeClr val="accent4"/>
                </a:solidFill>
              </a:rPr>
              <a:t>ACCIDENT FREQUENCY BY DAY OF THE WEEK</a:t>
            </a:r>
          </a:p>
        </p:txBody>
      </p:sp>
      <p:pic>
        <p:nvPicPr>
          <p:cNvPr id="4" name="object 4">
            <a:extLst>
              <a:ext uri="{FF2B5EF4-FFF2-40B4-BE49-F238E27FC236}">
                <a16:creationId xmlns:a16="http://schemas.microsoft.com/office/drawing/2014/main" id="{82EE7C3B-4B7D-08AF-076B-7CDF2BD03835}"/>
              </a:ext>
            </a:extLst>
          </p:cNvPr>
          <p:cNvPicPr>
            <a:picLocks noGrp="1"/>
          </p:cNvPicPr>
          <p:nvPr>
            <p:ph idx="1"/>
          </p:nvPr>
        </p:nvPicPr>
        <p:blipFill>
          <a:blip r:embed="rId2" cstate="print"/>
          <a:stretch>
            <a:fillRect/>
          </a:stretch>
        </p:blipFill>
        <p:spPr>
          <a:xfrm>
            <a:off x="1219199" y="1359545"/>
            <a:ext cx="7885044" cy="3729289"/>
          </a:xfrm>
          <a:prstGeom prst="rect">
            <a:avLst/>
          </a:prstGeom>
        </p:spPr>
      </p:pic>
      <p:sp>
        <p:nvSpPr>
          <p:cNvPr id="5" name="TextBox 4">
            <a:extLst>
              <a:ext uri="{FF2B5EF4-FFF2-40B4-BE49-F238E27FC236}">
                <a16:creationId xmlns:a16="http://schemas.microsoft.com/office/drawing/2014/main" id="{726E6367-B4B5-9CE8-CD95-FC5364CAEBDF}"/>
              </a:ext>
            </a:extLst>
          </p:cNvPr>
          <p:cNvSpPr txBox="1"/>
          <p:nvPr/>
        </p:nvSpPr>
        <p:spPr>
          <a:xfrm>
            <a:off x="1219199" y="5208104"/>
            <a:ext cx="8984576" cy="923330"/>
          </a:xfrm>
          <a:prstGeom prst="rect">
            <a:avLst/>
          </a:prstGeom>
          <a:noFill/>
        </p:spPr>
        <p:txBody>
          <a:bodyPr wrap="square" rtlCol="0">
            <a:spAutoFit/>
          </a:bodyPr>
          <a:lstStyle/>
          <a:p>
            <a:pPr marL="285750" indent="-285750">
              <a:buFont typeface="Wingdings" panose="05000000000000000000" pitchFamily="2" charset="2"/>
              <a:buChar char="q"/>
            </a:pPr>
            <a:r>
              <a:rPr lang="en-US" i="1" dirty="0"/>
              <a:t>Most accident occur on Fridays , followed by Tuesday , Wednesday and Thursday.</a:t>
            </a:r>
          </a:p>
          <a:p>
            <a:pPr marL="285750" indent="-285750">
              <a:buFont typeface="Wingdings" panose="05000000000000000000" pitchFamily="2" charset="2"/>
              <a:buChar char="q"/>
            </a:pPr>
            <a:r>
              <a:rPr lang="en-US" i="1" dirty="0"/>
              <a:t>Takeout-The pattern of traffic accidents suggests that Fridays are particularly hazardous, with the highest number of incidents, likely due to increased activity and travel before the weekend.</a:t>
            </a:r>
          </a:p>
        </p:txBody>
      </p:sp>
    </p:spTree>
    <p:extLst>
      <p:ext uri="{BB962C8B-B14F-4D97-AF65-F5344CB8AC3E}">
        <p14:creationId xmlns:p14="http://schemas.microsoft.com/office/powerpoint/2010/main" val="2614925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3F7CE-E987-C5CE-67E5-6450C27561A3}"/>
              </a:ext>
            </a:extLst>
          </p:cNvPr>
          <p:cNvSpPr>
            <a:spLocks noGrp="1"/>
          </p:cNvSpPr>
          <p:nvPr>
            <p:ph type="title"/>
          </p:nvPr>
        </p:nvSpPr>
        <p:spPr/>
        <p:txBody>
          <a:bodyPr/>
          <a:lstStyle/>
          <a:p>
            <a:r>
              <a:rPr lang="en-US" u="sng" dirty="0">
                <a:solidFill>
                  <a:schemeClr val="accent4"/>
                </a:solidFill>
              </a:rPr>
              <a:t>ACCIDENT FREQUENCY BY TYPE OF COLLISION</a:t>
            </a:r>
          </a:p>
        </p:txBody>
      </p:sp>
      <p:pic>
        <p:nvPicPr>
          <p:cNvPr id="4" name="object 4">
            <a:extLst>
              <a:ext uri="{FF2B5EF4-FFF2-40B4-BE49-F238E27FC236}">
                <a16:creationId xmlns:a16="http://schemas.microsoft.com/office/drawing/2014/main" id="{51B76D80-A078-61A2-9565-D2DEB9513F51}"/>
              </a:ext>
            </a:extLst>
          </p:cNvPr>
          <p:cNvPicPr>
            <a:picLocks noGrp="1"/>
          </p:cNvPicPr>
          <p:nvPr>
            <p:ph idx="1"/>
          </p:nvPr>
        </p:nvPicPr>
        <p:blipFill>
          <a:blip r:embed="rId2" cstate="print"/>
          <a:stretch>
            <a:fillRect/>
          </a:stretch>
        </p:blipFill>
        <p:spPr>
          <a:xfrm>
            <a:off x="2011742" y="1738312"/>
            <a:ext cx="7688849" cy="3648697"/>
          </a:xfrm>
          <a:prstGeom prst="rect">
            <a:avLst/>
          </a:prstGeom>
        </p:spPr>
      </p:pic>
      <p:sp>
        <p:nvSpPr>
          <p:cNvPr id="5" name="TextBox 4">
            <a:extLst>
              <a:ext uri="{FF2B5EF4-FFF2-40B4-BE49-F238E27FC236}">
                <a16:creationId xmlns:a16="http://schemas.microsoft.com/office/drawing/2014/main" id="{D0A982D5-48BE-B6BB-027D-4C1BD61A4FD4}"/>
              </a:ext>
            </a:extLst>
          </p:cNvPr>
          <p:cNvSpPr txBox="1"/>
          <p:nvPr/>
        </p:nvSpPr>
        <p:spPr>
          <a:xfrm>
            <a:off x="596348" y="5377070"/>
            <a:ext cx="9953107" cy="1200329"/>
          </a:xfrm>
          <a:prstGeom prst="rect">
            <a:avLst/>
          </a:prstGeom>
          <a:noFill/>
        </p:spPr>
        <p:txBody>
          <a:bodyPr wrap="square" rtlCol="0">
            <a:spAutoFit/>
          </a:bodyPr>
          <a:lstStyle/>
          <a:p>
            <a:pPr marL="285750" indent="-285750">
              <a:buFont typeface="Wingdings" panose="05000000000000000000" pitchFamily="2" charset="2"/>
              <a:buChar char="q"/>
            </a:pPr>
            <a:r>
              <a:rPr lang="en-US" i="1" dirty="0"/>
              <a:t>Broadside ,vehicle/pedestrian and rearend have the most frequent occurrences while overturned has the least occurrences.</a:t>
            </a:r>
          </a:p>
          <a:p>
            <a:pPr marL="285750" indent="-285750">
              <a:buFont typeface="Wingdings" panose="05000000000000000000" pitchFamily="2" charset="2"/>
              <a:buChar char="q"/>
            </a:pPr>
            <a:r>
              <a:rPr lang="en-US" i="1" dirty="0"/>
              <a:t>Takeout-Broadside collisions, often occurring at intersections, highlight the importance of improving traffic signal management and promoting driver awareness to mitigate intersection-related risks.</a:t>
            </a:r>
          </a:p>
        </p:txBody>
      </p:sp>
    </p:spTree>
    <p:extLst>
      <p:ext uri="{BB962C8B-B14F-4D97-AF65-F5344CB8AC3E}">
        <p14:creationId xmlns:p14="http://schemas.microsoft.com/office/powerpoint/2010/main" val="694841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5096-05A6-C0E5-4C8E-B3EAB6413A19}"/>
              </a:ext>
            </a:extLst>
          </p:cNvPr>
          <p:cNvSpPr>
            <a:spLocks noGrp="1"/>
          </p:cNvSpPr>
          <p:nvPr>
            <p:ph type="title"/>
          </p:nvPr>
        </p:nvSpPr>
        <p:spPr>
          <a:xfrm>
            <a:off x="1083763" y="108138"/>
            <a:ext cx="9720072" cy="1499616"/>
          </a:xfrm>
        </p:spPr>
        <p:txBody>
          <a:bodyPr/>
          <a:lstStyle/>
          <a:p>
            <a:r>
              <a:rPr lang="en-US" u="sng" dirty="0">
                <a:solidFill>
                  <a:schemeClr val="accent4"/>
                </a:solidFill>
              </a:rPr>
              <a:t>ACCIDENT FREQUENCY BY ROAD SURFACE</a:t>
            </a:r>
          </a:p>
        </p:txBody>
      </p:sp>
      <p:pic>
        <p:nvPicPr>
          <p:cNvPr id="4" name="object 3">
            <a:extLst>
              <a:ext uri="{FF2B5EF4-FFF2-40B4-BE49-F238E27FC236}">
                <a16:creationId xmlns:a16="http://schemas.microsoft.com/office/drawing/2014/main" id="{0F95E267-86F2-9B3F-8E24-DE3EA5B0D84A}"/>
              </a:ext>
            </a:extLst>
          </p:cNvPr>
          <p:cNvPicPr>
            <a:picLocks noGrp="1"/>
          </p:cNvPicPr>
          <p:nvPr>
            <p:ph idx="1"/>
          </p:nvPr>
        </p:nvPicPr>
        <p:blipFill>
          <a:blip r:embed="rId2" cstate="print"/>
          <a:stretch>
            <a:fillRect/>
          </a:stretch>
        </p:blipFill>
        <p:spPr>
          <a:xfrm>
            <a:off x="1798741" y="1449869"/>
            <a:ext cx="8219902" cy="3569391"/>
          </a:xfrm>
          <a:prstGeom prst="rect">
            <a:avLst/>
          </a:prstGeom>
        </p:spPr>
      </p:pic>
      <p:sp>
        <p:nvSpPr>
          <p:cNvPr id="5" name="TextBox 4">
            <a:extLst>
              <a:ext uri="{FF2B5EF4-FFF2-40B4-BE49-F238E27FC236}">
                <a16:creationId xmlns:a16="http://schemas.microsoft.com/office/drawing/2014/main" id="{4CEEB05E-0ABD-8575-F1F4-2425BFB94C0A}"/>
              </a:ext>
            </a:extLst>
          </p:cNvPr>
          <p:cNvSpPr txBox="1"/>
          <p:nvPr/>
        </p:nvSpPr>
        <p:spPr>
          <a:xfrm>
            <a:off x="1451113" y="5108713"/>
            <a:ext cx="9491870" cy="1200329"/>
          </a:xfrm>
          <a:prstGeom prst="rect">
            <a:avLst/>
          </a:prstGeom>
          <a:noFill/>
        </p:spPr>
        <p:txBody>
          <a:bodyPr wrap="square" rtlCol="0">
            <a:spAutoFit/>
          </a:bodyPr>
          <a:lstStyle/>
          <a:p>
            <a:pPr marL="285750" indent="-285750">
              <a:buFont typeface="Wingdings" panose="05000000000000000000" pitchFamily="2" charset="2"/>
              <a:buChar char="q"/>
            </a:pPr>
            <a:r>
              <a:rPr lang="en-US" i="1" dirty="0"/>
              <a:t>Most accidents occurred under dry road surface.</a:t>
            </a:r>
          </a:p>
          <a:p>
            <a:pPr marL="285750" indent="-285750">
              <a:buFont typeface="Wingdings" panose="05000000000000000000" pitchFamily="2" charset="2"/>
              <a:buChar char="q"/>
            </a:pPr>
            <a:r>
              <a:rPr lang="en-US" i="1" dirty="0"/>
              <a:t>Takeout-Road surface don’t necessarily contribute to accidents , however other factors like driver fatigue ,</a:t>
            </a:r>
          </a:p>
          <a:p>
            <a:pPr marL="285750" indent="-285750">
              <a:buFont typeface="Wingdings" panose="05000000000000000000" pitchFamily="2" charset="2"/>
              <a:buChar char="q"/>
            </a:pPr>
            <a:r>
              <a:rPr lang="en-US" i="1" dirty="0"/>
              <a:t>sobriety and vehicle condition may have greater implication.</a:t>
            </a:r>
          </a:p>
        </p:txBody>
      </p:sp>
    </p:spTree>
    <p:extLst>
      <p:ext uri="{BB962C8B-B14F-4D97-AF65-F5344CB8AC3E}">
        <p14:creationId xmlns:p14="http://schemas.microsoft.com/office/powerpoint/2010/main" val="221185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487B-A870-5A9E-D11B-4F5E45B78225}"/>
              </a:ext>
            </a:extLst>
          </p:cNvPr>
          <p:cNvSpPr>
            <a:spLocks noGrp="1"/>
          </p:cNvSpPr>
          <p:nvPr>
            <p:ph type="title"/>
          </p:nvPr>
        </p:nvSpPr>
        <p:spPr>
          <a:xfrm>
            <a:off x="1464564" y="-17443"/>
            <a:ext cx="9720072" cy="1499616"/>
          </a:xfrm>
        </p:spPr>
        <p:txBody>
          <a:bodyPr/>
          <a:lstStyle/>
          <a:p>
            <a:r>
              <a:rPr lang="en-US" u="sng" dirty="0">
                <a:solidFill>
                  <a:schemeClr val="accent4"/>
                </a:solidFill>
              </a:rPr>
              <a:t>ACCIDENT FREQUENCY BY LIGHTING</a:t>
            </a:r>
          </a:p>
        </p:txBody>
      </p:sp>
      <p:pic>
        <p:nvPicPr>
          <p:cNvPr id="4" name="object 3">
            <a:extLst>
              <a:ext uri="{FF2B5EF4-FFF2-40B4-BE49-F238E27FC236}">
                <a16:creationId xmlns:a16="http://schemas.microsoft.com/office/drawing/2014/main" id="{6CAC23A8-ECC6-B55D-6A92-CA7734F36443}"/>
              </a:ext>
            </a:extLst>
          </p:cNvPr>
          <p:cNvPicPr>
            <a:picLocks noGrp="1"/>
          </p:cNvPicPr>
          <p:nvPr>
            <p:ph idx="1"/>
          </p:nvPr>
        </p:nvPicPr>
        <p:blipFill>
          <a:blip r:embed="rId2" cstate="print"/>
          <a:stretch>
            <a:fillRect/>
          </a:stretch>
        </p:blipFill>
        <p:spPr>
          <a:xfrm>
            <a:off x="1464564" y="1283390"/>
            <a:ext cx="7396369" cy="3875018"/>
          </a:xfrm>
          <a:prstGeom prst="rect">
            <a:avLst/>
          </a:prstGeom>
        </p:spPr>
      </p:pic>
      <p:sp>
        <p:nvSpPr>
          <p:cNvPr id="5" name="TextBox 4">
            <a:extLst>
              <a:ext uri="{FF2B5EF4-FFF2-40B4-BE49-F238E27FC236}">
                <a16:creationId xmlns:a16="http://schemas.microsoft.com/office/drawing/2014/main" id="{F19C14A5-6303-183F-CDA0-727D9B3D248B}"/>
              </a:ext>
            </a:extLst>
          </p:cNvPr>
          <p:cNvSpPr txBox="1"/>
          <p:nvPr/>
        </p:nvSpPr>
        <p:spPr>
          <a:xfrm>
            <a:off x="1007364" y="5158408"/>
            <a:ext cx="9110671" cy="923330"/>
          </a:xfrm>
          <a:prstGeom prst="rect">
            <a:avLst/>
          </a:prstGeom>
          <a:noFill/>
        </p:spPr>
        <p:txBody>
          <a:bodyPr wrap="square" rtlCol="0">
            <a:spAutoFit/>
          </a:bodyPr>
          <a:lstStyle/>
          <a:p>
            <a:pPr marL="285750" indent="-285750">
              <a:buFont typeface="Wingdings" panose="05000000000000000000" pitchFamily="2" charset="2"/>
              <a:buChar char="q"/>
            </a:pPr>
            <a:r>
              <a:rPr lang="en-US" i="1" dirty="0"/>
              <a:t>Collision are most frequent during daylight condition followed by street lighted condition at night.</a:t>
            </a:r>
          </a:p>
          <a:p>
            <a:pPr marL="285750" indent="-285750">
              <a:buFont typeface="Wingdings" panose="05000000000000000000" pitchFamily="2" charset="2"/>
              <a:buChar char="q"/>
            </a:pPr>
            <a:r>
              <a:rPr lang="en-US" i="1" dirty="0"/>
              <a:t>Takeout-Since most accidents have occurred during well lit conditions , hence proper lighting has minimal impact on occurrence of accidents</a:t>
            </a:r>
          </a:p>
        </p:txBody>
      </p:sp>
    </p:spTree>
    <p:extLst>
      <p:ext uri="{BB962C8B-B14F-4D97-AF65-F5344CB8AC3E}">
        <p14:creationId xmlns:p14="http://schemas.microsoft.com/office/powerpoint/2010/main" val="2227083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286B-3AF9-603A-AD4C-B9CFDFD8D563}"/>
              </a:ext>
            </a:extLst>
          </p:cNvPr>
          <p:cNvSpPr>
            <a:spLocks noGrp="1"/>
          </p:cNvSpPr>
          <p:nvPr>
            <p:ph type="title"/>
          </p:nvPr>
        </p:nvSpPr>
        <p:spPr>
          <a:xfrm>
            <a:off x="1053945" y="-137160"/>
            <a:ext cx="9720072" cy="1499616"/>
          </a:xfrm>
        </p:spPr>
        <p:txBody>
          <a:bodyPr/>
          <a:lstStyle/>
          <a:p>
            <a:r>
              <a:rPr lang="en-US" u="sng" dirty="0">
                <a:solidFill>
                  <a:schemeClr val="accent4"/>
                </a:solidFill>
              </a:rPr>
              <a:t>Collision severity across time categories</a:t>
            </a:r>
          </a:p>
        </p:txBody>
      </p:sp>
      <p:pic>
        <p:nvPicPr>
          <p:cNvPr id="4" name="object 3">
            <a:extLst>
              <a:ext uri="{FF2B5EF4-FFF2-40B4-BE49-F238E27FC236}">
                <a16:creationId xmlns:a16="http://schemas.microsoft.com/office/drawing/2014/main" id="{D8F0B6B5-9573-F13C-DE69-1919C3B13777}"/>
              </a:ext>
            </a:extLst>
          </p:cNvPr>
          <p:cNvPicPr>
            <a:picLocks noGrp="1"/>
          </p:cNvPicPr>
          <p:nvPr>
            <p:ph idx="1"/>
          </p:nvPr>
        </p:nvPicPr>
        <p:blipFill>
          <a:blip r:embed="rId2" cstate="print"/>
          <a:stretch>
            <a:fillRect/>
          </a:stretch>
        </p:blipFill>
        <p:spPr>
          <a:xfrm>
            <a:off x="642420" y="1155665"/>
            <a:ext cx="7656754" cy="4589152"/>
          </a:xfrm>
          <a:prstGeom prst="rect">
            <a:avLst/>
          </a:prstGeom>
        </p:spPr>
      </p:pic>
      <p:sp>
        <p:nvSpPr>
          <p:cNvPr id="5" name="TextBox 4">
            <a:extLst>
              <a:ext uri="{FF2B5EF4-FFF2-40B4-BE49-F238E27FC236}">
                <a16:creationId xmlns:a16="http://schemas.microsoft.com/office/drawing/2014/main" id="{EA9AEC25-46A2-46EF-AE29-447198C51418}"/>
              </a:ext>
            </a:extLst>
          </p:cNvPr>
          <p:cNvSpPr txBox="1"/>
          <p:nvPr/>
        </p:nvSpPr>
        <p:spPr>
          <a:xfrm>
            <a:off x="8710699" y="1155665"/>
            <a:ext cx="3345466" cy="4524315"/>
          </a:xfrm>
          <a:prstGeom prst="rect">
            <a:avLst/>
          </a:prstGeom>
          <a:noFill/>
        </p:spPr>
        <p:txBody>
          <a:bodyPr wrap="square" rtlCol="0">
            <a:spAutoFit/>
          </a:bodyPr>
          <a:lstStyle/>
          <a:p>
            <a:pPr marL="285750" indent="-285750">
              <a:buFont typeface="Wingdings" panose="05000000000000000000" pitchFamily="2" charset="2"/>
              <a:buChar char="q"/>
            </a:pPr>
            <a:r>
              <a:rPr lang="en-US" i="1" dirty="0"/>
              <a:t>Time category 2:01pm to 6:00pm shows the highest collision counts for multiple severities while low collision counts occur during late night and early morning hours.</a:t>
            </a:r>
          </a:p>
          <a:p>
            <a:pPr marL="285750" indent="-285750">
              <a:buFont typeface="Wingdings" panose="05000000000000000000" pitchFamily="2" charset="2"/>
              <a:buChar char="q"/>
            </a:pPr>
            <a:r>
              <a:rPr lang="en-US" i="1" dirty="0"/>
              <a:t>This indicates a high concentration of traffic activity or risk factors during this time period, possibly due to peak hours or increased road usage.</a:t>
            </a:r>
          </a:p>
          <a:p>
            <a:pPr marL="285750" indent="-285750">
              <a:buFont typeface="Wingdings" panose="05000000000000000000" pitchFamily="2" charset="2"/>
              <a:buChar char="q"/>
            </a:pPr>
            <a:r>
              <a:rPr lang="en-US" i="1" dirty="0"/>
              <a:t>Takeout- Traffic safety interventions might be more effective if targeted at the afternoon to early evening and morning commute periods.</a:t>
            </a:r>
          </a:p>
        </p:txBody>
      </p:sp>
    </p:spTree>
    <p:extLst>
      <p:ext uri="{BB962C8B-B14F-4D97-AF65-F5344CB8AC3E}">
        <p14:creationId xmlns:p14="http://schemas.microsoft.com/office/powerpoint/2010/main" val="993004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D8E0-B87B-73FD-2B37-87A18E72361E}"/>
              </a:ext>
            </a:extLst>
          </p:cNvPr>
          <p:cNvSpPr>
            <a:spLocks noGrp="1"/>
          </p:cNvSpPr>
          <p:nvPr>
            <p:ph type="title"/>
          </p:nvPr>
        </p:nvSpPr>
        <p:spPr>
          <a:xfrm>
            <a:off x="1024128" y="-201168"/>
            <a:ext cx="10962463" cy="1499616"/>
          </a:xfrm>
        </p:spPr>
        <p:txBody>
          <a:bodyPr>
            <a:normAutofit/>
          </a:bodyPr>
          <a:lstStyle/>
          <a:p>
            <a:r>
              <a:rPr lang="en-US" sz="4800" u="sng" dirty="0">
                <a:solidFill>
                  <a:schemeClr val="accent4"/>
                </a:solidFill>
              </a:rPr>
              <a:t>EFFECT OF PEDESTRIAN ACTION ON COLLISION SEVERITY</a:t>
            </a:r>
          </a:p>
        </p:txBody>
      </p:sp>
      <p:pic>
        <p:nvPicPr>
          <p:cNvPr id="4" name="object 3">
            <a:extLst>
              <a:ext uri="{FF2B5EF4-FFF2-40B4-BE49-F238E27FC236}">
                <a16:creationId xmlns:a16="http://schemas.microsoft.com/office/drawing/2014/main" id="{FCB78E81-47E2-7F9F-E373-636391FC5695}"/>
              </a:ext>
            </a:extLst>
          </p:cNvPr>
          <p:cNvPicPr>
            <a:picLocks noGrp="1"/>
          </p:cNvPicPr>
          <p:nvPr>
            <p:ph idx="1"/>
          </p:nvPr>
        </p:nvPicPr>
        <p:blipFill>
          <a:blip r:embed="rId2" cstate="print"/>
          <a:stretch>
            <a:fillRect/>
          </a:stretch>
        </p:blipFill>
        <p:spPr>
          <a:xfrm>
            <a:off x="121651" y="1226137"/>
            <a:ext cx="8572500" cy="5010150"/>
          </a:xfrm>
          <a:prstGeom prst="rect">
            <a:avLst/>
          </a:prstGeom>
        </p:spPr>
      </p:pic>
      <p:sp>
        <p:nvSpPr>
          <p:cNvPr id="5" name="TextBox 4">
            <a:extLst>
              <a:ext uri="{FF2B5EF4-FFF2-40B4-BE49-F238E27FC236}">
                <a16:creationId xmlns:a16="http://schemas.microsoft.com/office/drawing/2014/main" id="{95863138-363B-4D40-BE84-1212AA82A08D}"/>
              </a:ext>
            </a:extLst>
          </p:cNvPr>
          <p:cNvSpPr txBox="1"/>
          <p:nvPr/>
        </p:nvSpPr>
        <p:spPr>
          <a:xfrm>
            <a:off x="9213574" y="1298448"/>
            <a:ext cx="2604052" cy="3970318"/>
          </a:xfrm>
          <a:prstGeom prst="rect">
            <a:avLst/>
          </a:prstGeom>
          <a:noFill/>
        </p:spPr>
        <p:txBody>
          <a:bodyPr wrap="square" rtlCol="0">
            <a:spAutoFit/>
          </a:bodyPr>
          <a:lstStyle/>
          <a:p>
            <a:pPr marL="285750" indent="-285750">
              <a:buFont typeface="Wingdings" panose="05000000000000000000" pitchFamily="2" charset="2"/>
              <a:buChar char="q"/>
            </a:pPr>
            <a:r>
              <a:rPr lang="en-US" i="1" dirty="0"/>
              <a:t>The category where no pedestrian is involved dominates the data. It highlights the dominance of vehicle-to-vehicle collision.</a:t>
            </a:r>
          </a:p>
          <a:p>
            <a:pPr marL="285750" indent="-285750">
              <a:buFont typeface="Wingdings" panose="05000000000000000000" pitchFamily="2" charset="2"/>
              <a:buChar char="q"/>
            </a:pPr>
            <a:r>
              <a:rPr lang="en-US" i="1" dirty="0"/>
              <a:t>Takeout-This analysis highlights the importance of focusing safety interventions on high-risk pedestrian behaviors and locations, such as crosswalks at intersections.</a:t>
            </a:r>
          </a:p>
        </p:txBody>
      </p:sp>
    </p:spTree>
    <p:extLst>
      <p:ext uri="{BB962C8B-B14F-4D97-AF65-F5344CB8AC3E}">
        <p14:creationId xmlns:p14="http://schemas.microsoft.com/office/powerpoint/2010/main" val="3697864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26B7-81F9-485B-FE23-AD55890EF349}"/>
              </a:ext>
            </a:extLst>
          </p:cNvPr>
          <p:cNvSpPr>
            <a:spLocks noGrp="1"/>
          </p:cNvSpPr>
          <p:nvPr>
            <p:ph type="title"/>
          </p:nvPr>
        </p:nvSpPr>
        <p:spPr>
          <a:xfrm>
            <a:off x="841811" y="775252"/>
            <a:ext cx="9720072" cy="1499616"/>
          </a:xfrm>
        </p:spPr>
        <p:txBody>
          <a:bodyPr>
            <a:normAutofit/>
          </a:bodyPr>
          <a:lstStyle/>
          <a:p>
            <a:r>
              <a:rPr lang="en-US" sz="5400" u="sng" dirty="0">
                <a:solidFill>
                  <a:schemeClr val="accent4"/>
                </a:solidFill>
              </a:rPr>
              <a:t>MODELING AND ANALYSIS</a:t>
            </a:r>
          </a:p>
        </p:txBody>
      </p:sp>
      <p:sp>
        <p:nvSpPr>
          <p:cNvPr id="3" name="Content Placeholder 2">
            <a:extLst>
              <a:ext uri="{FF2B5EF4-FFF2-40B4-BE49-F238E27FC236}">
                <a16:creationId xmlns:a16="http://schemas.microsoft.com/office/drawing/2014/main" id="{7613D02D-B745-D878-5D9F-3538207099B7}"/>
              </a:ext>
            </a:extLst>
          </p:cNvPr>
          <p:cNvSpPr>
            <a:spLocks noGrp="1"/>
          </p:cNvSpPr>
          <p:nvPr>
            <p:ph idx="1"/>
          </p:nvPr>
        </p:nvSpPr>
        <p:spPr>
          <a:xfrm>
            <a:off x="841811" y="2274868"/>
            <a:ext cx="9931908" cy="4987456"/>
          </a:xfrm>
        </p:spPr>
        <p:txBody>
          <a:bodyPr>
            <a:normAutofit/>
          </a:bodyPr>
          <a:lstStyle/>
          <a:p>
            <a:r>
              <a:rPr lang="en-US" sz="2400" dirty="0"/>
              <a:t>The project is a classification problem and uses Logistic regression technique for a data analysis with comparative analysis with Random Forest Classifier, XGBoost ,Support Vector classifier and the K-Nearest Neighbor classifier.</a:t>
            </a:r>
          </a:p>
          <a:p>
            <a:r>
              <a:rPr lang="en-US" sz="2400" dirty="0"/>
              <a:t>From the analysis, Support Vector Classifier, Logistic Regression, and XGBoost are the best performing models for Mild collisions,  with high recall and F1-scores, the overall accuracy for both models remained unchanged at 0.66.</a:t>
            </a:r>
          </a:p>
          <a:p>
            <a:endParaRPr lang="en-US" sz="2400" dirty="0"/>
          </a:p>
        </p:txBody>
      </p:sp>
    </p:spTree>
    <p:extLst>
      <p:ext uri="{BB962C8B-B14F-4D97-AF65-F5344CB8AC3E}">
        <p14:creationId xmlns:p14="http://schemas.microsoft.com/office/powerpoint/2010/main" val="3939687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5BF5-817B-09CA-9F59-299ACD8A26DD}"/>
              </a:ext>
            </a:extLst>
          </p:cNvPr>
          <p:cNvSpPr>
            <a:spLocks noGrp="1"/>
          </p:cNvSpPr>
          <p:nvPr>
            <p:ph type="title"/>
          </p:nvPr>
        </p:nvSpPr>
        <p:spPr>
          <a:xfrm>
            <a:off x="1014189" y="0"/>
            <a:ext cx="9720072" cy="1499616"/>
          </a:xfrm>
        </p:spPr>
        <p:txBody>
          <a:bodyPr>
            <a:normAutofit/>
          </a:bodyPr>
          <a:lstStyle/>
          <a:p>
            <a:r>
              <a:rPr lang="en-US" sz="5400" u="sng" dirty="0">
                <a:solidFill>
                  <a:schemeClr val="accent4"/>
                </a:solidFill>
              </a:rPr>
              <a:t>MODEL RESULTS</a:t>
            </a:r>
          </a:p>
        </p:txBody>
      </p:sp>
      <p:pic>
        <p:nvPicPr>
          <p:cNvPr id="4" name="object 3">
            <a:extLst>
              <a:ext uri="{FF2B5EF4-FFF2-40B4-BE49-F238E27FC236}">
                <a16:creationId xmlns:a16="http://schemas.microsoft.com/office/drawing/2014/main" id="{47D0E912-7B10-740C-CCDA-593CD2C493BC}"/>
              </a:ext>
            </a:extLst>
          </p:cNvPr>
          <p:cNvPicPr>
            <a:picLocks noGrp="1"/>
          </p:cNvPicPr>
          <p:nvPr>
            <p:ph idx="1"/>
          </p:nvPr>
        </p:nvPicPr>
        <p:blipFill>
          <a:blip r:embed="rId2" cstate="print"/>
          <a:stretch>
            <a:fillRect/>
          </a:stretch>
        </p:blipFill>
        <p:spPr>
          <a:xfrm>
            <a:off x="1014189" y="1354625"/>
            <a:ext cx="10144125" cy="3519271"/>
          </a:xfrm>
          <a:prstGeom prst="rect">
            <a:avLst/>
          </a:prstGeom>
        </p:spPr>
      </p:pic>
      <p:sp>
        <p:nvSpPr>
          <p:cNvPr id="5" name="TextBox 4">
            <a:extLst>
              <a:ext uri="{FF2B5EF4-FFF2-40B4-BE49-F238E27FC236}">
                <a16:creationId xmlns:a16="http://schemas.microsoft.com/office/drawing/2014/main" id="{6AF5ED24-2E80-2C1C-F71A-D8B3A7257EA9}"/>
              </a:ext>
            </a:extLst>
          </p:cNvPr>
          <p:cNvSpPr txBox="1"/>
          <p:nvPr/>
        </p:nvSpPr>
        <p:spPr>
          <a:xfrm>
            <a:off x="834887" y="5198165"/>
            <a:ext cx="10323427" cy="923330"/>
          </a:xfrm>
          <a:prstGeom prst="rect">
            <a:avLst/>
          </a:prstGeom>
          <a:noFill/>
        </p:spPr>
        <p:txBody>
          <a:bodyPr wrap="square" rtlCol="0">
            <a:spAutoFit/>
          </a:bodyPr>
          <a:lstStyle/>
          <a:p>
            <a:pPr marL="285750" indent="-285750">
              <a:buFont typeface="Wingdings" panose="05000000000000000000" pitchFamily="2" charset="2"/>
              <a:buChar char="q"/>
            </a:pPr>
            <a:r>
              <a:rPr lang="en-US" i="1"/>
              <a:t>This table summarizes the Accuracy, Precision, Recall, and F1-Score for various models used in predicting collision severity. These metrics were chosen to evaluate the models effectively, especially in cases of class imbalance.</a:t>
            </a:r>
            <a:endParaRPr lang="en-US" i="1" dirty="0"/>
          </a:p>
        </p:txBody>
      </p:sp>
    </p:spTree>
    <p:extLst>
      <p:ext uri="{BB962C8B-B14F-4D97-AF65-F5344CB8AC3E}">
        <p14:creationId xmlns:p14="http://schemas.microsoft.com/office/powerpoint/2010/main" val="3186070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8B7F-141D-A5F8-6939-181A67C422BF}"/>
              </a:ext>
            </a:extLst>
          </p:cNvPr>
          <p:cNvSpPr>
            <a:spLocks noGrp="1"/>
          </p:cNvSpPr>
          <p:nvPr>
            <p:ph type="title"/>
          </p:nvPr>
        </p:nvSpPr>
        <p:spPr/>
        <p:txBody>
          <a:bodyPr/>
          <a:lstStyle/>
          <a:p>
            <a:r>
              <a:rPr lang="en-US" u="sng" dirty="0">
                <a:solidFill>
                  <a:schemeClr val="accent4"/>
                </a:solidFill>
              </a:rPr>
              <a:t>RESULTS AFTER FEATURE IMPORTANCE</a:t>
            </a:r>
          </a:p>
        </p:txBody>
      </p:sp>
      <p:pic>
        <p:nvPicPr>
          <p:cNvPr id="4" name="object 3">
            <a:extLst>
              <a:ext uri="{FF2B5EF4-FFF2-40B4-BE49-F238E27FC236}">
                <a16:creationId xmlns:a16="http://schemas.microsoft.com/office/drawing/2014/main" id="{1810997B-A061-0935-C048-0010726EBF28}"/>
              </a:ext>
            </a:extLst>
          </p:cNvPr>
          <p:cNvPicPr>
            <a:picLocks noGrp="1"/>
          </p:cNvPicPr>
          <p:nvPr>
            <p:ph idx="1"/>
          </p:nvPr>
        </p:nvPicPr>
        <p:blipFill>
          <a:blip r:embed="rId2" cstate="print"/>
          <a:stretch>
            <a:fillRect/>
          </a:stretch>
        </p:blipFill>
        <p:spPr>
          <a:xfrm>
            <a:off x="1235869" y="4475615"/>
            <a:ext cx="9720262" cy="1746652"/>
          </a:xfrm>
          <a:prstGeom prst="rect">
            <a:avLst/>
          </a:prstGeom>
        </p:spPr>
      </p:pic>
      <p:sp>
        <p:nvSpPr>
          <p:cNvPr id="5" name="TextBox 4">
            <a:extLst>
              <a:ext uri="{FF2B5EF4-FFF2-40B4-BE49-F238E27FC236}">
                <a16:creationId xmlns:a16="http://schemas.microsoft.com/office/drawing/2014/main" id="{6F40997C-1BAE-5ADC-B739-703758B442FA}"/>
              </a:ext>
            </a:extLst>
          </p:cNvPr>
          <p:cNvSpPr txBox="1"/>
          <p:nvPr/>
        </p:nvSpPr>
        <p:spPr>
          <a:xfrm>
            <a:off x="1152939" y="1739348"/>
            <a:ext cx="9591261" cy="2585323"/>
          </a:xfrm>
          <a:prstGeom prst="rect">
            <a:avLst/>
          </a:prstGeom>
          <a:noFill/>
        </p:spPr>
        <p:txBody>
          <a:bodyPr wrap="square" rtlCol="0">
            <a:spAutoFit/>
          </a:bodyPr>
          <a:lstStyle/>
          <a:p>
            <a:pPr marL="285750" indent="-285750">
              <a:buFont typeface="Wingdings" panose="05000000000000000000" pitchFamily="2" charset="2"/>
              <a:buChar char="q"/>
            </a:pPr>
            <a:r>
              <a:rPr lang="en-US" dirty="0"/>
              <a:t>Since both Random Forest and XGBoost are tree-based models, they inherently provide a measure of feature importance based on how much each feature contributes to reducing uncertainty.</a:t>
            </a:r>
          </a:p>
          <a:p>
            <a:pPr marL="285750" indent="-285750">
              <a:buFont typeface="Wingdings" panose="05000000000000000000" pitchFamily="2" charset="2"/>
              <a:buChar char="q"/>
            </a:pPr>
            <a:r>
              <a:rPr lang="en-US" dirty="0"/>
              <a:t>After reviewing the top features from both models, we selected the following features for further modeling: 'distance', 'number_injured', 'day_of_week', 'party1_dir_of_travel', '</a:t>
            </a:r>
            <a:r>
              <a:rPr lang="en-US" dirty="0" err="1"/>
              <a:t>number_killed</a:t>
            </a:r>
            <a:r>
              <a:rPr lang="en-US" dirty="0"/>
              <a:t>', 'type_of_collision', and 'party2_dir_of_travel'.</a:t>
            </a:r>
          </a:p>
          <a:p>
            <a:pPr marL="285750" indent="-285750">
              <a:buFont typeface="Wingdings" panose="05000000000000000000" pitchFamily="2" charset="2"/>
              <a:buChar char="q"/>
            </a:pPr>
            <a:r>
              <a:rPr lang="en-US" dirty="0"/>
              <a:t>Overall, both Logistic Regression and XGBoost perform better with Mild collision predictions but still miss a significant number of Severe collisions. Improvements in identifying Severe cases could involve tuning the models further or using specialized techniques for class imbalance, such as oversampling Severe cases or using weighted loss functions.</a:t>
            </a:r>
          </a:p>
        </p:txBody>
      </p:sp>
    </p:spTree>
    <p:extLst>
      <p:ext uri="{BB962C8B-B14F-4D97-AF65-F5344CB8AC3E}">
        <p14:creationId xmlns:p14="http://schemas.microsoft.com/office/powerpoint/2010/main" val="3794223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618D64B-BD05-1250-F2B0-64BEC210308B}"/>
              </a:ext>
            </a:extLst>
          </p:cNvPr>
          <p:cNvSpPr>
            <a:spLocks noGrp="1"/>
          </p:cNvSpPr>
          <p:nvPr>
            <p:ph idx="1"/>
          </p:nvPr>
        </p:nvSpPr>
        <p:spPr>
          <a:xfrm>
            <a:off x="1073823" y="1033135"/>
            <a:ext cx="10525142" cy="5119187"/>
          </a:xfrm>
        </p:spPr>
        <p:txBody>
          <a:bodyPr>
            <a:normAutofit/>
          </a:bodyPr>
          <a:lstStyle/>
          <a:p>
            <a:r>
              <a:rPr lang="en-US" sz="2800" b="1" u="sng" dirty="0">
                <a:solidFill>
                  <a:schemeClr val="bg2">
                    <a:lumMod val="10000"/>
                  </a:schemeClr>
                </a:solidFill>
              </a:rPr>
              <a:t>GROUP MEMBERS</a:t>
            </a:r>
          </a:p>
          <a:p>
            <a:pPr marL="457200" indent="-457200">
              <a:buFont typeface="+mj-lt"/>
              <a:buAutoNum type="arabicPeriod"/>
            </a:pPr>
            <a:r>
              <a:rPr lang="en-US" sz="2400" dirty="0">
                <a:solidFill>
                  <a:schemeClr val="bg2">
                    <a:lumMod val="10000"/>
                  </a:schemeClr>
                </a:solidFill>
              </a:rPr>
              <a:t>Mercy Juma                     </a:t>
            </a:r>
            <a:r>
              <a:rPr lang="en-US" sz="2400" dirty="0">
                <a:solidFill>
                  <a:schemeClr val="accent1"/>
                </a:solidFill>
                <a:hlinkClick r:id="rId2">
                  <a:extLst>
                    <a:ext uri="{A12FA001-AC4F-418D-AE19-62706E023703}">
                      <ahyp:hlinkClr xmlns:ahyp="http://schemas.microsoft.com/office/drawing/2018/hyperlinkcolor" val="tx"/>
                    </a:ext>
                  </a:extLst>
                </a:hlinkClick>
              </a:rPr>
              <a:t>mercy.juma@student.moringaschool.com</a:t>
            </a:r>
            <a:endParaRPr lang="en-US" sz="2400" dirty="0">
              <a:solidFill>
                <a:schemeClr val="accent1"/>
              </a:solidFill>
            </a:endParaRPr>
          </a:p>
          <a:p>
            <a:pPr marL="457200" indent="-457200">
              <a:buFont typeface="+mj-lt"/>
              <a:buAutoNum type="arabicPeriod"/>
            </a:pPr>
            <a:r>
              <a:rPr lang="en-US" sz="2400" dirty="0">
                <a:solidFill>
                  <a:schemeClr val="bg2">
                    <a:lumMod val="10000"/>
                  </a:schemeClr>
                </a:solidFill>
              </a:rPr>
              <a:t>Shadrack Macharia         </a:t>
            </a:r>
            <a:r>
              <a:rPr lang="en-US" sz="2400" u="sng" dirty="0">
                <a:solidFill>
                  <a:schemeClr val="accent1"/>
                </a:solidFill>
              </a:rPr>
              <a:t>shadrack.macharia@student.moringaschool.com</a:t>
            </a:r>
          </a:p>
          <a:p>
            <a:pPr marL="457200" indent="-457200">
              <a:buFont typeface="+mj-lt"/>
              <a:buAutoNum type="arabicPeriod"/>
            </a:pPr>
            <a:r>
              <a:rPr lang="en-US" sz="2400" dirty="0">
                <a:solidFill>
                  <a:schemeClr val="bg2">
                    <a:lumMod val="10000"/>
                  </a:schemeClr>
                </a:solidFill>
              </a:rPr>
              <a:t>Hezekia Asaava              </a:t>
            </a:r>
            <a:r>
              <a:rPr lang="en-US" sz="2400" u="sng" dirty="0">
                <a:solidFill>
                  <a:schemeClr val="accent1"/>
                </a:solidFill>
                <a:hlinkClick r:id="rId3">
                  <a:extLst>
                    <a:ext uri="{A12FA001-AC4F-418D-AE19-62706E023703}">
                      <ahyp:hlinkClr xmlns:ahyp="http://schemas.microsoft.com/office/drawing/2018/hyperlinkcolor" val="tx"/>
                    </a:ext>
                  </a:extLst>
                </a:hlinkClick>
              </a:rPr>
              <a:t>hezekia.asaava@student.moringaschool.com</a:t>
            </a:r>
            <a:endParaRPr lang="en-US" sz="2400" u="sng" dirty="0">
              <a:solidFill>
                <a:schemeClr val="accent1"/>
              </a:solidFill>
            </a:endParaRPr>
          </a:p>
          <a:p>
            <a:pPr marL="457200" indent="-457200">
              <a:buFont typeface="+mj-lt"/>
              <a:buAutoNum type="arabicPeriod"/>
            </a:pPr>
            <a:r>
              <a:rPr lang="en-US" sz="2400" dirty="0">
                <a:solidFill>
                  <a:schemeClr val="bg2">
                    <a:lumMod val="10000"/>
                  </a:schemeClr>
                </a:solidFill>
              </a:rPr>
              <a:t>Mitchelle Joy Wayua       </a:t>
            </a:r>
            <a:r>
              <a:rPr lang="en-US" sz="2400" u="sng" dirty="0">
                <a:solidFill>
                  <a:schemeClr val="accent1"/>
                </a:solidFill>
                <a:hlinkClick r:id="rId4">
                  <a:extLst>
                    <a:ext uri="{A12FA001-AC4F-418D-AE19-62706E023703}">
                      <ahyp:hlinkClr xmlns:ahyp="http://schemas.microsoft.com/office/drawing/2018/hyperlinkcolor" val="tx"/>
                    </a:ext>
                  </a:extLst>
                </a:hlinkClick>
              </a:rPr>
              <a:t>mitchelle.wayua@student.moringaschool.com</a:t>
            </a:r>
            <a:endParaRPr lang="en-US" sz="2400" u="sng" dirty="0">
              <a:solidFill>
                <a:schemeClr val="accent1"/>
              </a:solidFill>
            </a:endParaRPr>
          </a:p>
          <a:p>
            <a:pPr marL="457200" indent="-457200">
              <a:buFont typeface="+mj-lt"/>
              <a:buAutoNum type="arabicPeriod"/>
            </a:pPr>
            <a:r>
              <a:rPr lang="en-US" sz="2400" dirty="0">
                <a:solidFill>
                  <a:schemeClr val="bg2">
                    <a:lumMod val="10000"/>
                  </a:schemeClr>
                </a:solidFill>
              </a:rPr>
              <a:t>Ndung’u Mburu                </a:t>
            </a:r>
            <a:r>
              <a:rPr lang="en-US" sz="2400" u="sng" dirty="0">
                <a:solidFill>
                  <a:schemeClr val="accent1"/>
                </a:solidFill>
              </a:rPr>
              <a:t>ndung’u.mburu@student.moringaschool.com</a:t>
            </a:r>
          </a:p>
          <a:p>
            <a:pPr marL="457200" indent="-457200">
              <a:buFont typeface="+mj-lt"/>
              <a:buAutoNum type="arabicPeriod"/>
            </a:pPr>
            <a:r>
              <a:rPr lang="en-US" sz="2400" dirty="0">
                <a:solidFill>
                  <a:schemeClr val="bg2">
                    <a:lumMod val="10000"/>
                  </a:schemeClr>
                </a:solidFill>
              </a:rPr>
              <a:t>AbdirahMan Abdi           </a:t>
            </a:r>
            <a:r>
              <a:rPr lang="en-US" sz="2400" u="sng" dirty="0">
                <a:solidFill>
                  <a:schemeClr val="accent1"/>
                </a:solidFill>
              </a:rPr>
              <a:t>abdirahman.abdi@student.moringaschool.com</a:t>
            </a:r>
            <a:endParaRPr lang="en-US" sz="2000" u="sng" dirty="0">
              <a:solidFill>
                <a:schemeClr val="accent1"/>
              </a:solidFill>
            </a:endParaRPr>
          </a:p>
          <a:p>
            <a:endParaRPr lang="en-US" dirty="0"/>
          </a:p>
        </p:txBody>
      </p:sp>
    </p:spTree>
    <p:extLst>
      <p:ext uri="{BB962C8B-B14F-4D97-AF65-F5344CB8AC3E}">
        <p14:creationId xmlns:p14="http://schemas.microsoft.com/office/powerpoint/2010/main" val="1401741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B0E7-F04A-1E95-FBF1-DB5AE9F5352A}"/>
              </a:ext>
            </a:extLst>
          </p:cNvPr>
          <p:cNvSpPr>
            <a:spLocks noGrp="1"/>
          </p:cNvSpPr>
          <p:nvPr>
            <p:ph type="title"/>
          </p:nvPr>
        </p:nvSpPr>
        <p:spPr/>
        <p:txBody>
          <a:bodyPr/>
          <a:lstStyle/>
          <a:p>
            <a:r>
              <a:rPr lang="en-US" u="sng" dirty="0">
                <a:solidFill>
                  <a:schemeClr val="accent4"/>
                </a:solidFill>
              </a:rPr>
              <a:t>RESULTS AFTER HYPERPARAMETER TUNING</a:t>
            </a:r>
          </a:p>
        </p:txBody>
      </p:sp>
      <p:pic>
        <p:nvPicPr>
          <p:cNvPr id="4" name="object 3">
            <a:extLst>
              <a:ext uri="{FF2B5EF4-FFF2-40B4-BE49-F238E27FC236}">
                <a16:creationId xmlns:a16="http://schemas.microsoft.com/office/drawing/2014/main" id="{E29E5E10-F7FD-A612-26ED-2F2D3D41313A}"/>
              </a:ext>
            </a:extLst>
          </p:cNvPr>
          <p:cNvPicPr>
            <a:picLocks noGrp="1"/>
          </p:cNvPicPr>
          <p:nvPr>
            <p:ph idx="1"/>
          </p:nvPr>
        </p:nvPicPr>
        <p:blipFill>
          <a:blip r:embed="rId2" cstate="print"/>
          <a:stretch>
            <a:fillRect/>
          </a:stretch>
        </p:blipFill>
        <p:spPr>
          <a:xfrm>
            <a:off x="785399" y="1963358"/>
            <a:ext cx="9720262" cy="1686339"/>
          </a:xfrm>
          <a:prstGeom prst="rect">
            <a:avLst/>
          </a:prstGeom>
        </p:spPr>
      </p:pic>
      <p:sp>
        <p:nvSpPr>
          <p:cNvPr id="5" name="TextBox 4">
            <a:extLst>
              <a:ext uri="{FF2B5EF4-FFF2-40B4-BE49-F238E27FC236}">
                <a16:creationId xmlns:a16="http://schemas.microsoft.com/office/drawing/2014/main" id="{7A0183BC-25BB-9E1F-AF6C-8CA07FE19C0C}"/>
              </a:ext>
            </a:extLst>
          </p:cNvPr>
          <p:cNvSpPr txBox="1"/>
          <p:nvPr/>
        </p:nvSpPr>
        <p:spPr>
          <a:xfrm>
            <a:off x="616226" y="3866322"/>
            <a:ext cx="10793896"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a:t>We utilized Grid search CV for Hyperparameter tuning picked the best parameters getting the results as shown above.</a:t>
            </a:r>
          </a:p>
          <a:p>
            <a:pPr marL="285750" indent="-285750">
              <a:buFont typeface="Wingdings" panose="05000000000000000000" pitchFamily="2" charset="2"/>
              <a:buChar char="q"/>
            </a:pPr>
            <a:r>
              <a:rPr lang="en-US" dirty="0"/>
              <a:t>Both Logistic Regression and XGBoost perform similarly, with good performance on Mild collisions but significant difficulty with Severe collisions. </a:t>
            </a:r>
          </a:p>
          <a:p>
            <a:pPr marL="285750" indent="-285750">
              <a:buFont typeface="Wingdings" panose="05000000000000000000" pitchFamily="2" charset="2"/>
              <a:buChar char="q"/>
            </a:pPr>
            <a:r>
              <a:rPr lang="en-US" dirty="0"/>
              <a:t>The models could be improved for Severe collision prediction with further tuning, resampling techniques, or alternative modeling approaches.</a:t>
            </a:r>
          </a:p>
        </p:txBody>
      </p:sp>
    </p:spTree>
    <p:extLst>
      <p:ext uri="{BB962C8B-B14F-4D97-AF65-F5344CB8AC3E}">
        <p14:creationId xmlns:p14="http://schemas.microsoft.com/office/powerpoint/2010/main" val="4169892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B5C1-1714-4EA1-BC1A-D4336C9C551E}"/>
              </a:ext>
            </a:extLst>
          </p:cNvPr>
          <p:cNvSpPr>
            <a:spLocks noGrp="1"/>
          </p:cNvSpPr>
          <p:nvPr>
            <p:ph type="title"/>
          </p:nvPr>
        </p:nvSpPr>
        <p:spPr/>
        <p:txBody>
          <a:bodyPr>
            <a:normAutofit/>
          </a:bodyPr>
          <a:lstStyle/>
          <a:p>
            <a:r>
              <a:rPr lang="en-US" sz="5400" u="sng" dirty="0">
                <a:solidFill>
                  <a:schemeClr val="accent4"/>
                </a:solidFill>
              </a:rPr>
              <a:t>CONCLUSION</a:t>
            </a:r>
          </a:p>
        </p:txBody>
      </p:sp>
      <p:sp>
        <p:nvSpPr>
          <p:cNvPr id="3" name="Content Placeholder 2">
            <a:extLst>
              <a:ext uri="{FF2B5EF4-FFF2-40B4-BE49-F238E27FC236}">
                <a16:creationId xmlns:a16="http://schemas.microsoft.com/office/drawing/2014/main" id="{6F951091-9E6F-7D33-0DFE-20D41249EB1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54436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F406-45EE-127E-494B-9870FA9CD691}"/>
              </a:ext>
            </a:extLst>
          </p:cNvPr>
          <p:cNvSpPr>
            <a:spLocks noGrp="1"/>
          </p:cNvSpPr>
          <p:nvPr>
            <p:ph type="title"/>
          </p:nvPr>
        </p:nvSpPr>
        <p:spPr/>
        <p:txBody>
          <a:bodyPr/>
          <a:lstStyle/>
          <a:p>
            <a:r>
              <a:rPr lang="en-US" u="sng" dirty="0"/>
              <a:t>TITLE:PREDICTING TRAFFIC ACCIDENT SEVERITY</a:t>
            </a:r>
            <a:endParaRPr lang="en-US" dirty="0"/>
          </a:p>
        </p:txBody>
      </p:sp>
      <p:pic>
        <p:nvPicPr>
          <p:cNvPr id="9" name="Content Placeholder 8">
            <a:extLst>
              <a:ext uri="{FF2B5EF4-FFF2-40B4-BE49-F238E27FC236}">
                <a16:creationId xmlns:a16="http://schemas.microsoft.com/office/drawing/2014/main" id="{E9B8D5A3-A078-A179-4503-C5BFB8ABE428}"/>
              </a:ext>
            </a:extLst>
          </p:cNvPr>
          <p:cNvPicPr>
            <a:picLocks noGrp="1" noChangeAspect="1"/>
          </p:cNvPicPr>
          <p:nvPr>
            <p:ph idx="1"/>
          </p:nvPr>
        </p:nvPicPr>
        <p:blipFill>
          <a:blip r:embed="rId2"/>
          <a:stretch>
            <a:fillRect/>
          </a:stretch>
        </p:blipFill>
        <p:spPr>
          <a:xfrm>
            <a:off x="1447800" y="1974604"/>
            <a:ext cx="8471452" cy="4334121"/>
          </a:xfrm>
        </p:spPr>
      </p:pic>
    </p:spTree>
    <p:extLst>
      <p:ext uri="{BB962C8B-B14F-4D97-AF65-F5344CB8AC3E}">
        <p14:creationId xmlns:p14="http://schemas.microsoft.com/office/powerpoint/2010/main" val="248898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8AC3-5005-ADB3-C13B-618257BCCEB8}"/>
              </a:ext>
            </a:extLst>
          </p:cNvPr>
          <p:cNvSpPr>
            <a:spLocks noGrp="1"/>
          </p:cNvSpPr>
          <p:nvPr>
            <p:ph type="title"/>
          </p:nvPr>
        </p:nvSpPr>
        <p:spPr/>
        <p:txBody>
          <a:bodyPr/>
          <a:lstStyle/>
          <a:p>
            <a:r>
              <a:rPr lang="en-US" u="sng" dirty="0"/>
              <a:t>PRESENTATION OUTLINE</a:t>
            </a:r>
          </a:p>
        </p:txBody>
      </p:sp>
      <p:sp>
        <p:nvSpPr>
          <p:cNvPr id="3" name="Content Placeholder 2">
            <a:extLst>
              <a:ext uri="{FF2B5EF4-FFF2-40B4-BE49-F238E27FC236}">
                <a16:creationId xmlns:a16="http://schemas.microsoft.com/office/drawing/2014/main" id="{2577E4D0-79CF-959E-F587-A5625BCDC41A}"/>
              </a:ext>
            </a:extLst>
          </p:cNvPr>
          <p:cNvSpPr>
            <a:spLocks noGrp="1"/>
          </p:cNvSpPr>
          <p:nvPr>
            <p:ph idx="1"/>
          </p:nvPr>
        </p:nvSpPr>
        <p:spPr>
          <a:xfrm>
            <a:off x="1024129" y="1888434"/>
            <a:ext cx="9819464" cy="4384349"/>
          </a:xfrm>
        </p:spPr>
        <p:txBody>
          <a:bodyPr>
            <a:normAutofit/>
          </a:bodyPr>
          <a:lstStyle/>
          <a:p>
            <a:pPr marL="457200" indent="-457200">
              <a:buFont typeface="+mj-lt"/>
              <a:buAutoNum type="arabicPeriod"/>
            </a:pPr>
            <a:r>
              <a:rPr lang="en-US" sz="2800" dirty="0"/>
              <a:t>PROJECT BACKGROUND</a:t>
            </a:r>
          </a:p>
          <a:p>
            <a:pPr marL="457200" indent="-457200">
              <a:buFont typeface="+mj-lt"/>
              <a:buAutoNum type="arabicPeriod"/>
            </a:pPr>
            <a:r>
              <a:rPr lang="en-US" sz="2800" dirty="0"/>
              <a:t>OBJECTIVE</a:t>
            </a:r>
          </a:p>
          <a:p>
            <a:pPr marL="457200" indent="-457200">
              <a:buFont typeface="+mj-lt"/>
              <a:buAutoNum type="arabicPeriod"/>
            </a:pPr>
            <a:r>
              <a:rPr lang="en-US" sz="2800" dirty="0"/>
              <a:t>DATA UNDERSTANDING </a:t>
            </a:r>
          </a:p>
          <a:p>
            <a:pPr marL="457200" indent="-457200">
              <a:buFont typeface="+mj-lt"/>
              <a:buAutoNum type="arabicPeriod"/>
            </a:pPr>
            <a:r>
              <a:rPr lang="en-US" sz="2800" dirty="0"/>
              <a:t>EXPLORATORY DATA ANALYSIS (EDA)</a:t>
            </a:r>
          </a:p>
          <a:p>
            <a:pPr marL="457200" indent="-457200">
              <a:buFont typeface="+mj-lt"/>
              <a:buAutoNum type="arabicPeriod"/>
            </a:pPr>
            <a:r>
              <a:rPr lang="en-US" sz="2800" dirty="0"/>
              <a:t>MODELING &amp; ANALYSIS</a:t>
            </a:r>
          </a:p>
          <a:p>
            <a:pPr marL="457200" indent="-457200">
              <a:buFont typeface="+mj-lt"/>
              <a:buAutoNum type="arabicPeriod"/>
            </a:pPr>
            <a:r>
              <a:rPr lang="en-US" sz="2800" dirty="0"/>
              <a:t>RESULTS &amp; FINDINGS</a:t>
            </a:r>
          </a:p>
          <a:p>
            <a:pPr marL="457200" indent="-457200">
              <a:buFont typeface="+mj-lt"/>
              <a:buAutoNum type="arabicPeriod"/>
            </a:pPr>
            <a:r>
              <a:rPr lang="en-US" sz="2800" dirty="0"/>
              <a:t>CONCLUSION</a:t>
            </a:r>
          </a:p>
        </p:txBody>
      </p:sp>
    </p:spTree>
    <p:extLst>
      <p:ext uri="{BB962C8B-B14F-4D97-AF65-F5344CB8AC3E}">
        <p14:creationId xmlns:p14="http://schemas.microsoft.com/office/powerpoint/2010/main" val="184723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115B-7C6D-E035-CCAF-F72F2566DEDA}"/>
              </a:ext>
            </a:extLst>
          </p:cNvPr>
          <p:cNvSpPr>
            <a:spLocks noGrp="1"/>
          </p:cNvSpPr>
          <p:nvPr>
            <p:ph type="title"/>
          </p:nvPr>
        </p:nvSpPr>
        <p:spPr/>
        <p:txBody>
          <a:bodyPr/>
          <a:lstStyle/>
          <a:p>
            <a:r>
              <a:rPr lang="en-US" u="sng" dirty="0">
                <a:solidFill>
                  <a:schemeClr val="accent4"/>
                </a:solidFill>
              </a:rPr>
              <a:t>BACKGROUND</a:t>
            </a:r>
          </a:p>
        </p:txBody>
      </p:sp>
      <p:sp>
        <p:nvSpPr>
          <p:cNvPr id="3" name="Content Placeholder 2">
            <a:extLst>
              <a:ext uri="{FF2B5EF4-FFF2-40B4-BE49-F238E27FC236}">
                <a16:creationId xmlns:a16="http://schemas.microsoft.com/office/drawing/2014/main" id="{C4FACB46-25D6-D098-0064-77233AB4823B}"/>
              </a:ext>
            </a:extLst>
          </p:cNvPr>
          <p:cNvSpPr>
            <a:spLocks noGrp="1"/>
          </p:cNvSpPr>
          <p:nvPr>
            <p:ph idx="1"/>
          </p:nvPr>
        </p:nvSpPr>
        <p:spPr>
          <a:xfrm>
            <a:off x="1133061" y="1858617"/>
            <a:ext cx="9720072" cy="4450743"/>
          </a:xfrm>
        </p:spPr>
        <p:txBody>
          <a:bodyPr>
            <a:normAutofit fontScale="92500" lnSpcReduction="10000"/>
          </a:bodyPr>
          <a:lstStyle/>
          <a:p>
            <a:pPr marL="0" indent="0">
              <a:buNone/>
            </a:pPr>
            <a:r>
              <a:rPr lang="en-US" sz="2800" dirty="0"/>
              <a:t>Traffic  accidents  are  a  global  concern,  often  due  to  the devastating  consequences  such  as  injuries,  fatalities,  and financial   losses.   Accidents   severity   is   influenced   by environmental, temporal and human factors. Understanding the role this variables play in determining accident severity can be critical for addressing public safety challenges.</a:t>
            </a:r>
          </a:p>
          <a:p>
            <a:pPr marL="0" indent="0">
              <a:buNone/>
            </a:pPr>
            <a:r>
              <a:rPr lang="en-US" sz="2800" dirty="0"/>
              <a:t>The interplay between these factors creates a complex web of influences  on  accident  severity.   This  project   develops  a predictive model that can estimate the severity of traffic incidents based on various parameters such as weather, nature of roads surface, time, day, among others .This initiative is not just about reducing the severity but also addresses the broader goal of integrating data science into urban planning and public safety decisions.</a:t>
            </a:r>
          </a:p>
          <a:p>
            <a:pPr marL="0" indent="0">
              <a:buNone/>
            </a:pPr>
            <a:endParaRPr lang="en-US" sz="2800" dirty="0"/>
          </a:p>
        </p:txBody>
      </p:sp>
    </p:spTree>
    <p:extLst>
      <p:ext uri="{BB962C8B-B14F-4D97-AF65-F5344CB8AC3E}">
        <p14:creationId xmlns:p14="http://schemas.microsoft.com/office/powerpoint/2010/main" val="3022100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F4FB-F3AC-8097-340C-9DBEA9C2AEA6}"/>
              </a:ext>
            </a:extLst>
          </p:cNvPr>
          <p:cNvSpPr>
            <a:spLocks noGrp="1"/>
          </p:cNvSpPr>
          <p:nvPr>
            <p:ph type="title"/>
          </p:nvPr>
        </p:nvSpPr>
        <p:spPr/>
        <p:txBody>
          <a:bodyPr>
            <a:normAutofit/>
          </a:bodyPr>
          <a:lstStyle/>
          <a:p>
            <a:r>
              <a:rPr lang="en-US" sz="5400" u="sng" dirty="0"/>
              <a:t>OBJECTIVES</a:t>
            </a:r>
          </a:p>
        </p:txBody>
      </p:sp>
      <p:sp>
        <p:nvSpPr>
          <p:cNvPr id="3" name="Content Placeholder 2">
            <a:extLst>
              <a:ext uri="{FF2B5EF4-FFF2-40B4-BE49-F238E27FC236}">
                <a16:creationId xmlns:a16="http://schemas.microsoft.com/office/drawing/2014/main" id="{FAEAC0C6-4825-59A0-1747-515570A70FBA}"/>
              </a:ext>
            </a:extLst>
          </p:cNvPr>
          <p:cNvSpPr>
            <a:spLocks noGrp="1"/>
          </p:cNvSpPr>
          <p:nvPr>
            <p:ph idx="1"/>
          </p:nvPr>
        </p:nvSpPr>
        <p:spPr>
          <a:xfrm>
            <a:off x="1024127" y="1848677"/>
            <a:ext cx="10286603" cy="4522305"/>
          </a:xfrm>
        </p:spPr>
        <p:txBody>
          <a:bodyPr/>
          <a:lstStyle/>
          <a:p>
            <a:pPr marL="524511" marR="64769" indent="-514350">
              <a:lnSpc>
                <a:spcPct val="120000"/>
              </a:lnSpc>
              <a:spcBef>
                <a:spcPts val="100"/>
              </a:spcBef>
              <a:buSzPct val="96969"/>
              <a:buFont typeface="+mj-lt"/>
              <a:buAutoNum type="arabicPeriod"/>
              <a:tabLst>
                <a:tab pos="240665" algn="l"/>
                <a:tab pos="384810" algn="l"/>
              </a:tabLst>
            </a:pPr>
            <a:r>
              <a:rPr lang="en-US" sz="2600" dirty="0"/>
              <a:t>Identify high-risk neighborhoods and geographical hotspots for traffic incidents through geospatial mapping.</a:t>
            </a:r>
          </a:p>
          <a:p>
            <a:pPr marL="524511" marR="64769" indent="-514350">
              <a:lnSpc>
                <a:spcPct val="120000"/>
              </a:lnSpc>
              <a:spcBef>
                <a:spcPts val="100"/>
              </a:spcBef>
              <a:buSzPct val="96969"/>
              <a:buFont typeface="+mj-lt"/>
              <a:buAutoNum type="arabicPeriod"/>
              <a:tabLst>
                <a:tab pos="240665" algn="l"/>
                <a:tab pos="384810" algn="l"/>
              </a:tabLst>
            </a:pPr>
            <a:r>
              <a:rPr lang="en-US" sz="2600" dirty="0"/>
              <a:t>Build a predictive model: develop a machine learning model capable of predicting the severity of road traffic accidents based on relevant features such as vehicle type, casualty details, road type, location, weather conditions, and time-related factors.</a:t>
            </a:r>
          </a:p>
          <a:p>
            <a:pPr marL="524511" marR="64769" indent="-514350">
              <a:lnSpc>
                <a:spcPct val="120000"/>
              </a:lnSpc>
              <a:spcBef>
                <a:spcPts val="100"/>
              </a:spcBef>
              <a:buSzPct val="96969"/>
              <a:buFont typeface="+mj-lt"/>
              <a:buAutoNum type="arabicPeriod"/>
              <a:tabLst>
                <a:tab pos="240665" algn="l"/>
                <a:tab pos="384810" algn="l"/>
              </a:tabLst>
            </a:pPr>
            <a:r>
              <a:rPr lang="en-US" sz="2600" dirty="0"/>
              <a:t>Identify the most influential factors for predicting accident severity.</a:t>
            </a:r>
          </a:p>
          <a:p>
            <a:pPr marL="10161" marR="5080" indent="0">
              <a:lnSpc>
                <a:spcPct val="120000"/>
              </a:lnSpc>
              <a:spcBef>
                <a:spcPts val="994"/>
              </a:spcBef>
              <a:buSzPct val="96969"/>
              <a:buNone/>
              <a:tabLst>
                <a:tab pos="240665" algn="l"/>
                <a:tab pos="384810" algn="l"/>
              </a:tabLst>
            </a:pPr>
            <a:endParaRPr lang="en-US" sz="2600" dirty="0"/>
          </a:p>
        </p:txBody>
      </p:sp>
    </p:spTree>
    <p:extLst>
      <p:ext uri="{BB962C8B-B14F-4D97-AF65-F5344CB8AC3E}">
        <p14:creationId xmlns:p14="http://schemas.microsoft.com/office/powerpoint/2010/main" val="2128540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C1-6DE1-0E48-D5EB-FBAB2D2802BC}"/>
              </a:ext>
            </a:extLst>
          </p:cNvPr>
          <p:cNvSpPr>
            <a:spLocks noGrp="1"/>
          </p:cNvSpPr>
          <p:nvPr>
            <p:ph type="title"/>
          </p:nvPr>
        </p:nvSpPr>
        <p:spPr/>
        <p:txBody>
          <a:bodyPr>
            <a:normAutofit/>
          </a:bodyPr>
          <a:lstStyle/>
          <a:p>
            <a:r>
              <a:rPr lang="en-US" sz="5400" u="sng" dirty="0"/>
              <a:t>DATA UNDERSTANDING</a:t>
            </a:r>
          </a:p>
        </p:txBody>
      </p:sp>
      <p:sp>
        <p:nvSpPr>
          <p:cNvPr id="3" name="Content Placeholder 2">
            <a:extLst>
              <a:ext uri="{FF2B5EF4-FFF2-40B4-BE49-F238E27FC236}">
                <a16:creationId xmlns:a16="http://schemas.microsoft.com/office/drawing/2014/main" id="{E545ABD3-E9C3-7A0F-3309-1032D9A47EE3}"/>
              </a:ext>
            </a:extLst>
          </p:cNvPr>
          <p:cNvSpPr>
            <a:spLocks noGrp="1"/>
          </p:cNvSpPr>
          <p:nvPr>
            <p:ph idx="1"/>
          </p:nvPr>
        </p:nvSpPr>
        <p:spPr>
          <a:xfrm>
            <a:off x="1024128" y="1766779"/>
            <a:ext cx="10008705" cy="4224528"/>
          </a:xfrm>
        </p:spPr>
        <p:txBody>
          <a:bodyPr>
            <a:normAutofit lnSpcReduction="10000"/>
          </a:bodyPr>
          <a:lstStyle/>
          <a:p>
            <a:pPr marL="10160" marR="6985" indent="0" algn="just">
              <a:lnSpc>
                <a:spcPct val="150000"/>
              </a:lnSpc>
              <a:spcBef>
                <a:spcPts val="105"/>
              </a:spcBef>
              <a:buSzPct val="96969"/>
              <a:buNone/>
              <a:tabLst>
                <a:tab pos="241300" algn="l"/>
                <a:tab pos="384810" algn="l"/>
              </a:tabLst>
            </a:pPr>
            <a:r>
              <a:rPr lang="en-US" sz="2600" dirty="0"/>
              <a:t>The project utilizes traffic incident data from San Francisco open data source, to develop a model to predict the likelihood of incidents leading to severe outcomes.</a:t>
            </a:r>
          </a:p>
          <a:p>
            <a:pPr marL="10796" marR="5080" indent="0" algn="just">
              <a:lnSpc>
                <a:spcPct val="150000"/>
              </a:lnSpc>
              <a:spcBef>
                <a:spcPts val="1010"/>
              </a:spcBef>
              <a:buSzPct val="96969"/>
              <a:buNone/>
              <a:tabLst>
                <a:tab pos="241300" algn="l"/>
                <a:tab pos="385445" algn="l"/>
              </a:tabLst>
            </a:pPr>
            <a:r>
              <a:rPr lang="en-US" sz="2600" dirty="0"/>
              <a:t>The data comprises information on weather conditions(rainy, snow, fog etc. ), time-related elements (time of the day, day of the week, month etc.), temporal factors such as direction of travel, existence of control devices, road surface among others.</a:t>
            </a:r>
          </a:p>
          <a:p>
            <a:endParaRPr lang="en-US" dirty="0"/>
          </a:p>
        </p:txBody>
      </p:sp>
    </p:spTree>
    <p:extLst>
      <p:ext uri="{BB962C8B-B14F-4D97-AF65-F5344CB8AC3E}">
        <p14:creationId xmlns:p14="http://schemas.microsoft.com/office/powerpoint/2010/main" val="1549266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BCBE5-43C7-E2C2-6F68-8F353C0BB399}"/>
              </a:ext>
            </a:extLst>
          </p:cNvPr>
          <p:cNvSpPr>
            <a:spLocks noGrp="1"/>
          </p:cNvSpPr>
          <p:nvPr>
            <p:ph type="title"/>
          </p:nvPr>
        </p:nvSpPr>
        <p:spPr>
          <a:xfrm>
            <a:off x="1024129" y="0"/>
            <a:ext cx="9720072" cy="1499616"/>
          </a:xfrm>
        </p:spPr>
        <p:txBody>
          <a:bodyPr/>
          <a:lstStyle/>
          <a:p>
            <a:r>
              <a:rPr lang="en-US" u="sng" dirty="0"/>
              <a:t>EXPLORATORY DATA ANALYSIS: GEOSPATIAL MAP</a:t>
            </a:r>
          </a:p>
        </p:txBody>
      </p:sp>
      <p:sp>
        <p:nvSpPr>
          <p:cNvPr id="3" name="Content Placeholder 2">
            <a:extLst>
              <a:ext uri="{FF2B5EF4-FFF2-40B4-BE49-F238E27FC236}">
                <a16:creationId xmlns:a16="http://schemas.microsoft.com/office/drawing/2014/main" id="{FA956A4A-C553-1ED1-6F39-0E62CEB8E7B3}"/>
              </a:ext>
            </a:extLst>
          </p:cNvPr>
          <p:cNvSpPr>
            <a:spLocks noGrp="1"/>
          </p:cNvSpPr>
          <p:nvPr>
            <p:ph idx="1"/>
          </p:nvPr>
        </p:nvSpPr>
        <p:spPr>
          <a:xfrm>
            <a:off x="845223" y="1152939"/>
            <a:ext cx="11141368" cy="5436703"/>
          </a:xfrm>
        </p:spPr>
        <p:txBody>
          <a:bodyPr>
            <a:normAutofit/>
          </a:bodyPr>
          <a:lstStyle/>
          <a:p>
            <a:endParaRPr lang="en-US" sz="2800" u="sng" dirty="0">
              <a:solidFill>
                <a:schemeClr val="bg2">
                  <a:lumMod val="10000"/>
                </a:schemeClr>
              </a:solidFill>
            </a:endParaRPr>
          </a:p>
          <a:p>
            <a:endParaRPr lang="en-US" sz="2800" u="sng" dirty="0">
              <a:solidFill>
                <a:schemeClr val="bg2">
                  <a:lumMod val="10000"/>
                </a:schemeClr>
              </a:solidFill>
            </a:endParaRPr>
          </a:p>
          <a:p>
            <a:endParaRPr lang="en-US" sz="2800" u="sng" dirty="0">
              <a:solidFill>
                <a:schemeClr val="bg2">
                  <a:lumMod val="10000"/>
                </a:schemeClr>
              </a:solidFill>
            </a:endParaRPr>
          </a:p>
          <a:p>
            <a:endParaRPr lang="en-US" sz="2800" u="sng" dirty="0">
              <a:solidFill>
                <a:schemeClr val="accent1"/>
              </a:solidFill>
            </a:endParaRPr>
          </a:p>
        </p:txBody>
      </p:sp>
      <p:pic>
        <p:nvPicPr>
          <p:cNvPr id="6" name="Picture 5">
            <a:extLst>
              <a:ext uri="{FF2B5EF4-FFF2-40B4-BE49-F238E27FC236}">
                <a16:creationId xmlns:a16="http://schemas.microsoft.com/office/drawing/2014/main" id="{FAA97156-289A-99AD-4058-96DF1EDB22E1}"/>
              </a:ext>
            </a:extLst>
          </p:cNvPr>
          <p:cNvPicPr>
            <a:picLocks noChangeAspect="1"/>
          </p:cNvPicPr>
          <p:nvPr/>
        </p:nvPicPr>
        <p:blipFill>
          <a:blip r:embed="rId2"/>
          <a:stretch>
            <a:fillRect/>
          </a:stretch>
        </p:blipFill>
        <p:spPr>
          <a:xfrm>
            <a:off x="944216" y="1349393"/>
            <a:ext cx="7335079" cy="5240249"/>
          </a:xfrm>
          <a:prstGeom prst="rect">
            <a:avLst/>
          </a:prstGeom>
        </p:spPr>
      </p:pic>
      <p:sp>
        <p:nvSpPr>
          <p:cNvPr id="7" name="TextBox 6">
            <a:extLst>
              <a:ext uri="{FF2B5EF4-FFF2-40B4-BE49-F238E27FC236}">
                <a16:creationId xmlns:a16="http://schemas.microsoft.com/office/drawing/2014/main" id="{92176C30-0D7C-154F-41EF-145DDA8F0A97}"/>
              </a:ext>
            </a:extLst>
          </p:cNvPr>
          <p:cNvSpPr txBox="1"/>
          <p:nvPr/>
        </p:nvSpPr>
        <p:spPr>
          <a:xfrm>
            <a:off x="8652014" y="1938191"/>
            <a:ext cx="3334577" cy="4062651"/>
          </a:xfrm>
          <a:prstGeom prst="rect">
            <a:avLst/>
          </a:prstGeom>
          <a:noFill/>
        </p:spPr>
        <p:txBody>
          <a:bodyPr wrap="square" rtlCol="0">
            <a:spAutoFit/>
          </a:bodyPr>
          <a:lstStyle/>
          <a:p>
            <a:pPr marL="342900" indent="-342900">
              <a:buFont typeface="Wingdings" panose="05000000000000000000" pitchFamily="2" charset="2"/>
              <a:buChar char="q"/>
            </a:pPr>
            <a:r>
              <a:rPr lang="en-US" sz="2000" i="1" dirty="0"/>
              <a:t>The map displays the geographical distribution of traffic incidents in SanFrancisco, categorized by severity. </a:t>
            </a:r>
          </a:p>
          <a:p>
            <a:pPr marL="342900" indent="-342900">
              <a:buFont typeface="Wingdings" panose="05000000000000000000" pitchFamily="2" charset="2"/>
              <a:buChar char="q"/>
            </a:pPr>
            <a:r>
              <a:rPr lang="en-US" sz="2000" i="1" dirty="0"/>
              <a:t>The red points highlight the areas where fatal accidents occurred.</a:t>
            </a:r>
          </a:p>
          <a:p>
            <a:pPr marL="342900" indent="-342900">
              <a:buFont typeface="Wingdings" panose="05000000000000000000" pitchFamily="2" charset="2"/>
              <a:buChar char="q"/>
            </a:pPr>
            <a:r>
              <a:rPr lang="en-US" sz="2000" i="1" dirty="0"/>
              <a:t>It is evident that the red points are clustered at intersections showing that these are blackspots.</a:t>
            </a:r>
          </a:p>
          <a:p>
            <a:endParaRPr lang="en-US" dirty="0"/>
          </a:p>
        </p:txBody>
      </p:sp>
    </p:spTree>
    <p:extLst>
      <p:ext uri="{BB962C8B-B14F-4D97-AF65-F5344CB8AC3E}">
        <p14:creationId xmlns:p14="http://schemas.microsoft.com/office/powerpoint/2010/main" val="190951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7C6D5-C92C-6D06-6749-B309163288B5}"/>
              </a:ext>
            </a:extLst>
          </p:cNvPr>
          <p:cNvSpPr>
            <a:spLocks noGrp="1"/>
          </p:cNvSpPr>
          <p:nvPr>
            <p:ph type="title"/>
          </p:nvPr>
        </p:nvSpPr>
        <p:spPr>
          <a:xfrm>
            <a:off x="1690050" y="0"/>
            <a:ext cx="9720072" cy="1499616"/>
          </a:xfrm>
        </p:spPr>
        <p:txBody>
          <a:bodyPr/>
          <a:lstStyle/>
          <a:p>
            <a:r>
              <a:rPr lang="en-US" u="sng" dirty="0">
                <a:solidFill>
                  <a:schemeClr val="accent4"/>
                </a:solidFill>
              </a:rPr>
              <a:t>FREQUENCY OF COLLISION SEVERITY</a:t>
            </a:r>
          </a:p>
        </p:txBody>
      </p:sp>
      <p:pic>
        <p:nvPicPr>
          <p:cNvPr id="4" name="object 3">
            <a:extLst>
              <a:ext uri="{FF2B5EF4-FFF2-40B4-BE49-F238E27FC236}">
                <a16:creationId xmlns:a16="http://schemas.microsoft.com/office/drawing/2014/main" id="{6D0D578C-D088-D945-918C-18647846103B}"/>
              </a:ext>
            </a:extLst>
          </p:cNvPr>
          <p:cNvPicPr>
            <a:picLocks noGrp="1"/>
          </p:cNvPicPr>
          <p:nvPr>
            <p:ph idx="1"/>
          </p:nvPr>
        </p:nvPicPr>
        <p:blipFill>
          <a:blip r:embed="rId2" cstate="print"/>
          <a:stretch>
            <a:fillRect/>
          </a:stretch>
        </p:blipFill>
        <p:spPr>
          <a:xfrm>
            <a:off x="1321905" y="1252330"/>
            <a:ext cx="7116417" cy="4184374"/>
          </a:xfrm>
          <a:prstGeom prst="rect">
            <a:avLst/>
          </a:prstGeom>
        </p:spPr>
      </p:pic>
      <p:sp>
        <p:nvSpPr>
          <p:cNvPr id="5" name="TextBox 4">
            <a:extLst>
              <a:ext uri="{FF2B5EF4-FFF2-40B4-BE49-F238E27FC236}">
                <a16:creationId xmlns:a16="http://schemas.microsoft.com/office/drawing/2014/main" id="{4754E64E-D0CE-EFCB-6CD3-2E91728E9BEE}"/>
              </a:ext>
            </a:extLst>
          </p:cNvPr>
          <p:cNvSpPr txBox="1"/>
          <p:nvPr/>
        </p:nvSpPr>
        <p:spPr>
          <a:xfrm>
            <a:off x="924339" y="5436704"/>
            <a:ext cx="9213573" cy="923330"/>
          </a:xfrm>
          <a:prstGeom prst="rect">
            <a:avLst/>
          </a:prstGeom>
          <a:noFill/>
        </p:spPr>
        <p:txBody>
          <a:bodyPr wrap="square" rtlCol="0">
            <a:spAutoFit/>
          </a:bodyPr>
          <a:lstStyle/>
          <a:p>
            <a:pPr marL="285750" indent="-285750">
              <a:buFont typeface="Wingdings" panose="05000000000000000000" pitchFamily="2" charset="2"/>
              <a:buChar char="q"/>
            </a:pPr>
            <a:r>
              <a:rPr lang="en-US" i="1" dirty="0"/>
              <a:t>Most accidents are classified as mild.</a:t>
            </a:r>
          </a:p>
          <a:p>
            <a:pPr marL="285750" indent="-285750">
              <a:buFont typeface="Wingdings" panose="05000000000000000000" pitchFamily="2" charset="2"/>
              <a:buChar char="q"/>
            </a:pPr>
            <a:r>
              <a:rPr lang="en-US" i="1" dirty="0"/>
              <a:t>Takeout- There is class imbalance and hence most of the collision severities turned out to be mild than severe.</a:t>
            </a:r>
          </a:p>
        </p:txBody>
      </p:sp>
    </p:spTree>
    <p:extLst>
      <p:ext uri="{BB962C8B-B14F-4D97-AF65-F5344CB8AC3E}">
        <p14:creationId xmlns:p14="http://schemas.microsoft.com/office/powerpoint/2010/main" val="3610037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95</TotalTime>
  <Words>1119</Words>
  <Application>Microsoft Office PowerPoint</Application>
  <PresentationFormat>Widescreen</PresentationFormat>
  <Paragraphs>74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Tw Cen MT</vt:lpstr>
      <vt:lpstr>Tw Cen MT Condensed</vt:lpstr>
      <vt:lpstr>Wingdings</vt:lpstr>
      <vt:lpstr>Wingdings 3</vt:lpstr>
      <vt:lpstr>Integral</vt:lpstr>
      <vt:lpstr>GROUP 3 CAPSTONE PROJECT</vt:lpstr>
      <vt:lpstr>PowerPoint Presentation</vt:lpstr>
      <vt:lpstr>TITLE:PREDICTING TRAFFIC ACCIDENT SEVERITY</vt:lpstr>
      <vt:lpstr>PRESENTATION OUTLINE</vt:lpstr>
      <vt:lpstr>BACKGROUND</vt:lpstr>
      <vt:lpstr>OBJECTIVES</vt:lpstr>
      <vt:lpstr>DATA UNDERSTANDING</vt:lpstr>
      <vt:lpstr>EXPLORATORY DATA ANALYSIS: GEOSPATIAL MAP</vt:lpstr>
      <vt:lpstr>FREQUENCY OF COLLISION SEVERITY</vt:lpstr>
      <vt:lpstr>ACCIDENT FREQUENCY BY WEATHER</vt:lpstr>
      <vt:lpstr>ACCIDENT FREQUENCY BY DAY OF THE WEEK</vt:lpstr>
      <vt:lpstr>ACCIDENT FREQUENCY BY TYPE OF COLLISION</vt:lpstr>
      <vt:lpstr>ACCIDENT FREQUENCY BY ROAD SURFACE</vt:lpstr>
      <vt:lpstr>ACCIDENT FREQUENCY BY LIGHTING</vt:lpstr>
      <vt:lpstr>Collision severity across time categories</vt:lpstr>
      <vt:lpstr>EFFECT OF PEDESTRIAN ACTION ON COLLISION SEVERITY</vt:lpstr>
      <vt:lpstr>MODELING AND ANALYSIS</vt:lpstr>
      <vt:lpstr>MODEL RESULTS</vt:lpstr>
      <vt:lpstr>RESULTS AFTER FEATURE IMPORTANCE</vt:lpstr>
      <vt:lpstr>RESULTS AFTER HYPERPARAMETER TUNING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mitchelle wayua</dc:creator>
  <cp:lastModifiedBy>mitchelle wayua</cp:lastModifiedBy>
  <cp:revision>1</cp:revision>
  <dcterms:created xsi:type="dcterms:W3CDTF">2025-04-02T16:47:35Z</dcterms:created>
  <dcterms:modified xsi:type="dcterms:W3CDTF">2025-04-02T18:22:36Z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