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1" r:id="rId8"/>
    <p:sldId id="270" r:id="rId9"/>
    <p:sldId id="271" r:id="rId10"/>
    <p:sldId id="262" r:id="rId11"/>
    <p:sldId id="272" r:id="rId12"/>
    <p:sldId id="273" r:id="rId13"/>
    <p:sldId id="274" r:id="rId14"/>
    <p:sldId id="267" r:id="rId15"/>
    <p:sldId id="275"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8" d="100"/>
          <a:sy n="38" d="100"/>
        </p:scale>
        <p:origin x="2414" y="11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PHASE 3 PROJECT</a:t>
            </a:r>
            <a:endParaRPr lang="en-US" dirty="0"/>
          </a:p>
        </p:txBody>
      </p:sp>
      <p:sp>
        <p:nvSpPr>
          <p:cNvPr id="3" name="Subtitle 2"/>
          <p:cNvSpPr>
            <a:spLocks noGrp="1"/>
          </p:cNvSpPr>
          <p:nvPr>
            <p:ph type="subTitle" idx="1"/>
          </p:nvPr>
        </p:nvSpPr>
        <p:spPr/>
        <p:txBody>
          <a:bodyPr>
            <a:normAutofit fontScale="92500" lnSpcReduction="20000"/>
          </a:bodyPr>
          <a:lstStyle/>
          <a:p>
            <a:r>
              <a:rPr lang="en-US" dirty="0"/>
              <a:t>This project will focus on building a machine learning model to predict customer churn(This is the rate at which customers stop doing business with an entity) within SyriaTel, a telecommunications company. </a:t>
            </a:r>
          </a:p>
        </p:txBody>
      </p:sp>
    </p:spTree>
    <p:extLst>
      <p:ext uri="{BB962C8B-B14F-4D97-AF65-F5344CB8AC3E}">
        <p14:creationId xmlns:p14="http://schemas.microsoft.com/office/powerpoint/2010/main" val="2051612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Modelling evaluation and </a:t>
            </a:r>
            <a:endParaRPr lang="en-US" dirty="0"/>
          </a:p>
        </p:txBody>
      </p:sp>
      <p:sp>
        <p:nvSpPr>
          <p:cNvPr id="3" name="Content Placeholder 2"/>
          <p:cNvSpPr>
            <a:spLocks noGrp="1"/>
          </p:cNvSpPr>
          <p:nvPr>
            <p:ph sz="quarter" idx="13"/>
          </p:nvPr>
        </p:nvSpPr>
        <p:spPr/>
        <p:txBody>
          <a:bodyPr/>
          <a:lstStyle/>
          <a:p>
            <a:r>
              <a:rPr lang="en-US" dirty="0" smtClean="0"/>
              <a:t>5.1 logistic  regression</a:t>
            </a:r>
          </a:p>
          <a:p>
            <a:r>
              <a:rPr lang="en-US" dirty="0" smtClean="0"/>
              <a:t>5.2 DECISION TREE</a:t>
            </a:r>
          </a:p>
          <a:p>
            <a:r>
              <a:rPr lang="en-US" dirty="0" smtClean="0"/>
              <a:t>5.3 RANDOM FOREST</a:t>
            </a:r>
            <a:endParaRPr lang="en-US" dirty="0"/>
          </a:p>
        </p:txBody>
      </p:sp>
    </p:spTree>
    <p:extLst>
      <p:ext uri="{BB962C8B-B14F-4D97-AF65-F5344CB8AC3E}">
        <p14:creationId xmlns:p14="http://schemas.microsoft.com/office/powerpoint/2010/main" val="186611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LOGISTIC REGRESSION RESULTS</a:t>
            </a:r>
            <a:endParaRPr lang="en-US" dirty="0"/>
          </a:p>
        </p:txBody>
      </p:sp>
      <p:sp>
        <p:nvSpPr>
          <p:cNvPr id="3" name="Content Placeholder 2"/>
          <p:cNvSpPr>
            <a:spLocks noGrp="1"/>
          </p:cNvSpPr>
          <p:nvPr>
            <p:ph sz="quarter" idx="13"/>
          </p:nvPr>
        </p:nvSpPr>
        <p:spPr/>
        <p:txBody>
          <a:bodyPr>
            <a:normAutofit/>
          </a:bodyPr>
          <a:lstStyle/>
          <a:p>
            <a:pPr marL="0" indent="0">
              <a:buNone/>
            </a:pPr>
            <a:r>
              <a:rPr lang="en-US" dirty="0"/>
              <a:t>Name: Residuals (counts), </a:t>
            </a:r>
            <a:r>
              <a:rPr lang="en-US" dirty="0" err="1"/>
              <a:t>dtype</a:t>
            </a:r>
            <a:r>
              <a:rPr lang="en-US" dirty="0"/>
              <a:t>: </a:t>
            </a:r>
            <a:r>
              <a:rPr lang="en-US" dirty="0" smtClean="0"/>
              <a:t>int64</a:t>
            </a:r>
          </a:p>
          <a:p>
            <a:pPr marL="0" indent="0">
              <a:buNone/>
            </a:pPr>
            <a:r>
              <a:rPr lang="en-US" dirty="0" smtClean="0"/>
              <a:t>0  2284 </a:t>
            </a:r>
          </a:p>
          <a:p>
            <a:pPr marL="457200" indent="-457200">
              <a:buAutoNum type="arabicPlain"/>
            </a:pPr>
            <a:r>
              <a:rPr lang="en-US" dirty="0" smtClean="0"/>
              <a:t>382 </a:t>
            </a:r>
          </a:p>
          <a:p>
            <a:pPr marL="0" indent="0">
              <a:buNone/>
            </a:pPr>
            <a:r>
              <a:rPr lang="en-US" dirty="0"/>
              <a:t>Name: Residuals (proportions), </a:t>
            </a:r>
            <a:r>
              <a:rPr lang="en-US" dirty="0" err="1"/>
              <a:t>dtype</a:t>
            </a:r>
            <a:r>
              <a:rPr lang="en-US" dirty="0"/>
              <a:t>: </a:t>
            </a:r>
            <a:r>
              <a:rPr lang="en-US" dirty="0" smtClean="0"/>
              <a:t>float64</a:t>
            </a:r>
          </a:p>
          <a:p>
            <a:pPr marL="0" indent="0">
              <a:buNone/>
            </a:pPr>
            <a:r>
              <a:rPr lang="en-US" dirty="0" smtClean="0"/>
              <a:t>0 </a:t>
            </a:r>
            <a:r>
              <a:rPr lang="en-US" dirty="0"/>
              <a:t>0.856714 </a:t>
            </a:r>
            <a:endParaRPr lang="en-US" dirty="0" smtClean="0"/>
          </a:p>
          <a:p>
            <a:pPr marL="0" indent="0">
              <a:buNone/>
            </a:pPr>
            <a:r>
              <a:rPr lang="en-US" dirty="0" smtClean="0"/>
              <a:t>1 </a:t>
            </a:r>
            <a:r>
              <a:rPr lang="en-US" dirty="0"/>
              <a:t>0.143286 </a:t>
            </a:r>
            <a:endParaRPr lang="en-US" dirty="0" smtClean="0"/>
          </a:p>
        </p:txBody>
      </p:sp>
      <p:sp>
        <p:nvSpPr>
          <p:cNvPr id="7" name="Content Placeholder 6"/>
          <p:cNvSpPr>
            <a:spLocks noGrp="1"/>
          </p:cNvSpPr>
          <p:nvPr>
            <p:ph sz="quarter" idx="14"/>
          </p:nvPr>
        </p:nvSpPr>
        <p:spPr/>
        <p:txBody>
          <a:bodyPr/>
          <a:lstStyle/>
          <a:p>
            <a:r>
              <a:rPr lang="en-US" dirty="0"/>
              <a:t>The classifier was about 85% correct on the training data which is considered a fairly good performance.</a:t>
            </a:r>
          </a:p>
        </p:txBody>
      </p:sp>
    </p:spTree>
    <p:extLst>
      <p:ext uri="{BB962C8B-B14F-4D97-AF65-F5344CB8AC3E}">
        <p14:creationId xmlns:p14="http://schemas.microsoft.com/office/powerpoint/2010/main" val="141064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747520"/>
          </a:xfrm>
        </p:spPr>
        <p:txBody>
          <a:bodyPr/>
          <a:lstStyle/>
          <a:p>
            <a:r>
              <a:rPr lang="en-US" dirty="0" smtClean="0"/>
              <a:t>5.2 DECISION TREE FINDINGS</a:t>
            </a:r>
            <a:endParaRPr lang="en-US" dirty="0"/>
          </a:p>
        </p:txBody>
      </p:sp>
      <p:sp>
        <p:nvSpPr>
          <p:cNvPr id="8" name="Text Placeholder 7"/>
          <p:cNvSpPr>
            <a:spLocks noGrp="1"/>
          </p:cNvSpPr>
          <p:nvPr>
            <p:ph sz="quarter" idx="13"/>
          </p:nvPr>
        </p:nvSpPr>
        <p:spPr/>
        <p:txBody>
          <a:bodyPr/>
          <a:lstStyle/>
          <a:p>
            <a:r>
              <a:rPr lang="en-US" dirty="0"/>
              <a:t>Accuracy: 0.8740629685157422</a:t>
            </a:r>
          </a:p>
          <a:p>
            <a:r>
              <a:rPr lang="en-US" dirty="0"/>
              <a:t>Precision: 0.5620437956204379</a:t>
            </a:r>
          </a:p>
          <a:p>
            <a:r>
              <a:rPr lang="en-US" dirty="0"/>
              <a:t>Recall: 0.7623762376237624</a:t>
            </a:r>
          </a:p>
          <a:p>
            <a:r>
              <a:rPr lang="en-US" dirty="0"/>
              <a:t>F1-score: 0.6470588235294118</a:t>
            </a:r>
          </a:p>
          <a:p>
            <a:r>
              <a:rPr lang="en-US" dirty="0"/>
              <a:t>train score 1.0</a:t>
            </a:r>
          </a:p>
          <a:p>
            <a:r>
              <a:rPr lang="en-US" dirty="0"/>
              <a:t>test score 0.8740629685157422</a:t>
            </a:r>
          </a:p>
        </p:txBody>
      </p:sp>
      <p:sp>
        <p:nvSpPr>
          <p:cNvPr id="12" name="Content Placeholder 11"/>
          <p:cNvSpPr>
            <a:spLocks noGrp="1"/>
          </p:cNvSpPr>
          <p:nvPr>
            <p:ph sz="quarter" idx="14"/>
          </p:nvPr>
        </p:nvSpPr>
        <p:spPr/>
        <p:txBody>
          <a:bodyPr/>
          <a:lstStyle/>
          <a:p>
            <a:endParaRPr lang="en-US"/>
          </a:p>
        </p:txBody>
      </p:sp>
      <p:pic>
        <p:nvPicPr>
          <p:cNvPr id="11" name="Picture 10"/>
          <p:cNvPicPr>
            <a:picLocks noChangeAspect="1"/>
          </p:cNvPicPr>
          <p:nvPr/>
        </p:nvPicPr>
        <p:blipFill>
          <a:blip r:embed="rId2"/>
          <a:stretch>
            <a:fillRect/>
          </a:stretch>
        </p:blipFill>
        <p:spPr>
          <a:xfrm>
            <a:off x="6172200" y="2011680"/>
            <a:ext cx="5257800" cy="3515360"/>
          </a:xfrm>
          <a:prstGeom prst="rect">
            <a:avLst/>
          </a:prstGeom>
        </p:spPr>
      </p:pic>
    </p:spTree>
    <p:extLst>
      <p:ext uri="{BB962C8B-B14F-4D97-AF65-F5344CB8AC3E}">
        <p14:creationId xmlns:p14="http://schemas.microsoft.com/office/powerpoint/2010/main" val="377791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 RANDOM FOREST FINDINGS</a:t>
            </a:r>
            <a:endParaRPr lang="en-US" dirty="0"/>
          </a:p>
        </p:txBody>
      </p:sp>
      <p:sp>
        <p:nvSpPr>
          <p:cNvPr id="4" name="Text Placeholder 3"/>
          <p:cNvSpPr>
            <a:spLocks noGrp="1"/>
          </p:cNvSpPr>
          <p:nvPr>
            <p:ph type="body" idx="1"/>
          </p:nvPr>
        </p:nvSpPr>
        <p:spPr/>
        <p:txBody>
          <a:bodyPr/>
          <a:lstStyle/>
          <a:p>
            <a:r>
              <a:rPr lang="en-US" dirty="0" smtClean="0"/>
              <a:t>MODEL’S PERFORMANCE</a:t>
            </a:r>
            <a:endParaRPr lang="en-US" dirty="0"/>
          </a:p>
        </p:txBody>
      </p:sp>
      <p:sp>
        <p:nvSpPr>
          <p:cNvPr id="3" name="Content Placeholder 2"/>
          <p:cNvSpPr>
            <a:spLocks noGrp="1"/>
          </p:cNvSpPr>
          <p:nvPr>
            <p:ph sz="quarter" idx="13"/>
          </p:nvPr>
        </p:nvSpPr>
        <p:spPr/>
        <p:txBody>
          <a:bodyPr>
            <a:normAutofit fontScale="85000" lnSpcReduction="10000"/>
          </a:bodyPr>
          <a:lstStyle/>
          <a:p>
            <a:r>
              <a:rPr lang="en-US" dirty="0"/>
              <a:t>Cross-Validation Accuracy: 0.9478613740329278 </a:t>
            </a:r>
            <a:endParaRPr lang="en-US" dirty="0" smtClean="0"/>
          </a:p>
          <a:p>
            <a:r>
              <a:rPr lang="en-US" dirty="0" smtClean="0"/>
              <a:t>Precision</a:t>
            </a:r>
            <a:r>
              <a:rPr lang="en-US" dirty="0"/>
              <a:t>: 0.9102564102564102 </a:t>
            </a:r>
            <a:endParaRPr lang="en-US" dirty="0" smtClean="0"/>
          </a:p>
          <a:p>
            <a:r>
              <a:rPr lang="en-US" dirty="0" smtClean="0"/>
              <a:t>Recall</a:t>
            </a:r>
            <a:r>
              <a:rPr lang="en-US" dirty="0"/>
              <a:t>: 0.7029702970297029 </a:t>
            </a:r>
            <a:endParaRPr lang="en-US" dirty="0" smtClean="0"/>
          </a:p>
          <a:p>
            <a:r>
              <a:rPr lang="en-US" dirty="0" smtClean="0"/>
              <a:t>F1-score</a:t>
            </a:r>
            <a:r>
              <a:rPr lang="en-US" dirty="0"/>
              <a:t>: 0.7932960893854748 </a:t>
            </a:r>
            <a:endParaRPr lang="en-US" dirty="0" smtClean="0"/>
          </a:p>
          <a:p>
            <a:r>
              <a:rPr lang="en-US" dirty="0" smtClean="0"/>
              <a:t>Train </a:t>
            </a:r>
            <a:r>
              <a:rPr lang="en-US" dirty="0"/>
              <a:t>score: 0.9996249062265566 </a:t>
            </a:r>
            <a:endParaRPr lang="en-US" dirty="0" smtClean="0"/>
          </a:p>
          <a:p>
            <a:r>
              <a:rPr lang="en-US" dirty="0" smtClean="0"/>
              <a:t>Test </a:t>
            </a:r>
            <a:r>
              <a:rPr lang="en-US" dirty="0"/>
              <a:t>score: 0.9445277361319341</a:t>
            </a:r>
            <a:endParaRPr lang="en-US" dirty="0"/>
          </a:p>
        </p:txBody>
      </p:sp>
      <p:sp>
        <p:nvSpPr>
          <p:cNvPr id="5" name="Text Placeholder 4"/>
          <p:cNvSpPr>
            <a:spLocks noGrp="1"/>
          </p:cNvSpPr>
          <p:nvPr>
            <p:ph type="body" sz="quarter" idx="3"/>
          </p:nvPr>
        </p:nvSpPr>
        <p:spPr/>
        <p:txBody>
          <a:bodyPr/>
          <a:lstStyle/>
          <a:p>
            <a:r>
              <a:rPr lang="en-US" dirty="0" smtClean="0"/>
              <a:t>CONFUSION MATRIX</a:t>
            </a:r>
            <a:endParaRPr lang="en-US" dirty="0"/>
          </a:p>
        </p:txBody>
      </p:sp>
      <p:pic>
        <p:nvPicPr>
          <p:cNvPr id="9" name="Content Placeholder 8"/>
          <p:cNvPicPr>
            <a:picLocks noGrp="1" noChangeAspect="1"/>
          </p:cNvPicPr>
          <p:nvPr>
            <p:ph sz="quarter" idx="14"/>
          </p:nvPr>
        </p:nvPicPr>
        <p:blipFill>
          <a:blip r:embed="rId2"/>
          <a:stretch>
            <a:fillRect/>
          </a:stretch>
        </p:blipFill>
        <p:spPr>
          <a:xfrm>
            <a:off x="6972726" y="3051175"/>
            <a:ext cx="3504347" cy="2740025"/>
          </a:xfrm>
          <a:prstGeom prst="rect">
            <a:avLst/>
          </a:prstGeom>
        </p:spPr>
      </p:pic>
    </p:spTree>
    <p:extLst>
      <p:ext uri="{BB962C8B-B14F-4D97-AF65-F5344CB8AC3E}">
        <p14:creationId xmlns:p14="http://schemas.microsoft.com/office/powerpoint/2010/main" val="309310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 for the Models</a:t>
            </a:r>
            <a:br>
              <a:rPr lang="en-US" dirty="0"/>
            </a:br>
            <a:endParaRPr lang="en-US" dirty="0"/>
          </a:p>
        </p:txBody>
      </p:sp>
      <p:pic>
        <p:nvPicPr>
          <p:cNvPr id="4" name="Content Placeholder 3"/>
          <p:cNvPicPr>
            <a:picLocks noGrp="1" noChangeAspect="1"/>
          </p:cNvPicPr>
          <p:nvPr>
            <p:ph sz="quarter" idx="13"/>
          </p:nvPr>
        </p:nvPicPr>
        <p:blipFill>
          <a:blip r:embed="rId2"/>
          <a:stretch>
            <a:fillRect/>
          </a:stretch>
        </p:blipFill>
        <p:spPr>
          <a:xfrm>
            <a:off x="2418080" y="1374237"/>
            <a:ext cx="7965440" cy="4518564"/>
          </a:xfrm>
          <a:prstGeom prst="rect">
            <a:avLst/>
          </a:prstGeom>
        </p:spPr>
      </p:pic>
    </p:spTree>
    <p:extLst>
      <p:ext uri="{BB962C8B-B14F-4D97-AF65-F5344CB8AC3E}">
        <p14:creationId xmlns:p14="http://schemas.microsoft.com/office/powerpoint/2010/main" val="3991056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THE THREE MODELS</a:t>
            </a:r>
            <a:endParaRPr lang="en-US" dirty="0"/>
          </a:p>
        </p:txBody>
      </p:sp>
      <p:sp>
        <p:nvSpPr>
          <p:cNvPr id="3" name="Content Placeholder 2"/>
          <p:cNvSpPr>
            <a:spLocks noGrp="1"/>
          </p:cNvSpPr>
          <p:nvPr>
            <p:ph sz="quarter" idx="13"/>
          </p:nvPr>
        </p:nvSpPr>
        <p:spPr>
          <a:xfrm>
            <a:off x="913774" y="2367093"/>
            <a:ext cx="10363826" cy="2590988"/>
          </a:xfrm>
        </p:spPr>
        <p:txBody>
          <a:bodyPr/>
          <a:lstStyle/>
          <a:p>
            <a:r>
              <a:rPr lang="en-US" dirty="0"/>
              <a:t>The figure above show the ROC curves for Logistic Regression, Decision Tree, and Random Forest models. The Random Forest model outperformed the others, showing a higher Area Under the Curve (AUC) and better classification performance, making it the most effective model for the given task.</a:t>
            </a:r>
          </a:p>
        </p:txBody>
      </p:sp>
    </p:spTree>
    <p:extLst>
      <p:ext uri="{BB962C8B-B14F-4D97-AF65-F5344CB8AC3E}">
        <p14:creationId xmlns:p14="http://schemas.microsoft.com/office/powerpoint/2010/main" val="3892594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625600"/>
          </a:xfrm>
        </p:spPr>
        <p:txBody>
          <a:bodyPr/>
          <a:lstStyle/>
          <a:p>
            <a:r>
              <a:rPr lang="en-US" dirty="0" smtClean="0"/>
              <a:t>6. RECOMMENDATION AND CONCLUSION</a:t>
            </a:r>
            <a:endParaRPr lang="en-US" dirty="0"/>
          </a:p>
        </p:txBody>
      </p:sp>
      <p:sp>
        <p:nvSpPr>
          <p:cNvPr id="3" name="Content Placeholder 2"/>
          <p:cNvSpPr>
            <a:spLocks noGrp="1"/>
          </p:cNvSpPr>
          <p:nvPr>
            <p:ph sz="quarter" idx="13"/>
          </p:nvPr>
        </p:nvSpPr>
        <p:spPr>
          <a:xfrm>
            <a:off x="913774" y="1625601"/>
            <a:ext cx="10363825" cy="5232399"/>
          </a:xfrm>
        </p:spPr>
        <p:txBody>
          <a:bodyPr>
            <a:normAutofit fontScale="77500" lnSpcReduction="20000"/>
          </a:bodyPr>
          <a:lstStyle/>
          <a:p>
            <a:r>
              <a:rPr lang="en-US" dirty="0"/>
              <a:t>In conclusion, the analysis suggests that we can accurately predict customer churn using a machine learning model, with the Random Forest Classifier being our recommended model due to its strong overall performance. As this is the best performing model with an ROC curve that hugs the upper left corner of the graph, hence giving us the largest AUC (Area Under the curve).</a:t>
            </a:r>
          </a:p>
          <a:p>
            <a:r>
              <a:rPr lang="en-US" dirty="0"/>
              <a:t/>
            </a:r>
            <a:br>
              <a:rPr lang="en-US" dirty="0"/>
            </a:br>
            <a:r>
              <a:rPr lang="en-US" dirty="0"/>
              <a:t>I would recommend that </a:t>
            </a:r>
            <a:r>
              <a:rPr lang="en-US" dirty="0" err="1"/>
              <a:t>Syriatel</a:t>
            </a:r>
            <a:r>
              <a:rPr lang="en-US" dirty="0"/>
              <a:t> make use of the Random Forest Classifier as the primary model for predicting customer churn. This model has a higher ROC curve and strong overall performance in terms of accuracy, F1-score, recall, and precision on the test set, making it well-suited for accurately classifying customers as likely or unlikely to churn.</a:t>
            </a:r>
          </a:p>
          <a:p>
            <a:r>
              <a:rPr lang="en-US" dirty="0"/>
              <a:t/>
            </a:r>
            <a:br>
              <a:rPr lang="en-US" dirty="0"/>
            </a:br>
            <a:r>
              <a:rPr lang="en-US" dirty="0"/>
              <a:t>In terms of Business strategic recommendations for SyriaTel, I would recommend a Customer Retention strategy that addresses key features in relation to call minutes and charges. These efforts could include personalized offers or discounts on day charges. By implementing cost-effective strategies that address the key factors driving customer churn, SyriaTel can retain customers and minimize revenue loss.</a:t>
            </a:r>
          </a:p>
          <a:p>
            <a:r>
              <a:rPr lang="en-US" dirty="0"/>
              <a:t/>
            </a:r>
            <a:br>
              <a:rPr lang="en-US" dirty="0"/>
            </a:br>
            <a:r>
              <a:rPr lang="en-US" dirty="0"/>
              <a:t>We would recommend, that </a:t>
            </a:r>
            <a:r>
              <a:rPr lang="en-US" dirty="0" err="1"/>
              <a:t>Syriatel</a:t>
            </a:r>
            <a:r>
              <a:rPr lang="en-US" dirty="0"/>
              <a:t> comes up with strategies to reduce on Customer Service calls, as this is among the top features that would likely lead to Customer Churn. Example: come up IV</a:t>
            </a:r>
          </a:p>
        </p:txBody>
      </p:sp>
    </p:spTree>
    <p:extLst>
      <p:ext uri="{BB962C8B-B14F-4D97-AF65-F5344CB8AC3E}">
        <p14:creationId xmlns:p14="http://schemas.microsoft.com/office/powerpoint/2010/main" val="311036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PHASES</a:t>
            </a:r>
            <a:endParaRPr lang="en-US" dirty="0"/>
          </a:p>
        </p:txBody>
      </p:sp>
      <p:sp>
        <p:nvSpPr>
          <p:cNvPr id="3" name="Content Placeholder 2"/>
          <p:cNvSpPr>
            <a:spLocks noGrp="1"/>
          </p:cNvSpPr>
          <p:nvPr>
            <p:ph sz="quarter" idx="13"/>
          </p:nvPr>
        </p:nvSpPr>
        <p:spPr/>
        <p:txBody>
          <a:bodyPr>
            <a:normAutofit fontScale="77500" lnSpcReduction="20000"/>
          </a:bodyPr>
          <a:lstStyle/>
          <a:p>
            <a:pPr marL="0" indent="0">
              <a:buNone/>
            </a:pPr>
            <a:r>
              <a:rPr lang="en-US" dirty="0"/>
              <a:t>1.Business Understanding</a:t>
            </a:r>
          </a:p>
          <a:p>
            <a:pPr marL="0" indent="0">
              <a:buNone/>
            </a:pPr>
            <a:r>
              <a:rPr lang="en-US" dirty="0"/>
              <a:t/>
            </a:r>
            <a:br>
              <a:rPr lang="en-US" dirty="0"/>
            </a:br>
            <a:r>
              <a:rPr lang="en-US" dirty="0"/>
              <a:t>2.Data Understanding and Preparation</a:t>
            </a:r>
          </a:p>
          <a:p>
            <a:pPr marL="0" indent="0">
              <a:buNone/>
            </a:pPr>
            <a:r>
              <a:rPr lang="en-US" dirty="0"/>
              <a:t/>
            </a:r>
            <a:br>
              <a:rPr lang="en-US" dirty="0"/>
            </a:br>
            <a:r>
              <a:rPr lang="en-US" dirty="0"/>
              <a:t>3.Performing Exploratory Data Analysis</a:t>
            </a:r>
          </a:p>
          <a:p>
            <a:pPr marL="0" indent="0">
              <a:buNone/>
            </a:pPr>
            <a:r>
              <a:rPr lang="en-US" dirty="0"/>
              <a:t/>
            </a:r>
            <a:br>
              <a:rPr lang="en-US" dirty="0"/>
            </a:br>
            <a:r>
              <a:rPr lang="en-US" dirty="0"/>
              <a:t>4.Modelling </a:t>
            </a:r>
          </a:p>
          <a:p>
            <a:pPr marL="0" indent="0">
              <a:buNone/>
            </a:pPr>
            <a:r>
              <a:rPr lang="en-US" dirty="0"/>
              <a:t/>
            </a:r>
            <a:br>
              <a:rPr lang="en-US" dirty="0"/>
            </a:br>
            <a:r>
              <a:rPr lang="en-US" dirty="0"/>
              <a:t>5.Evaluating the model's Effectiveness</a:t>
            </a:r>
          </a:p>
          <a:p>
            <a:pPr marL="0" indent="0">
              <a:buNone/>
            </a:pPr>
            <a:r>
              <a:rPr lang="en-US" dirty="0"/>
              <a:t/>
            </a:r>
            <a:br>
              <a:rPr lang="en-US" dirty="0"/>
            </a:br>
            <a:r>
              <a:rPr lang="en-US" dirty="0"/>
              <a:t>6.Recommendations and </a:t>
            </a:r>
            <a:r>
              <a:rPr lang="en-US" dirty="0" err="1"/>
              <a:t>Conclutions</a:t>
            </a:r>
            <a:r>
              <a:rPr lang="en-US" dirty="0"/>
              <a:t>.</a:t>
            </a:r>
          </a:p>
        </p:txBody>
      </p:sp>
    </p:spTree>
    <p:extLst>
      <p:ext uri="{BB962C8B-B14F-4D97-AF65-F5344CB8AC3E}">
        <p14:creationId xmlns:p14="http://schemas.microsoft.com/office/powerpoint/2010/main" val="786401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Business </a:t>
            </a:r>
            <a:r>
              <a:rPr lang="en-US" b="1" dirty="0" err="1"/>
              <a:t>Undestanding</a:t>
            </a:r>
            <a:endParaRPr lang="en-US" dirty="0"/>
          </a:p>
        </p:txBody>
      </p:sp>
      <p:sp>
        <p:nvSpPr>
          <p:cNvPr id="3" name="Content Placeholder 2"/>
          <p:cNvSpPr>
            <a:spLocks noGrp="1"/>
          </p:cNvSpPr>
          <p:nvPr>
            <p:ph sz="quarter" idx="13"/>
          </p:nvPr>
        </p:nvSpPr>
        <p:spPr/>
        <p:txBody>
          <a:bodyPr>
            <a:normAutofit/>
          </a:bodyPr>
          <a:lstStyle/>
          <a:p>
            <a:r>
              <a:rPr lang="en-US" dirty="0"/>
              <a:t>Research Objectives</a:t>
            </a:r>
            <a:r>
              <a:rPr lang="en-US" dirty="0" smtClean="0"/>
              <a:t>:</a:t>
            </a:r>
          </a:p>
          <a:p>
            <a:pPr marL="0" indent="0">
              <a:buNone/>
            </a:pPr>
            <a:r>
              <a:rPr lang="en-US" dirty="0"/>
              <a:t/>
            </a:r>
            <a:br>
              <a:rPr lang="en-US" dirty="0"/>
            </a:br>
            <a:r>
              <a:rPr lang="en-US" dirty="0" smtClean="0"/>
              <a:t>1. To </a:t>
            </a:r>
            <a:r>
              <a:rPr lang="en-US" dirty="0"/>
              <a:t>identify the primary factors contributing to customer churn</a:t>
            </a:r>
            <a:r>
              <a:rPr lang="en-US" dirty="0" smtClean="0"/>
              <a:t>.</a:t>
            </a:r>
            <a:r>
              <a:rPr lang="en-US" dirty="0"/>
              <a:t/>
            </a:r>
            <a:br>
              <a:rPr lang="en-US" dirty="0"/>
            </a:br>
            <a:r>
              <a:rPr lang="en-US" dirty="0"/>
              <a:t>2</a:t>
            </a:r>
            <a:r>
              <a:rPr lang="en-US" dirty="0" smtClean="0"/>
              <a:t>. To </a:t>
            </a:r>
            <a:r>
              <a:rPr lang="en-US" dirty="0"/>
              <a:t>evaluate and determine the most effective predictive model for Customer Churn</a:t>
            </a:r>
            <a:r>
              <a:rPr lang="en-US" dirty="0" smtClean="0"/>
              <a:t>.</a:t>
            </a:r>
            <a:r>
              <a:rPr lang="en-US" dirty="0"/>
              <a:t/>
            </a:r>
            <a:br>
              <a:rPr lang="en-US" dirty="0"/>
            </a:br>
            <a:r>
              <a:rPr lang="en-US" dirty="0"/>
              <a:t>3</a:t>
            </a:r>
            <a:r>
              <a:rPr lang="en-US" dirty="0" smtClean="0"/>
              <a:t>. To </a:t>
            </a:r>
            <a:r>
              <a:rPr lang="en-US" dirty="0"/>
              <a:t>develop strategies aimed at improving customer retention and decreasing churn rates.</a:t>
            </a:r>
          </a:p>
        </p:txBody>
      </p:sp>
    </p:spTree>
    <p:extLst>
      <p:ext uri="{BB962C8B-B14F-4D97-AF65-F5344CB8AC3E}">
        <p14:creationId xmlns:p14="http://schemas.microsoft.com/office/powerpoint/2010/main" val="158260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a:t>
            </a:r>
            <a:r>
              <a:rPr lang="en-US" b="1" dirty="0"/>
              <a:t>. Data Understanding and Preparation</a:t>
            </a:r>
            <a:r>
              <a:rPr lang="en-US" dirty="0"/>
              <a:t/>
            </a:r>
            <a:br>
              <a:rPr lang="en-US" dirty="0"/>
            </a:br>
            <a:endParaRPr lang="en-US" dirty="0"/>
          </a:p>
        </p:txBody>
      </p:sp>
      <p:sp>
        <p:nvSpPr>
          <p:cNvPr id="3" name="Content Placeholder 2"/>
          <p:cNvSpPr>
            <a:spLocks noGrp="1"/>
          </p:cNvSpPr>
          <p:nvPr>
            <p:ph sz="quarter" idx="13"/>
          </p:nvPr>
        </p:nvSpPr>
        <p:spPr>
          <a:xfrm>
            <a:off x="913774" y="2367092"/>
            <a:ext cx="10363826" cy="4112839"/>
          </a:xfrm>
        </p:spPr>
        <p:txBody>
          <a:bodyPr>
            <a:normAutofit fontScale="70000" lnSpcReduction="20000"/>
          </a:bodyPr>
          <a:lstStyle/>
          <a:p>
            <a:pPr marL="0" indent="0">
              <a:buNone/>
            </a:pPr>
            <a:r>
              <a:rPr lang="en-US" dirty="0"/>
              <a:t>The dataset consists of 3,333 entries and 21 columns. It includes various details such as the state, account length, area code, phone number, international plan, voicemail plan, the number of voicemail messages, and several metrics related to call usage, including</a:t>
            </a:r>
            <a:r>
              <a:rPr lang="en-US" dirty="0" smtClean="0"/>
              <a:t>:</a:t>
            </a:r>
          </a:p>
          <a:p>
            <a:pPr marL="0" indent="0">
              <a:buNone/>
            </a:pPr>
            <a:endParaRPr lang="en-US" dirty="0" smtClean="0"/>
          </a:p>
          <a:p>
            <a:pPr marL="457200" indent="-457200">
              <a:buFont typeface="+mj-lt"/>
              <a:buAutoNum type="arabicPeriod"/>
            </a:pPr>
            <a:r>
              <a:rPr lang="en-US" dirty="0"/>
              <a:t/>
            </a:r>
            <a:br>
              <a:rPr lang="en-US" dirty="0"/>
            </a:br>
            <a:r>
              <a:rPr lang="en-US" dirty="0"/>
              <a:t>Total day minutes, calls, and charges</a:t>
            </a:r>
          </a:p>
          <a:p>
            <a:pPr marL="457200" indent="-457200">
              <a:buFont typeface="+mj-lt"/>
              <a:buAutoNum type="arabicPeriod"/>
            </a:pPr>
            <a:r>
              <a:rPr lang="en-US" dirty="0"/>
              <a:t/>
            </a:r>
            <a:br>
              <a:rPr lang="en-US" dirty="0"/>
            </a:br>
            <a:r>
              <a:rPr lang="en-US" dirty="0"/>
              <a:t>Total evening minutes, calls, and charges</a:t>
            </a:r>
          </a:p>
          <a:p>
            <a:pPr marL="457200" indent="-457200">
              <a:buFont typeface="+mj-lt"/>
              <a:buAutoNum type="arabicPeriod"/>
            </a:pPr>
            <a:r>
              <a:rPr lang="en-US" dirty="0"/>
              <a:t/>
            </a:r>
            <a:br>
              <a:rPr lang="en-US" dirty="0"/>
            </a:br>
            <a:r>
              <a:rPr lang="en-US" dirty="0"/>
              <a:t>Total night minutes, calls, and charges</a:t>
            </a:r>
          </a:p>
          <a:p>
            <a:pPr marL="457200" indent="-457200">
              <a:buFont typeface="+mj-lt"/>
              <a:buAutoNum type="arabicPeriod"/>
            </a:pPr>
            <a:r>
              <a:rPr lang="en-US" dirty="0"/>
              <a:t/>
            </a:r>
            <a:br>
              <a:rPr lang="en-US" dirty="0"/>
            </a:br>
            <a:r>
              <a:rPr lang="en-US" dirty="0"/>
              <a:t>Total international minutes, calls, and charges</a:t>
            </a:r>
          </a:p>
          <a:p>
            <a:pPr marL="457200" indent="-457200">
              <a:buFont typeface="+mj-lt"/>
              <a:buAutoNum type="arabicPeriod"/>
            </a:pPr>
            <a:r>
              <a:rPr lang="en-US" dirty="0"/>
              <a:t/>
            </a:r>
            <a:br>
              <a:rPr lang="en-US" dirty="0"/>
            </a:br>
            <a:r>
              <a:rPr lang="en-US" dirty="0"/>
              <a:t>Additionally, it contains information about customer service calls and a column with a label indicating whether the customer has churned.</a:t>
            </a:r>
          </a:p>
        </p:txBody>
      </p:sp>
    </p:spTree>
    <p:extLst>
      <p:ext uri="{BB962C8B-B14F-4D97-AF65-F5344CB8AC3E}">
        <p14:creationId xmlns:p14="http://schemas.microsoft.com/office/powerpoint/2010/main" val="263088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Performing Exploratory Data Analysis</a:t>
            </a:r>
            <a:endParaRPr lang="en-US" dirty="0"/>
          </a:p>
        </p:txBody>
      </p:sp>
      <p:sp>
        <p:nvSpPr>
          <p:cNvPr id="3" name="Content Placeholder 2"/>
          <p:cNvSpPr>
            <a:spLocks noGrp="1"/>
          </p:cNvSpPr>
          <p:nvPr>
            <p:ph sz="quarter" idx="13"/>
          </p:nvPr>
        </p:nvSpPr>
        <p:spPr/>
        <p:txBody>
          <a:bodyPr/>
          <a:lstStyle/>
          <a:p>
            <a:r>
              <a:rPr lang="en-US" b="0" dirty="0" smtClean="0">
                <a:solidFill>
                  <a:srgbClr val="6A9955"/>
                </a:solidFill>
                <a:effectLst/>
                <a:latin typeface="Consolas" panose="020B0609020204030204" pitchFamily="49" charset="0"/>
              </a:rPr>
              <a:t>Pair plots for numeric variables</a:t>
            </a:r>
            <a:endParaRPr lang="en-US" dirty="0">
              <a:solidFill>
                <a:srgbClr val="6A9955"/>
              </a:solidFill>
              <a:latin typeface="Consolas" panose="020B0609020204030204" pitchFamily="49" charset="0"/>
            </a:endParaRPr>
          </a:p>
          <a:p>
            <a:pPr marL="0" indent="0">
              <a:buNone/>
            </a:pPr>
            <a:endParaRPr lang="en-US" b="0" dirty="0">
              <a:solidFill>
                <a:srgbClr val="CCCCCC"/>
              </a:solidFill>
              <a:effectLst/>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1167448" y="2804160"/>
            <a:ext cx="7915592" cy="4053840"/>
          </a:xfrm>
          <a:prstGeom prst="rect">
            <a:avLst/>
          </a:prstGeom>
        </p:spPr>
      </p:pic>
    </p:spTree>
    <p:extLst>
      <p:ext uri="{BB962C8B-B14F-4D97-AF65-F5344CB8AC3E}">
        <p14:creationId xmlns:p14="http://schemas.microsoft.com/office/powerpoint/2010/main" val="406993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a:t>There is a strong relationship between customer service calls and true churn values. </a:t>
            </a:r>
          </a:p>
          <a:p>
            <a:r>
              <a:rPr lang="en-US" dirty="0"/>
              <a:t/>
            </a:r>
            <a:br>
              <a:rPr lang="en-US" dirty="0"/>
            </a:br>
            <a:r>
              <a:rPr lang="en-US" dirty="0"/>
              <a:t>After 4 calls, customers are a lot more likely to discontinue their service.</a:t>
            </a:r>
          </a:p>
          <a:p>
            <a:r>
              <a:rPr lang="en-US" dirty="0"/>
              <a:t/>
            </a:r>
            <a:br>
              <a:rPr lang="en-US" dirty="0"/>
            </a:br>
            <a:r>
              <a:rPr lang="en-US" dirty="0"/>
              <a:t>Besides, most customer calls are </a:t>
            </a:r>
            <a:r>
              <a:rPr lang="en-US" dirty="0" err="1"/>
              <a:t>are</a:t>
            </a:r>
            <a:r>
              <a:rPr lang="en-US" dirty="0"/>
              <a:t> associated with </a:t>
            </a:r>
            <a:r>
              <a:rPr lang="en-US" dirty="0" err="1"/>
              <a:t>disatisfaction</a:t>
            </a:r>
            <a:r>
              <a:rPr lang="en-US" dirty="0"/>
              <a:t> with customer service. </a:t>
            </a:r>
          </a:p>
          <a:p>
            <a:r>
              <a:rPr lang="en-US" dirty="0"/>
              <a:t/>
            </a:r>
            <a:br>
              <a:rPr lang="en-US" dirty="0"/>
            </a:br>
            <a:r>
              <a:rPr lang="en-US" dirty="0"/>
              <a:t>At this point more than 4 customer calls indicate that it takes long for their issues to be addressed, and thus a possibility of them leaving increases.</a:t>
            </a:r>
          </a:p>
          <a:p>
            <a:endParaRPr lang="en-US" dirty="0"/>
          </a:p>
        </p:txBody>
      </p:sp>
    </p:spTree>
    <p:extLst>
      <p:ext uri="{BB962C8B-B14F-4D97-AF65-F5344CB8AC3E}">
        <p14:creationId xmlns:p14="http://schemas.microsoft.com/office/powerpoint/2010/main" val="132209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HEATMAP</a:t>
            </a:r>
            <a:endParaRPr lang="en-US" dirty="0"/>
          </a:p>
        </p:txBody>
      </p:sp>
      <p:pic>
        <p:nvPicPr>
          <p:cNvPr id="4" name="Content Placeholder 3"/>
          <p:cNvPicPr>
            <a:picLocks noGrp="1" noChangeAspect="1"/>
          </p:cNvPicPr>
          <p:nvPr>
            <p:ph sz="quarter" idx="13"/>
          </p:nvPr>
        </p:nvPicPr>
        <p:blipFill>
          <a:blip r:embed="rId2"/>
          <a:stretch>
            <a:fillRect/>
          </a:stretch>
        </p:blipFill>
        <p:spPr>
          <a:xfrm>
            <a:off x="2743200" y="1788160"/>
            <a:ext cx="6278880" cy="5069839"/>
          </a:xfrm>
          <a:prstGeom prst="rect">
            <a:avLst/>
          </a:prstGeom>
        </p:spPr>
      </p:pic>
    </p:spTree>
    <p:extLst>
      <p:ext uri="{BB962C8B-B14F-4D97-AF65-F5344CB8AC3E}">
        <p14:creationId xmlns:p14="http://schemas.microsoft.com/office/powerpoint/2010/main" val="199785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3"/>
          </p:nvPr>
        </p:nvSpPr>
        <p:spPr/>
        <p:txBody>
          <a:bodyPr/>
          <a:lstStyle/>
          <a:p>
            <a:r>
              <a:rPr lang="en-US" dirty="0"/>
              <a:t>The correlation matrix shows that total international charge and total international minutes ,total night minutes and total night charge, total evening minutes and total evening charge and total day minutes and total day charge have  perfect correlation which indicates </a:t>
            </a:r>
            <a:r>
              <a:rPr lang="en-US" dirty="0" err="1"/>
              <a:t>multicollinearity</a:t>
            </a:r>
            <a:r>
              <a:rPr lang="en-US" dirty="0"/>
              <a:t>. </a:t>
            </a:r>
          </a:p>
        </p:txBody>
      </p:sp>
    </p:spTree>
    <p:extLst>
      <p:ext uri="{BB962C8B-B14F-4D97-AF65-F5344CB8AC3E}">
        <p14:creationId xmlns:p14="http://schemas.microsoft.com/office/powerpoint/2010/main" val="81262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4.modelling</a:t>
            </a:r>
            <a:endParaRPr lang="en-US" dirty="0"/>
          </a:p>
        </p:txBody>
      </p:sp>
      <p:sp>
        <p:nvSpPr>
          <p:cNvPr id="3" name="Content Placeholder 2"/>
          <p:cNvSpPr>
            <a:spLocks noGrp="1"/>
          </p:cNvSpPr>
          <p:nvPr>
            <p:ph sz="quarter" idx="13"/>
          </p:nvPr>
        </p:nvSpPr>
        <p:spPr/>
        <p:txBody>
          <a:bodyPr/>
          <a:lstStyle/>
          <a:p>
            <a:r>
              <a:rPr lang="en-US" dirty="0"/>
              <a:t>Fitting the model</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60800"/>
            <a:ext cx="11948160" cy="1300479"/>
          </a:xfrm>
          <a:prstGeom prst="rect">
            <a:avLst/>
          </a:prstGeom>
        </p:spPr>
      </p:pic>
    </p:spTree>
    <p:extLst>
      <p:ext uri="{BB962C8B-B14F-4D97-AF65-F5344CB8AC3E}">
        <p14:creationId xmlns:p14="http://schemas.microsoft.com/office/powerpoint/2010/main" val="339708132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258</TotalTime>
  <Words>422</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Consolas</vt:lpstr>
      <vt:lpstr>Tw Cen MT</vt:lpstr>
      <vt:lpstr>Droplet</vt:lpstr>
      <vt:lpstr>PHASE 3 PROJECT</vt:lpstr>
      <vt:lpstr>KEY PHASES</vt:lpstr>
      <vt:lpstr>1. Business Undestanding</vt:lpstr>
      <vt:lpstr>2. Data Understanding and Preparation </vt:lpstr>
      <vt:lpstr>3. Performing Exploratory Data Analysis</vt:lpstr>
      <vt:lpstr>Findings</vt:lpstr>
      <vt:lpstr>CORRELATION HEATMAP</vt:lpstr>
      <vt:lpstr>findings</vt:lpstr>
      <vt:lpstr>4.modelling</vt:lpstr>
      <vt:lpstr>5. Modelling evaluation and </vt:lpstr>
      <vt:lpstr>5.1 LOGISTIC REGRESSION RESULTS</vt:lpstr>
      <vt:lpstr>5.2 DECISION TREE FINDINGS</vt:lpstr>
      <vt:lpstr>5.3 RANDOM FOREST FINDINGS</vt:lpstr>
      <vt:lpstr>ROC Curves for the Models </vt:lpstr>
      <vt:lpstr>COMPARING THE THREE MODELS</vt:lpstr>
      <vt:lpstr>6. RECOMMENDATION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3 PROJECT</dc:title>
  <dc:creator>Kenneth omondi</dc:creator>
  <cp:lastModifiedBy>Kenneth omondi</cp:lastModifiedBy>
  <cp:revision>9</cp:revision>
  <dcterms:created xsi:type="dcterms:W3CDTF">2024-12-24T12:26:54Z</dcterms:created>
  <dcterms:modified xsi:type="dcterms:W3CDTF">2024-12-24T16:44:56Z</dcterms:modified>
</cp:coreProperties>
</file>