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5"/>
  </p:notesMasterIdLst>
  <p:sldIdLst>
    <p:sldId id="256" r:id="rId2"/>
    <p:sldId id="268" r:id="rId3"/>
    <p:sldId id="257" r:id="rId4"/>
    <p:sldId id="259" r:id="rId5"/>
    <p:sldId id="261" r:id="rId6"/>
    <p:sldId id="262" r:id="rId7"/>
    <p:sldId id="263" r:id="rId8"/>
    <p:sldId id="264" r:id="rId9"/>
    <p:sldId id="271" r:id="rId10"/>
    <p:sldId id="270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17"/>
    <p:restoredTop sz="70779"/>
  </p:normalViewPr>
  <p:slideViewPr>
    <p:cSldViewPr snapToGrid="0" snapToObjects="1">
      <p:cViewPr varScale="1">
        <p:scale>
          <a:sx n="72" d="100"/>
          <a:sy n="72" d="100"/>
        </p:scale>
        <p:origin x="216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15473-E121-5946-AB99-E9539CB7E4E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A655A-958A-C142-B101-986691EF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1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21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(Rajiv)</a:t>
            </a:r>
          </a:p>
          <a:p>
            <a:endParaRPr lang="en-US" dirty="0"/>
          </a:p>
          <a:p>
            <a:r>
              <a:rPr lang="en-US" dirty="0"/>
              <a:t>Average rate of return for gold during this time period was 6.2% while the S&amp;P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9.36%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relationship – when economy does poor, people tend to invest in gold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In 2003, when S&amp;P was low, the price of gold was high – dot com bubble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 2013, when S&amp;P was low, the price of gold was high – market recovery</a:t>
            </a:r>
          </a:p>
          <a:p>
            <a:r>
              <a:rPr lang="en-US" dirty="0"/>
              <a:t>In 2008, both the S&amp;P and Gold fell due to an overall crash, but gold was still more stable than S&amp;P – recession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value of gold did not have a direct correlation to the performance of the S&amp;P 500 </a:t>
            </a:r>
          </a:p>
          <a:p>
            <a:r>
              <a:rPr lang="en-US" dirty="0"/>
              <a:t>R-Value: 0.004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S&amp;P fell in 2003 and 2008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 dropped during 1997 &amp;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4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(Joe)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S&amp;P Return was 10% between 1990 - 2020 but from 1999 it was 6.71%</a:t>
            </a:r>
          </a:p>
          <a:p>
            <a:pPr marL="171450" indent="-171450">
              <a:buFontTx/>
              <a:buChar char="-"/>
            </a:pPr>
            <a:r>
              <a:rPr lang="en-US" dirty="0"/>
              <a:t>5 Industries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Materials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Industrials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Technology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Health Care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Consumer Discretionary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Technology always on the rise with large tech companies taking over the world. Online dating, Zooms etc.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6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(Vishwa)</a:t>
            </a:r>
          </a:p>
          <a:p>
            <a:endParaRPr lang="en-US" dirty="0"/>
          </a:p>
          <a:p>
            <a:r>
              <a:rPr lang="en-US" dirty="0"/>
              <a:t>Largest companies from each sector ETF</a:t>
            </a:r>
          </a:p>
          <a:p>
            <a:r>
              <a:rPr lang="en-US" dirty="0"/>
              <a:t>EFT: Basket of securities</a:t>
            </a:r>
          </a:p>
          <a:p>
            <a:r>
              <a:rPr lang="en-US" dirty="0"/>
              <a:t>Mention surprise that amazon is not tech – something Jeff </a:t>
            </a:r>
            <a:r>
              <a:rPr lang="en-US" dirty="0" err="1"/>
              <a:t>bezos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Apple (Tech) and Amazon (Consumer Discretionary) are good examples of why their respective sectors are doing so well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other companies outperformed S&amp;P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Try and mention the 6.71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(Vishwa)</a:t>
            </a:r>
          </a:p>
          <a:p>
            <a:endParaRPr lang="en-US" dirty="0"/>
          </a:p>
          <a:p>
            <a:r>
              <a:rPr lang="en-US" dirty="0"/>
              <a:t>$100 invested in the S&amp;P 500 would roughly $1700</a:t>
            </a:r>
          </a:p>
          <a:p>
            <a:endParaRPr lang="en-US" dirty="0"/>
          </a:p>
          <a:p>
            <a:r>
              <a:rPr lang="en-US" dirty="0"/>
              <a:t>The Correlation that we learned in class didn’t help us analyzing relationship between S&amp;P and market indicators, whereas analyzing year over year trends was more effective to see market behaviors </a:t>
            </a:r>
          </a:p>
          <a:p>
            <a:endParaRPr lang="en-US" dirty="0"/>
          </a:p>
          <a:p>
            <a:r>
              <a:rPr lang="en-US" dirty="0"/>
              <a:t>Thank you for listening to our presentation ,  any 	questions?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(Joe)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2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(Joe)</a:t>
            </a:r>
          </a:p>
          <a:p>
            <a:endParaRPr lang="en-US" dirty="0"/>
          </a:p>
          <a:p>
            <a:r>
              <a:rPr lang="en-US" dirty="0"/>
              <a:t>Give normal terms of the VIX. / 10 Year / Price of gold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VIX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real-time market index representing the market's expectations for volatility over the coming 30 days. Can be due to any factor. 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of gold is an inverse relationship between the USD and stock market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Year Treasury Rate: The 10-year Treasury yield serves as a vital economic benchmark, and it influences many other interest rates. When the 10-year yield goes up, so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mortgage rates and other borrowing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(Joe)</a:t>
            </a:r>
          </a:p>
          <a:p>
            <a:endParaRPr lang="en-US" dirty="0"/>
          </a:p>
          <a:p>
            <a:r>
              <a:rPr lang="en-US" dirty="0"/>
              <a:t>9 of 11 RE and Communications came out post 1990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7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(Joe)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1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(Rajiv)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2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(Rajiv)</a:t>
            </a:r>
          </a:p>
          <a:p>
            <a:endParaRPr lang="en-US" dirty="0"/>
          </a:p>
          <a:p>
            <a:r>
              <a:rPr lang="en-US" dirty="0"/>
              <a:t>- We plotted the S&amp;P 500 annual performance from  1990 to 2020. </a:t>
            </a:r>
          </a:p>
          <a:p>
            <a:r>
              <a:rPr lang="en-US" dirty="0"/>
              <a:t>	- (Open Price  first year - Open Price following year)/(Open first year)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(Rajiv)</a:t>
            </a:r>
          </a:p>
          <a:p>
            <a:endParaRPr lang="en-US" dirty="0"/>
          </a:p>
          <a:p>
            <a:r>
              <a:rPr lang="en-US" dirty="0"/>
              <a:t>(Skip in presentation, but touch that it was analyzed)</a:t>
            </a:r>
          </a:p>
          <a:p>
            <a:endParaRPr lang="en-US" dirty="0"/>
          </a:p>
          <a:p>
            <a:r>
              <a:rPr lang="en-US" dirty="0"/>
              <a:t>VIX as an indicator of insecurity in the market. Usually during elections which the VIX increases.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6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(Rajiv)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 year treasury are reactive to how the economy is going. Therefore, they are very “related”.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1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6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7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2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2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41E7-F5E0-474A-B787-7A4D3919058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2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4BD3-E51F-8947-8D20-F367DE3E7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5598"/>
            <a:ext cx="9144000" cy="130920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1: S&amp;P 500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7D87-3AF9-7F4A-A090-36630D2AD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938" y="3273791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Jacob </a:t>
            </a:r>
            <a:r>
              <a:rPr lang="en-US" dirty="0" err="1"/>
              <a:t>Merjan</a:t>
            </a:r>
            <a:endParaRPr lang="en-US" dirty="0"/>
          </a:p>
          <a:p>
            <a:r>
              <a:rPr lang="en-US" dirty="0"/>
              <a:t>Rajiv </a:t>
            </a:r>
            <a:r>
              <a:rPr lang="en-US" dirty="0" err="1"/>
              <a:t>Manglani</a:t>
            </a:r>
            <a:endParaRPr lang="en-US" dirty="0"/>
          </a:p>
          <a:p>
            <a:r>
              <a:rPr lang="en-US" dirty="0"/>
              <a:t>Vishwa </a:t>
            </a:r>
            <a:r>
              <a:rPr lang="en-US" dirty="0" err="1"/>
              <a:t>Angampalli</a:t>
            </a:r>
            <a:endParaRPr lang="en-US" dirty="0"/>
          </a:p>
          <a:p>
            <a:r>
              <a:rPr lang="en-US" dirty="0"/>
              <a:t>Joe </a:t>
            </a:r>
            <a:r>
              <a:rPr lang="en-US" dirty="0" err="1"/>
              <a:t>Scuteri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92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4B37-F77A-D641-9414-14F58386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vs. Price of Gold (oz.)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34382DA-391A-8545-B661-B937739C1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2540" y="1966598"/>
            <a:ext cx="5117843" cy="34496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63B986-D22D-B24D-B58B-1C1BFB422C7A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48453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Average rate of return for gold during this time period was 6.2% (comparatively to ~10% for S&amp;P 500)</a:t>
            </a:r>
          </a:p>
          <a:p>
            <a:r>
              <a:rPr lang="en-US" dirty="0"/>
              <a:t>Inverse relationship 2003, 2008, 2013</a:t>
            </a:r>
          </a:p>
          <a:p>
            <a:r>
              <a:rPr lang="en-US" dirty="0"/>
              <a:t>Market wide crash 2008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9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01F-A1E1-854A-B370-D0D4399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500 - Sector Performance</a:t>
            </a:r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BD212A9C-349B-4CA4-B0A0-0EE8406E3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6423" y="2019602"/>
            <a:ext cx="5196522" cy="333827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EC6F6D-5286-FE4A-A4B4-FE3F6B3CB56A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4351760" cy="4007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Analyzed overall performance S&amp;P 500 by sector</a:t>
            </a:r>
          </a:p>
          <a:p>
            <a:r>
              <a:rPr lang="en-US" dirty="0"/>
              <a:t>S&amp;P return was 6.71% during 1999-2020 </a:t>
            </a:r>
          </a:p>
          <a:p>
            <a:r>
              <a:rPr lang="en-US" dirty="0"/>
              <a:t>5 industries outperformed the S&amp;P 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C26E-0E17-5047-96C7-12C29E0F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76623"/>
            <a:ext cx="9603275" cy="711229"/>
          </a:xfrm>
        </p:spPr>
        <p:txBody>
          <a:bodyPr>
            <a:noAutofit/>
          </a:bodyPr>
          <a:lstStyle/>
          <a:p>
            <a:r>
              <a:rPr lang="en-US" sz="2800" dirty="0"/>
              <a:t>S&amp;P 500 - Largest Companies from each Sector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D09C9F-F66B-BB42-98A2-0B6A86170030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4762307" cy="4213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Analysis of the largest companies per S&amp;P 500 sector</a:t>
            </a:r>
          </a:p>
          <a:p>
            <a:r>
              <a:rPr lang="en-US" dirty="0"/>
              <a:t> Apple and Amazon two highest performing within their respective sector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9AE06-0F21-A845-AABD-900B8757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10" y="2059956"/>
            <a:ext cx="5641144" cy="312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2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A38-08E3-2B43-8613-859BAD67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2B1F-820A-B048-892D-2CA0B6A0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the ~10% return in the S&amp;P 500, if you $100 invested in 1990, you would roughly have $1,700 by 2020</a:t>
            </a:r>
          </a:p>
          <a:p>
            <a:r>
              <a:rPr lang="en-US" dirty="0"/>
              <a:t>The correlation coefficient for market indicators did not help us because it accounted for only 1990 and 2020</a:t>
            </a:r>
          </a:p>
          <a:p>
            <a:r>
              <a:rPr lang="en-US" dirty="0"/>
              <a:t>General trend analysis can be interpreted to see market behaviors</a:t>
            </a:r>
          </a:p>
          <a:p>
            <a:r>
              <a:rPr lang="en-US" dirty="0"/>
              <a:t>Materials, Industrials, Technology, Healthcare, and Consumer Discretionary have outperformed the S&amp;P between 1999-2020</a:t>
            </a:r>
          </a:p>
          <a:p>
            <a:r>
              <a:rPr lang="en-US" dirty="0"/>
              <a:t>Within the largest companies per sector within the S&amp;P 500, 6 have outperformed the S&amp;P 500 with Apple and Amazon leading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651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ABC1-3570-4D80-95B9-4C3C659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811C5-77F4-4B7C-A8DE-8FDA5CABEDBC}"/>
              </a:ext>
            </a:extLst>
          </p:cNvPr>
          <p:cNvSpPr txBox="1"/>
          <p:nvPr/>
        </p:nvSpPr>
        <p:spPr>
          <a:xfrm>
            <a:off x="838200" y="1595808"/>
            <a:ext cx="102597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Purpose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Resources &amp;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Manipulation and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405943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9E26-90FC-0641-B269-8C7069D3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2CBA-011E-CF46-9E55-D71323C1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the annual performance of S&amp;P 500, their sectors and the largest company per sector over a fixed span of time and found correlation with three market indicators.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Market indicators are : </a:t>
            </a:r>
          </a:p>
          <a:p>
            <a:pPr lvl="1"/>
            <a:r>
              <a:rPr lang="en-US" dirty="0"/>
              <a:t>CBOE Volatility Index (VIX) </a:t>
            </a:r>
            <a:r>
              <a:rPr lang="en-US" sz="1800" dirty="0"/>
              <a:t>–</a:t>
            </a:r>
            <a:r>
              <a:rPr lang="en-US" dirty="0"/>
              <a:t> </a:t>
            </a:r>
            <a:r>
              <a:rPr lang="en-US" sz="1800" i="1" dirty="0"/>
              <a:t>Measuring volatility over upcoming 30 days</a:t>
            </a:r>
            <a:endParaRPr lang="en-US" i="1" dirty="0"/>
          </a:p>
          <a:p>
            <a:pPr lvl="1"/>
            <a:r>
              <a:rPr lang="en-US" dirty="0"/>
              <a:t>10 Year Treasury Rate Change </a:t>
            </a:r>
            <a:r>
              <a:rPr lang="en-US" sz="1800" dirty="0"/>
              <a:t>–</a:t>
            </a:r>
            <a:r>
              <a:rPr lang="en-US" dirty="0"/>
              <a:t> </a:t>
            </a:r>
            <a:r>
              <a:rPr lang="en-US" sz="1800" i="1" dirty="0"/>
              <a:t>Influences borrowing and mortgage rates</a:t>
            </a:r>
            <a:endParaRPr lang="en-US" i="1" dirty="0"/>
          </a:p>
          <a:p>
            <a:pPr lvl="1"/>
            <a:r>
              <a:rPr lang="en-US" dirty="0"/>
              <a:t>Price of Gold (oz.) </a:t>
            </a:r>
            <a:r>
              <a:rPr lang="en-US" sz="1800" dirty="0"/>
              <a:t>–</a:t>
            </a:r>
            <a:r>
              <a:rPr lang="en-US" dirty="0"/>
              <a:t> </a:t>
            </a:r>
            <a:r>
              <a:rPr lang="en-US" sz="1800" i="1" dirty="0"/>
              <a:t>inverse relationship between USD and stock market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4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B775-107F-3C47-840A-AAAF0FE2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5DBC-9226-9745-83CF-2F33C9A5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Resources </a:t>
            </a:r>
            <a:r>
              <a:rPr lang="en-US" sz="2000" i="1" dirty="0"/>
              <a:t>Yahoo Finance </a:t>
            </a:r>
          </a:p>
          <a:p>
            <a:pPr lvl="1"/>
            <a:r>
              <a:rPr lang="en-US" dirty="0"/>
              <a:t>Price information for S&amp;P 500 Index</a:t>
            </a:r>
          </a:p>
          <a:p>
            <a:pPr lvl="1"/>
            <a:r>
              <a:rPr lang="en-US" dirty="0"/>
              <a:t>Price information for 9 of the 11 sectors within the S&amp;P 500 Index</a:t>
            </a:r>
          </a:p>
          <a:p>
            <a:pPr lvl="2"/>
            <a:r>
              <a:rPr lang="en-US" dirty="0"/>
              <a:t>Real Estate &amp; Communications Sector created after 1999</a:t>
            </a:r>
          </a:p>
          <a:p>
            <a:pPr lvl="1"/>
            <a:r>
              <a:rPr lang="en-US" dirty="0"/>
              <a:t>Price information of 9 top performing companies within each sector</a:t>
            </a:r>
          </a:p>
          <a:p>
            <a:pPr lvl="1"/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8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BEB2-53CB-BD41-8066-C10C0496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and Calculations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4CAB4-66CB-BA47-8D37-ADF796B4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CSV files</a:t>
            </a:r>
          </a:p>
          <a:p>
            <a:r>
              <a:rPr lang="en-US" dirty="0"/>
              <a:t>Left merge based on date (month)</a:t>
            </a:r>
          </a:p>
          <a:p>
            <a:r>
              <a:rPr lang="en-US" dirty="0"/>
              <a:t>Using loc &amp; </a:t>
            </a:r>
            <a:r>
              <a:rPr lang="en-US" dirty="0" err="1"/>
              <a:t>iloc</a:t>
            </a:r>
            <a:endParaRPr lang="en-US" dirty="0"/>
          </a:p>
          <a:p>
            <a:r>
              <a:rPr lang="en-US" dirty="0"/>
              <a:t>Setting index by year and formatting to Datetime</a:t>
            </a:r>
          </a:p>
          <a:p>
            <a:r>
              <a:rPr lang="en-US" dirty="0"/>
              <a:t>Percent Change Year-Over-Year calculation</a:t>
            </a:r>
          </a:p>
          <a:p>
            <a:r>
              <a:rPr lang="en-US" dirty="0"/>
              <a:t>Plotting and visualization  </a:t>
            </a:r>
          </a:p>
        </p:txBody>
      </p:sp>
    </p:spTree>
    <p:extLst>
      <p:ext uri="{BB962C8B-B14F-4D97-AF65-F5344CB8AC3E}">
        <p14:creationId xmlns:p14="http://schemas.microsoft.com/office/powerpoint/2010/main" val="241993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9BE1-7C83-8E43-980F-057A9518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for S&amp;P 500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79515-1F71-C449-9525-94100C35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performance</a:t>
            </a:r>
          </a:p>
          <a:p>
            <a:r>
              <a:rPr lang="en-US" dirty="0"/>
              <a:t>Market indicators compared against S&amp;P 500</a:t>
            </a:r>
          </a:p>
          <a:p>
            <a:r>
              <a:rPr lang="en-US" dirty="0"/>
              <a:t>Sector performance </a:t>
            </a:r>
          </a:p>
          <a:p>
            <a:r>
              <a:rPr lang="en-US" dirty="0"/>
              <a:t>Individual top performing companies </a:t>
            </a:r>
          </a:p>
        </p:txBody>
      </p:sp>
    </p:spTree>
    <p:extLst>
      <p:ext uri="{BB962C8B-B14F-4D97-AF65-F5344CB8AC3E}">
        <p14:creationId xmlns:p14="http://schemas.microsoft.com/office/powerpoint/2010/main" val="29722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F2F7-0954-BD49-9C24-0CD08D38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429"/>
            <a:ext cx="10515600" cy="800734"/>
          </a:xfrm>
        </p:spPr>
        <p:txBody>
          <a:bodyPr/>
          <a:lstStyle/>
          <a:p>
            <a:r>
              <a:rPr lang="en-US" dirty="0"/>
              <a:t>S&amp;P 500 Annual Performance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61D953-3ED5-3B4E-BA19-2FBA1624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163"/>
            <a:ext cx="3080657" cy="393857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Two major drops</a:t>
            </a:r>
          </a:p>
          <a:p>
            <a:pPr lvl="1"/>
            <a:r>
              <a:rPr lang="en-US" dirty="0" err="1"/>
              <a:t>Dot.com</a:t>
            </a:r>
            <a:r>
              <a:rPr lang="en-US" dirty="0"/>
              <a:t> bubble &amp; Financial Crisis 2008</a:t>
            </a:r>
          </a:p>
          <a:p>
            <a:r>
              <a:rPr lang="en-US" dirty="0"/>
              <a:t>Roughly a 10% average return per year over this time period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7780D-7EC0-1B43-B418-C1F509370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30" y="1931530"/>
            <a:ext cx="6363478" cy="31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8C53-21CF-A246-9E11-7DB8A1C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vs. CBOE Volatility Index (VIX)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99395-F829-6F47-B83D-645032294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103878"/>
            <a:ext cx="5244068" cy="344963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AAFA3D-3C96-8C4A-A05D-9F8227A30EAD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5353246" cy="428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The level volatility did not have a direct correlation to the performance of the S&amp;P 500 </a:t>
            </a:r>
          </a:p>
          <a:p>
            <a:r>
              <a:rPr lang="en-US" dirty="0"/>
              <a:t>R-Value: 0.2157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8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40DE-045B-604C-B819-86BD2F2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840153"/>
            <a:ext cx="10515600" cy="783375"/>
          </a:xfrm>
        </p:spPr>
        <p:txBody>
          <a:bodyPr>
            <a:normAutofit fontScale="90000"/>
          </a:bodyPr>
          <a:lstStyle/>
          <a:p>
            <a:r>
              <a:rPr lang="en-US" dirty="0"/>
              <a:t>S&amp;P 500 vs. 10 Year Treasury Rate Change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C7F52A-A30A-204E-B858-B85B407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528"/>
            <a:ext cx="3939073" cy="449745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10 Year Treasury Rate did not have a direct correlation to the performance of the S&amp;P 500 </a:t>
            </a:r>
          </a:p>
          <a:p>
            <a:r>
              <a:rPr lang="en-US" dirty="0"/>
              <a:t>R-Value: 0.07</a:t>
            </a:r>
          </a:p>
          <a:p>
            <a:r>
              <a:rPr lang="en-US" dirty="0"/>
              <a:t>10 year treasury are reactive to how the economy is going. Therefore, they are very “related”. </a:t>
            </a:r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CF4F693-BC0A-5748-901B-35A1B8E8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81" y="1965960"/>
            <a:ext cx="6189319" cy="37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35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{02CD71DA-8748-CE45-9008-AD52112BFD69}tf10001119</Template>
  <TotalTime>2475</TotalTime>
  <Words>1082</Words>
  <Application>Microsoft Macintosh PowerPoint</Application>
  <PresentationFormat>Widescreen</PresentationFormat>
  <Paragraphs>167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Gallery</vt:lpstr>
      <vt:lpstr>Project 1: S&amp;P 500 Analysis</vt:lpstr>
      <vt:lpstr>Agenda</vt:lpstr>
      <vt:lpstr>Purpose </vt:lpstr>
      <vt:lpstr>Resources &amp; Software</vt:lpstr>
      <vt:lpstr>Data Manipulation and Calculations</vt:lpstr>
      <vt:lpstr>Data Visualizations for S&amp;P 500</vt:lpstr>
      <vt:lpstr>S&amp;P 500 Annual Performance</vt:lpstr>
      <vt:lpstr>S&amp;P 500 vs. CBOE Volatility Index (VIX)</vt:lpstr>
      <vt:lpstr>S&amp;P 500 vs. 10 Year Treasury Rate Change </vt:lpstr>
      <vt:lpstr>S&amp;P 500 vs. Price of Gold (oz.)</vt:lpstr>
      <vt:lpstr>S&amp;P 500 - Sector Performance</vt:lpstr>
      <vt:lpstr>S&amp;P 500 - Largest Companies from each Sector 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S&amp;P 500 Analysis</dc:title>
  <dc:creator>Joe Scuteri</dc:creator>
  <cp:lastModifiedBy>Joe Scuteri</cp:lastModifiedBy>
  <cp:revision>15</cp:revision>
  <dcterms:created xsi:type="dcterms:W3CDTF">2021-11-01T23:57:47Z</dcterms:created>
  <dcterms:modified xsi:type="dcterms:W3CDTF">2021-11-06T17:58:44Z</dcterms:modified>
</cp:coreProperties>
</file>