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7" r:id="rId4"/>
    <p:sldId id="259" r:id="rId5"/>
    <p:sldId id="261" r:id="rId6"/>
    <p:sldId id="262" r:id="rId7"/>
    <p:sldId id="263" r:id="rId8"/>
    <p:sldId id="264" r:id="rId9"/>
    <p:sldId id="270" r:id="rId10"/>
    <p:sldId id="271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530"/>
    <p:restoredTop sz="94685"/>
  </p:normalViewPr>
  <p:slideViewPr>
    <p:cSldViewPr snapToGrid="0" snapToObjects="1">
      <p:cViewPr varScale="1">
        <p:scale>
          <a:sx n="69" d="100"/>
          <a:sy n="69" d="100"/>
        </p:scale>
        <p:origin x="216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15473-E121-5946-AB99-E9539CB7E4E0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A655A-958A-C142-B101-986691EF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1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 of 11 RE and Communications came out post 1990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7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R-Value: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7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A655A-958A-C142-B101-986691EFA9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0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65F4-65FE-9844-BBA6-956B3B34A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26A95-721D-434C-8025-93FBB61B8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09EB1-9BCE-3B4C-BE85-2C4CFF40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D7EED-CF3C-8946-8132-E1F22BB3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3C01F-0BF3-8349-B533-D585FC50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4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385A-B2A5-244D-9C93-C7407E13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1CD99-D13F-FE4D-9500-BA5B462D0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708F-E645-ED49-9E87-756B2DC9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B46D2-6C2E-C04C-A51F-7EF2F59F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B393-AF1E-8B4D-8161-0E9D3A86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3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328CB-B3C2-C443-8E43-27B6BB68C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EAAED-8BC0-AF4E-84C5-AC39DF74B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2AC71-8691-4041-BB47-71BBE629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E938C-8C31-DB4B-87D9-A90AD74B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8B78B-0EEB-824E-B4BE-4E9A5895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3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BB89-18E6-6445-B0E8-5EE442FB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9BDB-31BD-FA42-8D76-9251FC21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FB4AB-E6B4-AA45-918F-EAC739F5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942E0-3672-274B-B0D8-98061403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31E54-DEA5-944A-B392-2E642DB8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6130-781D-4E49-ACB7-25096600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A5C3C-0CD1-4A45-BFFD-CF401B21A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EC64-56BB-A445-AAA4-F12BFE1D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F09A3-8CEB-D744-BC87-93DAAB0A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8792-82F3-624B-BBA1-6B46C720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3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E94B-C58F-384B-913B-0556650D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5491-1436-3E41-9151-D48BDE10B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8EAF4-977A-0A4B-A322-34BE729C3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1BCB2-99BA-DD49-A18E-465A0A67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275D4-64E4-3948-9FB6-2119726A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B776E-46F5-3442-8FE2-E9D115A2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D5CE-E9F7-964F-BD8A-7E8A6F3F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2786C-65B2-694B-A7B6-10304001F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5F76F-DCBE-B545-94C5-B191939DA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398C1-1046-EB4A-9768-D300AACAB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12361-C2FA-BE46-821D-890880199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8BE46-3DF2-D049-8754-3F293AE6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D0A65-E3B9-4947-955D-08C89943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8903C-C092-8F4D-B80D-34CBBAE4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1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0379-5C3C-9747-8ED0-9AAE6AA1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02AFD-58BF-E943-916C-01759A5B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885A0-0109-FC4B-8763-7412C52D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19D55-0DBC-5346-8937-42743DAD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6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F093D-F5FD-7241-955A-EC737222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C3572-F938-8D43-981F-8409BC07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00B42-7FD4-AB49-9AA8-C5317940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3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DC09-9511-2349-8386-63796045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C333-FCB0-5B46-ADD7-F6E0DCF3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06E15-AD2A-A841-B6CD-2908E5B45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2D855-08C1-954F-9AF7-36ECD1D1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3EA92-BA02-974B-BB28-A937EBC1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76A4E-ECE4-7342-93E9-CBA704D9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1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A94B-9B71-764F-A11C-EAE91E2B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CF4B9-5240-6241-8F97-757A021EB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DE2FD-5293-0148-B850-51EF5AE91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195DC-EEF4-A24F-884C-210CC9E2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6FE41-95F3-A542-80AF-B74B9EBD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98CD6-94F6-724D-B550-C2212B51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91585-D836-C848-997D-F85B9FB1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5FFA7-7980-E34C-BB30-6E39D4FE0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34AA-7A0C-AF41-BCAD-5BEF2CB42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41E7-F5E0-474A-B787-7A4D3919058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C719E-02D1-114C-A447-B498AF5DB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29B1-E214-084E-BE9B-006AEF505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1D620-6920-5545-AB7B-8513E48F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7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4BD3-E51F-8947-8D20-F367DE3E7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5598"/>
            <a:ext cx="9144000" cy="1309204"/>
          </a:xfrm>
        </p:spPr>
        <p:txBody>
          <a:bodyPr/>
          <a:lstStyle/>
          <a:p>
            <a:r>
              <a:rPr lang="en-US" dirty="0"/>
              <a:t>Project 1: S&amp;P 500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17D87-3AF9-7F4A-A090-36630D2AD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40DE-045B-604C-B819-86BD2F26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402"/>
          </a:xfrm>
        </p:spPr>
        <p:txBody>
          <a:bodyPr>
            <a:normAutofit fontScale="90000"/>
          </a:bodyPr>
          <a:lstStyle/>
          <a:p>
            <a:r>
              <a:rPr lang="en-US" dirty="0"/>
              <a:t>S&amp;P 500 vs. 10 Year Treasury Rate Change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CF4F693-BC0A-5748-901B-35A1B8E8D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8" y="2723007"/>
            <a:ext cx="6232848" cy="376986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C7F52A-A30A-204E-B858-B85B4071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641"/>
            <a:ext cx="10515600" cy="4351338"/>
          </a:xfrm>
        </p:spPr>
        <p:txBody>
          <a:bodyPr/>
          <a:lstStyle/>
          <a:p>
            <a:r>
              <a:rPr lang="en-US" dirty="0"/>
              <a:t>The 10 Year Treasury Rate did not have a direct correlation to the performance of the S&amp;P 500 </a:t>
            </a:r>
          </a:p>
          <a:p>
            <a:r>
              <a:rPr lang="en-US" dirty="0"/>
              <a:t>R-Value: 0.07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1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201F-A1E1-854A-B370-D0D43990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500 - Sector Performance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EC6F6D-5286-FE4A-A4B4-FE3F6B3CB56A}"/>
              </a:ext>
            </a:extLst>
          </p:cNvPr>
          <p:cNvSpPr txBox="1">
            <a:spLocks/>
          </p:cNvSpPr>
          <p:nvPr/>
        </p:nvSpPr>
        <p:spPr>
          <a:xfrm>
            <a:off x="742754" y="151574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 industries outperform the S&amp;P 500 include Materials, Industrials, Technology, Healthcare, and Consumer Discretionary</a:t>
            </a:r>
          </a:p>
          <a:p>
            <a:r>
              <a:rPr lang="en-US" dirty="0"/>
              <a:t>S&amp;P return was 6.71%</a:t>
            </a:r>
          </a:p>
          <a:p>
            <a:r>
              <a:rPr lang="en-US" dirty="0"/>
              <a:t>1999 – 2020</a:t>
            </a:r>
          </a:p>
          <a:p>
            <a:endParaRPr lang="en-US" dirty="0"/>
          </a:p>
        </p:txBody>
      </p:sp>
      <p:pic>
        <p:nvPicPr>
          <p:cNvPr id="8" name="Content Placeholder 7" descr="Chart, waterfall chart&#10;&#10;Description automatically generated">
            <a:extLst>
              <a:ext uri="{FF2B5EF4-FFF2-40B4-BE49-F238E27FC236}">
                <a16:creationId xmlns:a16="http://schemas.microsoft.com/office/drawing/2014/main" id="{BD212A9C-349B-4CA4-B0A0-0EE8406E3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1067" y="2687215"/>
            <a:ext cx="6512733" cy="3805659"/>
          </a:xfrm>
        </p:spPr>
      </p:pic>
    </p:spTree>
    <p:extLst>
      <p:ext uri="{BB962C8B-B14F-4D97-AF65-F5344CB8AC3E}">
        <p14:creationId xmlns:p14="http://schemas.microsoft.com/office/powerpoint/2010/main" val="82955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C26E-0E17-5047-96C7-12C29E0F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S&amp;P 500 - Largest Companies from each Sector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D09C9F-F66B-BB42-98A2-0B6A86170030}"/>
              </a:ext>
            </a:extLst>
          </p:cNvPr>
          <p:cNvSpPr txBox="1">
            <a:spLocks/>
          </p:cNvSpPr>
          <p:nvPr/>
        </p:nvSpPr>
        <p:spPr>
          <a:xfrm>
            <a:off x="742754" y="151574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Analysis of the largest companies per S&amp;P 500 sector</a:t>
            </a:r>
          </a:p>
          <a:p>
            <a:r>
              <a:rPr lang="en-US" dirty="0"/>
              <a:t> Apple and Amazon two highest performing within their respective sector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9AE06-0F21-A845-AABD-900B8757A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87" y="2841311"/>
            <a:ext cx="6043698" cy="334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2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A38-08E3-2B43-8613-859BAD67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2B1F-820A-B048-892D-2CA0B6A0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S&amp;P 500 had roughly 10% return during the 30 year period</a:t>
            </a:r>
          </a:p>
          <a:p>
            <a:r>
              <a:rPr lang="en-US" dirty="0"/>
              <a:t>(include level of correlation against indicators)</a:t>
            </a:r>
          </a:p>
          <a:p>
            <a:r>
              <a:rPr lang="en-US" dirty="0"/>
              <a:t>Top performing industries</a:t>
            </a:r>
          </a:p>
          <a:p>
            <a:r>
              <a:rPr lang="en-US" dirty="0"/>
              <a:t>Top performing companies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B8B4-5BB7-274F-9BE6-89764427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11528-AF47-174B-A7C6-367BB207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S&amp;P 500 data from 1999 – 2020</a:t>
            </a:r>
          </a:p>
          <a:p>
            <a:r>
              <a:rPr lang="en-US" dirty="0"/>
              <a:t>Analysis of 9 industries with the S&amp;P 500</a:t>
            </a:r>
          </a:p>
          <a:p>
            <a:pPr lvl="1"/>
            <a:r>
              <a:rPr lang="en-US" dirty="0"/>
              <a:t>There were 11 industries total, but analyzed 9</a:t>
            </a:r>
          </a:p>
          <a:p>
            <a:r>
              <a:rPr lang="en-US" dirty="0"/>
              <a:t>Analysis of top 9 companies within those industries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3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ABC1-3570-4D80-95B9-4C3C6598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F811C5-77F4-4B7C-A8DE-8FDA5CABEDBC}"/>
              </a:ext>
            </a:extLst>
          </p:cNvPr>
          <p:cNvSpPr txBox="1"/>
          <p:nvPr/>
        </p:nvSpPr>
        <p:spPr>
          <a:xfrm>
            <a:off x="919843" y="1600200"/>
            <a:ext cx="10259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Resources &amp;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Manipulation and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05943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9E26-90FC-0641-B269-8C7069D3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D2CBA-011E-CF46-9E55-D71323C1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Analyzed the annual performance of S&amp;P 500, their sectors and the largest company per sector over a fixed span of time and found correlation with three market indicators.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indicators are : </a:t>
            </a:r>
          </a:p>
          <a:p>
            <a:pPr lvl="1"/>
            <a:r>
              <a:rPr lang="en-US" dirty="0"/>
              <a:t>CBOE Volatility Index (VIX)</a:t>
            </a:r>
          </a:p>
          <a:p>
            <a:pPr lvl="1"/>
            <a:r>
              <a:rPr lang="en-US" dirty="0"/>
              <a:t>Price of Gold (oz.)</a:t>
            </a:r>
          </a:p>
          <a:p>
            <a:pPr lvl="1"/>
            <a:r>
              <a:rPr lang="en-US" dirty="0"/>
              <a:t>10 Year Treasury Rate Change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4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B775-107F-3C47-840A-AAAF0FE2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&amp;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5DBC-9226-9745-83CF-2F33C9A5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Yahoo Finance </a:t>
            </a:r>
          </a:p>
          <a:p>
            <a:pPr lvl="1"/>
            <a:r>
              <a:rPr lang="en-US" dirty="0"/>
              <a:t>Price information for S&amp;P 500 Index</a:t>
            </a:r>
          </a:p>
          <a:p>
            <a:pPr lvl="1"/>
            <a:r>
              <a:rPr lang="en-US" dirty="0"/>
              <a:t>Price information for 9 of the 11 sectors within the S&amp;P 500 Index</a:t>
            </a:r>
          </a:p>
          <a:p>
            <a:pPr lvl="1"/>
            <a:r>
              <a:rPr lang="en-US" dirty="0"/>
              <a:t>Price information of 9 top performing companies within each sector</a:t>
            </a:r>
          </a:p>
          <a:p>
            <a:pPr lvl="1"/>
            <a:r>
              <a:rPr lang="en-US" dirty="0"/>
              <a:t>Real Estate &amp; Communications Sector created after 1999</a:t>
            </a:r>
          </a:p>
          <a:p>
            <a:pPr lvl="1"/>
            <a:endParaRPr lang="en-US" dirty="0"/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Matplotlib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8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BEB2-53CB-BD41-8066-C10C0496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and Calculations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4CAB4-66CB-BA47-8D37-ADF796B4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CSV files</a:t>
            </a:r>
          </a:p>
          <a:p>
            <a:r>
              <a:rPr lang="en-US" dirty="0"/>
              <a:t>Left merge based on date (month)</a:t>
            </a:r>
          </a:p>
          <a:p>
            <a:r>
              <a:rPr lang="en-US" dirty="0"/>
              <a:t>Filtered data based on date using Datetime function </a:t>
            </a:r>
          </a:p>
          <a:p>
            <a:r>
              <a:rPr lang="en-US" dirty="0"/>
              <a:t>Percent Change Year-Over-Year calculation</a:t>
            </a:r>
          </a:p>
          <a:p>
            <a:r>
              <a:rPr lang="en-US" dirty="0"/>
              <a:t>Plotting and visualizing </a:t>
            </a:r>
          </a:p>
        </p:txBody>
      </p:sp>
    </p:spTree>
    <p:extLst>
      <p:ext uri="{BB962C8B-B14F-4D97-AF65-F5344CB8AC3E}">
        <p14:creationId xmlns:p14="http://schemas.microsoft.com/office/powerpoint/2010/main" val="241993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9BE1-7C83-8E43-980F-057A9518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 for S&amp;P 500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79515-1F71-C449-9525-94100C35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Annual performance 1990 -2020 </a:t>
            </a:r>
          </a:p>
          <a:p>
            <a:r>
              <a:rPr lang="en-US" dirty="0"/>
              <a:t>Market indicators</a:t>
            </a:r>
          </a:p>
          <a:p>
            <a:r>
              <a:rPr lang="en-US" dirty="0"/>
              <a:t>Industry performance</a:t>
            </a:r>
          </a:p>
          <a:p>
            <a:r>
              <a:rPr lang="en-US" dirty="0"/>
              <a:t>Individual top performing companies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F2F7-0954-BD49-9C24-0CD08D38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112"/>
          </a:xfrm>
        </p:spPr>
        <p:txBody>
          <a:bodyPr/>
          <a:lstStyle/>
          <a:p>
            <a:r>
              <a:rPr lang="en-US" dirty="0"/>
              <a:t>S&amp;P 500 Annual Performance (1990-2020)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7780D-7EC0-1B43-B418-C1F509370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152" y="3243487"/>
            <a:ext cx="6363478" cy="313384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61D953-3ED5-3B4E-BA19-2FBA1624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163"/>
            <a:ext cx="10515600" cy="1802540"/>
          </a:xfrm>
        </p:spPr>
        <p:txBody>
          <a:bodyPr/>
          <a:lstStyle/>
          <a:p>
            <a:r>
              <a:rPr lang="en-US" dirty="0"/>
              <a:t>Two major dops</a:t>
            </a:r>
          </a:p>
          <a:p>
            <a:pPr lvl="1"/>
            <a:r>
              <a:rPr lang="en-US" dirty="0" err="1"/>
              <a:t>Dot.com</a:t>
            </a:r>
            <a:r>
              <a:rPr lang="en-US" dirty="0"/>
              <a:t> bubble &amp; Financial Crisis 2008</a:t>
            </a:r>
          </a:p>
          <a:p>
            <a:r>
              <a:rPr lang="en-US" dirty="0"/>
              <a:t>Roughly a 10% average return per year over this time period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8C53-21CF-A246-9E11-7DB8A1CE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 vs. CBOE Volatility Index (VIX)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99395-F829-6F47-B83D-645032294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5552" y="2513325"/>
            <a:ext cx="5766318" cy="3793182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AAFA3D-3C96-8C4A-A05D-9F8227A30EAD}"/>
              </a:ext>
            </a:extLst>
          </p:cNvPr>
          <p:cNvSpPr txBox="1">
            <a:spLocks/>
          </p:cNvSpPr>
          <p:nvPr/>
        </p:nvSpPr>
        <p:spPr>
          <a:xfrm>
            <a:off x="742754" y="151574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level volatility did not have a direct correlation to the performance of the S&amp;P 500 </a:t>
            </a:r>
          </a:p>
          <a:p>
            <a:r>
              <a:rPr lang="en-US" dirty="0"/>
              <a:t>R-Value: 0.2157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8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4B37-F77A-D641-9414-14F58386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 vs. Price of Gold (oz.)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63B986-D22D-B24D-B58B-1C1BFB422C7A}"/>
              </a:ext>
            </a:extLst>
          </p:cNvPr>
          <p:cNvSpPr txBox="1">
            <a:spLocks/>
          </p:cNvSpPr>
          <p:nvPr/>
        </p:nvSpPr>
        <p:spPr>
          <a:xfrm>
            <a:off x="742754" y="151574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value of gold did not have a direct correlation to the performance of the S&amp;P 500 </a:t>
            </a:r>
          </a:p>
          <a:p>
            <a:r>
              <a:rPr lang="en-US" dirty="0"/>
              <a:t>R-Value: 0.004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34382DA-391A-8545-B661-B937739C1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7905" y="2206295"/>
            <a:ext cx="6117190" cy="41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9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464</Words>
  <Application>Microsoft Macintosh PowerPoint</Application>
  <PresentationFormat>Widescreen</PresentationFormat>
  <Paragraphs>75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Project 1: S&amp;P 500 Analysis</vt:lpstr>
      <vt:lpstr>Agenda</vt:lpstr>
      <vt:lpstr>Purpose </vt:lpstr>
      <vt:lpstr>Resources &amp; Software</vt:lpstr>
      <vt:lpstr>Data Manipulation and Calculations</vt:lpstr>
      <vt:lpstr>Data Visualizations for S&amp;P 500</vt:lpstr>
      <vt:lpstr>S&amp;P 500 Annual Performance (1990-2020)</vt:lpstr>
      <vt:lpstr>S&amp;P 500 vs. CBOE Volatility Index (VIX)</vt:lpstr>
      <vt:lpstr>S&amp;P 500 vs. Price of Gold (oz.)</vt:lpstr>
      <vt:lpstr>S&amp;P 500 vs. 10 Year Treasury Rate Change </vt:lpstr>
      <vt:lpstr>S&amp;P 500 - Sector Performance</vt:lpstr>
      <vt:lpstr>S&amp;P 500 - Largest Companies from each Sector </vt:lpstr>
      <vt:lpstr>Implications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S&amp;P 500 Analysis</dc:title>
  <dc:creator>Joe Scuteri</dc:creator>
  <cp:lastModifiedBy>Joe Scuteri</cp:lastModifiedBy>
  <cp:revision>4</cp:revision>
  <dcterms:created xsi:type="dcterms:W3CDTF">2021-11-01T23:57:47Z</dcterms:created>
  <dcterms:modified xsi:type="dcterms:W3CDTF">2021-11-04T00:11:50Z</dcterms:modified>
</cp:coreProperties>
</file>